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4"/>
  </p:notesMasterIdLst>
  <p:sldIdLst>
    <p:sldId id="460" r:id="rId2"/>
    <p:sldId id="428" r:id="rId3"/>
    <p:sldId id="461" r:id="rId4"/>
    <p:sldId id="441" r:id="rId5"/>
    <p:sldId id="458" r:id="rId6"/>
    <p:sldId id="459" r:id="rId7"/>
    <p:sldId id="451" r:id="rId8"/>
    <p:sldId id="463" r:id="rId9"/>
    <p:sldId id="454" r:id="rId10"/>
    <p:sldId id="445" r:id="rId11"/>
    <p:sldId id="432" r:id="rId12"/>
    <p:sldId id="464" r:id="rId13"/>
  </p:sldIdLst>
  <p:sldSz cx="12192000" cy="6858000"/>
  <p:notesSz cx="6858000" cy="9144000"/>
  <p:custDataLst>
    <p:tags r:id="rId1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5D2884"/>
    <a:srgbClr val="7A0000"/>
    <a:srgbClr val="2B13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9630" autoAdjust="0"/>
  </p:normalViewPr>
  <p:slideViewPr>
    <p:cSldViewPr>
      <p:cViewPr varScale="1">
        <p:scale>
          <a:sx n="74" d="100"/>
          <a:sy n="74" d="100"/>
        </p:scale>
        <p:origin x="57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85179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E318140-A52D-4AD1-B719-0DE0E04C4EC0}" type="slidenum">
              <a:rPr lang="ru-RU"/>
              <a:pPr eaLnBrk="1" hangingPunct="1"/>
              <a:t>2</a:t>
            </a:fld>
            <a:endParaRPr lang="ru-RU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7453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C35D2BA-E9FC-4D1F-918A-9255BCEF242D}" type="slidenum">
              <a:rPr lang="ru-RU"/>
              <a:pPr eaLnBrk="1" hangingPunct="1"/>
              <a:t>7</a:t>
            </a:fld>
            <a:endParaRPr lang="ru-RU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7096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E8B23E8-07CB-4A74-AD8D-6E2965AD3E86}" type="slidenum">
              <a:rPr lang="ru-RU"/>
              <a:pPr eaLnBrk="1" hangingPunct="1"/>
              <a:t>9</a:t>
            </a:fld>
            <a:endParaRPr lang="ru-RU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3515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E8B23E8-07CB-4A74-AD8D-6E2965AD3E86}" type="slidenum">
              <a:rPr lang="ru-RU"/>
              <a:pPr eaLnBrk="1" hangingPunct="1"/>
              <a:t>11</a:t>
            </a:fld>
            <a:endParaRPr lang="ru-RU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8113" y="766763"/>
            <a:ext cx="6823075" cy="3838575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ru-RU" smtClean="0">
                <a:latin typeface="Arial" panose="020B0604020202020204" pitchFamily="34" charset="0"/>
                <a:cs typeface="Arial" panose="020B0604020202020204" pitchFamily="34" charset="0"/>
              </a:rPr>
              <a:t>«Геометрия 7-9»  Л.С. Атанасян и др.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ru-RU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679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90904-0ECC-4ABE-B196-9E5E39392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069107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2106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0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0.png"/><Relationship Id="rId4" Type="http://schemas.openxmlformats.org/officeDocument/2006/relationships/image" Target="../media/image19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image" Target="../media/image70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0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0.wmf"/><Relationship Id="rId11" Type="http://schemas.openxmlformats.org/officeDocument/2006/relationships/image" Target="../media/image50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8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0.png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image" Target="../media/image18.png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026" y="-29847"/>
            <a:ext cx="11866650" cy="15314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789062" y="60788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9809525" y="2348880"/>
            <a:ext cx="2088232" cy="204382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789062" y="2204864"/>
            <a:ext cx="892899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avzu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ylana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en-US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379957" y="274210"/>
            <a:ext cx="1612942" cy="923330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014" y="1987802"/>
            <a:ext cx="86409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95014" y="4202199"/>
            <a:ext cx="864096" cy="172819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655990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13"/>
          <p:cNvSpPr>
            <a:spLocks noChangeArrowheads="1"/>
          </p:cNvSpPr>
          <p:nvPr/>
        </p:nvSpPr>
        <p:spPr bwMode="auto">
          <a:xfrm>
            <a:off x="1664317" y="279045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2" name="Rectangle 16"/>
          <p:cNvSpPr>
            <a:spLocks noChangeArrowheads="1"/>
          </p:cNvSpPr>
          <p:nvPr/>
        </p:nvSpPr>
        <p:spPr bwMode="auto">
          <a:xfrm>
            <a:off x="1664317" y="279997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5" name="Rectangle 19"/>
          <p:cNvSpPr>
            <a:spLocks noChangeArrowheads="1"/>
          </p:cNvSpPr>
          <p:nvPr/>
        </p:nvSpPr>
        <p:spPr bwMode="auto">
          <a:xfrm>
            <a:off x="1664317" y="278092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8" name="Rectangle 22"/>
          <p:cNvSpPr>
            <a:spLocks noChangeArrowheads="1"/>
          </p:cNvSpPr>
          <p:nvPr/>
        </p:nvSpPr>
        <p:spPr bwMode="auto">
          <a:xfrm>
            <a:off x="1664317" y="280474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536160" y="2259505"/>
                <a:ext cx="4177810" cy="1248034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4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  <m: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4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4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x</m:t>
                              </m:r>
                            </m:e>
                            <m:sub>
                              <m: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sz="40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4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y</m:t>
                          </m:r>
                          <m:r>
                            <a:rPr lang="en-US" sz="40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b>
                              <m:r>
                                <a:rPr lang="en-US" sz="40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ru-RU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b>
                              <m:r>
                                <a:rPr lang="en-US" sz="4000" i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4000" i="0"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ru-RU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en-US" sz="4000" b="0" i="0" smtClean="0">
                                  <a:latin typeface="Cambria Math" panose="02040503050406030204" pitchFamily="18" charset="0"/>
                                </a:rPr>
                                <m:t>y</m:t>
                              </m:r>
                            </m:e>
                            <m:sub>
                              <m:r>
                                <a:rPr lang="en-US" sz="4000" i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6160" y="2259505"/>
                <a:ext cx="4177810" cy="124803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119336" y="1317203"/>
            <a:ext cx="120726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ru-RU" sz="2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 (</a:t>
            </a:r>
            <a:r>
              <a:rPr lang="en-US" alt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-3; </a:t>
            </a:r>
            <a:r>
              <a:rPr lang="en-US" alt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-1), </a:t>
            </a:r>
            <a:r>
              <a:rPr lang="en-US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nuqtalardan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o‘tuvchi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endParaRPr lang="en-US" alt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alt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tenglamasini</a:t>
            </a:r>
            <a:r>
              <a:rPr lang="en-US" alt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3229540" y="2315546"/>
                <a:ext cx="2982740" cy="9017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den>
                      </m:f>
                      <m:r>
                        <a:rPr lang="en-US" sz="2800" b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b="1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𝐲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0" smtClean="0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2800" b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9540" y="2315546"/>
                <a:ext cx="2982740" cy="90178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3452986" y="3393062"/>
                <a:ext cx="2400849" cy="9019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𝐱</m:t>
                          </m:r>
                          <m:r>
                            <a:rPr lang="en-US" sz="2800" b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8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US" sz="2800" b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800" b="1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𝐲</m:t>
                          </m:r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28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sz="2800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2986" y="3393062"/>
                <a:ext cx="2400849" cy="901978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983432" y="4383530"/>
                <a:ext cx="3669979" cy="20313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−8</m:t>
                      </m:r>
                      <m:r>
                        <a:rPr lang="en-US" sz="2800" b="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+8=−4</m:t>
                      </m:r>
                      <m:r>
                        <m:rPr>
                          <m:sty m:val="p"/>
                        </m:rPr>
                        <a:rPr lang="en-US" sz="2800" b="0" i="0" smtClean="0">
                          <a:latin typeface="Cambria Math" panose="02040503050406030204" pitchFamily="18" charset="0"/>
                        </a:rPr>
                        <m:t>y</m:t>
                      </m:r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+28</m:t>
                      </m:r>
                    </m:oMath>
                  </m:oMathPara>
                </a14:m>
                <a:endParaRPr lang="en-US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8x - 4y -20 = 0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2x – y + 5 = 0</a:t>
                </a:r>
                <a:endParaRPr lang="ru-RU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432" y="4383530"/>
                <a:ext cx="3669979" cy="2031325"/>
              </a:xfrm>
              <a:prstGeom prst="rect">
                <a:avLst/>
              </a:prstGeom>
              <a:blipFill rotWithShape="0">
                <a:blip r:embed="rId5"/>
                <a:stretch>
                  <a:fillRect b="-36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6228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52"/>
          <p:cNvSpPr txBox="1">
            <a:spLocks noChangeArrowheads="1"/>
          </p:cNvSpPr>
          <p:nvPr/>
        </p:nvSpPr>
        <p:spPr bwMode="auto">
          <a:xfrm>
            <a:off x="246101" y="1376235"/>
            <a:ext cx="111989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200" b="1" dirty="0" smtClean="0"/>
              <a:t>  </a:t>
            </a:r>
            <a:r>
              <a:rPr lang="en-US" sz="3200" b="1" dirty="0" smtClean="0">
                <a:solidFill>
                  <a:srgbClr val="002060"/>
                </a:solidFill>
              </a:rPr>
              <a:t>x + 2y + 3 = 0 </a:t>
            </a:r>
            <a:r>
              <a:rPr lang="en-US" sz="3200" b="1" dirty="0" err="1" smtClean="0">
                <a:solidFill>
                  <a:srgbClr val="002060"/>
                </a:solidFill>
              </a:rPr>
              <a:t>tenglama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berilgan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to‘g‘ri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chiziqning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</a:p>
          <a:p>
            <a:pPr eaLnBrk="1" hangingPunct="1"/>
            <a:r>
              <a:rPr lang="en-US" sz="3200" b="1" dirty="0" err="1" smtClean="0">
                <a:solidFill>
                  <a:srgbClr val="002060"/>
                </a:solidFill>
              </a:rPr>
              <a:t>koordinatalar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o‘qlari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kesishish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nuqtalarini</a:t>
            </a:r>
            <a:r>
              <a:rPr lang="en-US" sz="3200" b="1" dirty="0" smtClean="0">
                <a:solidFill>
                  <a:srgbClr val="002060"/>
                </a:solidFill>
              </a:rPr>
              <a:t> toping.   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55440" y="2775794"/>
            <a:ext cx="2727029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+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2y + 3 = 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2y = -3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 = -1,5  </a:t>
            </a:r>
            <a:endParaRPr lang="ru-RU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53"/>
          <p:cNvSpPr>
            <a:spLocks noChangeArrowheads="1"/>
          </p:cNvSpPr>
          <p:nvPr/>
        </p:nvSpPr>
        <p:spPr bwMode="auto">
          <a:xfrm>
            <a:off x="3306646" y="4671796"/>
            <a:ext cx="5315879" cy="81047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OX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o‘qini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-3; 0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nuqtada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kesadi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.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  <a:p>
            <a:pPr>
              <a:defRPr/>
            </a:pPr>
            <a:endParaRPr lang="ru-RU" sz="2800" b="1" baseline="-250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447928" y="2876486"/>
            <a:ext cx="26642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+ 0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+ 3 = 0</a:t>
            </a:r>
          </a:p>
          <a:p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</a:t>
            </a:r>
            <a:r>
              <a:rPr lang="en-US" sz="32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 </a:t>
            </a:r>
            <a:endParaRPr lang="ru-RU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53"/>
          <p:cNvSpPr>
            <a:spLocks noChangeArrowheads="1"/>
          </p:cNvSpPr>
          <p:nvPr/>
        </p:nvSpPr>
        <p:spPr bwMode="auto">
          <a:xfrm>
            <a:off x="3306646" y="5455296"/>
            <a:ext cx="5578707" cy="81047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OY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o‘qini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; -1,5)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nuqtada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kesadi</a:t>
            </a:r>
            <a:r>
              <a:rPr lang="en-US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.</a:t>
            </a:r>
            <a:endParaRPr lang="ru-RU" sz="28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  <a:p>
            <a:pPr>
              <a:defRPr/>
            </a:pPr>
            <a:endParaRPr lang="ru-RU" sz="2800" b="1" baseline="-250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0"/>
            <a:ext cx="12192000" cy="11967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294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314" y="236192"/>
            <a:ext cx="11552630" cy="686632"/>
          </a:xfrm>
          <a:prstGeom prst="rect">
            <a:avLst/>
          </a:prstGeom>
          <a:solidFill>
            <a:srgbClr val="0070C0"/>
          </a:solidFill>
        </p:spPr>
        <p:txBody>
          <a:bodyPr vert="horz" wrap="square" lIns="0" tIns="34894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75"/>
              </a:spcBef>
            </a:pP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33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ru-RU" sz="4233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sz="42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04112" y="2311281"/>
            <a:ext cx="41296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 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215680" y="3644510"/>
            <a:ext cx="40696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2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Connector 9"/>
          <p:cNvCxnSpPr/>
          <p:nvPr/>
        </p:nvCxnSpPr>
        <p:spPr>
          <a:xfrm>
            <a:off x="5375920" y="1639751"/>
            <a:ext cx="0" cy="4401750"/>
          </a:xfrm>
          <a:prstGeom prst="line">
            <a:avLst/>
          </a:prstGeom>
          <a:noFill/>
          <a:ln w="9525" cap="flat" cmpd="sng" algn="ctr">
            <a:solidFill>
              <a:schemeClr val="tx1">
                <a:alpha val="50000"/>
              </a:schemeClr>
            </a:solidFill>
            <a:prstDash val="solid"/>
          </a:ln>
          <a:effectLst/>
        </p:spPr>
      </p:cxnSp>
      <p:sp>
        <p:nvSpPr>
          <p:cNvPr id="21" name="Oval 11"/>
          <p:cNvSpPr/>
          <p:nvPr/>
        </p:nvSpPr>
        <p:spPr>
          <a:xfrm>
            <a:off x="5946873" y="2202739"/>
            <a:ext cx="899989" cy="899989"/>
          </a:xfrm>
          <a:prstGeom prst="ellipse">
            <a:avLst/>
          </a:prstGeom>
          <a:solidFill>
            <a:srgbClr val="C0000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Oval 13"/>
          <p:cNvSpPr/>
          <p:nvPr/>
        </p:nvSpPr>
        <p:spPr>
          <a:xfrm>
            <a:off x="5880639" y="3969171"/>
            <a:ext cx="899989" cy="899989"/>
          </a:xfrm>
          <a:prstGeom prst="ellipse">
            <a:avLst/>
          </a:prstGeom>
          <a:solidFill>
            <a:srgbClr val="00B050"/>
          </a:solidFill>
          <a:ln w="9525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1219026">
              <a:defRPr/>
            </a:pPr>
            <a:r>
              <a:rPr lang="en-US" sz="3810" kern="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2512" y="2721180"/>
            <a:ext cx="39986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152-sahifa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04112" y="4036396"/>
            <a:ext cx="26725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9026">
              <a:spcAft>
                <a:spcPts val="199"/>
              </a:spcAft>
              <a:defRPr/>
            </a:pPr>
            <a:r>
              <a:rPr lang="en-US" sz="3600" b="1" kern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en-US" sz="3600" b="1" kern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kern="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masala</a:t>
            </a:r>
            <a:endParaRPr lang="en-US" sz="3600" b="1" kern="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8540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 p14:presetBounceEnd="66667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 p14:presetBounceEnd="66667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6667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6667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1100"/>
                                            <p:tgtEl>
                                              <p:spTgt spid="2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" presetClass="entr" presetSubtype="1" fill="hold" grpId="0" nodeType="withEffect">
                                      <p:stCondLst>
                                        <p:cond delay="30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0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1" dur="900" fill="hold"/>
                                            <p:tgtEl>
                                              <p:spTgt spid="2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2" presetID="10" presetClass="entr" presetSubtype="0" fill="hold" grpId="0" nodeType="withEffect">
                                      <p:stCondLst>
                                        <p:cond delay="700"/>
                                      </p:stCondLst>
                                      <p:childTnLst>
                                        <p:set>
                                          <p:cBhvr>
                                            <p:cTn id="1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4" dur="500"/>
                                            <p:tgtEl>
                                              <p:spTgt spid="16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5" presetID="2" presetClass="entr" presetSubtype="1" fill="hold" grpId="0" nodeType="withEffect">
                                      <p:stCondLst>
                                        <p:cond delay="40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10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10" presetClass="entr" presetSubtype="0" fill="hold" grpId="0" nodeType="withEffect">
                                      <p:stCondLst>
                                        <p:cond delay="900"/>
                                      </p:stCondLst>
                                      <p:childTnLst>
                                        <p:set>
                                          <p:cBhvr>
                                            <p:cTn id="2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1" dur="500"/>
                                            <p:tgtEl>
                                              <p:spTgt spid="17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6" grpId="0"/>
          <p:bldP spid="17" grpId="0"/>
          <p:bldP spid="21" grpId="0" animBg="1"/>
          <p:bldP spid="22" grpId="0" animBg="1"/>
        </p:bld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4"/>
          <p:cNvGrpSpPr>
            <a:grpSpLocks/>
          </p:cNvGrpSpPr>
          <p:nvPr/>
        </p:nvGrpSpPr>
        <p:grpSpPr bwMode="auto">
          <a:xfrm>
            <a:off x="119584" y="160842"/>
            <a:ext cx="12072939" cy="2522541"/>
            <a:chOff x="-1138" y="2615"/>
            <a:chExt cx="7605" cy="1589"/>
          </a:xfrm>
        </p:grpSpPr>
        <p:sp>
          <p:nvSpPr>
            <p:cNvPr id="779339" name="Text Box 75"/>
            <p:cNvSpPr txBox="1">
              <a:spLocks noChangeArrowheads="1"/>
            </p:cNvSpPr>
            <p:nvPr/>
          </p:nvSpPr>
          <p:spPr bwMode="auto">
            <a:xfrm>
              <a:off x="-749" y="2615"/>
              <a:ext cx="7122" cy="756"/>
            </a:xfrm>
            <a:prstGeom prst="rect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38100" cmpd="dbl">
              <a:solidFill>
                <a:srgbClr val="0099CC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defRPr/>
              </a:pPr>
              <a:endParaRPr lang="ru-RU" sz="800" b="1" dirty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endParaRPr>
            </a:p>
            <a:p>
              <a:pPr>
                <a:defRPr/>
              </a:pPr>
              <a:r>
                <a:rPr lang="ru-RU" sz="2400" b="1" dirty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      </a:t>
              </a:r>
              <a:r>
                <a:rPr lang="ru-RU" sz="2400" b="1" dirty="0" smtClean="0">
                  <a:solidFill>
                    <a:srgbClr val="3333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  <a:cs typeface="Arial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To‘g‘ri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chiziqning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to‘g‘ri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burchakli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koordinatalar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sistemasidagi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tenglamasi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quyidagi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ko‘rinishga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b="1" dirty="0" err="1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ega</a:t>
              </a:r>
              <a:r>
                <a:rPr lang="en-US" sz="32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: </a:t>
              </a:r>
              <a:r>
                <a:rPr lang="ru-RU" sz="2000" b="1" dirty="0" smtClean="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  </a:t>
              </a:r>
              <a:endParaRPr lang="ru-RU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3358" name="Group 81"/>
            <p:cNvGrpSpPr>
              <a:grpSpLocks/>
            </p:cNvGrpSpPr>
            <p:nvPr/>
          </p:nvGrpSpPr>
          <p:grpSpPr bwMode="auto">
            <a:xfrm>
              <a:off x="-1138" y="3403"/>
              <a:ext cx="7605" cy="801"/>
              <a:chOff x="-200" y="2491"/>
              <a:chExt cx="7605" cy="801"/>
            </a:xfrm>
          </p:grpSpPr>
          <p:sp>
            <p:nvSpPr>
              <p:cNvPr id="779346" name="Text Box 82"/>
              <p:cNvSpPr txBox="1">
                <a:spLocks noChangeArrowheads="1"/>
              </p:cNvSpPr>
              <p:nvPr/>
            </p:nvSpPr>
            <p:spPr bwMode="auto">
              <a:xfrm>
                <a:off x="-200" y="2962"/>
                <a:ext cx="7605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a, b, c –</a:t>
                </a: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ixtiyoriy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sonlar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, a </a:t>
                </a: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b </a:t>
                </a: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sonlardan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biri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nolga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b="1" i="1" dirty="0" err="1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emas</a:t>
                </a:r>
                <a:r>
                  <a:rPr lang="en-US" sz="2800" b="1" i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2800" b="1" dirty="0" smtClean="0">
                    <a:solidFill>
                      <a:srgbClr val="2B133D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2800" b="1" dirty="0">
                  <a:solidFill>
                    <a:srgbClr val="2B133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79347" name="Rectangle 83"/>
              <p:cNvSpPr>
                <a:spLocks noChangeArrowheads="1"/>
              </p:cNvSpPr>
              <p:nvPr/>
            </p:nvSpPr>
            <p:spPr bwMode="auto">
              <a:xfrm>
                <a:off x="2274" y="2491"/>
                <a:ext cx="1601" cy="446"/>
              </a:xfrm>
              <a:prstGeom prst="rect">
                <a:avLst/>
              </a:prstGeom>
              <a:noFill/>
              <a:ln w="9525">
                <a:noFill/>
                <a:miter lim="800000"/>
                <a:headEnd type="none" w="lg" len="lg"/>
                <a:tailEnd type="none" w="lg" len="lg"/>
              </a:ln>
              <a:effectLst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4000" b="1" dirty="0" err="1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a</a:t>
                </a:r>
                <a:r>
                  <a:rPr lang="en-US" sz="4000" b="1" i="1" dirty="0" err="1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x+by+c</a:t>
                </a:r>
                <a:r>
                  <a:rPr lang="en-US" sz="4000" b="1" i="1" dirty="0" smtClean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itchFamily="18" charset="0"/>
                    <a:cs typeface="Arial" charset="0"/>
                  </a:rPr>
                  <a:t>=0</a:t>
                </a:r>
                <a:endParaRPr lang="ru-RU" sz="4000" b="1" i="1" baseline="-25000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endParaRPr>
              </a:p>
            </p:txBody>
          </p:sp>
        </p:grpSp>
      </p:grpSp>
      <p:grpSp>
        <p:nvGrpSpPr>
          <p:cNvPr id="13316" name="Group 11"/>
          <p:cNvGrpSpPr>
            <a:grpSpLocks/>
          </p:cNvGrpSpPr>
          <p:nvPr/>
        </p:nvGrpSpPr>
        <p:grpSpPr bwMode="auto">
          <a:xfrm>
            <a:off x="1469683" y="3051344"/>
            <a:ext cx="3816350" cy="3889375"/>
            <a:chOff x="240" y="1488"/>
            <a:chExt cx="2404" cy="2450"/>
          </a:xfrm>
        </p:grpSpPr>
        <p:sp>
          <p:nvSpPr>
            <p:cNvPr id="13344" name="Freeform 12"/>
            <p:cNvSpPr>
              <a:spLocks/>
            </p:cNvSpPr>
            <p:nvPr/>
          </p:nvSpPr>
          <p:spPr bwMode="auto">
            <a:xfrm>
              <a:off x="240" y="3474"/>
              <a:ext cx="2344" cy="14"/>
            </a:xfrm>
            <a:custGeom>
              <a:avLst/>
              <a:gdLst>
                <a:gd name="T0" fmla="*/ 0 w 2344"/>
                <a:gd name="T1" fmla="*/ 0 h 14"/>
                <a:gd name="T2" fmla="*/ 2344 w 2344"/>
                <a:gd name="T3" fmla="*/ 14 h 14"/>
                <a:gd name="T4" fmla="*/ 0 60000 65536"/>
                <a:gd name="T5" fmla="*/ 0 60000 65536"/>
                <a:gd name="T6" fmla="*/ 0 w 2344"/>
                <a:gd name="T7" fmla="*/ 0 h 14"/>
                <a:gd name="T8" fmla="*/ 2344 w 2344"/>
                <a:gd name="T9" fmla="*/ 14 h 1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344" h="14">
                  <a:moveTo>
                    <a:pt x="0" y="0"/>
                  </a:moveTo>
                  <a:lnTo>
                    <a:pt x="2344" y="14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45" name="Freeform 13"/>
            <p:cNvSpPr>
              <a:spLocks/>
            </p:cNvSpPr>
            <p:nvPr/>
          </p:nvSpPr>
          <p:spPr bwMode="auto">
            <a:xfrm>
              <a:off x="555" y="1603"/>
              <a:ext cx="29" cy="2335"/>
            </a:xfrm>
            <a:custGeom>
              <a:avLst/>
              <a:gdLst>
                <a:gd name="T0" fmla="*/ 13 w 13"/>
                <a:gd name="T1" fmla="*/ 2381 h 2381"/>
                <a:gd name="T2" fmla="*/ 0 w 13"/>
                <a:gd name="T3" fmla="*/ 0 h 2381"/>
                <a:gd name="T4" fmla="*/ 0 60000 65536"/>
                <a:gd name="T5" fmla="*/ 0 60000 65536"/>
                <a:gd name="T6" fmla="*/ 0 w 13"/>
                <a:gd name="T7" fmla="*/ 0 h 2381"/>
                <a:gd name="T8" fmla="*/ 13 w 13"/>
                <a:gd name="T9" fmla="*/ 2381 h 238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3" h="2381">
                  <a:moveTo>
                    <a:pt x="13" y="2381"/>
                  </a:moveTo>
                  <a:lnTo>
                    <a:pt x="0" y="0"/>
                  </a:lnTo>
                </a:path>
              </a:pathLst>
            </a:custGeom>
            <a:noFill/>
            <a:ln w="38100" cmpd="sng">
              <a:solidFill>
                <a:schemeClr val="tx1"/>
              </a:solidFill>
              <a:round/>
              <a:headEnd type="none" w="med" len="med"/>
              <a:tailEnd type="stealth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779278" name="Text Box 14"/>
            <p:cNvSpPr txBox="1">
              <a:spLocks noChangeArrowheads="1"/>
            </p:cNvSpPr>
            <p:nvPr/>
          </p:nvSpPr>
          <p:spPr bwMode="auto">
            <a:xfrm>
              <a:off x="2352" y="3360"/>
              <a:ext cx="292" cy="480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x</a:t>
              </a:r>
              <a:endParaRPr lang="ru-RU" sz="4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79279" name="Text Box 15"/>
            <p:cNvSpPr txBox="1">
              <a:spLocks noChangeArrowheads="1"/>
            </p:cNvSpPr>
            <p:nvPr/>
          </p:nvSpPr>
          <p:spPr bwMode="auto">
            <a:xfrm>
              <a:off x="240" y="1488"/>
              <a:ext cx="272" cy="480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44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y</a:t>
              </a:r>
              <a:endParaRPr lang="ru-RU" sz="4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79280" name="Text Box 16"/>
            <p:cNvSpPr txBox="1">
              <a:spLocks noChangeArrowheads="1"/>
            </p:cNvSpPr>
            <p:nvPr/>
          </p:nvSpPr>
          <p:spPr bwMode="auto">
            <a:xfrm>
              <a:off x="288" y="3456"/>
              <a:ext cx="301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i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O</a:t>
              </a:r>
              <a:endParaRPr lang="ru-RU" sz="32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779287" name="Text Box 23"/>
          <p:cNvSpPr txBox="1">
            <a:spLocks noChangeArrowheads="1"/>
          </p:cNvSpPr>
          <p:nvPr/>
        </p:nvSpPr>
        <p:spPr bwMode="auto">
          <a:xfrm>
            <a:off x="3888018" y="4206450"/>
            <a:ext cx="1005403" cy="46166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D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2400" b="1" i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x;y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79284" name="Text Box 20"/>
          <p:cNvSpPr txBox="1">
            <a:spLocks noChangeArrowheads="1"/>
          </p:cNvSpPr>
          <p:nvPr/>
        </p:nvSpPr>
        <p:spPr bwMode="auto">
          <a:xfrm>
            <a:off x="2909391" y="4735128"/>
            <a:ext cx="407484" cy="46166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79323" name="Text Box 59"/>
          <p:cNvSpPr txBox="1">
            <a:spLocks noChangeArrowheads="1"/>
          </p:cNvSpPr>
          <p:nvPr/>
        </p:nvSpPr>
        <p:spPr bwMode="auto">
          <a:xfrm>
            <a:off x="2197076" y="4759324"/>
            <a:ext cx="533400" cy="701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i="1" dirty="0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l</a:t>
            </a:r>
            <a:endParaRPr lang="ru-RU" sz="4000" b="1" dirty="0">
              <a:solidFill>
                <a:srgbClr val="E6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79332" name="Rectangle 68"/>
          <p:cNvSpPr>
            <a:spLocks noChangeArrowheads="1"/>
          </p:cNvSpPr>
          <p:nvPr/>
        </p:nvSpPr>
        <p:spPr bwMode="auto">
          <a:xfrm>
            <a:off x="4872523" y="3233856"/>
            <a:ext cx="7131313" cy="646331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 type="none" w="lg" len="lg"/>
            <a:tailEnd type="none" w="lg" len="lg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x–x</a:t>
            </a:r>
            <a:r>
              <a:rPr lang="en-US" sz="3600" b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600" b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+(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y–y</a:t>
            </a:r>
            <a:r>
              <a:rPr lang="en-US" sz="3600" b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600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600" b="1" i="1" dirty="0" smtClean="0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x–x</a:t>
            </a:r>
            <a:r>
              <a:rPr lang="en-US" sz="3600" b="1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600" b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+(</a:t>
            </a:r>
            <a:r>
              <a:rPr lang="en-US" sz="36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y–y</a:t>
            </a:r>
            <a:r>
              <a:rPr lang="en-US" sz="3600" b="1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3600" b="1" i="1" baseline="30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endParaRPr lang="ru-RU" sz="3600" b="1" dirty="0">
              <a:solidFill>
                <a:srgbClr val="E6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25" name="Rectangle 77"/>
          <p:cNvSpPr>
            <a:spLocks noChangeArrowheads="1"/>
          </p:cNvSpPr>
          <p:nvPr/>
        </p:nvSpPr>
        <p:spPr bwMode="auto">
          <a:xfrm>
            <a:off x="3048000" y="1397000"/>
            <a:ext cx="6096000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3326" name="Rectangle 78"/>
          <p:cNvSpPr>
            <a:spLocks noChangeArrowheads="1"/>
          </p:cNvSpPr>
          <p:nvPr/>
        </p:nvSpPr>
        <p:spPr bwMode="auto">
          <a:xfrm>
            <a:off x="3048000" y="1397000"/>
            <a:ext cx="6096000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3327" name="Rectangle 79"/>
          <p:cNvSpPr>
            <a:spLocks noChangeArrowheads="1"/>
          </p:cNvSpPr>
          <p:nvPr/>
        </p:nvSpPr>
        <p:spPr bwMode="auto">
          <a:xfrm>
            <a:off x="3048000" y="1397000"/>
            <a:ext cx="6096000" cy="406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3" name="Равнобедренный треугольник 2"/>
          <p:cNvSpPr/>
          <p:nvPr/>
        </p:nvSpPr>
        <p:spPr>
          <a:xfrm rot="4239376">
            <a:off x="2852782" y="4412271"/>
            <a:ext cx="1872208" cy="992986"/>
          </a:xfrm>
          <a:prstGeom prst="triangle">
            <a:avLst/>
          </a:prstGeom>
          <a:solidFill>
            <a:schemeClr val="bg1"/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2044700" y="4443815"/>
            <a:ext cx="3088823" cy="1067815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 rot="4184516">
            <a:off x="3256707" y="4842950"/>
            <a:ext cx="242302" cy="1788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Text Box 23"/>
          <p:cNvSpPr txBox="1">
            <a:spLocks noChangeArrowheads="1"/>
          </p:cNvSpPr>
          <p:nvPr/>
        </p:nvSpPr>
        <p:spPr bwMode="auto">
          <a:xfrm>
            <a:off x="2742899" y="3706064"/>
            <a:ext cx="1210588" cy="46166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A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en-US" sz="2400" b="1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</a:t>
            </a:r>
            <a:r>
              <a:rPr lang="en-US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;y</a:t>
            </a:r>
            <a:r>
              <a:rPr lang="en-US" sz="2400" b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43" name="Text Box 23"/>
          <p:cNvSpPr txBox="1">
            <a:spLocks noChangeArrowheads="1"/>
          </p:cNvSpPr>
          <p:nvPr/>
        </p:nvSpPr>
        <p:spPr bwMode="auto">
          <a:xfrm>
            <a:off x="3794241" y="5687240"/>
            <a:ext cx="1192955" cy="46166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B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en-US" sz="2400" b="1" baseline="-250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2400" b="1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;y</a:t>
            </a:r>
            <a:r>
              <a:rPr lang="en-US" sz="2400" b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492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7"/>
          <p:cNvGrpSpPr>
            <a:grpSpLocks/>
          </p:cNvGrpSpPr>
          <p:nvPr/>
        </p:nvGrpSpPr>
        <p:grpSpPr bwMode="auto">
          <a:xfrm>
            <a:off x="335360" y="1556792"/>
            <a:ext cx="5356626" cy="4405314"/>
            <a:chOff x="101102" y="1326372"/>
            <a:chExt cx="4470898" cy="4406884"/>
          </a:xfrm>
        </p:grpSpPr>
        <p:grpSp>
          <p:nvGrpSpPr>
            <p:cNvPr id="18439" name="Группа 6"/>
            <p:cNvGrpSpPr>
              <a:grpSpLocks/>
            </p:cNvGrpSpPr>
            <p:nvPr/>
          </p:nvGrpSpPr>
          <p:grpSpPr bwMode="auto">
            <a:xfrm>
              <a:off x="101102" y="1326372"/>
              <a:ext cx="4470898" cy="4406884"/>
              <a:chOff x="-61674" y="1326372"/>
              <a:chExt cx="4470898" cy="4406884"/>
            </a:xfrm>
          </p:grpSpPr>
          <p:cxnSp>
            <p:nvCxnSpPr>
              <p:cNvPr id="24" name="Прямая соединительная линия 23"/>
              <p:cNvCxnSpPr>
                <a:endCxn id="13" idx="5"/>
              </p:cNvCxnSpPr>
              <p:nvPr/>
            </p:nvCxnSpPr>
            <p:spPr>
              <a:xfrm>
                <a:off x="1079456" y="2018769"/>
                <a:ext cx="1888340" cy="124345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" name="Прямая со стрелкой 4"/>
              <p:cNvCxnSpPr/>
              <p:nvPr/>
            </p:nvCxnSpPr>
            <p:spPr>
              <a:xfrm flipV="1">
                <a:off x="540687" y="1485179"/>
                <a:ext cx="0" cy="4248077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 стрелкой 8"/>
              <p:cNvCxnSpPr/>
              <p:nvPr/>
            </p:nvCxnSpPr>
            <p:spPr>
              <a:xfrm>
                <a:off x="151" y="4005440"/>
                <a:ext cx="3562941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" name="Блок-схема: узел 11"/>
              <p:cNvSpPr/>
              <p:nvPr/>
            </p:nvSpPr>
            <p:spPr>
              <a:xfrm>
                <a:off x="971702" y="1906017"/>
                <a:ext cx="252604" cy="225505"/>
              </a:xfrm>
              <a:prstGeom prst="flowChartConnector">
                <a:avLst/>
              </a:prstGeom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3810" dirty="0"/>
              </a:p>
            </p:txBody>
          </p:sp>
          <p:sp>
            <p:nvSpPr>
              <p:cNvPr id="13" name="Блок-схема: узел 12"/>
              <p:cNvSpPr/>
              <p:nvPr/>
            </p:nvSpPr>
            <p:spPr>
              <a:xfrm>
                <a:off x="2754056" y="3068481"/>
                <a:ext cx="252603" cy="227093"/>
              </a:xfrm>
              <a:prstGeom prst="flowChartConnector">
                <a:avLst/>
              </a:prstGeom>
              <a:ln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ru-RU" sz="3810"/>
              </a:p>
            </p:txBody>
          </p:sp>
          <p:cxnSp>
            <p:nvCxnSpPr>
              <p:cNvPr id="14" name="Прямая соединительная линия 13"/>
              <p:cNvCxnSpPr/>
              <p:nvPr/>
            </p:nvCxnSpPr>
            <p:spPr>
              <a:xfrm flipV="1">
                <a:off x="1097121" y="2109289"/>
                <a:ext cx="0" cy="1896151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Прямая соединительная линия 15"/>
              <p:cNvCxnSpPr/>
              <p:nvPr/>
            </p:nvCxnSpPr>
            <p:spPr>
              <a:xfrm flipV="1">
                <a:off x="2858276" y="3239992"/>
                <a:ext cx="0" cy="765448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>
                <a:off x="540687" y="3119299"/>
                <a:ext cx="2317589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>
                <a:off x="540687" y="2066411"/>
                <a:ext cx="683619" cy="0"/>
              </a:xfrm>
              <a:prstGeom prst="line">
                <a:avLst/>
              </a:prstGeom>
              <a:ln w="254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270" y="4005064"/>
                <a:ext cx="601226" cy="461665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b="-1316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ru-RU" sz="3810">
                    <a:noFill/>
                  </a:rPr>
                  <a:t> </a:t>
                </a:r>
              </a:p>
            </p:txBody>
          </p:sp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7515" y="4070588"/>
                <a:ext cx="601226" cy="461665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b="-2667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ru-RU" sz="3810">
                    <a:noFill/>
                  </a:rPr>
                  <a:t> </a:t>
                </a:r>
              </a:p>
            </p:txBody>
          </p:sp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61674" y="2888999"/>
                <a:ext cx="601226" cy="461665"/>
              </a:xfrm>
              <a:prstGeom prst="rect">
                <a:avLst/>
              </a:prstGeom>
              <a:blipFill rotWithShape="1">
                <a:blip r:embed="rId4" cstate="print"/>
                <a:stretch>
                  <a:fillRect b="-9211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ru-RU" sz="3810">
                    <a:noFill/>
                  </a:rPr>
                  <a:t> </a:t>
                </a:r>
              </a:p>
            </p:txBody>
          </p:sp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3218" y="1788037"/>
                <a:ext cx="601226" cy="461665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b="-9211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ru-RU" sz="3810">
                    <a:noFill/>
                  </a:rPr>
                  <a:t> </a:t>
                </a:r>
              </a:p>
            </p:txBody>
          </p:sp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694" y="1326372"/>
                <a:ext cx="1497589" cy="461665"/>
              </a:xfrm>
              <a:prstGeom prst="rect">
                <a:avLst/>
              </a:prstGeom>
              <a:blipFill rotWithShape="1">
                <a:blip r:embed="rId6" cstate="print"/>
                <a:stretch>
                  <a:fillRect l="-6531" t="-10667" b="-30667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ru-RU" sz="3810">
                    <a:noFill/>
                  </a:rPr>
                  <a:t> </a:t>
                </a:r>
              </a:p>
            </p:txBody>
          </p:sp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5826" y="2729710"/>
                <a:ext cx="1403398" cy="461665"/>
              </a:xfrm>
              <a:prstGeom prst="rect">
                <a:avLst/>
              </a:prstGeom>
              <a:blipFill rotWithShape="1">
                <a:blip r:embed="rId7" cstate="print"/>
                <a:stretch>
                  <a:fillRect l="-6494" t="-10526" b="-28947"/>
                </a:stretch>
              </a:blipFill>
            </p:spPr>
            <p:txBody>
              <a:bodyPr/>
              <a:lstStyle/>
              <a:p>
                <a:pPr>
                  <a:defRPr/>
                </a:pPr>
                <a:r>
                  <a:rPr lang="ru-RU" sz="3810">
                    <a:noFill/>
                  </a:rPr>
                  <a:t> </a:t>
                </a:r>
              </a:p>
            </p:txBody>
          </p:sp>
        </p:grpSp>
        <p:cxnSp>
          <p:nvCxnSpPr>
            <p:cNvPr id="25" name="Прямая соединительная линия 24"/>
            <p:cNvCxnSpPr/>
            <p:nvPr/>
          </p:nvCxnSpPr>
          <p:spPr>
            <a:xfrm flipH="1" flipV="1">
              <a:off x="1228101" y="2018769"/>
              <a:ext cx="31796" cy="1049712"/>
            </a:xfrm>
            <a:prstGeom prst="line">
              <a:avLst/>
            </a:prstGeom>
            <a:ln w="254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>
              <a:off x="1281094" y="3119299"/>
              <a:ext cx="1778820" cy="0"/>
            </a:xfrm>
            <a:prstGeom prst="line">
              <a:avLst/>
            </a:prstGeom>
            <a:ln w="254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437" name="Picture 2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5598" y="1291941"/>
            <a:ext cx="5525940" cy="2139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8" name="Прямоугольник 1"/>
          <p:cNvSpPr>
            <a:spLocks noChangeArrowheads="1"/>
          </p:cNvSpPr>
          <p:nvPr/>
        </p:nvSpPr>
        <p:spPr bwMode="auto">
          <a:xfrm>
            <a:off x="983432" y="201114"/>
            <a:ext cx="10081120" cy="69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49" tIns="54424" rIns="108849" bIns="54424">
            <a:spAutoFit/>
          </a:bodyPr>
          <a:lstStyle/>
          <a:p>
            <a:pPr algn="ctr"/>
            <a:r>
              <a:rPr lang="en-US" altLang="ru-RU" sz="381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altLang="ru-RU" sz="381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81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altLang="ru-RU" sz="381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81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altLang="ru-RU" sz="381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81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endParaRPr lang="ru-RU" altLang="ru-RU" sz="381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45975" y="2110750"/>
            <a:ext cx="6076127" cy="10081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Agar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(2;1) 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B(x; -2)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3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24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6032819" y="3192028"/>
                <a:ext cx="4420890" cy="32029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3200" dirty="0" smtClean="0"/>
                  <a:t>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5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(2−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(1+2)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sz="28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25 = (2-x)² + 9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16 = (2-x)²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x = - 2 </a:t>
                </a: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2819" y="3192028"/>
                <a:ext cx="4420890" cy="3202928"/>
              </a:xfrm>
              <a:prstGeom prst="rect">
                <a:avLst/>
              </a:prstGeom>
              <a:blipFill rotWithShape="0">
                <a:blip r:embed="rId9"/>
                <a:stretch>
                  <a:fillRect l="-3586" b="-24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0" y="0"/>
            <a:ext cx="12192000" cy="118399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nuqta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2148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87648" y="2218280"/>
            <a:ext cx="8435975" cy="604838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ru-RU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А ( 3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В ( 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-2;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alt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-96688" y="1482460"/>
            <a:ext cx="10404648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АВ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o‘rtasining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koordinatasini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ru-RU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2966225"/>
              </p:ext>
            </p:extLst>
          </p:nvPr>
        </p:nvGraphicFramePr>
        <p:xfrm>
          <a:off x="1539244" y="3205163"/>
          <a:ext cx="2756556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4" name="Формула" r:id="rId3" imgW="939392" imgH="444307" progId="Equation.3">
                  <p:embed/>
                </p:oleObj>
              </mc:Choice>
              <mc:Fallback>
                <p:oleObj name="Формула" r:id="rId3" imgW="939392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9244" y="3205163"/>
                        <a:ext cx="2756556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7" name="Rectangle 8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340310"/>
              </p:ext>
            </p:extLst>
          </p:nvPr>
        </p:nvGraphicFramePr>
        <p:xfrm>
          <a:off x="5700465" y="4869156"/>
          <a:ext cx="2771775" cy="1208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5" name="Уравнение" r:id="rId5" imgW="965160" imgH="419040" progId="Equation.3">
                  <p:embed/>
                </p:oleObj>
              </mc:Choice>
              <mc:Fallback>
                <p:oleObj name="Уравнение" r:id="rId5" imgW="9651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0465" y="4869156"/>
                        <a:ext cx="2771775" cy="1208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9264352" y="4205287"/>
            <a:ext cx="2376488" cy="503238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r>
              <a:rPr lang="ru-RU" altLang="ru-RU" sz="3600" i="1" dirty="0">
                <a:solidFill>
                  <a:srgbClr val="008000"/>
                </a:solidFill>
                <a:latin typeface="Times New Roman" panose="02020603050405020304" pitchFamily="18" charset="0"/>
              </a:rPr>
              <a:t>С ( </a:t>
            </a:r>
            <a:r>
              <a:rPr lang="ru-RU" altLang="ru-RU" sz="3600" i="1" dirty="0" smtClean="0">
                <a:solidFill>
                  <a:srgbClr val="008000"/>
                </a:solidFill>
                <a:latin typeface="Times New Roman" panose="02020603050405020304" pitchFamily="18" charset="0"/>
              </a:rPr>
              <a:t>0,5; </a:t>
            </a:r>
            <a:r>
              <a:rPr lang="ru-RU" altLang="ru-RU" sz="3600" i="1" dirty="0">
                <a:solidFill>
                  <a:srgbClr val="008000"/>
                </a:solidFill>
                <a:latin typeface="Times New Roman" panose="02020603050405020304" pitchFamily="18" charset="0"/>
              </a:rPr>
              <a:t>6</a:t>
            </a:r>
            <a:r>
              <a:rPr lang="ru-RU" altLang="ru-RU" sz="3600" i="1" dirty="0" smtClean="0">
                <a:solidFill>
                  <a:srgbClr val="008000"/>
                </a:solidFill>
                <a:latin typeface="Times New Roman" panose="02020603050405020304" pitchFamily="18" charset="0"/>
              </a:rPr>
              <a:t>)</a:t>
            </a:r>
            <a:endParaRPr lang="ru-RU" altLang="ru-RU" sz="3600" i="1" dirty="0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251" name="Rectangle 13"/>
          <p:cNvSpPr>
            <a:spLocks noChangeArrowheads="1"/>
          </p:cNvSpPr>
          <p:nvPr/>
        </p:nvSpPr>
        <p:spPr bwMode="auto">
          <a:xfrm>
            <a:off x="1524001" y="30871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8763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760167"/>
              </p:ext>
            </p:extLst>
          </p:nvPr>
        </p:nvGraphicFramePr>
        <p:xfrm>
          <a:off x="1631040" y="4941168"/>
          <a:ext cx="3151187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6" name="Уравнение" r:id="rId7" imgW="1054080" imgH="419040" progId="Equation.3">
                  <p:embed/>
                </p:oleObj>
              </mc:Choice>
              <mc:Fallback>
                <p:oleObj name="Уравнение" r:id="rId7" imgW="10540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040" y="4941168"/>
                        <a:ext cx="3151187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921667"/>
              </p:ext>
            </p:extLst>
          </p:nvPr>
        </p:nvGraphicFramePr>
        <p:xfrm>
          <a:off x="5663952" y="3231357"/>
          <a:ext cx="2808288" cy="1281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37" name="Формула" r:id="rId9" imgW="977476" imgH="444307" progId="Equation.3">
                  <p:embed/>
                </p:oleObj>
              </mc:Choice>
              <mc:Fallback>
                <p:oleObj name="Формула" r:id="rId9" imgW="977476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3952" y="3231357"/>
                        <a:ext cx="2808288" cy="1281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452114" y="2498765"/>
                <a:ext cx="798873" cy="60638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2114" y="2498765"/>
                <a:ext cx="798873" cy="606384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855902" y="2539528"/>
                <a:ext cx="70763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</m:oMath>
                </a14:m>
                <a:r>
                  <a:rPr lang="en-US" sz="3200" dirty="0" smtClean="0">
                    <a:solidFill>
                      <a:srgbClr val="FF0000"/>
                    </a:solidFill>
                  </a:rPr>
                  <a:t>;</a:t>
                </a:r>
                <a:endParaRPr lang="ru-RU" sz="32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5902" y="2539528"/>
                <a:ext cx="707630" cy="584775"/>
              </a:xfrm>
              <a:prstGeom prst="rect">
                <a:avLst/>
              </a:prstGeom>
              <a:blipFill rotWithShape="0">
                <a:blip r:embed="rId12"/>
                <a:stretch>
                  <a:fillRect t="-12500" r="-20513" b="-343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5200751" y="2561510"/>
                <a:ext cx="72308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0751" y="2561510"/>
                <a:ext cx="723082" cy="584775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458902" y="2560600"/>
                <a:ext cx="69275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32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32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</m:oMath>
                  </m:oMathPara>
                </a14:m>
                <a:endParaRPr lang="ru-RU" sz="32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8902" y="2560600"/>
                <a:ext cx="692754" cy="584775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8849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00" grpId="0"/>
      <p:bldP spid="410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1" y="2245903"/>
            <a:ext cx="8435975" cy="604838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ru-RU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А ( 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10; -2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ru-RU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В ( </a:t>
            </a:r>
            <a:r>
              <a:rPr lang="ru-RU" altLang="ru-RU" sz="3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-2; -7).</a:t>
            </a:r>
            <a:endParaRPr lang="ru-RU" alt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0247" name="Rectangle 8"/>
          <p:cNvSpPr>
            <a:spLocks noChangeArrowheads="1"/>
          </p:cNvSpPr>
          <p:nvPr/>
        </p:nvSpPr>
        <p:spPr bwMode="auto">
          <a:xfrm>
            <a:off x="1524001" y="302049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-1104800" y="1102112"/>
            <a:ext cx="9144000" cy="74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АВ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200" i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r>
              <a:rPr lang="ru-RU" altLang="ru-RU" sz="3200" i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32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51" name="Rectangle 13"/>
          <p:cNvSpPr>
            <a:spLocks noChangeArrowheads="1"/>
          </p:cNvSpPr>
          <p:nvPr/>
        </p:nvSpPr>
        <p:spPr bwMode="auto">
          <a:xfrm>
            <a:off x="1524001" y="30871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4108" name="Object 12"/>
          <p:cNvGraphicFramePr>
            <a:graphicFrameLocks noChangeAspect="1"/>
          </p:cNvGraphicFramePr>
          <p:nvPr>
            <p:extLst/>
          </p:nvPr>
        </p:nvGraphicFramePr>
        <p:xfrm>
          <a:off x="1415480" y="3009701"/>
          <a:ext cx="6838950" cy="960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Формула" r:id="rId3" imgW="2234230" imgH="317362" progId="Equation.3">
                  <p:embed/>
                </p:oleObj>
              </mc:Choice>
              <mc:Fallback>
                <p:oleObj name="Формула" r:id="rId3" imgW="2234230" imgH="31736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5480" y="3009701"/>
                        <a:ext cx="6838950" cy="960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8313826" y="4487862"/>
            <a:ext cx="2376487" cy="503238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r>
              <a:rPr lang="en-US" altLang="ru-RU" sz="36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ru-RU" altLang="ru-RU" sz="36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</a:t>
            </a:r>
            <a:r>
              <a:rPr lang="en-US" altLang="ru-RU" sz="3600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|</a:t>
            </a:r>
            <a:r>
              <a:rPr lang="ru-RU" altLang="ru-RU" sz="3600" i="1" dirty="0">
                <a:solidFill>
                  <a:srgbClr val="0000FF"/>
                </a:solidFill>
                <a:latin typeface="Times New Roman" panose="02020603050405020304" pitchFamily="18" charset="0"/>
              </a:rPr>
              <a:t> = </a:t>
            </a:r>
            <a:r>
              <a:rPr lang="ru-RU" altLang="ru-RU" sz="3600" i="1" dirty="0" smtClean="0">
                <a:solidFill>
                  <a:srgbClr val="0000FF"/>
                </a:solidFill>
                <a:latin typeface="Times New Roman" panose="02020603050405020304" pitchFamily="18" charset="0"/>
              </a:rPr>
              <a:t>13</a:t>
            </a:r>
            <a:endParaRPr lang="ru-RU" altLang="ru-RU" sz="3600" i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8763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365403" y="4646742"/>
                <a:ext cx="5456815" cy="6887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C00000"/>
                    </a:solidFill>
                  </a:rPr>
                  <a:t>IABI</a:t>
                </a:r>
                <a:r>
                  <a:rPr lang="ru-RU" sz="3200" dirty="0" smtClean="0">
                    <a:solidFill>
                      <a:srgbClr val="C00000"/>
                    </a:solidFill>
                  </a:rPr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ru-RU" sz="32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ru-RU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(−2−10)</m:t>
                            </m:r>
                          </m:e>
                          <m:sup>
                            <m:r>
                              <a:rPr lang="ru-RU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ru-RU" sz="32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ru-RU" sz="32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ru-RU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(−7+2)</m:t>
                            </m:r>
                          </m:e>
                          <m:sup>
                            <m:r>
                              <a:rPr lang="ru-RU" sz="32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ru-RU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5403" y="4646742"/>
                <a:ext cx="5456815" cy="688715"/>
              </a:xfrm>
              <a:prstGeom prst="rect">
                <a:avLst/>
              </a:prstGeom>
              <a:blipFill rotWithShape="0">
                <a:blip r:embed="rId5"/>
                <a:stretch>
                  <a:fillRect l="-2905" b="-274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1596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  <p:bldP spid="4107" grpId="0"/>
      <p:bldP spid="4110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13"/>
          <p:cNvSpPr>
            <a:spLocks noChangeArrowheads="1"/>
          </p:cNvSpPr>
          <p:nvPr/>
        </p:nvSpPr>
        <p:spPr bwMode="auto">
          <a:xfrm>
            <a:off x="1524001" y="3655641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1272" name="Rectangle 16"/>
          <p:cNvSpPr>
            <a:spLocks noChangeArrowheads="1"/>
          </p:cNvSpPr>
          <p:nvPr/>
        </p:nvSpPr>
        <p:spPr bwMode="auto">
          <a:xfrm>
            <a:off x="1524001" y="36651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61" name="Rectangle 17"/>
          <p:cNvSpPr>
            <a:spLocks noChangeArrowheads="1"/>
          </p:cNvSpPr>
          <p:nvPr/>
        </p:nvSpPr>
        <p:spPr bwMode="auto">
          <a:xfrm>
            <a:off x="479091" y="1507284"/>
            <a:ext cx="11233818" cy="1008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endParaRPr lang="ru-RU" altLang="ru-RU" sz="2800" dirty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ru-RU" altLang="ru-RU" sz="2800" dirty="0">
                <a:latin typeface="Times New Roman" panose="02020603050405020304" pitchFamily="18" charset="0"/>
              </a:rPr>
              <a:t>    </a:t>
            </a:r>
            <a:r>
              <a:rPr lang="ru-RU" alt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(-5; </a:t>
            </a:r>
            <a:r>
              <a:rPr lang="ru-RU" alt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0) </a:t>
            </a:r>
            <a:r>
              <a:rPr lang="en-US" altLang="ru-RU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alt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altLang="ru-RU" sz="3600" i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altLang="ru-RU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altLang="ru-RU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75" name="Rectangle 19"/>
          <p:cNvSpPr>
            <a:spLocks noChangeArrowheads="1"/>
          </p:cNvSpPr>
          <p:nvPr/>
        </p:nvSpPr>
        <p:spPr bwMode="auto">
          <a:xfrm>
            <a:off x="1524001" y="36461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6164" name="Rectangle 20"/>
          <p:cNvSpPr>
            <a:spLocks noChangeArrowheads="1"/>
          </p:cNvSpPr>
          <p:nvPr/>
        </p:nvSpPr>
        <p:spPr bwMode="auto">
          <a:xfrm>
            <a:off x="1497207" y="4526756"/>
            <a:ext cx="2232025" cy="76517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/>
            <a:endParaRPr lang="ru-RU" altLang="ru-RU" sz="3600" i="1">
              <a:solidFill>
                <a:srgbClr val="008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78" name="Rectangle 22"/>
          <p:cNvSpPr>
            <a:spLocks noChangeArrowheads="1"/>
          </p:cNvSpPr>
          <p:nvPr/>
        </p:nvSpPr>
        <p:spPr bwMode="auto">
          <a:xfrm>
            <a:off x="1524001" y="366992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6165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911549"/>
              </p:ext>
            </p:extLst>
          </p:nvPr>
        </p:nvGraphicFramePr>
        <p:xfrm>
          <a:off x="1587738" y="4616866"/>
          <a:ext cx="20891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2" name="Формула" r:id="rId3" imgW="850531" imgH="266584" progId="Equation.3">
                  <p:embed/>
                </p:oleObj>
              </mc:Choice>
              <mc:Fallback>
                <p:oleObj name="Формула" r:id="rId3" imgW="850531" imgH="266584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738" y="4616866"/>
                        <a:ext cx="20891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0"/>
            <a:ext cx="12192000" cy="118399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5" name="Object 21"/>
          <p:cNvGraphicFramePr>
            <a:graphicFrameLocks noChangeAspect="1"/>
          </p:cNvGraphicFramePr>
          <p:nvPr>
            <p:extLst/>
          </p:nvPr>
        </p:nvGraphicFramePr>
        <p:xfrm>
          <a:off x="6960096" y="2963069"/>
          <a:ext cx="1682750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3" name="Уравнение" r:id="rId5" imgW="469800" imgH="177480" progId="Equation.3">
                  <p:embed/>
                </p:oleObj>
              </mc:Choice>
              <mc:Fallback>
                <p:oleObj name="Уравнение" r:id="rId5" imgW="4698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0096" y="2963069"/>
                        <a:ext cx="1682750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1"/>
          <p:cNvGraphicFramePr>
            <a:graphicFrameLocks noChangeAspect="1"/>
          </p:cNvGraphicFramePr>
          <p:nvPr>
            <p:extLst/>
          </p:nvPr>
        </p:nvGraphicFramePr>
        <p:xfrm>
          <a:off x="6956425" y="4965700"/>
          <a:ext cx="1579563" cy="652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4" name="Уравнение" r:id="rId7" imgW="469800" imgH="177480" progId="Equation.3">
                  <p:embed/>
                </p:oleObj>
              </mc:Choice>
              <mc:Fallback>
                <p:oleObj name="Уравнение" r:id="rId7" imgW="4698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56425" y="4965700"/>
                        <a:ext cx="1579563" cy="652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1"/>
          <p:cNvGraphicFramePr>
            <a:graphicFrameLocks noChangeAspect="1"/>
          </p:cNvGraphicFramePr>
          <p:nvPr>
            <p:extLst/>
          </p:nvPr>
        </p:nvGraphicFramePr>
        <p:xfrm>
          <a:off x="6960096" y="3948994"/>
          <a:ext cx="1604819" cy="6678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5" name="Уравнение" r:id="rId9" imgW="482400" imgH="177480" progId="Equation.3">
                  <p:embed/>
                </p:oleObj>
              </mc:Choice>
              <mc:Fallback>
                <p:oleObj name="Уравнение" r:id="rId9" imgW="4824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0096" y="3948994"/>
                        <a:ext cx="1604819" cy="6678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348297" y="3364741"/>
            <a:ext cx="4679486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none">
            <a:spAutoFit/>
          </a:bodyPr>
          <a:lstStyle/>
          <a:p>
            <a:pPr algn="r"/>
            <a:r>
              <a:rPr lang="ru-RU" alt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А (а; 0) </a:t>
            </a:r>
            <a:r>
              <a:rPr lang="en-US" altLang="ru-RU" sz="2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alt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 В (</a:t>
            </a:r>
            <a:r>
              <a:rPr lang="en-US" altLang="ru-RU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b; </a:t>
            </a:r>
            <a:r>
              <a:rPr lang="en-US" alt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0) </a:t>
            </a:r>
            <a:r>
              <a:rPr lang="en-US" altLang="ru-RU" sz="28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altLang="ru-RU" sz="28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ru-RU" sz="2800" b="1" dirty="0"/>
          </a:p>
        </p:txBody>
      </p:sp>
      <p:pic>
        <p:nvPicPr>
          <p:cNvPr id="14" name="Picture 8" descr="D:\rabochiy stol 03.09.2020\рисунки\hotpng.com (1)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3632562"/>
            <a:ext cx="803635" cy="1125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8772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1" grpId="0" build="p"/>
      <p:bldP spid="6164" grpId="0" animBg="1"/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9"/>
          <p:cNvGrpSpPr>
            <a:grpSpLocks/>
          </p:cNvGrpSpPr>
          <p:nvPr/>
        </p:nvGrpSpPr>
        <p:grpSpPr bwMode="auto">
          <a:xfrm>
            <a:off x="6477000" y="1787998"/>
            <a:ext cx="609600" cy="579437"/>
            <a:chOff x="3120" y="547"/>
            <a:chExt cx="384" cy="365"/>
          </a:xfrm>
        </p:grpSpPr>
        <p:sp>
          <p:nvSpPr>
            <p:cNvPr id="785447" name="Text Box 39"/>
            <p:cNvSpPr txBox="1">
              <a:spLocks noChangeArrowheads="1"/>
            </p:cNvSpPr>
            <p:nvPr/>
          </p:nvSpPr>
          <p:spPr bwMode="auto">
            <a:xfrm>
              <a:off x="3260" y="547"/>
              <a:ext cx="244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3</a:t>
              </a:r>
              <a:endParaRPr lang="ru-RU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5405" name="Freeform 44"/>
            <p:cNvSpPr>
              <a:spLocks/>
            </p:cNvSpPr>
            <p:nvPr/>
          </p:nvSpPr>
          <p:spPr bwMode="auto">
            <a:xfrm>
              <a:off x="3120" y="671"/>
              <a:ext cx="1" cy="145"/>
            </a:xfrm>
            <a:custGeom>
              <a:avLst/>
              <a:gdLst>
                <a:gd name="T0" fmla="*/ 0 w 1"/>
                <a:gd name="T1" fmla="*/ 0 h 145"/>
                <a:gd name="T2" fmla="*/ 1 w 1"/>
                <a:gd name="T3" fmla="*/ 145 h 145"/>
                <a:gd name="T4" fmla="*/ 0 60000 65536"/>
                <a:gd name="T5" fmla="*/ 0 60000 65536"/>
                <a:gd name="T6" fmla="*/ 0 w 1"/>
                <a:gd name="T7" fmla="*/ 0 h 145"/>
                <a:gd name="T8" fmla="*/ 1 w 1"/>
                <a:gd name="T9" fmla="*/ 145 h 1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45">
                  <a:moveTo>
                    <a:pt x="0" y="0"/>
                  </a:moveTo>
                  <a:lnTo>
                    <a:pt x="1" y="145"/>
                  </a:lnTo>
                </a:path>
              </a:pathLst>
            </a:custGeom>
            <a:noFill/>
            <a:ln w="2857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8404226" y="1787998"/>
            <a:ext cx="619125" cy="579437"/>
            <a:chOff x="4334" y="547"/>
            <a:chExt cx="390" cy="365"/>
          </a:xfrm>
        </p:grpSpPr>
        <p:sp>
          <p:nvSpPr>
            <p:cNvPr id="785411" name="Text Box 3"/>
            <p:cNvSpPr txBox="1">
              <a:spLocks noChangeArrowheads="1"/>
            </p:cNvSpPr>
            <p:nvPr/>
          </p:nvSpPr>
          <p:spPr bwMode="auto">
            <a:xfrm>
              <a:off x="4464" y="547"/>
              <a:ext cx="260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2</a:t>
              </a:r>
              <a:r>
                <a:rPr lang="ru-RU" sz="8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  <a:endParaRPr lang="ru-RU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5403" name="Freeform 43"/>
            <p:cNvSpPr>
              <a:spLocks/>
            </p:cNvSpPr>
            <p:nvPr/>
          </p:nvSpPr>
          <p:spPr bwMode="auto">
            <a:xfrm>
              <a:off x="4334" y="668"/>
              <a:ext cx="1" cy="145"/>
            </a:xfrm>
            <a:custGeom>
              <a:avLst/>
              <a:gdLst>
                <a:gd name="T0" fmla="*/ 0 w 1"/>
                <a:gd name="T1" fmla="*/ 0 h 145"/>
                <a:gd name="T2" fmla="*/ 1 w 1"/>
                <a:gd name="T3" fmla="*/ 145 h 145"/>
                <a:gd name="T4" fmla="*/ 0 60000 65536"/>
                <a:gd name="T5" fmla="*/ 0 60000 65536"/>
                <a:gd name="T6" fmla="*/ 0 w 1"/>
                <a:gd name="T7" fmla="*/ 0 h 145"/>
                <a:gd name="T8" fmla="*/ 1 w 1"/>
                <a:gd name="T9" fmla="*/ 145 h 1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45">
                  <a:moveTo>
                    <a:pt x="0" y="0"/>
                  </a:moveTo>
                  <a:lnTo>
                    <a:pt x="1" y="145"/>
                  </a:lnTo>
                </a:path>
              </a:pathLst>
            </a:custGeom>
            <a:noFill/>
            <a:ln w="28575" cap="flat" cmpd="sng">
              <a:solidFill>
                <a:schemeClr val="tx2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85456" name="Text Box 48"/>
          <p:cNvSpPr txBox="1">
            <a:spLocks noChangeArrowheads="1"/>
          </p:cNvSpPr>
          <p:nvPr/>
        </p:nvSpPr>
        <p:spPr bwMode="auto">
          <a:xfrm>
            <a:off x="8458201" y="1741959"/>
            <a:ext cx="758825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   )</a:t>
            </a:r>
          </a:p>
        </p:txBody>
      </p:sp>
      <p:sp>
        <p:nvSpPr>
          <p:cNvPr id="785444" name="Text Box 36"/>
          <p:cNvSpPr txBox="1">
            <a:spLocks noChangeArrowheads="1"/>
          </p:cNvSpPr>
          <p:nvPr/>
        </p:nvSpPr>
        <p:spPr bwMode="auto">
          <a:xfrm>
            <a:off x="9296400" y="1802284"/>
            <a:ext cx="1219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ru-RU" sz="3600" b="1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</a:t>
            </a:r>
            <a:r>
              <a:rPr lang="en-US" sz="3600" b="1" i="1" baseline="30000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600" b="1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endParaRPr lang="ru-RU" sz="3600" b="1">
              <a:solidFill>
                <a:srgbClr val="E6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12" name="Rectangle 4"/>
          <p:cNvSpPr>
            <a:spLocks noChangeArrowheads="1"/>
          </p:cNvSpPr>
          <p:nvPr/>
        </p:nvSpPr>
        <p:spPr bwMode="auto">
          <a:xfrm>
            <a:off x="5791200" y="1707034"/>
            <a:ext cx="363220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 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</a:t>
            </a:r>
            <a:r>
              <a:rPr lang="en-US" sz="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</a:t>
            </a:r>
            <a:r>
              <a:rPr lang="en-US" sz="8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600" b="1" i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endParaRPr lang="ru-RU" sz="3600" b="1" i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35" name="Text Box 27"/>
          <p:cNvSpPr txBox="1">
            <a:spLocks noChangeArrowheads="1"/>
          </p:cNvSpPr>
          <p:nvPr/>
        </p:nvSpPr>
        <p:spPr bwMode="auto">
          <a:xfrm>
            <a:off x="2724150" y="3586634"/>
            <a:ext cx="1695450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   ;    )</a:t>
            </a:r>
            <a:endParaRPr lang="ru-RU" sz="32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10" name="Text Box 2"/>
          <p:cNvSpPr txBox="1">
            <a:spLocks noChangeArrowheads="1"/>
          </p:cNvSpPr>
          <p:nvPr/>
        </p:nvSpPr>
        <p:spPr bwMode="auto">
          <a:xfrm>
            <a:off x="9296400" y="1802284"/>
            <a:ext cx="78740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9</a:t>
            </a:r>
            <a:endParaRPr lang="ru-RU" sz="36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13" name="Text Box 5"/>
          <p:cNvSpPr txBox="1">
            <a:spLocks noChangeArrowheads="1"/>
          </p:cNvSpPr>
          <p:nvPr/>
        </p:nvSpPr>
        <p:spPr bwMode="auto">
          <a:xfrm>
            <a:off x="6480176" y="1741959"/>
            <a:ext cx="758825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   )</a:t>
            </a:r>
          </a:p>
        </p:txBody>
      </p:sp>
      <p:sp>
        <p:nvSpPr>
          <p:cNvPr id="785414" name="Rectangle 6"/>
          <p:cNvSpPr>
            <a:spLocks noChangeArrowheads="1"/>
          </p:cNvSpPr>
          <p:nvPr/>
        </p:nvSpPr>
        <p:spPr bwMode="auto">
          <a:xfrm>
            <a:off x="3657600" y="3510434"/>
            <a:ext cx="65405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en-US" sz="3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endParaRPr lang="ru-RU" sz="3600" b="1" i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5371" name="Freeform 8"/>
          <p:cNvSpPr>
            <a:spLocks/>
          </p:cNvSpPr>
          <p:nvPr/>
        </p:nvSpPr>
        <p:spPr bwMode="auto">
          <a:xfrm>
            <a:off x="1943100" y="3624734"/>
            <a:ext cx="1352550" cy="88900"/>
          </a:xfrm>
          <a:custGeom>
            <a:avLst/>
            <a:gdLst>
              <a:gd name="T0" fmla="*/ 1352550 w 852"/>
              <a:gd name="T1" fmla="*/ 0 h 56"/>
              <a:gd name="T2" fmla="*/ 0 w 852"/>
              <a:gd name="T3" fmla="*/ 88900 h 56"/>
              <a:gd name="T4" fmla="*/ 0 60000 65536"/>
              <a:gd name="T5" fmla="*/ 0 60000 65536"/>
              <a:gd name="T6" fmla="*/ 0 w 852"/>
              <a:gd name="T7" fmla="*/ 0 h 56"/>
              <a:gd name="T8" fmla="*/ 852 w 852"/>
              <a:gd name="T9" fmla="*/ 56 h 5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52" h="56">
                <a:moveTo>
                  <a:pt x="852" y="0"/>
                </a:moveTo>
                <a:lnTo>
                  <a:pt x="0" y="56"/>
                </a:lnTo>
              </a:path>
            </a:pathLst>
          </a:custGeom>
          <a:noFill/>
          <a:ln w="38100" cmpd="sng">
            <a:solidFill>
              <a:srgbClr val="FF0000"/>
            </a:solidFill>
            <a:round/>
            <a:headEnd type="none" w="sm" len="sm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5417" name="Text Box 9"/>
          <p:cNvSpPr txBox="1">
            <a:spLocks noChangeArrowheads="1"/>
          </p:cNvSpPr>
          <p:nvPr/>
        </p:nvSpPr>
        <p:spPr bwMode="auto">
          <a:xfrm>
            <a:off x="3426" y="107761"/>
            <a:ext cx="12108876" cy="95410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38100" cmpd="dbl">
            <a:solidFill>
              <a:srgbClr val="0099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   </a:t>
            </a:r>
            <a:r>
              <a:rPr lang="en-US" sz="2800" b="1" i="1" dirty="0" err="1" smtClean="0">
                <a:latin typeface="Arial" charset="0"/>
                <a:cs typeface="Arial" charset="0"/>
              </a:rPr>
              <a:t>Aylana</a:t>
            </a:r>
            <a:r>
              <a:rPr lang="en-US" sz="2800" b="1" i="1" dirty="0" smtClean="0">
                <a:latin typeface="Arial" charset="0"/>
                <a:cs typeface="Arial" charset="0"/>
              </a:rPr>
              <a:t> </a:t>
            </a:r>
            <a:r>
              <a:rPr lang="en-US" sz="2800" b="1" i="1" dirty="0" err="1" smtClean="0">
                <a:latin typeface="Arial" charset="0"/>
                <a:cs typeface="Arial" charset="0"/>
              </a:rPr>
              <a:t>radiusi</a:t>
            </a:r>
            <a:r>
              <a:rPr lang="en-US" sz="2800" b="1" i="1" dirty="0" smtClean="0">
                <a:latin typeface="Arial" charset="0"/>
                <a:cs typeface="Arial" charset="0"/>
              </a:rPr>
              <a:t> r </a:t>
            </a:r>
            <a:r>
              <a:rPr lang="en-US" sz="2800" b="1" i="1" dirty="0" err="1" smtClean="0">
                <a:latin typeface="Arial" charset="0"/>
                <a:cs typeface="Arial" charset="0"/>
              </a:rPr>
              <a:t>va</a:t>
            </a:r>
            <a:r>
              <a:rPr lang="en-US" sz="2800" b="1" i="1" dirty="0" smtClean="0">
                <a:latin typeface="Arial" charset="0"/>
                <a:cs typeface="Arial" charset="0"/>
              </a:rPr>
              <a:t> </a:t>
            </a:r>
            <a:r>
              <a:rPr lang="en-US" sz="2800" b="1" i="1" dirty="0" err="1" smtClean="0">
                <a:latin typeface="Arial" charset="0"/>
                <a:cs typeface="Arial" charset="0"/>
              </a:rPr>
              <a:t>uning</a:t>
            </a:r>
            <a:r>
              <a:rPr lang="en-US" sz="2800" b="1" i="1" dirty="0" smtClean="0">
                <a:latin typeface="Arial" charset="0"/>
                <a:cs typeface="Arial" charset="0"/>
              </a:rPr>
              <a:t> </a:t>
            </a:r>
            <a:r>
              <a:rPr lang="en-US" sz="2800" b="1" i="1" dirty="0" err="1" smtClean="0">
                <a:latin typeface="Arial" charset="0"/>
                <a:cs typeface="Arial" charset="0"/>
              </a:rPr>
              <a:t>markazi</a:t>
            </a:r>
            <a:r>
              <a:rPr lang="en-US" sz="2800" b="1" i="1" dirty="0" smtClean="0">
                <a:latin typeface="Arial" charset="0"/>
                <a:cs typeface="Arial" charset="0"/>
              </a:rPr>
              <a:t> </a:t>
            </a:r>
            <a:r>
              <a:rPr lang="en-US" sz="2800" b="1" i="1" dirty="0" err="1" smtClean="0">
                <a:latin typeface="Arial" charset="0"/>
                <a:cs typeface="Arial" charset="0"/>
              </a:rPr>
              <a:t>bo‘lgan</a:t>
            </a:r>
            <a:r>
              <a:rPr lang="en-US" sz="2800" b="1" i="1" dirty="0" smtClean="0">
                <a:latin typeface="Arial" charset="0"/>
                <a:cs typeface="Arial" charset="0"/>
              </a:rPr>
              <a:t> C </a:t>
            </a:r>
            <a:r>
              <a:rPr lang="en-US" sz="2800" b="1" i="1" dirty="0" err="1" smtClean="0">
                <a:latin typeface="Arial" charset="0"/>
                <a:cs typeface="Arial" charset="0"/>
              </a:rPr>
              <a:t>nuqtaning</a:t>
            </a:r>
            <a:r>
              <a:rPr lang="en-US" sz="2800" b="1" i="1" dirty="0" smtClean="0">
                <a:latin typeface="Arial" charset="0"/>
                <a:cs typeface="Arial" charset="0"/>
              </a:rPr>
              <a:t> </a:t>
            </a:r>
          </a:p>
          <a:p>
            <a:pPr algn="ctr">
              <a:defRPr/>
            </a:pPr>
            <a:r>
              <a:rPr lang="en-US" sz="2800" b="1" i="1" dirty="0" err="1" smtClean="0">
                <a:latin typeface="Arial" charset="0"/>
                <a:cs typeface="Arial" charset="0"/>
              </a:rPr>
              <a:t>koordinatasini</a:t>
            </a:r>
            <a:r>
              <a:rPr lang="en-US" sz="2800" b="1" i="1" dirty="0" smtClean="0">
                <a:latin typeface="Arial" charset="0"/>
                <a:cs typeface="Arial" charset="0"/>
              </a:rPr>
              <a:t> toping.</a:t>
            </a:r>
            <a:endParaRPr lang="ru-RU" sz="2800" b="1" i="1" dirty="0">
              <a:latin typeface="Arial" charset="0"/>
              <a:cs typeface="Arial" charset="0"/>
            </a:endParaRPr>
          </a:p>
        </p:txBody>
      </p:sp>
      <p:grpSp>
        <p:nvGrpSpPr>
          <p:cNvPr id="15373" name="Group 10"/>
          <p:cNvGrpSpPr>
            <a:grpSpLocks/>
          </p:cNvGrpSpPr>
          <p:nvPr/>
        </p:nvGrpSpPr>
        <p:grpSpPr bwMode="auto">
          <a:xfrm>
            <a:off x="1363663" y="5394796"/>
            <a:ext cx="3838575" cy="701675"/>
            <a:chOff x="1851" y="1937"/>
            <a:chExt cx="2418" cy="442"/>
          </a:xfrm>
        </p:grpSpPr>
        <p:sp>
          <p:nvSpPr>
            <p:cNvPr id="785419" name="Text Box 11"/>
            <p:cNvSpPr txBox="1">
              <a:spLocks noChangeArrowheads="1"/>
            </p:cNvSpPr>
            <p:nvPr/>
          </p:nvSpPr>
          <p:spPr bwMode="auto">
            <a:xfrm>
              <a:off x="3549" y="1937"/>
              <a:ext cx="72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4000" b="1" i="1" dirty="0">
                  <a:solidFill>
                    <a:srgbClr val="E6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= r</a:t>
              </a:r>
              <a:r>
                <a:rPr lang="en-US" sz="4000" b="1" baseline="30000" dirty="0">
                  <a:solidFill>
                    <a:srgbClr val="E6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2</a:t>
              </a:r>
              <a:r>
                <a:rPr lang="en-US" sz="4000" b="1" dirty="0">
                  <a:solidFill>
                    <a:srgbClr val="E6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 </a:t>
              </a:r>
              <a:endParaRPr lang="ru-RU" sz="4000" b="1" dirty="0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785420" name="Rectangle 12"/>
            <p:cNvSpPr>
              <a:spLocks noChangeArrowheads="1"/>
            </p:cNvSpPr>
            <p:nvPr/>
          </p:nvSpPr>
          <p:spPr bwMode="auto">
            <a:xfrm>
              <a:off x="1851" y="1941"/>
              <a:ext cx="1698" cy="368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(</a:t>
              </a:r>
              <a:r>
                <a:rPr lang="en-US" sz="32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x–x</a:t>
              </a:r>
              <a:r>
                <a:rPr lang="en-US" sz="3200" b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0</a:t>
              </a:r>
              <a:r>
                <a:rPr lang="en-US" sz="3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)</a:t>
              </a:r>
              <a:r>
                <a:rPr lang="en-US" sz="3200" b="1" baseline="30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2</a:t>
              </a:r>
              <a:r>
                <a:rPr lang="en-US" sz="3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+(</a:t>
              </a:r>
              <a:r>
                <a:rPr lang="en-US" sz="3200" b="1" i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y–y</a:t>
              </a:r>
              <a:r>
                <a:rPr lang="en-US" sz="3200" b="1" baseline="-25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0</a:t>
              </a:r>
              <a:r>
                <a:rPr lang="en-US" sz="3200" b="1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)</a:t>
              </a:r>
              <a:r>
                <a:rPr lang="en-US" sz="3200" b="1" i="1" baseline="300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2</a:t>
              </a:r>
              <a:endParaRPr lang="ru-RU" sz="3200" b="1" i="1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</p:grpSp>
      <p:sp>
        <p:nvSpPr>
          <p:cNvPr id="15375" name="Freeform 22"/>
          <p:cNvSpPr>
            <a:spLocks/>
          </p:cNvSpPr>
          <p:nvPr/>
        </p:nvSpPr>
        <p:spPr bwMode="auto">
          <a:xfrm>
            <a:off x="1714500" y="2773834"/>
            <a:ext cx="4368800" cy="25400"/>
          </a:xfrm>
          <a:custGeom>
            <a:avLst/>
            <a:gdLst>
              <a:gd name="T0" fmla="*/ 0 w 2752"/>
              <a:gd name="T1" fmla="*/ 0 h 16"/>
              <a:gd name="T2" fmla="*/ 4368800 w 2752"/>
              <a:gd name="T3" fmla="*/ 25400 h 16"/>
              <a:gd name="T4" fmla="*/ 0 60000 65536"/>
              <a:gd name="T5" fmla="*/ 0 60000 65536"/>
              <a:gd name="T6" fmla="*/ 0 w 2752"/>
              <a:gd name="T7" fmla="*/ 0 h 16"/>
              <a:gd name="T8" fmla="*/ 2752 w 2752"/>
              <a:gd name="T9" fmla="*/ 16 h 1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52" h="16">
                <a:moveTo>
                  <a:pt x="0" y="0"/>
                </a:moveTo>
                <a:lnTo>
                  <a:pt x="2752" y="16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15376" name="Freeform 23"/>
          <p:cNvSpPr>
            <a:spLocks/>
          </p:cNvSpPr>
          <p:nvPr/>
        </p:nvSpPr>
        <p:spPr bwMode="auto">
          <a:xfrm>
            <a:off x="4724400" y="1148234"/>
            <a:ext cx="20638" cy="3779838"/>
          </a:xfrm>
          <a:custGeom>
            <a:avLst/>
            <a:gdLst>
              <a:gd name="T0" fmla="*/ 20638 w 13"/>
              <a:gd name="T1" fmla="*/ 3779838 h 2381"/>
              <a:gd name="T2" fmla="*/ 0 w 13"/>
              <a:gd name="T3" fmla="*/ 0 h 2381"/>
              <a:gd name="T4" fmla="*/ 0 60000 65536"/>
              <a:gd name="T5" fmla="*/ 0 60000 65536"/>
              <a:gd name="T6" fmla="*/ 0 w 13"/>
              <a:gd name="T7" fmla="*/ 0 h 2381"/>
              <a:gd name="T8" fmla="*/ 13 w 13"/>
              <a:gd name="T9" fmla="*/ 2381 h 238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3" h="2381">
                <a:moveTo>
                  <a:pt x="13" y="2381"/>
                </a:moveTo>
                <a:lnTo>
                  <a:pt x="0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stealth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85432" name="Text Box 24"/>
          <p:cNvSpPr txBox="1">
            <a:spLocks noChangeArrowheads="1"/>
          </p:cNvSpPr>
          <p:nvPr/>
        </p:nvSpPr>
        <p:spPr bwMode="auto">
          <a:xfrm>
            <a:off x="5715000" y="2596034"/>
            <a:ext cx="46355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endParaRPr lang="ru-RU" sz="44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33" name="Text Box 25"/>
          <p:cNvSpPr txBox="1">
            <a:spLocks noChangeArrowheads="1"/>
          </p:cNvSpPr>
          <p:nvPr/>
        </p:nvSpPr>
        <p:spPr bwMode="auto">
          <a:xfrm>
            <a:off x="4260625" y="1002230"/>
            <a:ext cx="431800" cy="76200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4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endParaRPr lang="ru-RU" sz="4400" b="1" i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34" name="Text Box 26"/>
          <p:cNvSpPr txBox="1">
            <a:spLocks noChangeArrowheads="1"/>
          </p:cNvSpPr>
          <p:nvPr/>
        </p:nvSpPr>
        <p:spPr bwMode="auto">
          <a:xfrm>
            <a:off x="4724400" y="2291234"/>
            <a:ext cx="477838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O</a:t>
            </a:r>
            <a:endParaRPr lang="ru-RU" sz="3200" b="1" i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15380" name="Oval 28"/>
          <p:cNvSpPr>
            <a:spLocks noChangeArrowheads="1"/>
          </p:cNvSpPr>
          <p:nvPr/>
        </p:nvSpPr>
        <p:spPr bwMode="auto">
          <a:xfrm rot="3834243">
            <a:off x="3256757" y="3566791"/>
            <a:ext cx="96837" cy="952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5381" name="Oval 29"/>
          <p:cNvSpPr>
            <a:spLocks noChangeArrowheads="1"/>
          </p:cNvSpPr>
          <p:nvPr/>
        </p:nvSpPr>
        <p:spPr bwMode="auto">
          <a:xfrm>
            <a:off x="1962150" y="2291234"/>
            <a:ext cx="2743200" cy="2667000"/>
          </a:xfrm>
          <a:prstGeom prst="ellipse">
            <a:avLst/>
          </a:prstGeom>
          <a:noFill/>
          <a:ln w="9525">
            <a:solidFill>
              <a:schemeClr val="tx2"/>
            </a:solidFill>
            <a:round/>
            <a:headEnd type="none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5382" name="Oval 30"/>
          <p:cNvSpPr>
            <a:spLocks noChangeArrowheads="1"/>
          </p:cNvSpPr>
          <p:nvPr/>
        </p:nvSpPr>
        <p:spPr bwMode="auto">
          <a:xfrm rot="3834243">
            <a:off x="1904206" y="3663628"/>
            <a:ext cx="96838" cy="952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2"/>
            </a:solidFill>
            <a:round/>
            <a:headEnd type="none" w="lg" len="lg"/>
            <a:tailEnd type="none" w="lg" len="lg"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785439" name="Text Box 31"/>
          <p:cNvSpPr txBox="1">
            <a:spLocks noChangeArrowheads="1"/>
          </p:cNvSpPr>
          <p:nvPr/>
        </p:nvSpPr>
        <p:spPr bwMode="auto">
          <a:xfrm>
            <a:off x="2514600" y="3053235"/>
            <a:ext cx="533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i="1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</a:t>
            </a:r>
            <a:endParaRPr lang="ru-RU" sz="4000" b="1">
              <a:solidFill>
                <a:srgbClr val="E6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46" name="Text Box 38"/>
          <p:cNvSpPr txBox="1">
            <a:spLocks noChangeArrowheads="1"/>
          </p:cNvSpPr>
          <p:nvPr/>
        </p:nvSpPr>
        <p:spPr bwMode="auto">
          <a:xfrm>
            <a:off x="9677400" y="1848322"/>
            <a:ext cx="381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2800" b="1">
                <a:solidFill>
                  <a:srgbClr val="E6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3</a:t>
            </a:r>
          </a:p>
        </p:txBody>
      </p:sp>
      <p:sp>
        <p:nvSpPr>
          <p:cNvPr id="785448" name="Text Box 40"/>
          <p:cNvSpPr txBox="1">
            <a:spLocks noChangeArrowheads="1"/>
          </p:cNvSpPr>
          <p:nvPr/>
        </p:nvSpPr>
        <p:spPr bwMode="auto">
          <a:xfrm>
            <a:off x="8545514" y="1787998"/>
            <a:ext cx="522287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-2</a:t>
            </a:r>
          </a:p>
        </p:txBody>
      </p:sp>
      <p:sp>
        <p:nvSpPr>
          <p:cNvPr id="785449" name="Rectangle 41"/>
          <p:cNvSpPr>
            <a:spLocks noChangeArrowheads="1"/>
          </p:cNvSpPr>
          <p:nvPr/>
        </p:nvSpPr>
        <p:spPr bwMode="auto">
          <a:xfrm>
            <a:off x="3200400" y="3510434"/>
            <a:ext cx="56515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en-US" sz="3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endParaRPr lang="ru-RU" sz="3600" b="1" i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50" name="Text Box 42"/>
          <p:cNvSpPr txBox="1">
            <a:spLocks noChangeArrowheads="1"/>
          </p:cNvSpPr>
          <p:nvPr/>
        </p:nvSpPr>
        <p:spPr bwMode="auto">
          <a:xfrm>
            <a:off x="7315200" y="2900835"/>
            <a:ext cx="2057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 </a:t>
            </a: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3</a:t>
            </a:r>
            <a:r>
              <a:rPr lang="en-US" sz="4000" b="1" i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endParaRPr lang="ru-RU" sz="4000" b="1" i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53" name="Text Box 45"/>
          <p:cNvSpPr txBox="1">
            <a:spLocks noChangeArrowheads="1"/>
          </p:cNvSpPr>
          <p:nvPr/>
        </p:nvSpPr>
        <p:spPr bwMode="auto">
          <a:xfrm>
            <a:off x="6640514" y="1787998"/>
            <a:ext cx="522287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-3</a:t>
            </a:r>
            <a:endParaRPr lang="ru-RU" sz="32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54" name="Rectangle 46"/>
          <p:cNvSpPr>
            <a:spLocks noChangeArrowheads="1"/>
          </p:cNvSpPr>
          <p:nvPr/>
        </p:nvSpPr>
        <p:spPr bwMode="auto">
          <a:xfrm>
            <a:off x="8534400" y="1192684"/>
            <a:ext cx="65405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en-US" sz="3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endParaRPr lang="ru-RU" sz="3600" b="1" i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55" name="Rectangle 47"/>
          <p:cNvSpPr>
            <a:spLocks noChangeArrowheads="1"/>
          </p:cNvSpPr>
          <p:nvPr/>
        </p:nvSpPr>
        <p:spPr bwMode="auto">
          <a:xfrm>
            <a:off x="6673850" y="1192684"/>
            <a:ext cx="56515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en-US" sz="3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</a:t>
            </a:r>
            <a:endParaRPr lang="ru-RU" sz="3600" b="1" i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5460" name="Text Box 52"/>
          <p:cNvSpPr txBox="1">
            <a:spLocks noChangeArrowheads="1"/>
          </p:cNvSpPr>
          <p:nvPr/>
        </p:nvSpPr>
        <p:spPr bwMode="auto">
          <a:xfrm>
            <a:off x="7086601" y="3739034"/>
            <a:ext cx="1558925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-3;-2)</a:t>
            </a:r>
            <a:endParaRPr lang="ru-RU" sz="3200" b="1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504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85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85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7854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99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5" dur="500" fill="hold"/>
                                        <p:tgtEl>
                                          <p:spTgt spid="7854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99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54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54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54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545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785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785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4" dur="1000"/>
                                        <p:tgtEl>
                                          <p:spTgt spid="785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6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8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854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785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785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5456" grpId="0"/>
      <p:bldP spid="785444" grpId="0"/>
      <p:bldP spid="785410" grpId="0"/>
      <p:bldP spid="785413" grpId="0"/>
      <p:bldP spid="785446" grpId="0"/>
      <p:bldP spid="785448" grpId="0"/>
      <p:bldP spid="785450" grpId="0"/>
      <p:bldP spid="785453" grpId="0"/>
      <p:bldP spid="785454" grpId="0"/>
      <p:bldP spid="785454" grpId="1"/>
      <p:bldP spid="785455" grpId="0"/>
      <p:bldP spid="785455" grpId="1"/>
      <p:bldP spid="7854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87575" name="Group 119"/>
          <p:cNvGraphicFramePr>
            <a:graphicFrameLocks noGrp="1"/>
          </p:cNvGraphicFramePr>
          <p:nvPr>
            <p:extLst/>
          </p:nvPr>
        </p:nvGraphicFramePr>
        <p:xfrm>
          <a:off x="1703512" y="770310"/>
          <a:ext cx="8890583" cy="5755034"/>
        </p:xfrm>
        <a:graphic>
          <a:graphicData uri="http://schemas.openxmlformats.org/drawingml/2006/table">
            <a:tbl>
              <a:tblPr/>
              <a:tblGrid>
                <a:gridCol w="4941978"/>
                <a:gridCol w="1933171"/>
                <a:gridCol w="2015434"/>
              </a:tblGrid>
              <a:tr h="6987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Aylana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tenglamasi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  </a:t>
                      </a:r>
                      <a:r>
                        <a:rPr kumimoji="0" lang="en-US" sz="2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charset="0"/>
                          <a:cs typeface="Arial" charset="0"/>
                        </a:rPr>
                        <a:t>Markaz</a:t>
                      </a:r>
                      <a:endParaRPr kumimoji="0" lang="ru-RU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2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16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2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47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00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20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noFill/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noFill/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noFill/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12700" cap="flat" cmpd="sng" algn="ctr">
                      <a:noFill/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L>
                    <a:lnR w="28575" cap="flat" cmpd="sng" algn="ctr">
                      <a:noFill/>
                      <a:prstDash val="solid"/>
                      <a:round/>
                      <a:headEnd type="none" w="lg" len="lg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lg" len="lg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87509" name="Rectangle 53"/>
          <p:cNvSpPr>
            <a:spLocks noChangeArrowheads="1"/>
          </p:cNvSpPr>
          <p:nvPr/>
        </p:nvSpPr>
        <p:spPr bwMode="auto">
          <a:xfrm>
            <a:off x="1903776" y="1505121"/>
            <a:ext cx="3962944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200" i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2)</a:t>
            </a:r>
            <a:r>
              <a:rPr lang="en-US" sz="32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16</a:t>
            </a:r>
            <a:endParaRPr lang="ru-RU" sz="32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17" name="Rectangle 61"/>
          <p:cNvSpPr>
            <a:spLocks noChangeArrowheads="1"/>
          </p:cNvSpPr>
          <p:nvPr/>
        </p:nvSpPr>
        <p:spPr bwMode="auto">
          <a:xfrm>
            <a:off x="1828800" y="2110160"/>
            <a:ext cx="3829895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2)</a:t>
            </a:r>
            <a:r>
              <a:rPr lang="en-US" sz="32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4</a:t>
            </a:r>
            <a:endParaRPr lang="ru-RU" sz="32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18" name="Rectangle 62"/>
          <p:cNvSpPr>
            <a:spLocks noChangeArrowheads="1"/>
          </p:cNvSpPr>
          <p:nvPr/>
        </p:nvSpPr>
        <p:spPr bwMode="auto">
          <a:xfrm>
            <a:off x="1864066" y="2790881"/>
            <a:ext cx="4035079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5 )</a:t>
            </a:r>
            <a:r>
              <a:rPr 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3)</a:t>
            </a:r>
            <a:r>
              <a:rPr lang="en-US" sz="32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25</a:t>
            </a:r>
            <a:endParaRPr lang="ru-RU" sz="32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19" name="Rectangle 63"/>
          <p:cNvSpPr>
            <a:spLocks noChangeArrowheads="1"/>
          </p:cNvSpPr>
          <p:nvPr/>
        </p:nvSpPr>
        <p:spPr bwMode="auto">
          <a:xfrm>
            <a:off x="1877333" y="3310753"/>
            <a:ext cx="2972289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8</a:t>
            </a:r>
            <a:endParaRPr lang="ru-RU" sz="32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20" name="Rectangle 64"/>
          <p:cNvSpPr>
            <a:spLocks noChangeArrowheads="1"/>
          </p:cNvSpPr>
          <p:nvPr/>
        </p:nvSpPr>
        <p:spPr bwMode="auto">
          <a:xfrm>
            <a:off x="1864066" y="3995798"/>
            <a:ext cx="2941831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2)</a:t>
            </a:r>
            <a:r>
              <a:rPr lang="en-US" sz="32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endParaRPr lang="ru-RU" sz="32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21" name="Rectangle 65"/>
          <p:cNvSpPr>
            <a:spLocks noChangeArrowheads="1"/>
          </p:cNvSpPr>
          <p:nvPr/>
        </p:nvSpPr>
        <p:spPr bwMode="auto">
          <a:xfrm>
            <a:off x="1803735" y="4680843"/>
            <a:ext cx="2084225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9</a:t>
            </a:r>
            <a:endParaRPr lang="ru-RU" sz="32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22" name="Rectangle 66"/>
          <p:cNvSpPr>
            <a:spLocks noChangeArrowheads="1"/>
          </p:cNvSpPr>
          <p:nvPr/>
        </p:nvSpPr>
        <p:spPr bwMode="auto">
          <a:xfrm>
            <a:off x="1752600" y="5291291"/>
            <a:ext cx="4270721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)</a:t>
            </a:r>
            <a:r>
              <a:rPr lang="en-US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200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</a:t>
            </a:r>
            <a:r>
              <a:rPr lang="ru-RU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2)</a:t>
            </a:r>
            <a:r>
              <a:rPr lang="en-US" sz="3200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 </a:t>
            </a:r>
            <a:r>
              <a:rPr lang="en-US" sz="32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0,09</a:t>
            </a:r>
            <a:endParaRPr lang="ru-RU" sz="3200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27" name="Rectangle 71"/>
          <p:cNvSpPr>
            <a:spLocks noChangeArrowheads="1"/>
          </p:cNvSpPr>
          <p:nvPr/>
        </p:nvSpPr>
        <p:spPr bwMode="auto">
          <a:xfrm>
            <a:off x="9067800" y="770310"/>
            <a:ext cx="988640" cy="707886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endParaRPr lang="ru-RU" sz="4000" b="1" i="1" baseline="-25000" dirty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7529" name="Text Box 73"/>
          <p:cNvSpPr txBox="1">
            <a:spLocks noChangeArrowheads="1"/>
          </p:cNvSpPr>
          <p:nvPr/>
        </p:nvSpPr>
        <p:spPr bwMode="auto">
          <a:xfrm>
            <a:off x="6781800" y="1486274"/>
            <a:ext cx="1390650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3; 2)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30" name="Text Box 74"/>
          <p:cNvSpPr txBox="1">
            <a:spLocks noChangeArrowheads="1"/>
          </p:cNvSpPr>
          <p:nvPr/>
        </p:nvSpPr>
        <p:spPr bwMode="auto">
          <a:xfrm>
            <a:off x="6781800" y="2172074"/>
            <a:ext cx="1423988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1;-2)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31" name="Text Box 75"/>
          <p:cNvSpPr txBox="1">
            <a:spLocks noChangeArrowheads="1"/>
          </p:cNvSpPr>
          <p:nvPr/>
        </p:nvSpPr>
        <p:spPr bwMode="auto">
          <a:xfrm>
            <a:off x="6781800" y="2857874"/>
            <a:ext cx="1525588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-5; 3)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32" name="Text Box 76"/>
          <p:cNvSpPr txBox="1">
            <a:spLocks noChangeArrowheads="1"/>
          </p:cNvSpPr>
          <p:nvPr/>
        </p:nvSpPr>
        <p:spPr bwMode="auto">
          <a:xfrm>
            <a:off x="6781800" y="3483349"/>
            <a:ext cx="1390650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1; 0)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33" name="Text Box 77"/>
          <p:cNvSpPr txBox="1">
            <a:spLocks noChangeArrowheads="1"/>
          </p:cNvSpPr>
          <p:nvPr/>
        </p:nvSpPr>
        <p:spPr bwMode="auto">
          <a:xfrm>
            <a:off x="6765131" y="4060034"/>
            <a:ext cx="1423988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0;-2)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34" name="Text Box 78"/>
          <p:cNvSpPr txBox="1">
            <a:spLocks noChangeArrowheads="1"/>
          </p:cNvSpPr>
          <p:nvPr/>
        </p:nvSpPr>
        <p:spPr bwMode="auto">
          <a:xfrm>
            <a:off x="6745310" y="4661494"/>
            <a:ext cx="1390650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 0)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35" name="Text Box 79"/>
          <p:cNvSpPr txBox="1">
            <a:spLocks noChangeArrowheads="1"/>
          </p:cNvSpPr>
          <p:nvPr/>
        </p:nvSpPr>
        <p:spPr bwMode="auto">
          <a:xfrm>
            <a:off x="6793103" y="5230021"/>
            <a:ext cx="1390650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C</a:t>
            </a:r>
            <a:r>
              <a: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3; 2)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39" name="Text Box 83"/>
          <p:cNvSpPr txBox="1">
            <a:spLocks noChangeArrowheads="1"/>
          </p:cNvSpPr>
          <p:nvPr/>
        </p:nvSpPr>
        <p:spPr bwMode="auto">
          <a:xfrm>
            <a:off x="9067800" y="1486274"/>
            <a:ext cx="1104900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 = 4 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40" name="Text Box 84"/>
          <p:cNvSpPr txBox="1">
            <a:spLocks noChangeArrowheads="1"/>
          </p:cNvSpPr>
          <p:nvPr/>
        </p:nvSpPr>
        <p:spPr bwMode="auto">
          <a:xfrm>
            <a:off x="9067800" y="2172074"/>
            <a:ext cx="1104900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 = 2 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41" name="Text Box 85"/>
          <p:cNvSpPr txBox="1">
            <a:spLocks noChangeArrowheads="1"/>
          </p:cNvSpPr>
          <p:nvPr/>
        </p:nvSpPr>
        <p:spPr bwMode="auto">
          <a:xfrm>
            <a:off x="9067800" y="2827710"/>
            <a:ext cx="1104900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 = 5 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44" name="Text Box 88"/>
          <p:cNvSpPr txBox="1">
            <a:spLocks noChangeArrowheads="1"/>
          </p:cNvSpPr>
          <p:nvPr/>
        </p:nvSpPr>
        <p:spPr bwMode="auto">
          <a:xfrm>
            <a:off x="9067800" y="4629522"/>
            <a:ext cx="1104900" cy="579438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 = 3 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787545" name="Text Box 89"/>
          <p:cNvSpPr txBox="1">
            <a:spLocks noChangeArrowheads="1"/>
          </p:cNvSpPr>
          <p:nvPr/>
        </p:nvSpPr>
        <p:spPr bwMode="auto">
          <a:xfrm>
            <a:off x="9068873" y="5186557"/>
            <a:ext cx="1409700" cy="579437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 = 0,3 </a:t>
            </a:r>
            <a:endParaRPr lang="ru-RU" sz="32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pSp>
        <p:nvGrpSpPr>
          <p:cNvPr id="2" name="Group 94"/>
          <p:cNvGrpSpPr>
            <a:grpSpLocks/>
          </p:cNvGrpSpPr>
          <p:nvPr/>
        </p:nvGrpSpPr>
        <p:grpSpPr bwMode="auto">
          <a:xfrm>
            <a:off x="9067800" y="3437310"/>
            <a:ext cx="1104900" cy="579438"/>
            <a:chOff x="4752" y="1555"/>
            <a:chExt cx="696" cy="365"/>
          </a:xfrm>
        </p:grpSpPr>
        <p:sp>
          <p:nvSpPr>
            <p:cNvPr id="787542" name="Text Box 86"/>
            <p:cNvSpPr txBox="1">
              <a:spLocks noChangeArrowheads="1"/>
            </p:cNvSpPr>
            <p:nvPr/>
          </p:nvSpPr>
          <p:spPr bwMode="auto">
            <a:xfrm>
              <a:off x="4752" y="1555"/>
              <a:ext cx="696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r =  8</a:t>
              </a:r>
              <a:endPara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5" name="Freeform 93"/>
            <p:cNvSpPr>
              <a:spLocks/>
            </p:cNvSpPr>
            <p:nvPr/>
          </p:nvSpPr>
          <p:spPr bwMode="auto">
            <a:xfrm>
              <a:off x="5136" y="1617"/>
              <a:ext cx="282" cy="243"/>
            </a:xfrm>
            <a:custGeom>
              <a:avLst/>
              <a:gdLst>
                <a:gd name="T0" fmla="*/ 0 w 282"/>
                <a:gd name="T1" fmla="*/ 57 h 243"/>
                <a:gd name="T2" fmla="*/ 33 w 282"/>
                <a:gd name="T3" fmla="*/ 27 h 243"/>
                <a:gd name="T4" fmla="*/ 60 w 282"/>
                <a:gd name="T5" fmla="*/ 243 h 243"/>
                <a:gd name="T6" fmla="*/ 90 w 282"/>
                <a:gd name="T7" fmla="*/ 0 h 243"/>
                <a:gd name="T8" fmla="*/ 282 w 282"/>
                <a:gd name="T9" fmla="*/ 6 h 2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2"/>
                <a:gd name="T16" fmla="*/ 0 h 243"/>
                <a:gd name="T17" fmla="*/ 282 w 282"/>
                <a:gd name="T18" fmla="*/ 243 h 2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2" h="243">
                  <a:moveTo>
                    <a:pt x="0" y="57"/>
                  </a:moveTo>
                  <a:lnTo>
                    <a:pt x="33" y="27"/>
                  </a:lnTo>
                  <a:lnTo>
                    <a:pt x="60" y="243"/>
                  </a:lnTo>
                  <a:lnTo>
                    <a:pt x="90" y="0"/>
                  </a:lnTo>
                  <a:lnTo>
                    <a:pt x="282" y="6"/>
                  </a:lnTo>
                </a:path>
              </a:pathLst>
            </a:custGeom>
            <a:noFill/>
            <a:ln w="19050" cap="flat" cmpd="sng">
              <a:solidFill>
                <a:srgbClr val="0000FF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95"/>
          <p:cNvGrpSpPr>
            <a:grpSpLocks/>
          </p:cNvGrpSpPr>
          <p:nvPr/>
        </p:nvGrpSpPr>
        <p:grpSpPr bwMode="auto">
          <a:xfrm>
            <a:off x="9059863" y="3973885"/>
            <a:ext cx="1104900" cy="579438"/>
            <a:chOff x="4747" y="1461"/>
            <a:chExt cx="696" cy="365"/>
          </a:xfrm>
        </p:grpSpPr>
        <p:sp>
          <p:nvSpPr>
            <p:cNvPr id="787552" name="Text Box 96"/>
            <p:cNvSpPr txBox="1">
              <a:spLocks noChangeArrowheads="1"/>
            </p:cNvSpPr>
            <p:nvPr/>
          </p:nvSpPr>
          <p:spPr bwMode="auto">
            <a:xfrm>
              <a:off x="4747" y="1461"/>
              <a:ext cx="696" cy="365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200" b="1" dirty="0">
                  <a:solidFill>
                    <a:srgbClr val="0000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r =  2</a:t>
              </a:r>
              <a:endParaRPr lang="ru-RU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6473" name="Freeform 97"/>
            <p:cNvSpPr>
              <a:spLocks/>
            </p:cNvSpPr>
            <p:nvPr/>
          </p:nvSpPr>
          <p:spPr bwMode="auto">
            <a:xfrm>
              <a:off x="5149" y="1520"/>
              <a:ext cx="282" cy="243"/>
            </a:xfrm>
            <a:custGeom>
              <a:avLst/>
              <a:gdLst>
                <a:gd name="T0" fmla="*/ 0 w 282"/>
                <a:gd name="T1" fmla="*/ 57 h 243"/>
                <a:gd name="T2" fmla="*/ 33 w 282"/>
                <a:gd name="T3" fmla="*/ 27 h 243"/>
                <a:gd name="T4" fmla="*/ 60 w 282"/>
                <a:gd name="T5" fmla="*/ 243 h 243"/>
                <a:gd name="T6" fmla="*/ 90 w 282"/>
                <a:gd name="T7" fmla="*/ 0 h 243"/>
                <a:gd name="T8" fmla="*/ 282 w 282"/>
                <a:gd name="T9" fmla="*/ 6 h 24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82"/>
                <a:gd name="T16" fmla="*/ 0 h 243"/>
                <a:gd name="T17" fmla="*/ 282 w 282"/>
                <a:gd name="T18" fmla="*/ 243 h 24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82" h="243">
                  <a:moveTo>
                    <a:pt x="0" y="57"/>
                  </a:moveTo>
                  <a:lnTo>
                    <a:pt x="33" y="27"/>
                  </a:lnTo>
                  <a:lnTo>
                    <a:pt x="60" y="243"/>
                  </a:lnTo>
                  <a:lnTo>
                    <a:pt x="90" y="0"/>
                  </a:lnTo>
                  <a:lnTo>
                    <a:pt x="282" y="6"/>
                  </a:lnTo>
                </a:path>
              </a:pathLst>
            </a:custGeom>
            <a:noFill/>
            <a:ln w="19050" cap="flat" cmpd="sng">
              <a:solidFill>
                <a:srgbClr val="0000FF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397085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8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87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875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8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87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87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8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87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87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8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87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7875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7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875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7517" grpId="0"/>
      <p:bldP spid="787518" grpId="0"/>
      <p:bldP spid="787519" grpId="0"/>
      <p:bldP spid="787529" grpId="0"/>
      <p:bldP spid="787530" grpId="0"/>
      <p:bldP spid="787531" grpId="0"/>
      <p:bldP spid="787532" grpId="0"/>
      <p:bldP spid="787533" grpId="0"/>
      <p:bldP spid="787534" grpId="0"/>
      <p:bldP spid="787535" grpId="0"/>
      <p:bldP spid="787539" grpId="0"/>
      <p:bldP spid="787540" grpId="0"/>
      <p:bldP spid="787541" grpId="0"/>
      <p:bldP spid="787544" grpId="0"/>
      <p:bldP spid="7875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52"/>
          <p:cNvSpPr txBox="1">
            <a:spLocks noChangeArrowheads="1"/>
          </p:cNvSpPr>
          <p:nvPr/>
        </p:nvSpPr>
        <p:spPr bwMode="auto">
          <a:xfrm>
            <a:off x="1658598" y="1613837"/>
            <a:ext cx="47323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2800" b="1" dirty="0" err="1" smtClean="0"/>
              <a:t>Markaz</a:t>
            </a:r>
            <a:r>
              <a:rPr lang="ru-RU" sz="2800" b="1" dirty="0" smtClean="0"/>
              <a:t>?  </a:t>
            </a:r>
            <a:r>
              <a:rPr lang="en-US" sz="2800" b="1" dirty="0" smtClean="0"/>
              <a:t>               Radius</a:t>
            </a:r>
            <a:r>
              <a:rPr lang="ru-RU" sz="2800" b="1" dirty="0" smtClean="0"/>
              <a:t>?</a:t>
            </a:r>
            <a:endParaRPr lang="ru-RU" sz="2800" b="1" dirty="0"/>
          </a:p>
        </p:txBody>
      </p:sp>
      <p:sp>
        <p:nvSpPr>
          <p:cNvPr id="809013" name="Rectangle 53"/>
          <p:cNvSpPr>
            <a:spLocks noChangeArrowheads="1"/>
          </p:cNvSpPr>
          <p:nvPr/>
        </p:nvSpPr>
        <p:spPr bwMode="auto">
          <a:xfrm>
            <a:off x="1984375" y="2708920"/>
            <a:ext cx="403860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–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6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 +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5</a:t>
            </a:r>
            <a:r>
              <a:rPr lang="en-US" sz="3600" b="1" i="1" baseline="30000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</a:t>
            </a:r>
            <a:endParaRPr lang="ru-RU" sz="3600" b="1" baseline="-250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9014" name="Rectangle 54"/>
          <p:cNvSpPr>
            <a:spLocks noChangeArrowheads="1"/>
          </p:cNvSpPr>
          <p:nvPr/>
        </p:nvSpPr>
        <p:spPr bwMode="auto">
          <a:xfrm>
            <a:off x="1984375" y="3743970"/>
            <a:ext cx="483870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–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6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 +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9 – 4 </a:t>
            </a:r>
            <a:r>
              <a:rPr lang="en-US" sz="3600" b="1" i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</a:t>
            </a:r>
            <a:endParaRPr lang="ru-RU" sz="3600" b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grpSp>
        <p:nvGrpSpPr>
          <p:cNvPr id="3" name="Group 63"/>
          <p:cNvGrpSpPr>
            <a:grpSpLocks/>
          </p:cNvGrpSpPr>
          <p:nvPr/>
        </p:nvGrpSpPr>
        <p:grpSpPr bwMode="auto">
          <a:xfrm>
            <a:off x="4271320" y="2131070"/>
            <a:ext cx="1092200" cy="762000"/>
            <a:chOff x="1744" y="480"/>
            <a:chExt cx="688" cy="480"/>
          </a:xfrm>
        </p:grpSpPr>
        <p:sp>
          <p:nvSpPr>
            <p:cNvPr id="809015" name="Rectangle 55"/>
            <p:cNvSpPr>
              <a:spLocks noChangeArrowheads="1"/>
            </p:cNvSpPr>
            <p:nvPr/>
          </p:nvSpPr>
          <p:spPr bwMode="auto">
            <a:xfrm>
              <a:off x="1900" y="480"/>
              <a:ext cx="260" cy="404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9</a:t>
              </a:r>
              <a:endParaRPr lang="ru-RU" sz="3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809016" name="Rectangle 56"/>
            <p:cNvSpPr>
              <a:spLocks noChangeArrowheads="1"/>
            </p:cNvSpPr>
            <p:nvPr/>
          </p:nvSpPr>
          <p:spPr bwMode="auto">
            <a:xfrm>
              <a:off x="2044" y="480"/>
              <a:ext cx="356" cy="404"/>
            </a:xfrm>
            <a:prstGeom prst="rect">
              <a:avLst/>
            </a:prstGeom>
            <a:noFill/>
            <a:ln w="9525">
              <a:noFill/>
              <a:miter lim="800000"/>
              <a:headEnd type="none" w="lg" len="lg"/>
              <a:tailEnd type="none" w="lg" len="lg"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36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itchFamily="18" charset="0"/>
                  <a:cs typeface="Arial" charset="0"/>
                </a:rPr>
                <a:t>-4</a:t>
              </a:r>
              <a:endParaRPr lang="ru-RU" sz="3600" b="1" baseline="-25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20494" name="Freeform 57"/>
            <p:cNvSpPr>
              <a:spLocks/>
            </p:cNvSpPr>
            <p:nvPr/>
          </p:nvSpPr>
          <p:spPr bwMode="auto">
            <a:xfrm>
              <a:off x="1744" y="576"/>
              <a:ext cx="688" cy="384"/>
            </a:xfrm>
            <a:custGeom>
              <a:avLst/>
              <a:gdLst>
                <a:gd name="T0" fmla="*/ 0 w 688"/>
                <a:gd name="T1" fmla="*/ 0 h 384"/>
                <a:gd name="T2" fmla="*/ 368 w 688"/>
                <a:gd name="T3" fmla="*/ 384 h 384"/>
                <a:gd name="T4" fmla="*/ 552 w 688"/>
                <a:gd name="T5" fmla="*/ 280 h 384"/>
                <a:gd name="T6" fmla="*/ 688 w 688"/>
                <a:gd name="T7" fmla="*/ 208 h 38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8"/>
                <a:gd name="T13" fmla="*/ 0 h 384"/>
                <a:gd name="T14" fmla="*/ 688 w 688"/>
                <a:gd name="T15" fmla="*/ 384 h 38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8" h="384">
                  <a:moveTo>
                    <a:pt x="0" y="0"/>
                  </a:moveTo>
                  <a:lnTo>
                    <a:pt x="368" y="384"/>
                  </a:lnTo>
                  <a:lnTo>
                    <a:pt x="552" y="280"/>
                  </a:lnTo>
                  <a:lnTo>
                    <a:pt x="688" y="208"/>
                  </a:ln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809018" name="Text Box 58"/>
          <p:cNvSpPr txBox="1">
            <a:spLocks noChangeArrowheads="1"/>
          </p:cNvSpPr>
          <p:nvPr/>
        </p:nvSpPr>
        <p:spPr bwMode="auto">
          <a:xfrm>
            <a:off x="2746376" y="3651896"/>
            <a:ext cx="2555875" cy="7016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                )</a:t>
            </a:r>
            <a:endParaRPr lang="ru-RU" sz="4000" b="1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9019" name="Rectangle 59"/>
          <p:cNvSpPr>
            <a:spLocks noChangeArrowheads="1"/>
          </p:cNvSpPr>
          <p:nvPr/>
        </p:nvSpPr>
        <p:spPr bwMode="auto">
          <a:xfrm>
            <a:off x="1984375" y="4886970"/>
            <a:ext cx="410845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 –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3)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– 4 </a:t>
            </a:r>
            <a:r>
              <a:rPr lang="en-US" sz="3600" b="1" i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=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</a:t>
            </a:r>
            <a:endParaRPr lang="ru-RU" sz="3600" b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9020" name="Rectangle 60"/>
          <p:cNvSpPr>
            <a:spLocks noChangeArrowheads="1"/>
          </p:cNvSpPr>
          <p:nvPr/>
        </p:nvSpPr>
        <p:spPr bwMode="auto">
          <a:xfrm>
            <a:off x="2066925" y="6029970"/>
            <a:ext cx="3422650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x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ru-RU" sz="3600" b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+</a:t>
            </a:r>
            <a:r>
              <a:rPr lang="ru-RU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y – 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3)</a:t>
            </a:r>
            <a:r>
              <a:rPr lang="ru-RU" sz="3600" b="1" i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600" b="1" i="1" baseline="3000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2</a:t>
            </a:r>
            <a:r>
              <a:rPr lang="en-US" sz="36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= 4 </a:t>
            </a:r>
            <a:endParaRPr lang="ru-RU" sz="3600" b="1" baseline="-2500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9021" name="Text Box 61"/>
          <p:cNvSpPr txBox="1">
            <a:spLocks noChangeArrowheads="1"/>
          </p:cNvSpPr>
          <p:nvPr/>
        </p:nvSpPr>
        <p:spPr bwMode="auto">
          <a:xfrm>
            <a:off x="3096008" y="1589934"/>
            <a:ext cx="1527982" cy="584775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r>
              <a:rPr lang="en-US" sz="3200" b="1" dirty="0" smtClean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O</a:t>
            </a:r>
            <a:r>
              <a:rPr lang="ru-RU" sz="3200" b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(</a:t>
            </a:r>
            <a:r>
              <a:rPr lang="en-US" sz="3200" b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0; 3)</a:t>
            </a:r>
            <a:endParaRPr lang="ru-RU" sz="3200" b="1" dirty="0">
              <a:solidFill>
                <a:srgbClr val="7A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809022" name="Text Box 62"/>
          <p:cNvSpPr txBox="1">
            <a:spLocks noChangeArrowheads="1"/>
          </p:cNvSpPr>
          <p:nvPr/>
        </p:nvSpPr>
        <p:spPr bwMode="auto">
          <a:xfrm>
            <a:off x="6430053" y="1489720"/>
            <a:ext cx="1000125" cy="641350"/>
          </a:xfrm>
          <a:prstGeom prst="rect">
            <a:avLst/>
          </a:prstGeom>
          <a:noFill/>
          <a:ln w="9525">
            <a:noFill/>
            <a:miter lim="800000"/>
            <a:headEnd type="none" w="lg" len="lg"/>
            <a:tailEnd type="none" w="lg" len="lg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i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r</a:t>
            </a:r>
            <a:r>
              <a:rPr lang="en-US" sz="3200" b="1" dirty="0">
                <a:solidFill>
                  <a:srgbClr val="7A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charset="0"/>
              </a:rPr>
              <a:t> = 2</a:t>
            </a:r>
            <a:endParaRPr lang="ru-RU" sz="3200" b="1" dirty="0">
              <a:solidFill>
                <a:srgbClr val="7A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Arial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26876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Aylana</a:t>
            </a:r>
            <a:r>
              <a:rPr lang="en-US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tenglamasi</a:t>
            </a:r>
            <a:endParaRPr lang="ru-RU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434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09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090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809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809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09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809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14" grpId="0"/>
      <p:bldP spid="809018" grpId="0"/>
      <p:bldP spid="809019" grpId="0"/>
      <p:bldP spid="809020" grpId="0"/>
      <p:bldP spid="809021" grpId="0"/>
      <p:bldP spid="80902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4137</TotalTime>
  <Words>672</Words>
  <Application>Microsoft Office PowerPoint</Application>
  <PresentationFormat>Широкоэкранный</PresentationFormat>
  <Paragraphs>141</Paragraphs>
  <Slides>12</Slides>
  <Notes>5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22" baseType="lpstr">
      <vt:lpstr>Arial</vt:lpstr>
      <vt:lpstr>Calibri</vt:lpstr>
      <vt:lpstr>Calibri Light</vt:lpstr>
      <vt:lpstr>Cambria Math</vt:lpstr>
      <vt:lpstr>Georgia</vt:lpstr>
      <vt:lpstr>Times New Roman</vt:lpstr>
      <vt:lpstr>Wingdings</vt:lpstr>
      <vt:lpstr>Тема Office</vt:lpstr>
      <vt:lpstr>Формула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Mustaqil bajarish uchun topshiriqlar: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529</cp:revision>
  <dcterms:created xsi:type="dcterms:W3CDTF">2020-06-19T20:52:49Z</dcterms:created>
  <dcterms:modified xsi:type="dcterms:W3CDTF">2021-04-04T21:47:46Z</dcterms:modified>
</cp:coreProperties>
</file>