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460" r:id="rId2"/>
    <p:sldId id="428" r:id="rId3"/>
    <p:sldId id="461" r:id="rId4"/>
    <p:sldId id="441" r:id="rId5"/>
    <p:sldId id="458" r:id="rId6"/>
    <p:sldId id="459" r:id="rId7"/>
    <p:sldId id="451" r:id="rId8"/>
    <p:sldId id="463" r:id="rId9"/>
    <p:sldId id="454" r:id="rId10"/>
    <p:sldId id="445" r:id="rId11"/>
    <p:sldId id="432" r:id="rId12"/>
    <p:sldId id="464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D2884"/>
    <a:srgbClr val="7A0000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517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318140-A52D-4AD1-B719-0DE0E04C4EC0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5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35D2BA-E9FC-4D1F-918A-9255BCEF242D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09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8B23E8-07CB-4A74-AD8D-6E2965AD3E86}" type="slidenum">
              <a:rPr lang="ru-RU"/>
              <a:pPr eaLnBrk="1" hangingPunct="1"/>
              <a:t>9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15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8B23E8-07CB-4A74-AD8D-6E2965AD3E86}" type="slidenum">
              <a:rPr lang="ru-RU"/>
              <a:pPr eaLnBrk="1" hangingPunct="1"/>
              <a:t>11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7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0904-0ECC-4ABE-B196-9E5E39392D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6910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10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png"/><Relationship Id="rId4" Type="http://schemas.openxmlformats.org/officeDocument/2006/relationships/image" Target="../media/image19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7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0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image" Target="../media/image50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26" y="-29847"/>
            <a:ext cx="11866650" cy="15314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789062" y="60788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809525" y="2348880"/>
            <a:ext cx="2088232" cy="20438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789062" y="2204864"/>
            <a:ext cx="892899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ylana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79957" y="274210"/>
            <a:ext cx="1612942" cy="923330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014" y="1987802"/>
            <a:ext cx="8640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014" y="4202199"/>
            <a:ext cx="864096" cy="17281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65599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1664317" y="279045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Rectangle 16"/>
          <p:cNvSpPr>
            <a:spLocks noChangeArrowheads="1"/>
          </p:cNvSpPr>
          <p:nvPr/>
        </p:nvSpPr>
        <p:spPr bwMode="auto">
          <a:xfrm>
            <a:off x="1664317" y="279997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1664317" y="27809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8" name="Rectangle 22"/>
          <p:cNvSpPr>
            <a:spLocks noChangeArrowheads="1"/>
          </p:cNvSpPr>
          <p:nvPr/>
        </p:nvSpPr>
        <p:spPr bwMode="auto">
          <a:xfrm>
            <a:off x="1664317" y="280474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36160" y="2259505"/>
                <a:ext cx="4177810" cy="124803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40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4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4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4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60" y="2259505"/>
                <a:ext cx="4177810" cy="12480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19336" y="1317203"/>
            <a:ext cx="12072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 (</a:t>
            </a:r>
            <a:r>
              <a:rPr lang="en-US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-3; 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-1),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nuqtalardan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en-US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tenglamasini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229540" y="2315546"/>
                <a:ext cx="2982740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28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540" y="2315546"/>
                <a:ext cx="2982740" cy="9017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452986" y="3393062"/>
                <a:ext cx="2400849" cy="901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800" b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986" y="3393062"/>
                <a:ext cx="2400849" cy="90197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83432" y="4383530"/>
                <a:ext cx="3669979" cy="2031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8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+8=−4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+28</m:t>
                      </m:r>
                    </m:oMath>
                  </m:oMathPara>
                </a14:m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8x - 4y -20 = 0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2x – y + 5 = 0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4383530"/>
                <a:ext cx="3669979" cy="2031325"/>
              </a:xfrm>
              <a:prstGeom prst="rect">
                <a:avLst/>
              </a:prstGeom>
              <a:blipFill rotWithShape="0">
                <a:blip r:embed="rId5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2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52"/>
          <p:cNvSpPr txBox="1">
            <a:spLocks noChangeArrowheads="1"/>
          </p:cNvSpPr>
          <p:nvPr/>
        </p:nvSpPr>
        <p:spPr bwMode="auto">
          <a:xfrm>
            <a:off x="246101" y="1376235"/>
            <a:ext cx="111989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rgbClr val="002060"/>
                </a:solidFill>
              </a:rPr>
              <a:t>x + 2y + 3 = 0 </a:t>
            </a:r>
            <a:r>
              <a:rPr lang="en-US" sz="3200" b="1" dirty="0" err="1" smtClean="0">
                <a:solidFill>
                  <a:srgbClr val="002060"/>
                </a:solidFill>
              </a:rPr>
              <a:t>tenglama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to‘g‘ri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chiziqning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/>
            <a:r>
              <a:rPr lang="en-US" sz="3200" b="1" dirty="0" err="1" smtClean="0">
                <a:solidFill>
                  <a:srgbClr val="002060"/>
                </a:solidFill>
              </a:rPr>
              <a:t>koordinatalar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o‘qlari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kesishish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nuqtalarini</a:t>
            </a:r>
            <a:r>
              <a:rPr lang="en-US" sz="3200" b="1" dirty="0" smtClean="0">
                <a:solidFill>
                  <a:srgbClr val="002060"/>
                </a:solidFill>
              </a:rPr>
              <a:t> toping. 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5440" y="2775794"/>
            <a:ext cx="27270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+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2y + 3 =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2y = -3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-1,5  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53"/>
          <p:cNvSpPr>
            <a:spLocks noChangeArrowheads="1"/>
          </p:cNvSpPr>
          <p:nvPr/>
        </p:nvSpPr>
        <p:spPr bwMode="auto">
          <a:xfrm>
            <a:off x="3306646" y="4671796"/>
            <a:ext cx="5315879" cy="81047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OX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o‘qini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-3; 0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nuqtada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kesadi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  <a:p>
            <a:pPr>
              <a:defRPr/>
            </a:pPr>
            <a:endParaRPr lang="ru-RU" sz="2800" b="1" baseline="-250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7928" y="2876486"/>
            <a:ext cx="266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+ 0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 = 0</a:t>
            </a: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3306646" y="5455296"/>
            <a:ext cx="5578707" cy="81047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OY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o‘qini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; -1,5)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nuqtada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kesadi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  <a:p>
            <a:pPr>
              <a:defRPr/>
            </a:pPr>
            <a:endParaRPr lang="ru-RU" sz="2800" b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9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2311281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5680" y="3644510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chemeClr val="tx1">
                <a:alpha val="50000"/>
              </a:scheme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2202739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880639" y="3969171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2512" y="2721180"/>
            <a:ext cx="3998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152-sahifa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4036396"/>
            <a:ext cx="2672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3600" b="1" kern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4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19584" y="160842"/>
            <a:ext cx="12072939" cy="2522541"/>
            <a:chOff x="-1138" y="2615"/>
            <a:chExt cx="7605" cy="1589"/>
          </a:xfrm>
        </p:grpSpPr>
        <p:sp>
          <p:nvSpPr>
            <p:cNvPr id="779339" name="Text Box 75"/>
            <p:cNvSpPr txBox="1">
              <a:spLocks noChangeArrowheads="1"/>
            </p:cNvSpPr>
            <p:nvPr/>
          </p:nvSpPr>
          <p:spPr bwMode="auto">
            <a:xfrm>
              <a:off x="-749" y="2615"/>
              <a:ext cx="7122" cy="75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99CC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ru-RU" sz="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  <a:p>
              <a:pPr>
                <a:defRPr/>
              </a:pP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   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To‘g‘ri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chiziqning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to‘g‘ri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burchakli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koordinatalar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sistemasidagi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tenglamasi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quyidagi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ko‘rinishga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ega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ru-RU" sz="20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358" name="Group 81"/>
            <p:cNvGrpSpPr>
              <a:grpSpLocks/>
            </p:cNvGrpSpPr>
            <p:nvPr/>
          </p:nvGrpSpPr>
          <p:grpSpPr bwMode="auto">
            <a:xfrm>
              <a:off x="-1138" y="3403"/>
              <a:ext cx="7605" cy="801"/>
              <a:chOff x="-200" y="2491"/>
              <a:chExt cx="7605" cy="801"/>
            </a:xfrm>
          </p:grpSpPr>
          <p:sp>
            <p:nvSpPr>
              <p:cNvPr id="779346" name="Text Box 82"/>
              <p:cNvSpPr txBox="1">
                <a:spLocks noChangeArrowheads="1"/>
              </p:cNvSpPr>
              <p:nvPr/>
            </p:nvSpPr>
            <p:spPr bwMode="auto">
              <a:xfrm>
                <a:off x="-200" y="2962"/>
                <a:ext cx="760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a, b, c –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ixtiyoriy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, a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sonlardan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biri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nolga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emas</a:t>
                </a:r>
                <a:r>
                  <a:rPr lang="en-US" sz="28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b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2B133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9347" name="Rectangle 83"/>
              <p:cNvSpPr>
                <a:spLocks noChangeArrowheads="1"/>
              </p:cNvSpPr>
              <p:nvPr/>
            </p:nvSpPr>
            <p:spPr bwMode="auto">
              <a:xfrm>
                <a:off x="2274" y="2491"/>
                <a:ext cx="1601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4000" b="1" dirty="0" err="1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a</a:t>
                </a:r>
                <a:r>
                  <a:rPr lang="en-US" sz="4000" b="1" i="1" dirty="0" err="1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x+by+c</a:t>
                </a:r>
                <a:r>
                  <a:rPr lang="en-US" sz="40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=0</a:t>
                </a:r>
                <a:endParaRPr lang="ru-RU" sz="4000" b="1" i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13316" name="Group 11"/>
          <p:cNvGrpSpPr>
            <a:grpSpLocks/>
          </p:cNvGrpSpPr>
          <p:nvPr/>
        </p:nvGrpSpPr>
        <p:grpSpPr bwMode="auto">
          <a:xfrm>
            <a:off x="1469683" y="3051344"/>
            <a:ext cx="3816350" cy="3889375"/>
            <a:chOff x="240" y="1488"/>
            <a:chExt cx="2404" cy="2450"/>
          </a:xfrm>
        </p:grpSpPr>
        <p:sp>
          <p:nvSpPr>
            <p:cNvPr id="13344" name="Freeform 12"/>
            <p:cNvSpPr>
              <a:spLocks/>
            </p:cNvSpPr>
            <p:nvPr/>
          </p:nvSpPr>
          <p:spPr bwMode="auto">
            <a:xfrm>
              <a:off x="240" y="3474"/>
              <a:ext cx="2344" cy="14"/>
            </a:xfrm>
            <a:custGeom>
              <a:avLst/>
              <a:gdLst>
                <a:gd name="T0" fmla="*/ 0 w 2344"/>
                <a:gd name="T1" fmla="*/ 0 h 14"/>
                <a:gd name="T2" fmla="*/ 2344 w 2344"/>
                <a:gd name="T3" fmla="*/ 14 h 14"/>
                <a:gd name="T4" fmla="*/ 0 60000 65536"/>
                <a:gd name="T5" fmla="*/ 0 60000 65536"/>
                <a:gd name="T6" fmla="*/ 0 w 2344"/>
                <a:gd name="T7" fmla="*/ 0 h 14"/>
                <a:gd name="T8" fmla="*/ 2344 w 2344"/>
                <a:gd name="T9" fmla="*/ 14 h 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44" h="14">
                  <a:moveTo>
                    <a:pt x="0" y="0"/>
                  </a:moveTo>
                  <a:lnTo>
                    <a:pt x="2344" y="1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45" name="Freeform 13"/>
            <p:cNvSpPr>
              <a:spLocks/>
            </p:cNvSpPr>
            <p:nvPr/>
          </p:nvSpPr>
          <p:spPr bwMode="auto">
            <a:xfrm>
              <a:off x="555" y="1603"/>
              <a:ext cx="29" cy="2335"/>
            </a:xfrm>
            <a:custGeom>
              <a:avLst/>
              <a:gdLst>
                <a:gd name="T0" fmla="*/ 13 w 13"/>
                <a:gd name="T1" fmla="*/ 2381 h 2381"/>
                <a:gd name="T2" fmla="*/ 0 w 13"/>
                <a:gd name="T3" fmla="*/ 0 h 2381"/>
                <a:gd name="T4" fmla="*/ 0 60000 65536"/>
                <a:gd name="T5" fmla="*/ 0 60000 65536"/>
                <a:gd name="T6" fmla="*/ 0 w 13"/>
                <a:gd name="T7" fmla="*/ 0 h 2381"/>
                <a:gd name="T8" fmla="*/ 13 w 13"/>
                <a:gd name="T9" fmla="*/ 2381 h 23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" h="2381">
                  <a:moveTo>
                    <a:pt x="13" y="2381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9278" name="Text Box 14"/>
            <p:cNvSpPr txBox="1">
              <a:spLocks noChangeArrowheads="1"/>
            </p:cNvSpPr>
            <p:nvPr/>
          </p:nvSpPr>
          <p:spPr bwMode="auto">
            <a:xfrm>
              <a:off x="2352" y="3360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x</a:t>
              </a:r>
              <a:endParaRPr lang="ru-RU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79279" name="Text Box 15"/>
            <p:cNvSpPr txBox="1">
              <a:spLocks noChangeArrowheads="1"/>
            </p:cNvSpPr>
            <p:nvPr/>
          </p:nvSpPr>
          <p:spPr bwMode="auto">
            <a:xfrm>
              <a:off x="240" y="1488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y</a:t>
              </a:r>
              <a:endParaRPr lang="ru-RU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79280" name="Text Box 16"/>
            <p:cNvSpPr txBox="1">
              <a:spLocks noChangeArrowheads="1"/>
            </p:cNvSpPr>
            <p:nvPr/>
          </p:nvSpPr>
          <p:spPr bwMode="auto">
            <a:xfrm>
              <a:off x="288" y="345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O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779287" name="Text Box 23"/>
          <p:cNvSpPr txBox="1">
            <a:spLocks noChangeArrowheads="1"/>
          </p:cNvSpPr>
          <p:nvPr/>
        </p:nvSpPr>
        <p:spPr bwMode="auto">
          <a:xfrm>
            <a:off x="3888018" y="4206450"/>
            <a:ext cx="1005403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D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x;y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79284" name="Text Box 20"/>
          <p:cNvSpPr txBox="1">
            <a:spLocks noChangeArrowheads="1"/>
          </p:cNvSpPr>
          <p:nvPr/>
        </p:nvSpPr>
        <p:spPr bwMode="auto">
          <a:xfrm>
            <a:off x="2909391" y="4735128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79323" name="Text Box 59"/>
          <p:cNvSpPr txBox="1">
            <a:spLocks noChangeArrowheads="1"/>
          </p:cNvSpPr>
          <p:nvPr/>
        </p:nvSpPr>
        <p:spPr bwMode="auto">
          <a:xfrm>
            <a:off x="2197076" y="4759324"/>
            <a:ext cx="533400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</a:t>
            </a:r>
            <a:endParaRPr lang="ru-RU" sz="4000" b="1" dirty="0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79332" name="Rectangle 68"/>
          <p:cNvSpPr>
            <a:spLocks noChangeArrowheads="1"/>
          </p:cNvSpPr>
          <p:nvPr/>
        </p:nvSpPr>
        <p:spPr bwMode="auto">
          <a:xfrm>
            <a:off x="4872523" y="3233856"/>
            <a:ext cx="7131313" cy="646331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x–x</a:t>
            </a:r>
            <a:r>
              <a:rPr lang="en-US" sz="36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+(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y–y</a:t>
            </a:r>
            <a:r>
              <a:rPr lang="en-US" sz="36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i="1" dirty="0" smtClean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x–x</a:t>
            </a:r>
            <a:r>
              <a:rPr lang="en-US" sz="36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+(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y–y</a:t>
            </a:r>
            <a:r>
              <a:rPr lang="en-US" sz="36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endParaRPr lang="ru-RU" sz="3600" b="1" dirty="0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5" name="Rectangle 77"/>
          <p:cNvSpPr>
            <a:spLocks noChangeArrowheads="1"/>
          </p:cNvSpPr>
          <p:nvPr/>
        </p:nvSpPr>
        <p:spPr bwMode="auto">
          <a:xfrm>
            <a:off x="3048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26" name="Rectangle 78"/>
          <p:cNvSpPr>
            <a:spLocks noChangeArrowheads="1"/>
          </p:cNvSpPr>
          <p:nvPr/>
        </p:nvSpPr>
        <p:spPr bwMode="auto">
          <a:xfrm>
            <a:off x="3048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27" name="Rectangle 79"/>
          <p:cNvSpPr>
            <a:spLocks noChangeArrowheads="1"/>
          </p:cNvSpPr>
          <p:nvPr/>
        </p:nvSpPr>
        <p:spPr bwMode="auto">
          <a:xfrm>
            <a:off x="3048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rot="4239376">
            <a:off x="2852782" y="4412271"/>
            <a:ext cx="1872208" cy="992986"/>
          </a:xfrm>
          <a:prstGeom prst="triangl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044700" y="4443815"/>
            <a:ext cx="3088823" cy="106781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rot="4184516">
            <a:off x="3256707" y="4842950"/>
            <a:ext cx="242302" cy="178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742899" y="3706064"/>
            <a:ext cx="1210588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A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;y</a:t>
            </a:r>
            <a:r>
              <a:rPr lang="en-US" sz="24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3794241" y="5687240"/>
            <a:ext cx="1192955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;y</a:t>
            </a:r>
            <a:r>
              <a:rPr lang="en-US" sz="24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49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335360" y="1556792"/>
            <a:ext cx="5356626" cy="4405314"/>
            <a:chOff x="101102" y="1326372"/>
            <a:chExt cx="4470898" cy="4406884"/>
          </a:xfrm>
        </p:grpSpPr>
        <p:grpSp>
          <p:nvGrpSpPr>
            <p:cNvPr id="18439" name="Группа 6"/>
            <p:cNvGrpSpPr>
              <a:grpSpLocks/>
            </p:cNvGrpSpPr>
            <p:nvPr/>
          </p:nvGrpSpPr>
          <p:grpSpPr bwMode="auto">
            <a:xfrm>
              <a:off x="101102" y="1326372"/>
              <a:ext cx="4470898" cy="4406884"/>
              <a:chOff x="-61674" y="1326372"/>
              <a:chExt cx="4470898" cy="4406884"/>
            </a:xfrm>
          </p:grpSpPr>
          <p:cxnSp>
            <p:nvCxnSpPr>
              <p:cNvPr id="24" name="Прямая соединительная линия 23"/>
              <p:cNvCxnSpPr>
                <a:endCxn id="13" idx="5"/>
              </p:cNvCxnSpPr>
              <p:nvPr/>
            </p:nvCxnSpPr>
            <p:spPr>
              <a:xfrm>
                <a:off x="1079456" y="2018769"/>
                <a:ext cx="1888340" cy="12434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 стрелкой 4"/>
              <p:cNvCxnSpPr/>
              <p:nvPr/>
            </p:nvCxnSpPr>
            <p:spPr>
              <a:xfrm flipV="1">
                <a:off x="540687" y="1485179"/>
                <a:ext cx="0" cy="42480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>
                <a:off x="151" y="4005440"/>
                <a:ext cx="356294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Блок-схема: узел 11"/>
              <p:cNvSpPr/>
              <p:nvPr/>
            </p:nvSpPr>
            <p:spPr>
              <a:xfrm>
                <a:off x="971702" y="1906017"/>
                <a:ext cx="252604" cy="225505"/>
              </a:xfrm>
              <a:prstGeom prst="flowChartConnector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3810" dirty="0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2754056" y="3068481"/>
                <a:ext cx="252603" cy="227093"/>
              </a:xfrm>
              <a:prstGeom prst="flowChartConnector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3810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1097121" y="2109289"/>
                <a:ext cx="0" cy="1896151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2858276" y="3239992"/>
                <a:ext cx="0" cy="7654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540687" y="3119299"/>
                <a:ext cx="2317589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40687" y="2066411"/>
                <a:ext cx="683619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70" y="4005064"/>
                <a:ext cx="601226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316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515" y="4070588"/>
                <a:ext cx="601226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2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674" y="2888999"/>
                <a:ext cx="601226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218" y="1788037"/>
                <a:ext cx="601226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94" y="1326372"/>
                <a:ext cx="1497589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6531" t="-10667" b="-30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826" y="2729710"/>
                <a:ext cx="1403398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6494" t="-10526" b="-2894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</p:grpSp>
        <p:cxnSp>
          <p:nvCxnSpPr>
            <p:cNvPr id="25" name="Прямая соединительная линия 24"/>
            <p:cNvCxnSpPr/>
            <p:nvPr/>
          </p:nvCxnSpPr>
          <p:spPr>
            <a:xfrm flipH="1" flipV="1">
              <a:off x="1228101" y="2018769"/>
              <a:ext cx="31796" cy="1049712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281094" y="3119299"/>
              <a:ext cx="1778820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7" name="Picture 2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598" y="1291941"/>
            <a:ext cx="5525940" cy="2139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Прямоугольник 1"/>
          <p:cNvSpPr>
            <a:spLocks noChangeArrowheads="1"/>
          </p:cNvSpPr>
          <p:nvPr/>
        </p:nvSpPr>
        <p:spPr bwMode="auto">
          <a:xfrm>
            <a:off x="983432" y="201114"/>
            <a:ext cx="10081120" cy="6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49" tIns="54424" rIns="108849" bIns="54424">
            <a:spAutoFit/>
          </a:bodyPr>
          <a:lstStyle/>
          <a:p>
            <a:pPr algn="ctr"/>
            <a:r>
              <a:rPr lang="en-US" altLang="ru-RU" sz="381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altLang="ru-RU" sz="381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81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altLang="ru-RU" sz="381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81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altLang="ru-RU" sz="381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81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endParaRPr lang="ru-RU" altLang="ru-RU" sz="381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5975" y="2110750"/>
            <a:ext cx="6076127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(2;1) 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B(x; -2)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32819" y="3192028"/>
                <a:ext cx="4420890" cy="32029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 smtClean="0"/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(2−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(1+2)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25 = (2-x)² + 9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16 = (2-x)²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x = - 2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819" y="3192028"/>
                <a:ext cx="4420890" cy="3202928"/>
              </a:xfrm>
              <a:prstGeom prst="rect">
                <a:avLst/>
              </a:prstGeom>
              <a:blipFill rotWithShape="0">
                <a:blip r:embed="rId9"/>
                <a:stretch>
                  <a:fillRect l="-3586" b="-2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0" y="0"/>
            <a:ext cx="12192000" cy="11839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14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7648" y="2218280"/>
            <a:ext cx="8435975" cy="6048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А ( 3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В ( 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-2;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alt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-96688" y="1482460"/>
            <a:ext cx="1040464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АВ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o‘rtasining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966225"/>
              </p:ext>
            </p:extLst>
          </p:nvPr>
        </p:nvGraphicFramePr>
        <p:xfrm>
          <a:off x="1539244" y="3205163"/>
          <a:ext cx="2756556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4" name="Формула" r:id="rId3" imgW="939392" imgH="444307" progId="Equation.3">
                  <p:embed/>
                </p:oleObj>
              </mc:Choice>
              <mc:Fallback>
                <p:oleObj name="Формула" r:id="rId3" imgW="93939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244" y="3205163"/>
                        <a:ext cx="2756556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40310"/>
              </p:ext>
            </p:extLst>
          </p:nvPr>
        </p:nvGraphicFramePr>
        <p:xfrm>
          <a:off x="5700465" y="4869156"/>
          <a:ext cx="277177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" name="Уравнение" r:id="rId5" imgW="965160" imgH="419040" progId="Equation.3">
                  <p:embed/>
                </p:oleObj>
              </mc:Choice>
              <mc:Fallback>
                <p:oleObj name="Уравнение" r:id="rId5" imgW="965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465" y="4869156"/>
                        <a:ext cx="2771775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9264352" y="4205287"/>
            <a:ext cx="2376488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r>
              <a:rPr lang="ru-RU" altLang="ru-RU" sz="3600" i="1" dirty="0">
                <a:solidFill>
                  <a:srgbClr val="008000"/>
                </a:solidFill>
                <a:latin typeface="Times New Roman" panose="02020603050405020304" pitchFamily="18" charset="0"/>
              </a:rPr>
              <a:t>С ( </a:t>
            </a:r>
            <a:r>
              <a:rPr lang="ru-RU" altLang="ru-RU" sz="3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0,5; </a:t>
            </a:r>
            <a:r>
              <a:rPr lang="ru-RU" altLang="ru-RU" sz="3600" i="1" dirty="0">
                <a:solidFill>
                  <a:srgbClr val="008000"/>
                </a:solidFill>
                <a:latin typeface="Times New Roman" panose="02020603050405020304" pitchFamily="18" charset="0"/>
              </a:rPr>
              <a:t>6</a:t>
            </a:r>
            <a:r>
              <a:rPr lang="ru-RU" altLang="ru-RU" sz="3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)</a:t>
            </a:r>
            <a:endParaRPr lang="ru-RU" altLang="ru-RU" sz="3600" i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87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760167"/>
              </p:ext>
            </p:extLst>
          </p:nvPr>
        </p:nvGraphicFramePr>
        <p:xfrm>
          <a:off x="1631040" y="4941168"/>
          <a:ext cx="3151187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" name="Уравнение" r:id="rId7" imgW="1054080" imgH="419040" progId="Equation.3">
                  <p:embed/>
                </p:oleObj>
              </mc:Choice>
              <mc:Fallback>
                <p:oleObj name="Уравнение" r:id="rId7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040" y="4941168"/>
                        <a:ext cx="3151187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921667"/>
              </p:ext>
            </p:extLst>
          </p:nvPr>
        </p:nvGraphicFramePr>
        <p:xfrm>
          <a:off x="5663952" y="3231357"/>
          <a:ext cx="2808288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7" name="Формула" r:id="rId9" imgW="977476" imgH="444307" progId="Equation.3">
                  <p:embed/>
                </p:oleObj>
              </mc:Choice>
              <mc:Fallback>
                <p:oleObj name="Формула" r:id="rId9" imgW="97747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3952" y="3231357"/>
                        <a:ext cx="2808288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52114" y="2498765"/>
                <a:ext cx="798873" cy="606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114" y="2498765"/>
                <a:ext cx="798873" cy="60638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55902" y="2539528"/>
                <a:ext cx="707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;</a:t>
                </a:r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902" y="2539528"/>
                <a:ext cx="707630" cy="584775"/>
              </a:xfrm>
              <a:prstGeom prst="rect">
                <a:avLst/>
              </a:prstGeom>
              <a:blipFill rotWithShape="0">
                <a:blip r:embed="rId12"/>
                <a:stretch>
                  <a:fillRect t="-12500" r="-20513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00751" y="2561510"/>
                <a:ext cx="72308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751" y="2561510"/>
                <a:ext cx="723082" cy="5847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58902" y="2560600"/>
                <a:ext cx="69275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902" y="2560600"/>
                <a:ext cx="692754" cy="58477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84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/>
      <p:bldP spid="4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1" y="2245903"/>
            <a:ext cx="8435975" cy="6048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А ( 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10; -2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В ( 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-2; -7).</a:t>
            </a:r>
            <a:endParaRPr lang="ru-RU" alt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-1104800" y="1102112"/>
            <a:ext cx="9144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>
            <p:extLst/>
          </p:nvPr>
        </p:nvGraphicFramePr>
        <p:xfrm>
          <a:off x="1415480" y="3009701"/>
          <a:ext cx="683895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Формула" r:id="rId3" imgW="2234230" imgH="317362" progId="Equation.3">
                  <p:embed/>
                </p:oleObj>
              </mc:Choice>
              <mc:Fallback>
                <p:oleObj name="Формула" r:id="rId3" imgW="223423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5480" y="3009701"/>
                        <a:ext cx="6838950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8313826" y="4487862"/>
            <a:ext cx="2376487" cy="503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r>
              <a:rPr lang="en-US" alt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alt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en-US" alt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altLang="ru-RU" sz="3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= </a:t>
            </a:r>
            <a:r>
              <a:rPr lang="ru-RU" altLang="ru-RU" sz="36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13</a:t>
            </a:r>
            <a:endParaRPr lang="ru-RU" altLang="ru-RU" sz="3600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87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65403" y="4646742"/>
                <a:ext cx="5456815" cy="68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</a:rPr>
                  <a:t>IABI</a:t>
                </a:r>
                <a:r>
                  <a:rPr lang="ru-RU" sz="320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2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(−2−10)</m:t>
                            </m:r>
                          </m:e>
                          <m:sup>
                            <m:r>
                              <a:rPr lang="ru-RU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32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(−7+2)</m:t>
                            </m:r>
                          </m:e>
                          <m:sup>
                            <m:r>
                              <a:rPr lang="ru-RU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403" y="4646742"/>
                <a:ext cx="5456815" cy="688715"/>
              </a:xfrm>
              <a:prstGeom prst="rect">
                <a:avLst/>
              </a:prstGeom>
              <a:blipFill rotWithShape="0">
                <a:blip r:embed="rId5"/>
                <a:stretch>
                  <a:fillRect l="-2905" b="-274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96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7" grpId="0"/>
      <p:bldP spid="4110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1524001" y="36556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Rectangle 16"/>
          <p:cNvSpPr>
            <a:spLocks noChangeArrowheads="1"/>
          </p:cNvSpPr>
          <p:nvPr/>
        </p:nvSpPr>
        <p:spPr bwMode="auto">
          <a:xfrm>
            <a:off x="1524001" y="36651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479091" y="1507284"/>
            <a:ext cx="1123381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 dirty="0">
                <a:latin typeface="Times New Roman" panose="02020603050405020304" pitchFamily="18" charset="0"/>
              </a:rPr>
              <a:t>    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(-5; 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en-US" alt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1524001" y="36461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497207" y="4526756"/>
            <a:ext cx="2232025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ru-RU" altLang="ru-RU" sz="3600" i="1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8" name="Rectangle 22"/>
          <p:cNvSpPr>
            <a:spLocks noChangeArrowheads="1"/>
          </p:cNvSpPr>
          <p:nvPr/>
        </p:nvSpPr>
        <p:spPr bwMode="auto">
          <a:xfrm>
            <a:off x="1524001" y="36699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11549"/>
              </p:ext>
            </p:extLst>
          </p:nvPr>
        </p:nvGraphicFramePr>
        <p:xfrm>
          <a:off x="1587738" y="4616866"/>
          <a:ext cx="20891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Формула" r:id="rId3" imgW="850531" imgH="266584" progId="Equation.3">
                  <p:embed/>
                </p:oleObj>
              </mc:Choice>
              <mc:Fallback>
                <p:oleObj name="Формула" r:id="rId3" imgW="85053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738" y="4616866"/>
                        <a:ext cx="20891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2192000" cy="11839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21"/>
          <p:cNvGraphicFramePr>
            <a:graphicFrameLocks noChangeAspect="1"/>
          </p:cNvGraphicFramePr>
          <p:nvPr>
            <p:extLst/>
          </p:nvPr>
        </p:nvGraphicFramePr>
        <p:xfrm>
          <a:off x="6960096" y="2963069"/>
          <a:ext cx="16827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Уравнение" r:id="rId5" imgW="469800" imgH="177480" progId="Equation.3">
                  <p:embed/>
                </p:oleObj>
              </mc:Choice>
              <mc:Fallback>
                <p:oleObj name="Уравнение" r:id="rId5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0096" y="2963069"/>
                        <a:ext cx="168275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1"/>
          <p:cNvGraphicFramePr>
            <a:graphicFrameLocks noChangeAspect="1"/>
          </p:cNvGraphicFramePr>
          <p:nvPr>
            <p:extLst/>
          </p:nvPr>
        </p:nvGraphicFramePr>
        <p:xfrm>
          <a:off x="6956425" y="4965700"/>
          <a:ext cx="157956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Уравнение" r:id="rId7" imgW="469800" imgH="177480" progId="Equation.3">
                  <p:embed/>
                </p:oleObj>
              </mc:Choice>
              <mc:Fallback>
                <p:oleObj name="Уравнение" r:id="rId7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6425" y="4965700"/>
                        <a:ext cx="1579563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1"/>
          <p:cNvGraphicFramePr>
            <a:graphicFrameLocks noChangeAspect="1"/>
          </p:cNvGraphicFramePr>
          <p:nvPr>
            <p:extLst/>
          </p:nvPr>
        </p:nvGraphicFramePr>
        <p:xfrm>
          <a:off x="6960096" y="3948994"/>
          <a:ext cx="1604819" cy="667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Уравнение" r:id="rId9" imgW="482400" imgH="177480" progId="Equation.3">
                  <p:embed/>
                </p:oleObj>
              </mc:Choice>
              <mc:Fallback>
                <p:oleObj name="Уравнение" r:id="rId9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0096" y="3948994"/>
                        <a:ext cx="1604819" cy="667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48297" y="3364741"/>
            <a:ext cx="467948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r"/>
            <a:r>
              <a:rPr lang="ru-RU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А (а; 0) </a:t>
            </a:r>
            <a:r>
              <a:rPr lang="en-US" altLang="ru-RU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В (</a:t>
            </a:r>
            <a:r>
              <a:rPr lang="en-US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b; </a:t>
            </a:r>
            <a:r>
              <a:rPr lang="en-US" alt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en-US" altLang="ru-RU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alt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2800" b="1" dirty="0"/>
          </a:p>
        </p:txBody>
      </p:sp>
      <p:pic>
        <p:nvPicPr>
          <p:cNvPr id="14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3632562"/>
            <a:ext cx="803635" cy="112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77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build="p"/>
      <p:bldP spid="616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477000" y="1787998"/>
            <a:ext cx="609600" cy="579437"/>
            <a:chOff x="3120" y="547"/>
            <a:chExt cx="384" cy="365"/>
          </a:xfrm>
        </p:grpSpPr>
        <p:sp>
          <p:nvSpPr>
            <p:cNvPr id="785447" name="Text Box 39"/>
            <p:cNvSpPr txBox="1">
              <a:spLocks noChangeArrowheads="1"/>
            </p:cNvSpPr>
            <p:nvPr/>
          </p:nvSpPr>
          <p:spPr bwMode="auto">
            <a:xfrm>
              <a:off x="3260" y="54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3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5405" name="Freeform 44"/>
            <p:cNvSpPr>
              <a:spLocks/>
            </p:cNvSpPr>
            <p:nvPr/>
          </p:nvSpPr>
          <p:spPr bwMode="auto">
            <a:xfrm>
              <a:off x="3120" y="671"/>
              <a:ext cx="1" cy="145"/>
            </a:xfrm>
            <a:custGeom>
              <a:avLst/>
              <a:gdLst>
                <a:gd name="T0" fmla="*/ 0 w 1"/>
                <a:gd name="T1" fmla="*/ 0 h 145"/>
                <a:gd name="T2" fmla="*/ 1 w 1"/>
                <a:gd name="T3" fmla="*/ 145 h 145"/>
                <a:gd name="T4" fmla="*/ 0 60000 65536"/>
                <a:gd name="T5" fmla="*/ 0 60000 65536"/>
                <a:gd name="T6" fmla="*/ 0 w 1"/>
                <a:gd name="T7" fmla="*/ 0 h 145"/>
                <a:gd name="T8" fmla="*/ 1 w 1"/>
                <a:gd name="T9" fmla="*/ 145 h 1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5">
                  <a:moveTo>
                    <a:pt x="0" y="0"/>
                  </a:moveTo>
                  <a:lnTo>
                    <a:pt x="1" y="145"/>
                  </a:ln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8404226" y="1787998"/>
            <a:ext cx="619125" cy="579437"/>
            <a:chOff x="4334" y="547"/>
            <a:chExt cx="390" cy="365"/>
          </a:xfrm>
        </p:grpSpPr>
        <p:sp>
          <p:nvSpPr>
            <p:cNvPr id="785411" name="Text Box 3"/>
            <p:cNvSpPr txBox="1">
              <a:spLocks noChangeArrowheads="1"/>
            </p:cNvSpPr>
            <p:nvPr/>
          </p:nvSpPr>
          <p:spPr bwMode="auto">
            <a:xfrm>
              <a:off x="4464" y="547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r>
                <a:rPr lang="ru-RU" sz="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5403" name="Freeform 43"/>
            <p:cNvSpPr>
              <a:spLocks/>
            </p:cNvSpPr>
            <p:nvPr/>
          </p:nvSpPr>
          <p:spPr bwMode="auto">
            <a:xfrm>
              <a:off x="4334" y="668"/>
              <a:ext cx="1" cy="145"/>
            </a:xfrm>
            <a:custGeom>
              <a:avLst/>
              <a:gdLst>
                <a:gd name="T0" fmla="*/ 0 w 1"/>
                <a:gd name="T1" fmla="*/ 0 h 145"/>
                <a:gd name="T2" fmla="*/ 1 w 1"/>
                <a:gd name="T3" fmla="*/ 145 h 145"/>
                <a:gd name="T4" fmla="*/ 0 60000 65536"/>
                <a:gd name="T5" fmla="*/ 0 60000 65536"/>
                <a:gd name="T6" fmla="*/ 0 w 1"/>
                <a:gd name="T7" fmla="*/ 0 h 145"/>
                <a:gd name="T8" fmla="*/ 1 w 1"/>
                <a:gd name="T9" fmla="*/ 145 h 1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5">
                  <a:moveTo>
                    <a:pt x="0" y="0"/>
                  </a:moveTo>
                  <a:lnTo>
                    <a:pt x="1" y="145"/>
                  </a:ln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456" name="Text Box 48"/>
          <p:cNvSpPr txBox="1">
            <a:spLocks noChangeArrowheads="1"/>
          </p:cNvSpPr>
          <p:nvPr/>
        </p:nvSpPr>
        <p:spPr bwMode="auto">
          <a:xfrm>
            <a:off x="8458201" y="1741959"/>
            <a:ext cx="75882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   )</a:t>
            </a:r>
          </a:p>
        </p:txBody>
      </p:sp>
      <p:sp>
        <p:nvSpPr>
          <p:cNvPr id="785444" name="Text Box 36"/>
          <p:cNvSpPr txBox="1">
            <a:spLocks noChangeArrowheads="1"/>
          </p:cNvSpPr>
          <p:nvPr/>
        </p:nvSpPr>
        <p:spPr bwMode="auto">
          <a:xfrm>
            <a:off x="9296400" y="1802284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ru-RU" sz="36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</a:t>
            </a:r>
            <a:r>
              <a:rPr lang="en-US" sz="3600" b="1" i="1" baseline="3000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ru-RU" sz="3600" b="1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12" name="Rectangle 4"/>
          <p:cNvSpPr>
            <a:spLocks noChangeArrowheads="1"/>
          </p:cNvSpPr>
          <p:nvPr/>
        </p:nvSpPr>
        <p:spPr bwMode="auto">
          <a:xfrm>
            <a:off x="5791200" y="1707034"/>
            <a:ext cx="36322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 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</a:t>
            </a:r>
            <a:r>
              <a:rPr lang="en-US" sz="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</a:t>
            </a:r>
            <a:r>
              <a:rPr lang="en-US" sz="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endParaRPr lang="ru-RU" sz="3600" b="1" i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35" name="Text Box 27"/>
          <p:cNvSpPr txBox="1">
            <a:spLocks noChangeArrowheads="1"/>
          </p:cNvSpPr>
          <p:nvPr/>
        </p:nvSpPr>
        <p:spPr bwMode="auto">
          <a:xfrm>
            <a:off x="2724150" y="3586634"/>
            <a:ext cx="169545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  ;    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10" name="Text Box 2"/>
          <p:cNvSpPr txBox="1">
            <a:spLocks noChangeArrowheads="1"/>
          </p:cNvSpPr>
          <p:nvPr/>
        </p:nvSpPr>
        <p:spPr bwMode="auto">
          <a:xfrm>
            <a:off x="9296400" y="1802284"/>
            <a:ext cx="7874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9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13" name="Text Box 5"/>
          <p:cNvSpPr txBox="1">
            <a:spLocks noChangeArrowheads="1"/>
          </p:cNvSpPr>
          <p:nvPr/>
        </p:nvSpPr>
        <p:spPr bwMode="auto">
          <a:xfrm>
            <a:off x="6480176" y="1741959"/>
            <a:ext cx="75882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   )</a:t>
            </a:r>
          </a:p>
        </p:txBody>
      </p:sp>
      <p:sp>
        <p:nvSpPr>
          <p:cNvPr id="785414" name="Rectangle 6"/>
          <p:cNvSpPr>
            <a:spLocks noChangeArrowheads="1"/>
          </p:cNvSpPr>
          <p:nvPr/>
        </p:nvSpPr>
        <p:spPr bwMode="auto">
          <a:xfrm>
            <a:off x="3657600" y="3510434"/>
            <a:ext cx="654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en-US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endParaRPr lang="ru-RU" sz="3600" b="1" i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5371" name="Freeform 8"/>
          <p:cNvSpPr>
            <a:spLocks/>
          </p:cNvSpPr>
          <p:nvPr/>
        </p:nvSpPr>
        <p:spPr bwMode="auto">
          <a:xfrm>
            <a:off x="1943100" y="3624734"/>
            <a:ext cx="1352550" cy="88900"/>
          </a:xfrm>
          <a:custGeom>
            <a:avLst/>
            <a:gdLst>
              <a:gd name="T0" fmla="*/ 1352550 w 852"/>
              <a:gd name="T1" fmla="*/ 0 h 56"/>
              <a:gd name="T2" fmla="*/ 0 w 852"/>
              <a:gd name="T3" fmla="*/ 88900 h 56"/>
              <a:gd name="T4" fmla="*/ 0 60000 65536"/>
              <a:gd name="T5" fmla="*/ 0 60000 65536"/>
              <a:gd name="T6" fmla="*/ 0 w 852"/>
              <a:gd name="T7" fmla="*/ 0 h 56"/>
              <a:gd name="T8" fmla="*/ 852 w 852"/>
              <a:gd name="T9" fmla="*/ 56 h 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2" h="56">
                <a:moveTo>
                  <a:pt x="852" y="0"/>
                </a:moveTo>
                <a:lnTo>
                  <a:pt x="0" y="56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5417" name="Text Box 9"/>
          <p:cNvSpPr txBox="1">
            <a:spLocks noChangeArrowheads="1"/>
          </p:cNvSpPr>
          <p:nvPr/>
        </p:nvSpPr>
        <p:spPr bwMode="auto">
          <a:xfrm>
            <a:off x="3426" y="107761"/>
            <a:ext cx="12108876" cy="95410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Aylana</a:t>
            </a:r>
            <a:r>
              <a:rPr lang="en-US" sz="2800" b="1" i="1" dirty="0" smtClean="0"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radiusi</a:t>
            </a:r>
            <a:r>
              <a:rPr lang="en-US" sz="2800" b="1" i="1" dirty="0" smtClean="0">
                <a:latin typeface="Arial" charset="0"/>
                <a:cs typeface="Arial" charset="0"/>
              </a:rPr>
              <a:t> r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va</a:t>
            </a:r>
            <a:r>
              <a:rPr lang="en-US" sz="2800" b="1" i="1" dirty="0" smtClean="0"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uning</a:t>
            </a:r>
            <a:r>
              <a:rPr lang="en-US" sz="2800" b="1" i="1" dirty="0" smtClean="0"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markazi</a:t>
            </a:r>
            <a:r>
              <a:rPr lang="en-US" sz="2800" b="1" i="1" dirty="0" smtClean="0"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bo‘lgan</a:t>
            </a:r>
            <a:r>
              <a:rPr lang="en-US" sz="2800" b="1" i="1" dirty="0" smtClean="0">
                <a:latin typeface="Arial" charset="0"/>
                <a:cs typeface="Arial" charset="0"/>
              </a:rPr>
              <a:t> C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nuqtaning</a:t>
            </a:r>
            <a:r>
              <a:rPr lang="en-US" sz="2800" b="1" i="1" dirty="0" smtClean="0"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800" b="1" i="1" dirty="0" err="1" smtClean="0">
                <a:latin typeface="Arial" charset="0"/>
                <a:cs typeface="Arial" charset="0"/>
              </a:rPr>
              <a:t>koordinatasini</a:t>
            </a:r>
            <a:r>
              <a:rPr lang="en-US" sz="2800" b="1" i="1" dirty="0" smtClean="0">
                <a:latin typeface="Arial" charset="0"/>
                <a:cs typeface="Arial" charset="0"/>
              </a:rPr>
              <a:t> toping.</a:t>
            </a:r>
            <a:endParaRPr lang="ru-RU" sz="2800" b="1" i="1" dirty="0">
              <a:latin typeface="Arial" charset="0"/>
              <a:cs typeface="Arial" charset="0"/>
            </a:endParaRPr>
          </a:p>
        </p:txBody>
      </p:sp>
      <p:grpSp>
        <p:nvGrpSpPr>
          <p:cNvPr id="15373" name="Group 10"/>
          <p:cNvGrpSpPr>
            <a:grpSpLocks/>
          </p:cNvGrpSpPr>
          <p:nvPr/>
        </p:nvGrpSpPr>
        <p:grpSpPr bwMode="auto">
          <a:xfrm>
            <a:off x="1363663" y="5394796"/>
            <a:ext cx="3838575" cy="701675"/>
            <a:chOff x="1851" y="1937"/>
            <a:chExt cx="2418" cy="442"/>
          </a:xfrm>
        </p:grpSpPr>
        <p:sp>
          <p:nvSpPr>
            <p:cNvPr id="785419" name="Text Box 11"/>
            <p:cNvSpPr txBox="1">
              <a:spLocks noChangeArrowheads="1"/>
            </p:cNvSpPr>
            <p:nvPr/>
          </p:nvSpPr>
          <p:spPr bwMode="auto">
            <a:xfrm>
              <a:off x="3549" y="1937"/>
              <a:ext cx="72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i="1" dirty="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= r</a:t>
              </a:r>
              <a:r>
                <a:rPr lang="en-US" sz="4000" b="1" baseline="30000" dirty="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r>
                <a:rPr lang="en-US" sz="4000" b="1" dirty="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endParaRPr lang="ru-RU" sz="4000" b="1" dirty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85420" name="Rectangle 12"/>
            <p:cNvSpPr>
              <a:spLocks noChangeArrowheads="1"/>
            </p:cNvSpPr>
            <p:nvPr/>
          </p:nvSpPr>
          <p:spPr bwMode="auto">
            <a:xfrm>
              <a:off x="1851" y="1941"/>
              <a:ext cx="1698" cy="36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x–x</a:t>
              </a:r>
              <a:r>
                <a:rPr lang="en-US" sz="3200" b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0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)</a:t>
              </a:r>
              <a:r>
                <a:rPr lang="en-US" sz="3200" b="1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+(</a:t>
              </a:r>
              <a:r>
                <a:rPr lang="en-US" sz="32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y–y</a:t>
              </a:r>
              <a:r>
                <a:rPr lang="en-US" sz="3200" b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0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)</a:t>
              </a:r>
              <a:r>
                <a:rPr lang="en-US" sz="3200" b="1" i="1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endParaRPr lang="ru-RU" sz="3200" b="1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5375" name="Freeform 22"/>
          <p:cNvSpPr>
            <a:spLocks/>
          </p:cNvSpPr>
          <p:nvPr/>
        </p:nvSpPr>
        <p:spPr bwMode="auto">
          <a:xfrm>
            <a:off x="1714500" y="2773834"/>
            <a:ext cx="4368800" cy="25400"/>
          </a:xfrm>
          <a:custGeom>
            <a:avLst/>
            <a:gdLst>
              <a:gd name="T0" fmla="*/ 0 w 2752"/>
              <a:gd name="T1" fmla="*/ 0 h 16"/>
              <a:gd name="T2" fmla="*/ 4368800 w 2752"/>
              <a:gd name="T3" fmla="*/ 25400 h 16"/>
              <a:gd name="T4" fmla="*/ 0 60000 65536"/>
              <a:gd name="T5" fmla="*/ 0 60000 65536"/>
              <a:gd name="T6" fmla="*/ 0 w 2752"/>
              <a:gd name="T7" fmla="*/ 0 h 16"/>
              <a:gd name="T8" fmla="*/ 2752 w 2752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52" h="16">
                <a:moveTo>
                  <a:pt x="0" y="0"/>
                </a:moveTo>
                <a:lnTo>
                  <a:pt x="2752" y="16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Freeform 23"/>
          <p:cNvSpPr>
            <a:spLocks/>
          </p:cNvSpPr>
          <p:nvPr/>
        </p:nvSpPr>
        <p:spPr bwMode="auto">
          <a:xfrm>
            <a:off x="4724400" y="1148234"/>
            <a:ext cx="20638" cy="3779838"/>
          </a:xfrm>
          <a:custGeom>
            <a:avLst/>
            <a:gdLst>
              <a:gd name="T0" fmla="*/ 20638 w 13"/>
              <a:gd name="T1" fmla="*/ 3779838 h 2381"/>
              <a:gd name="T2" fmla="*/ 0 w 13"/>
              <a:gd name="T3" fmla="*/ 0 h 2381"/>
              <a:gd name="T4" fmla="*/ 0 60000 65536"/>
              <a:gd name="T5" fmla="*/ 0 60000 65536"/>
              <a:gd name="T6" fmla="*/ 0 w 13"/>
              <a:gd name="T7" fmla="*/ 0 h 2381"/>
              <a:gd name="T8" fmla="*/ 13 w 13"/>
              <a:gd name="T9" fmla="*/ 2381 h 23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" h="2381">
                <a:moveTo>
                  <a:pt x="13" y="2381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5432" name="Text Box 24"/>
          <p:cNvSpPr txBox="1">
            <a:spLocks noChangeArrowheads="1"/>
          </p:cNvSpPr>
          <p:nvPr/>
        </p:nvSpPr>
        <p:spPr bwMode="auto">
          <a:xfrm>
            <a:off x="5715000" y="2596034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33" name="Text Box 25"/>
          <p:cNvSpPr txBox="1">
            <a:spLocks noChangeArrowheads="1"/>
          </p:cNvSpPr>
          <p:nvPr/>
        </p:nvSpPr>
        <p:spPr bwMode="auto">
          <a:xfrm>
            <a:off x="4260625" y="100223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4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34" name="Text Box 26"/>
          <p:cNvSpPr txBox="1">
            <a:spLocks noChangeArrowheads="1"/>
          </p:cNvSpPr>
          <p:nvPr/>
        </p:nvSpPr>
        <p:spPr bwMode="auto">
          <a:xfrm>
            <a:off x="4724400" y="2291234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O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5380" name="Oval 28"/>
          <p:cNvSpPr>
            <a:spLocks noChangeArrowheads="1"/>
          </p:cNvSpPr>
          <p:nvPr/>
        </p:nvSpPr>
        <p:spPr bwMode="auto">
          <a:xfrm rot="3834243">
            <a:off x="3256757" y="3566791"/>
            <a:ext cx="96837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381" name="Oval 29"/>
          <p:cNvSpPr>
            <a:spLocks noChangeArrowheads="1"/>
          </p:cNvSpPr>
          <p:nvPr/>
        </p:nvSpPr>
        <p:spPr bwMode="auto">
          <a:xfrm>
            <a:off x="1962150" y="2291234"/>
            <a:ext cx="2743200" cy="26670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382" name="Oval 30"/>
          <p:cNvSpPr>
            <a:spLocks noChangeArrowheads="1"/>
          </p:cNvSpPr>
          <p:nvPr/>
        </p:nvSpPr>
        <p:spPr bwMode="auto">
          <a:xfrm rot="3834243">
            <a:off x="1904206" y="3663628"/>
            <a:ext cx="96838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85439" name="Text Box 31"/>
          <p:cNvSpPr txBox="1">
            <a:spLocks noChangeArrowheads="1"/>
          </p:cNvSpPr>
          <p:nvPr/>
        </p:nvSpPr>
        <p:spPr bwMode="auto">
          <a:xfrm>
            <a:off x="2514600" y="3053235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</a:t>
            </a:r>
            <a:endParaRPr lang="ru-RU" sz="4000" b="1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46" name="Text Box 38"/>
          <p:cNvSpPr txBox="1">
            <a:spLocks noChangeArrowheads="1"/>
          </p:cNvSpPr>
          <p:nvPr/>
        </p:nvSpPr>
        <p:spPr bwMode="auto">
          <a:xfrm>
            <a:off x="9677400" y="1848322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785448" name="Text Box 40"/>
          <p:cNvSpPr txBox="1">
            <a:spLocks noChangeArrowheads="1"/>
          </p:cNvSpPr>
          <p:nvPr/>
        </p:nvSpPr>
        <p:spPr bwMode="auto">
          <a:xfrm>
            <a:off x="8545514" y="1787998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-2</a:t>
            </a:r>
          </a:p>
        </p:txBody>
      </p:sp>
      <p:sp>
        <p:nvSpPr>
          <p:cNvPr id="785449" name="Rectangle 41"/>
          <p:cNvSpPr>
            <a:spLocks noChangeArrowheads="1"/>
          </p:cNvSpPr>
          <p:nvPr/>
        </p:nvSpPr>
        <p:spPr bwMode="auto">
          <a:xfrm>
            <a:off x="3200400" y="3510434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en-US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endParaRPr lang="ru-RU" sz="3600" b="1" i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50" name="Text Box 42"/>
          <p:cNvSpPr txBox="1">
            <a:spLocks noChangeArrowheads="1"/>
          </p:cNvSpPr>
          <p:nvPr/>
        </p:nvSpPr>
        <p:spPr bwMode="auto">
          <a:xfrm>
            <a:off x="7315200" y="2900835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3</a:t>
            </a: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53" name="Text Box 45"/>
          <p:cNvSpPr txBox="1">
            <a:spLocks noChangeArrowheads="1"/>
          </p:cNvSpPr>
          <p:nvPr/>
        </p:nvSpPr>
        <p:spPr bwMode="auto">
          <a:xfrm>
            <a:off x="6640514" y="1787998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-3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54" name="Rectangle 46"/>
          <p:cNvSpPr>
            <a:spLocks noChangeArrowheads="1"/>
          </p:cNvSpPr>
          <p:nvPr/>
        </p:nvSpPr>
        <p:spPr bwMode="auto">
          <a:xfrm>
            <a:off x="8534400" y="1192684"/>
            <a:ext cx="654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en-US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endParaRPr lang="ru-RU" sz="3600" b="1" i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55" name="Rectangle 47"/>
          <p:cNvSpPr>
            <a:spLocks noChangeArrowheads="1"/>
          </p:cNvSpPr>
          <p:nvPr/>
        </p:nvSpPr>
        <p:spPr bwMode="auto">
          <a:xfrm>
            <a:off x="6673850" y="1192684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en-US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endParaRPr lang="ru-RU" sz="3600" b="1" i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60" name="Text Box 52"/>
          <p:cNvSpPr txBox="1">
            <a:spLocks noChangeArrowheads="1"/>
          </p:cNvSpPr>
          <p:nvPr/>
        </p:nvSpPr>
        <p:spPr bwMode="auto">
          <a:xfrm>
            <a:off x="7086601" y="3739034"/>
            <a:ext cx="155892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-3;-2)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785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785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85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85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78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8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78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56" grpId="0"/>
      <p:bldP spid="785444" grpId="0"/>
      <p:bldP spid="785410" grpId="0"/>
      <p:bldP spid="785413" grpId="0"/>
      <p:bldP spid="785446" grpId="0"/>
      <p:bldP spid="785448" grpId="0"/>
      <p:bldP spid="785450" grpId="0"/>
      <p:bldP spid="785453" grpId="0"/>
      <p:bldP spid="785454" grpId="0"/>
      <p:bldP spid="785454" grpId="1"/>
      <p:bldP spid="785455" grpId="0"/>
      <p:bldP spid="785455" grpId="1"/>
      <p:bldP spid="7854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7575" name="Group 119"/>
          <p:cNvGraphicFramePr>
            <a:graphicFrameLocks noGrp="1"/>
          </p:cNvGraphicFramePr>
          <p:nvPr>
            <p:extLst/>
          </p:nvPr>
        </p:nvGraphicFramePr>
        <p:xfrm>
          <a:off x="1703512" y="770310"/>
          <a:ext cx="8890583" cy="5755034"/>
        </p:xfrm>
        <a:graphic>
          <a:graphicData uri="http://schemas.openxmlformats.org/drawingml/2006/table">
            <a:tbl>
              <a:tblPr/>
              <a:tblGrid>
                <a:gridCol w="4941978"/>
                <a:gridCol w="1933171"/>
                <a:gridCol w="2015434"/>
              </a:tblGrid>
              <a:tr h="698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Aylana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tenglamasi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Markaz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4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2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7509" name="Rectangle 53"/>
          <p:cNvSpPr>
            <a:spLocks noChangeArrowheads="1"/>
          </p:cNvSpPr>
          <p:nvPr/>
        </p:nvSpPr>
        <p:spPr bwMode="auto">
          <a:xfrm>
            <a:off x="1903776" y="1505121"/>
            <a:ext cx="3962944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16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17" name="Rectangle 61"/>
          <p:cNvSpPr>
            <a:spLocks noChangeArrowheads="1"/>
          </p:cNvSpPr>
          <p:nvPr/>
        </p:nvSpPr>
        <p:spPr bwMode="auto">
          <a:xfrm>
            <a:off x="1828800" y="2110160"/>
            <a:ext cx="3829895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4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18" name="Rectangle 62"/>
          <p:cNvSpPr>
            <a:spLocks noChangeArrowheads="1"/>
          </p:cNvSpPr>
          <p:nvPr/>
        </p:nvSpPr>
        <p:spPr bwMode="auto">
          <a:xfrm>
            <a:off x="1864066" y="2790881"/>
            <a:ext cx="4035079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5 )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3)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25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19" name="Rectangle 63"/>
          <p:cNvSpPr>
            <a:spLocks noChangeArrowheads="1"/>
          </p:cNvSpPr>
          <p:nvPr/>
        </p:nvSpPr>
        <p:spPr bwMode="auto">
          <a:xfrm>
            <a:off x="1877333" y="3310753"/>
            <a:ext cx="2972289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8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20" name="Rectangle 64"/>
          <p:cNvSpPr>
            <a:spLocks noChangeArrowheads="1"/>
          </p:cNvSpPr>
          <p:nvPr/>
        </p:nvSpPr>
        <p:spPr bwMode="auto">
          <a:xfrm>
            <a:off x="1864066" y="3995798"/>
            <a:ext cx="2941831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21" name="Rectangle 65"/>
          <p:cNvSpPr>
            <a:spLocks noChangeArrowheads="1"/>
          </p:cNvSpPr>
          <p:nvPr/>
        </p:nvSpPr>
        <p:spPr bwMode="auto">
          <a:xfrm>
            <a:off x="1803735" y="4680843"/>
            <a:ext cx="2084225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22" name="Rectangle 66"/>
          <p:cNvSpPr>
            <a:spLocks noChangeArrowheads="1"/>
          </p:cNvSpPr>
          <p:nvPr/>
        </p:nvSpPr>
        <p:spPr bwMode="auto">
          <a:xfrm>
            <a:off x="1752600" y="5291291"/>
            <a:ext cx="4270721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0,09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27" name="Rectangle 71"/>
          <p:cNvSpPr>
            <a:spLocks noChangeArrowheads="1"/>
          </p:cNvSpPr>
          <p:nvPr/>
        </p:nvSpPr>
        <p:spPr bwMode="auto">
          <a:xfrm>
            <a:off x="9067800" y="770310"/>
            <a:ext cx="988640" cy="707886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4000" b="1" i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7529" name="Text Box 73"/>
          <p:cNvSpPr txBox="1">
            <a:spLocks noChangeArrowheads="1"/>
          </p:cNvSpPr>
          <p:nvPr/>
        </p:nvSpPr>
        <p:spPr bwMode="auto">
          <a:xfrm>
            <a:off x="6781800" y="1486274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3; 2)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0" name="Text Box 74"/>
          <p:cNvSpPr txBox="1">
            <a:spLocks noChangeArrowheads="1"/>
          </p:cNvSpPr>
          <p:nvPr/>
        </p:nvSpPr>
        <p:spPr bwMode="auto">
          <a:xfrm>
            <a:off x="6781800" y="2172074"/>
            <a:ext cx="1423988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1;-2)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1" name="Text Box 75"/>
          <p:cNvSpPr txBox="1">
            <a:spLocks noChangeArrowheads="1"/>
          </p:cNvSpPr>
          <p:nvPr/>
        </p:nvSpPr>
        <p:spPr bwMode="auto">
          <a:xfrm>
            <a:off x="6781800" y="2857874"/>
            <a:ext cx="1525588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-5; 3)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2" name="Text Box 76"/>
          <p:cNvSpPr txBox="1">
            <a:spLocks noChangeArrowheads="1"/>
          </p:cNvSpPr>
          <p:nvPr/>
        </p:nvSpPr>
        <p:spPr bwMode="auto">
          <a:xfrm>
            <a:off x="6781800" y="3483349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1; 0)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3" name="Text Box 77"/>
          <p:cNvSpPr txBox="1">
            <a:spLocks noChangeArrowheads="1"/>
          </p:cNvSpPr>
          <p:nvPr/>
        </p:nvSpPr>
        <p:spPr bwMode="auto">
          <a:xfrm>
            <a:off x="6765131" y="4060034"/>
            <a:ext cx="1423988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0;-2)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4" name="Text Box 78"/>
          <p:cNvSpPr txBox="1">
            <a:spLocks noChangeArrowheads="1"/>
          </p:cNvSpPr>
          <p:nvPr/>
        </p:nvSpPr>
        <p:spPr bwMode="auto">
          <a:xfrm>
            <a:off x="6745310" y="4661494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 0)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5" name="Text Box 79"/>
          <p:cNvSpPr txBox="1">
            <a:spLocks noChangeArrowheads="1"/>
          </p:cNvSpPr>
          <p:nvPr/>
        </p:nvSpPr>
        <p:spPr bwMode="auto">
          <a:xfrm>
            <a:off x="6793103" y="5230021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3; 2)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9" name="Text Box 83"/>
          <p:cNvSpPr txBox="1">
            <a:spLocks noChangeArrowheads="1"/>
          </p:cNvSpPr>
          <p:nvPr/>
        </p:nvSpPr>
        <p:spPr bwMode="auto">
          <a:xfrm>
            <a:off x="9067800" y="1486274"/>
            <a:ext cx="11049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4 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40" name="Text Box 84"/>
          <p:cNvSpPr txBox="1">
            <a:spLocks noChangeArrowheads="1"/>
          </p:cNvSpPr>
          <p:nvPr/>
        </p:nvSpPr>
        <p:spPr bwMode="auto">
          <a:xfrm>
            <a:off x="9067800" y="2172074"/>
            <a:ext cx="11049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2 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41" name="Text Box 85"/>
          <p:cNvSpPr txBox="1">
            <a:spLocks noChangeArrowheads="1"/>
          </p:cNvSpPr>
          <p:nvPr/>
        </p:nvSpPr>
        <p:spPr bwMode="auto">
          <a:xfrm>
            <a:off x="9067800" y="2827710"/>
            <a:ext cx="1104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5 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44" name="Text Box 88"/>
          <p:cNvSpPr txBox="1">
            <a:spLocks noChangeArrowheads="1"/>
          </p:cNvSpPr>
          <p:nvPr/>
        </p:nvSpPr>
        <p:spPr bwMode="auto">
          <a:xfrm>
            <a:off x="9067800" y="4629522"/>
            <a:ext cx="1104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3 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45" name="Text Box 89"/>
          <p:cNvSpPr txBox="1">
            <a:spLocks noChangeArrowheads="1"/>
          </p:cNvSpPr>
          <p:nvPr/>
        </p:nvSpPr>
        <p:spPr bwMode="auto">
          <a:xfrm>
            <a:off x="9068873" y="5186557"/>
            <a:ext cx="14097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0,3 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9067800" y="3437310"/>
            <a:ext cx="1104900" cy="579438"/>
            <a:chOff x="4752" y="1555"/>
            <a:chExt cx="696" cy="365"/>
          </a:xfrm>
        </p:grpSpPr>
        <p:sp>
          <p:nvSpPr>
            <p:cNvPr id="787542" name="Text Box 86"/>
            <p:cNvSpPr txBox="1">
              <a:spLocks noChangeArrowheads="1"/>
            </p:cNvSpPr>
            <p:nvPr/>
          </p:nvSpPr>
          <p:spPr bwMode="auto">
            <a:xfrm>
              <a:off x="4752" y="1555"/>
              <a:ext cx="69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 =  8</a:t>
              </a:r>
              <a:endPara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5" name="Freeform 93"/>
            <p:cNvSpPr>
              <a:spLocks/>
            </p:cNvSpPr>
            <p:nvPr/>
          </p:nvSpPr>
          <p:spPr bwMode="auto">
            <a:xfrm>
              <a:off x="5136" y="1617"/>
              <a:ext cx="282" cy="243"/>
            </a:xfrm>
            <a:custGeom>
              <a:avLst/>
              <a:gdLst>
                <a:gd name="T0" fmla="*/ 0 w 282"/>
                <a:gd name="T1" fmla="*/ 57 h 243"/>
                <a:gd name="T2" fmla="*/ 33 w 282"/>
                <a:gd name="T3" fmla="*/ 27 h 243"/>
                <a:gd name="T4" fmla="*/ 60 w 282"/>
                <a:gd name="T5" fmla="*/ 243 h 243"/>
                <a:gd name="T6" fmla="*/ 90 w 282"/>
                <a:gd name="T7" fmla="*/ 0 h 243"/>
                <a:gd name="T8" fmla="*/ 282 w 282"/>
                <a:gd name="T9" fmla="*/ 6 h 2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"/>
                <a:gd name="T16" fmla="*/ 0 h 243"/>
                <a:gd name="T17" fmla="*/ 282 w 282"/>
                <a:gd name="T18" fmla="*/ 243 h 2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" h="243">
                  <a:moveTo>
                    <a:pt x="0" y="57"/>
                  </a:moveTo>
                  <a:lnTo>
                    <a:pt x="33" y="27"/>
                  </a:lnTo>
                  <a:lnTo>
                    <a:pt x="60" y="243"/>
                  </a:lnTo>
                  <a:lnTo>
                    <a:pt x="90" y="0"/>
                  </a:lnTo>
                  <a:lnTo>
                    <a:pt x="282" y="6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9059863" y="3973885"/>
            <a:ext cx="1104900" cy="579438"/>
            <a:chOff x="4747" y="1461"/>
            <a:chExt cx="696" cy="365"/>
          </a:xfrm>
        </p:grpSpPr>
        <p:sp>
          <p:nvSpPr>
            <p:cNvPr id="787552" name="Text Box 96"/>
            <p:cNvSpPr txBox="1">
              <a:spLocks noChangeArrowheads="1"/>
            </p:cNvSpPr>
            <p:nvPr/>
          </p:nvSpPr>
          <p:spPr bwMode="auto">
            <a:xfrm>
              <a:off x="4747" y="1461"/>
              <a:ext cx="69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 =  2</a:t>
              </a:r>
              <a:endPara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3" name="Freeform 97"/>
            <p:cNvSpPr>
              <a:spLocks/>
            </p:cNvSpPr>
            <p:nvPr/>
          </p:nvSpPr>
          <p:spPr bwMode="auto">
            <a:xfrm>
              <a:off x="5149" y="1520"/>
              <a:ext cx="282" cy="243"/>
            </a:xfrm>
            <a:custGeom>
              <a:avLst/>
              <a:gdLst>
                <a:gd name="T0" fmla="*/ 0 w 282"/>
                <a:gd name="T1" fmla="*/ 57 h 243"/>
                <a:gd name="T2" fmla="*/ 33 w 282"/>
                <a:gd name="T3" fmla="*/ 27 h 243"/>
                <a:gd name="T4" fmla="*/ 60 w 282"/>
                <a:gd name="T5" fmla="*/ 243 h 243"/>
                <a:gd name="T6" fmla="*/ 90 w 282"/>
                <a:gd name="T7" fmla="*/ 0 h 243"/>
                <a:gd name="T8" fmla="*/ 282 w 282"/>
                <a:gd name="T9" fmla="*/ 6 h 2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"/>
                <a:gd name="T16" fmla="*/ 0 h 243"/>
                <a:gd name="T17" fmla="*/ 282 w 282"/>
                <a:gd name="T18" fmla="*/ 243 h 2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" h="243">
                  <a:moveTo>
                    <a:pt x="0" y="57"/>
                  </a:moveTo>
                  <a:lnTo>
                    <a:pt x="33" y="27"/>
                  </a:lnTo>
                  <a:lnTo>
                    <a:pt x="60" y="243"/>
                  </a:lnTo>
                  <a:lnTo>
                    <a:pt x="90" y="0"/>
                  </a:lnTo>
                  <a:lnTo>
                    <a:pt x="282" y="6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9708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8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8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87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87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8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517" grpId="0"/>
      <p:bldP spid="787518" grpId="0"/>
      <p:bldP spid="787519" grpId="0"/>
      <p:bldP spid="787529" grpId="0"/>
      <p:bldP spid="787530" grpId="0"/>
      <p:bldP spid="787531" grpId="0"/>
      <p:bldP spid="787532" grpId="0"/>
      <p:bldP spid="787533" grpId="0"/>
      <p:bldP spid="787534" grpId="0"/>
      <p:bldP spid="787535" grpId="0"/>
      <p:bldP spid="787539" grpId="0"/>
      <p:bldP spid="787540" grpId="0"/>
      <p:bldP spid="787541" grpId="0"/>
      <p:bldP spid="787544" grpId="0"/>
      <p:bldP spid="7875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52"/>
          <p:cNvSpPr txBox="1">
            <a:spLocks noChangeArrowheads="1"/>
          </p:cNvSpPr>
          <p:nvPr/>
        </p:nvSpPr>
        <p:spPr bwMode="auto">
          <a:xfrm>
            <a:off x="1658598" y="1613837"/>
            <a:ext cx="47323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 err="1" smtClean="0"/>
              <a:t>Markaz</a:t>
            </a:r>
            <a:r>
              <a:rPr lang="ru-RU" sz="2800" b="1" dirty="0" smtClean="0"/>
              <a:t>?  </a:t>
            </a:r>
            <a:r>
              <a:rPr lang="en-US" sz="2800" b="1" dirty="0" smtClean="0"/>
              <a:t>               Radius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809013" name="Rectangle 53"/>
          <p:cNvSpPr>
            <a:spLocks noChangeArrowheads="1"/>
          </p:cNvSpPr>
          <p:nvPr/>
        </p:nvSpPr>
        <p:spPr bwMode="auto">
          <a:xfrm>
            <a:off x="1984375" y="270892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–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6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+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</a:t>
            </a:r>
            <a:r>
              <a:rPr 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</a:t>
            </a:r>
            <a:endParaRPr lang="ru-RU" sz="3600" b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9014" name="Rectangle 54"/>
          <p:cNvSpPr>
            <a:spLocks noChangeArrowheads="1"/>
          </p:cNvSpPr>
          <p:nvPr/>
        </p:nvSpPr>
        <p:spPr bwMode="auto">
          <a:xfrm>
            <a:off x="1984375" y="3743970"/>
            <a:ext cx="48387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–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6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+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 – 4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</a:t>
            </a:r>
            <a:endParaRPr lang="ru-RU" sz="36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4271320" y="2131070"/>
            <a:ext cx="1092200" cy="762000"/>
            <a:chOff x="1744" y="480"/>
            <a:chExt cx="688" cy="480"/>
          </a:xfrm>
        </p:grpSpPr>
        <p:sp>
          <p:nvSpPr>
            <p:cNvPr id="809015" name="Rectangle 55"/>
            <p:cNvSpPr>
              <a:spLocks noChangeArrowheads="1"/>
            </p:cNvSpPr>
            <p:nvPr/>
          </p:nvSpPr>
          <p:spPr bwMode="auto">
            <a:xfrm>
              <a:off x="1900" y="480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9</a:t>
              </a:r>
              <a:endParaRPr lang="ru-RU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09016" name="Rectangle 56"/>
            <p:cNvSpPr>
              <a:spLocks noChangeArrowheads="1"/>
            </p:cNvSpPr>
            <p:nvPr/>
          </p:nvSpPr>
          <p:spPr bwMode="auto">
            <a:xfrm>
              <a:off x="2044" y="480"/>
              <a:ext cx="356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-4</a:t>
              </a:r>
              <a:endParaRPr lang="ru-RU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494" name="Freeform 57"/>
            <p:cNvSpPr>
              <a:spLocks/>
            </p:cNvSpPr>
            <p:nvPr/>
          </p:nvSpPr>
          <p:spPr bwMode="auto">
            <a:xfrm>
              <a:off x="1744" y="576"/>
              <a:ext cx="688" cy="384"/>
            </a:xfrm>
            <a:custGeom>
              <a:avLst/>
              <a:gdLst>
                <a:gd name="T0" fmla="*/ 0 w 688"/>
                <a:gd name="T1" fmla="*/ 0 h 384"/>
                <a:gd name="T2" fmla="*/ 368 w 688"/>
                <a:gd name="T3" fmla="*/ 384 h 384"/>
                <a:gd name="T4" fmla="*/ 552 w 688"/>
                <a:gd name="T5" fmla="*/ 280 h 384"/>
                <a:gd name="T6" fmla="*/ 688 w 688"/>
                <a:gd name="T7" fmla="*/ 208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8"/>
                <a:gd name="T13" fmla="*/ 0 h 384"/>
                <a:gd name="T14" fmla="*/ 688 w 688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8" h="384">
                  <a:moveTo>
                    <a:pt x="0" y="0"/>
                  </a:moveTo>
                  <a:lnTo>
                    <a:pt x="368" y="384"/>
                  </a:lnTo>
                  <a:lnTo>
                    <a:pt x="552" y="280"/>
                  </a:lnTo>
                  <a:lnTo>
                    <a:pt x="688" y="208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9018" name="Text Box 58"/>
          <p:cNvSpPr txBox="1">
            <a:spLocks noChangeArrowheads="1"/>
          </p:cNvSpPr>
          <p:nvPr/>
        </p:nvSpPr>
        <p:spPr bwMode="auto">
          <a:xfrm>
            <a:off x="2746376" y="3651896"/>
            <a:ext cx="255587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                )</a:t>
            </a:r>
            <a:endParaRPr lang="ru-RU" sz="4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9019" name="Rectangle 59"/>
          <p:cNvSpPr>
            <a:spLocks noChangeArrowheads="1"/>
          </p:cNvSpPr>
          <p:nvPr/>
        </p:nvSpPr>
        <p:spPr bwMode="auto">
          <a:xfrm>
            <a:off x="1984375" y="4886970"/>
            <a:ext cx="41084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–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3)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 4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</a:t>
            </a:r>
            <a:endParaRPr lang="ru-RU" sz="36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9020" name="Rectangle 60"/>
          <p:cNvSpPr>
            <a:spLocks noChangeArrowheads="1"/>
          </p:cNvSpPr>
          <p:nvPr/>
        </p:nvSpPr>
        <p:spPr bwMode="auto">
          <a:xfrm>
            <a:off x="2066925" y="6029970"/>
            <a:ext cx="34226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–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3)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= 4 </a:t>
            </a:r>
            <a:endParaRPr lang="ru-RU" sz="36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9021" name="Text Box 61"/>
          <p:cNvSpPr txBox="1">
            <a:spLocks noChangeArrowheads="1"/>
          </p:cNvSpPr>
          <p:nvPr/>
        </p:nvSpPr>
        <p:spPr bwMode="auto">
          <a:xfrm>
            <a:off x="3096008" y="1589934"/>
            <a:ext cx="1527982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O</a:t>
            </a:r>
            <a:r>
              <a:rPr lang="ru-RU" sz="32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 3)</a:t>
            </a:r>
            <a:endParaRPr lang="ru-RU" sz="3200" b="1" dirty="0">
              <a:solidFill>
                <a:srgbClr val="7A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9022" name="Text Box 62"/>
          <p:cNvSpPr txBox="1">
            <a:spLocks noChangeArrowheads="1"/>
          </p:cNvSpPr>
          <p:nvPr/>
        </p:nvSpPr>
        <p:spPr bwMode="auto">
          <a:xfrm>
            <a:off x="6430053" y="1489720"/>
            <a:ext cx="10001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</a:t>
            </a:r>
            <a:r>
              <a:rPr lang="en-US" sz="32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= 2</a:t>
            </a:r>
            <a:endParaRPr lang="ru-RU" sz="3200" b="1" dirty="0">
              <a:solidFill>
                <a:srgbClr val="7A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43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0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0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0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4" grpId="0"/>
      <p:bldP spid="809018" grpId="0"/>
      <p:bldP spid="809019" grpId="0"/>
      <p:bldP spid="809020" grpId="0"/>
      <p:bldP spid="809021" grpId="0"/>
      <p:bldP spid="8090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4137</TotalTime>
  <Words>672</Words>
  <Application>Microsoft Office PowerPoint</Application>
  <PresentationFormat>Широкоэкранный</PresentationFormat>
  <Paragraphs>141</Paragraphs>
  <Slides>12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Georgia</vt:lpstr>
      <vt:lpstr>Times New Roman</vt:lpstr>
      <vt:lpstr>Wingdings</vt:lpstr>
      <vt:lpstr>Тема Office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529</cp:revision>
  <dcterms:created xsi:type="dcterms:W3CDTF">2020-06-19T20:52:49Z</dcterms:created>
  <dcterms:modified xsi:type="dcterms:W3CDTF">2021-04-04T21:47:46Z</dcterms:modified>
</cp:coreProperties>
</file>