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07" r:id="rId3"/>
    <p:sldId id="328" r:id="rId4"/>
    <p:sldId id="329" r:id="rId5"/>
    <p:sldId id="322" r:id="rId6"/>
    <p:sldId id="323" r:id="rId7"/>
    <p:sldId id="324" r:id="rId8"/>
    <p:sldId id="325" r:id="rId9"/>
    <p:sldId id="332" r:id="rId10"/>
    <p:sldId id="331" r:id="rId11"/>
    <p:sldId id="333" r:id="rId12"/>
    <p:sldId id="330" r:id="rId13"/>
    <p:sldId id="305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A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47A05-288B-4A32-A8B3-749887564F8B}" type="slidenum">
              <a:rPr lang="ru-RU"/>
              <a:pPr/>
              <a:t>10</a:t>
            </a:fld>
            <a:endParaRPr lang="ru-RU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950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35407-3E9A-4834-A52C-6A3F2FD3EB61}" type="slidenum">
              <a:rPr lang="ru-RU"/>
              <a:pPr/>
              <a:t>11</a:t>
            </a:fld>
            <a:endParaRPr lang="ru-RU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203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F4F84-12D6-43A1-A42B-776FA232BFF0}" type="slidenum">
              <a:rPr lang="ru-RU"/>
              <a:pPr/>
              <a:t>12</a:t>
            </a:fld>
            <a:endParaRPr lang="ru-RU"/>
          </a:p>
        </p:txBody>
      </p:sp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085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00" y="228600"/>
            <a:ext cx="94488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82651" y="19050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82651" y="40386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5253-162B-41EF-8688-6C5B20A90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1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../clipboard/media/image4.png"/><Relationship Id="rId3" Type="http://schemas.openxmlformats.org/officeDocument/2006/relationships/notesSlide" Target="../notesSlides/notesSlide4.xml"/><Relationship Id="rId7" Type="http://schemas.openxmlformats.org/officeDocument/2006/relationships/image" Target="../../clipboard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../clipboard/media/image2.png"/><Relationship Id="rId5" Type="http://schemas.openxmlformats.org/officeDocument/2006/relationships/image" Target="../media/image7.wmf"/><Relationship Id="rId10" Type="http://schemas.openxmlformats.org/officeDocument/2006/relationships/image" Target="../../clipboard/media/image6.png"/><Relationship Id="rId4" Type="http://schemas.openxmlformats.org/officeDocument/2006/relationships/oleObject" Target="../embeddings/oleObject5.bin"/><Relationship Id="rId9" Type="http://schemas.openxmlformats.org/officeDocument/2006/relationships/image" Target="../../clipboard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551923" y="2532404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90076" y="2278627"/>
            <a:ext cx="102957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vektorlarga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1781" name="Group 165"/>
          <p:cNvGrpSpPr>
            <a:grpSpLocks/>
          </p:cNvGrpSpPr>
          <p:nvPr/>
        </p:nvGrpSpPr>
        <p:grpSpPr bwMode="auto">
          <a:xfrm>
            <a:off x="1905000" y="3200402"/>
            <a:ext cx="7848600" cy="3368675"/>
            <a:chOff x="240" y="2016"/>
            <a:chExt cx="4944" cy="2122"/>
          </a:xfrm>
        </p:grpSpPr>
        <p:grpSp>
          <p:nvGrpSpPr>
            <p:cNvPr id="751780" name="Group 164"/>
            <p:cNvGrpSpPr>
              <a:grpSpLocks/>
            </p:cNvGrpSpPr>
            <p:nvPr/>
          </p:nvGrpSpPr>
          <p:grpSpPr bwMode="auto">
            <a:xfrm>
              <a:off x="3408" y="2016"/>
              <a:ext cx="1776" cy="2122"/>
              <a:chOff x="3408" y="2016"/>
              <a:chExt cx="1776" cy="2122"/>
            </a:xfrm>
          </p:grpSpPr>
          <p:grpSp>
            <p:nvGrpSpPr>
              <p:cNvPr id="751739" name="Group 123"/>
              <p:cNvGrpSpPr>
                <a:grpSpLocks/>
              </p:cNvGrpSpPr>
              <p:nvPr/>
            </p:nvGrpSpPr>
            <p:grpSpPr bwMode="auto">
              <a:xfrm>
                <a:off x="3408" y="2016"/>
                <a:ext cx="1776" cy="442"/>
                <a:chOff x="3408" y="2064"/>
                <a:chExt cx="1776" cy="442"/>
              </a:xfrm>
            </p:grpSpPr>
            <p:sp>
              <p:nvSpPr>
                <p:cNvPr id="751736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5; 7}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37" name="Freeform 121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38" name="Freeform 122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0" name="Group 124"/>
              <p:cNvGrpSpPr>
                <a:grpSpLocks/>
              </p:cNvGrpSpPr>
              <p:nvPr/>
            </p:nvGrpSpPr>
            <p:grpSpPr bwMode="auto">
              <a:xfrm>
                <a:off x="3408" y="2582"/>
                <a:ext cx="1776" cy="442"/>
                <a:chOff x="3408" y="2064"/>
                <a:chExt cx="1776" cy="442"/>
              </a:xfrm>
            </p:grpSpPr>
            <p:sp>
              <p:nvSpPr>
                <p:cNvPr id="751741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4; 1}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42" name="Freeform 126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43" name="Freeform 127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4" name="Group 128"/>
              <p:cNvGrpSpPr>
                <a:grpSpLocks/>
              </p:cNvGrpSpPr>
              <p:nvPr/>
            </p:nvGrpSpPr>
            <p:grpSpPr bwMode="auto">
              <a:xfrm>
                <a:off x="3408" y="3120"/>
                <a:ext cx="1776" cy="442"/>
                <a:chOff x="3408" y="2064"/>
                <a:chExt cx="1776" cy="442"/>
              </a:xfrm>
            </p:grpSpPr>
            <p:sp>
              <p:nvSpPr>
                <p:cNvPr id="751745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1; 1}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46" name="Freeform 130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47" name="Freeform 131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8" name="Group 132"/>
              <p:cNvGrpSpPr>
                <a:grpSpLocks/>
              </p:cNvGrpSpPr>
              <p:nvPr/>
            </p:nvGrpSpPr>
            <p:grpSpPr bwMode="auto">
              <a:xfrm>
                <a:off x="3408" y="3696"/>
                <a:ext cx="1776" cy="442"/>
                <a:chOff x="3408" y="2064"/>
                <a:chExt cx="1776" cy="442"/>
              </a:xfrm>
            </p:grpSpPr>
            <p:sp>
              <p:nvSpPr>
                <p:cNvPr id="751749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{-1; 0}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50" name="Freeform 134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51" name="Freeform 135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751779" name="Group 163"/>
            <p:cNvGrpSpPr>
              <a:grpSpLocks/>
            </p:cNvGrpSpPr>
            <p:nvPr/>
          </p:nvGrpSpPr>
          <p:grpSpPr bwMode="auto">
            <a:xfrm>
              <a:off x="240" y="2016"/>
              <a:ext cx="2736" cy="2112"/>
              <a:chOff x="240" y="2016"/>
              <a:chExt cx="2736" cy="2112"/>
            </a:xfrm>
          </p:grpSpPr>
          <p:grpSp>
            <p:nvGrpSpPr>
              <p:cNvPr id="751710" name="Group 94"/>
              <p:cNvGrpSpPr>
                <a:grpSpLocks/>
              </p:cNvGrpSpPr>
              <p:nvPr/>
            </p:nvGrpSpPr>
            <p:grpSpPr bwMode="auto">
              <a:xfrm>
                <a:off x="240" y="2016"/>
                <a:ext cx="2736" cy="480"/>
                <a:chOff x="240" y="2016"/>
                <a:chExt cx="2736" cy="480"/>
              </a:xfrm>
            </p:grpSpPr>
            <p:grpSp>
              <p:nvGrpSpPr>
                <p:cNvPr id="751695" name="Group 79"/>
                <p:cNvGrpSpPr>
                  <a:grpSpLocks/>
                </p:cNvGrpSpPr>
                <p:nvPr/>
              </p:nvGrpSpPr>
              <p:grpSpPr bwMode="auto">
                <a:xfrm>
                  <a:off x="240" y="2016"/>
                  <a:ext cx="1440" cy="442"/>
                  <a:chOff x="3744" y="2736"/>
                  <a:chExt cx="1440" cy="442"/>
                </a:xfrm>
              </p:grpSpPr>
              <p:sp>
                <p:nvSpPr>
                  <p:cNvPr id="751696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73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a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{3; 2};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697" name="Freeform 81"/>
                  <p:cNvSpPr>
                    <a:spLocks/>
                  </p:cNvSpPr>
                  <p:nvPr/>
                </p:nvSpPr>
                <p:spPr bwMode="auto">
                  <a:xfrm>
                    <a:off x="3792" y="2880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51701" name="Group 85"/>
                <p:cNvGrpSpPr>
                  <a:grpSpLocks/>
                </p:cNvGrpSpPr>
                <p:nvPr/>
              </p:nvGrpSpPr>
              <p:grpSpPr bwMode="auto">
                <a:xfrm>
                  <a:off x="1536" y="2054"/>
                  <a:ext cx="1440" cy="442"/>
                  <a:chOff x="1536" y="2016"/>
                  <a:chExt cx="1440" cy="442"/>
                </a:xfrm>
              </p:grpSpPr>
              <p:sp>
                <p:nvSpPr>
                  <p:cNvPr id="751699" name="Text Box 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201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b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{2; 5}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00" name="Freeform 84"/>
                  <p:cNvSpPr>
                    <a:spLocks/>
                  </p:cNvSpPr>
                  <p:nvPr/>
                </p:nvSpPr>
                <p:spPr bwMode="auto">
                  <a:xfrm>
                    <a:off x="1584" y="2112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51711" name="Group 95"/>
              <p:cNvGrpSpPr>
                <a:grpSpLocks/>
              </p:cNvGrpSpPr>
              <p:nvPr/>
            </p:nvGrpSpPr>
            <p:grpSpPr bwMode="auto">
              <a:xfrm>
                <a:off x="240" y="2544"/>
                <a:ext cx="2736" cy="480"/>
                <a:chOff x="240" y="2016"/>
                <a:chExt cx="2736" cy="480"/>
              </a:xfrm>
            </p:grpSpPr>
            <p:grpSp>
              <p:nvGrpSpPr>
                <p:cNvPr id="751712" name="Group 96"/>
                <p:cNvGrpSpPr>
                  <a:grpSpLocks/>
                </p:cNvGrpSpPr>
                <p:nvPr/>
              </p:nvGrpSpPr>
              <p:grpSpPr bwMode="auto">
                <a:xfrm>
                  <a:off x="240" y="2016"/>
                  <a:ext cx="1440" cy="442"/>
                  <a:chOff x="3744" y="2736"/>
                  <a:chExt cx="1440" cy="442"/>
                </a:xfrm>
              </p:grpSpPr>
              <p:sp>
                <p:nvSpPr>
                  <p:cNvPr id="751713" name="Text Box 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73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a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{3;-4};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14" name="Freeform 98"/>
                  <p:cNvSpPr>
                    <a:spLocks/>
                  </p:cNvSpPr>
                  <p:nvPr/>
                </p:nvSpPr>
                <p:spPr bwMode="auto">
                  <a:xfrm>
                    <a:off x="3792" y="2880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51715" name="Group 99"/>
                <p:cNvGrpSpPr>
                  <a:grpSpLocks/>
                </p:cNvGrpSpPr>
                <p:nvPr/>
              </p:nvGrpSpPr>
              <p:grpSpPr bwMode="auto">
                <a:xfrm>
                  <a:off x="1536" y="2054"/>
                  <a:ext cx="1440" cy="442"/>
                  <a:chOff x="1536" y="2016"/>
                  <a:chExt cx="1440" cy="442"/>
                </a:xfrm>
              </p:grpSpPr>
              <p:sp>
                <p:nvSpPr>
                  <p:cNvPr id="751716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201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b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{1; 5}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17" name="Freeform 101"/>
                  <p:cNvSpPr>
                    <a:spLocks/>
                  </p:cNvSpPr>
                  <p:nvPr/>
                </p:nvSpPr>
                <p:spPr bwMode="auto">
                  <a:xfrm>
                    <a:off x="1584" y="2112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51719" name="Group 103"/>
              <p:cNvGrpSpPr>
                <a:grpSpLocks/>
              </p:cNvGrpSpPr>
              <p:nvPr/>
            </p:nvGrpSpPr>
            <p:grpSpPr bwMode="auto">
              <a:xfrm>
                <a:off x="240" y="3072"/>
                <a:ext cx="1440" cy="442"/>
                <a:chOff x="3744" y="2736"/>
                <a:chExt cx="1440" cy="442"/>
              </a:xfrm>
            </p:grpSpPr>
            <p:sp>
              <p:nvSpPr>
                <p:cNvPr id="751720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3744" y="273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{-4;-2};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1" name="Freeform 105"/>
                <p:cNvSpPr>
                  <a:spLocks/>
                </p:cNvSpPr>
                <p:nvPr/>
              </p:nvSpPr>
              <p:spPr bwMode="auto">
                <a:xfrm>
                  <a:off x="3792" y="288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33" name="Group 117"/>
              <p:cNvGrpSpPr>
                <a:grpSpLocks/>
              </p:cNvGrpSpPr>
              <p:nvPr/>
            </p:nvGrpSpPr>
            <p:grpSpPr bwMode="auto">
              <a:xfrm>
                <a:off x="1488" y="3110"/>
                <a:ext cx="1440" cy="442"/>
                <a:chOff x="1536" y="3110"/>
                <a:chExt cx="1440" cy="442"/>
              </a:xfrm>
            </p:grpSpPr>
            <p:sp>
              <p:nvSpPr>
                <p:cNvPr id="751723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1536" y="3110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{5; 3}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4" name="Freeform 108"/>
                <p:cNvSpPr>
                  <a:spLocks/>
                </p:cNvSpPr>
                <p:nvPr/>
              </p:nvSpPr>
              <p:spPr bwMode="auto">
                <a:xfrm>
                  <a:off x="1688" y="3206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27" name="Group 111"/>
              <p:cNvGrpSpPr>
                <a:grpSpLocks/>
              </p:cNvGrpSpPr>
              <p:nvPr/>
            </p:nvGrpSpPr>
            <p:grpSpPr bwMode="auto">
              <a:xfrm>
                <a:off x="240" y="3648"/>
                <a:ext cx="1440" cy="442"/>
                <a:chOff x="3744" y="2736"/>
                <a:chExt cx="1440" cy="442"/>
              </a:xfrm>
            </p:grpSpPr>
            <p:sp>
              <p:nvSpPr>
                <p:cNvPr id="751728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3744" y="273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{2; 7};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9" name="Freeform 113"/>
                <p:cNvSpPr>
                  <a:spLocks/>
                </p:cNvSpPr>
                <p:nvPr/>
              </p:nvSpPr>
              <p:spPr bwMode="auto">
                <a:xfrm>
                  <a:off x="3792" y="288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32" name="Group 116"/>
              <p:cNvGrpSpPr>
                <a:grpSpLocks/>
              </p:cNvGrpSpPr>
              <p:nvPr/>
            </p:nvGrpSpPr>
            <p:grpSpPr bwMode="auto">
              <a:xfrm>
                <a:off x="1488" y="3686"/>
                <a:ext cx="1440" cy="442"/>
                <a:chOff x="1536" y="3686"/>
                <a:chExt cx="1440" cy="442"/>
              </a:xfrm>
            </p:grpSpPr>
            <p:sp>
              <p:nvSpPr>
                <p:cNvPr id="751730" name="Text Box 114"/>
                <p:cNvSpPr txBox="1">
                  <a:spLocks noChangeArrowheads="1"/>
                </p:cNvSpPr>
                <p:nvPr/>
              </p:nvSpPr>
              <p:spPr bwMode="auto">
                <a:xfrm>
                  <a:off x="1536" y="368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{-3;-7}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31" name="Freeform 115"/>
                <p:cNvSpPr>
                  <a:spLocks/>
                </p:cNvSpPr>
                <p:nvPr/>
              </p:nvSpPr>
              <p:spPr bwMode="auto">
                <a:xfrm>
                  <a:off x="1688" y="3782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751668" name="Group 52"/>
          <p:cNvGrpSpPr>
            <a:grpSpLocks/>
          </p:cNvGrpSpPr>
          <p:nvPr/>
        </p:nvGrpSpPr>
        <p:grpSpPr bwMode="auto">
          <a:xfrm>
            <a:off x="3024188" y="533401"/>
            <a:ext cx="2286000" cy="701675"/>
            <a:chOff x="3744" y="2736"/>
            <a:chExt cx="1440" cy="442"/>
          </a:xfrm>
        </p:grpSpPr>
        <p:sp>
          <p:nvSpPr>
            <p:cNvPr id="751669" name="Text Box 53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9}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0" name="Freeform 54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71" name="Group 55"/>
          <p:cNvGrpSpPr>
            <a:grpSpLocks/>
          </p:cNvGrpSpPr>
          <p:nvPr/>
        </p:nvGrpSpPr>
        <p:grpSpPr bwMode="auto">
          <a:xfrm>
            <a:off x="3024188" y="1219201"/>
            <a:ext cx="2286000" cy="701675"/>
            <a:chOff x="3744" y="2736"/>
            <a:chExt cx="1440" cy="442"/>
          </a:xfrm>
        </p:grpSpPr>
        <p:sp>
          <p:nvSpPr>
            <p:cNvPr id="751672" name="Text Box 56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{-8; 0}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3" name="Freeform 57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76" name="Group 60"/>
          <p:cNvGrpSpPr>
            <a:grpSpLocks/>
          </p:cNvGrpSpPr>
          <p:nvPr/>
        </p:nvGrpSpPr>
        <p:grpSpPr bwMode="auto">
          <a:xfrm>
            <a:off x="2695576" y="854075"/>
            <a:ext cx="2538413" cy="1143000"/>
            <a:chOff x="129" y="1104"/>
            <a:chExt cx="1599" cy="720"/>
          </a:xfrm>
        </p:grpSpPr>
        <p:sp>
          <p:nvSpPr>
            <p:cNvPr id="751674" name="Text Box 58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51675" name="Line 59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1" name="Group 65"/>
          <p:cNvGrpSpPr>
            <a:grpSpLocks/>
          </p:cNvGrpSpPr>
          <p:nvPr/>
        </p:nvGrpSpPr>
        <p:grpSpPr bwMode="auto">
          <a:xfrm>
            <a:off x="2338388" y="1920876"/>
            <a:ext cx="3017838" cy="708025"/>
            <a:chOff x="912" y="2832"/>
            <a:chExt cx="1901" cy="446"/>
          </a:xfrm>
        </p:grpSpPr>
        <p:sp>
          <p:nvSpPr>
            <p:cNvPr id="751678" name="Text Box 62"/>
            <p:cNvSpPr txBox="1">
              <a:spLocks noChangeArrowheads="1"/>
            </p:cNvSpPr>
            <p:nvPr/>
          </p:nvSpPr>
          <p:spPr bwMode="auto">
            <a:xfrm>
              <a:off x="912" y="2832"/>
              <a:ext cx="190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+n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{-14;9}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9" name="Freeform 63"/>
            <p:cNvSpPr>
              <a:spLocks/>
            </p:cNvSpPr>
            <p:nvPr/>
          </p:nvSpPr>
          <p:spPr bwMode="auto">
            <a:xfrm>
              <a:off x="960" y="29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680" name="Freeform 64"/>
            <p:cNvSpPr>
              <a:spLocks/>
            </p:cNvSpPr>
            <p:nvPr/>
          </p:nvSpPr>
          <p:spPr bwMode="auto">
            <a:xfrm>
              <a:off x="1392" y="2975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2" name="Group 66"/>
          <p:cNvGrpSpPr>
            <a:grpSpLocks/>
          </p:cNvGrpSpPr>
          <p:nvPr/>
        </p:nvGrpSpPr>
        <p:grpSpPr bwMode="auto">
          <a:xfrm>
            <a:off x="7239000" y="593726"/>
            <a:ext cx="2286000" cy="701675"/>
            <a:chOff x="3744" y="2736"/>
            <a:chExt cx="1440" cy="442"/>
          </a:xfrm>
        </p:grpSpPr>
        <p:sp>
          <p:nvSpPr>
            <p:cNvPr id="751683" name="Text Box 67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-4}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84" name="Freeform 68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5" name="Group 69"/>
          <p:cNvGrpSpPr>
            <a:grpSpLocks/>
          </p:cNvGrpSpPr>
          <p:nvPr/>
        </p:nvGrpSpPr>
        <p:grpSpPr bwMode="auto">
          <a:xfrm>
            <a:off x="7239000" y="1279526"/>
            <a:ext cx="2286000" cy="701675"/>
            <a:chOff x="3744" y="2736"/>
            <a:chExt cx="1440" cy="442"/>
          </a:xfrm>
        </p:grpSpPr>
        <p:sp>
          <p:nvSpPr>
            <p:cNvPr id="751686" name="Text Box 70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 2; 1}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87" name="Freeform 71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8" name="Group 72"/>
          <p:cNvGrpSpPr>
            <a:grpSpLocks/>
          </p:cNvGrpSpPr>
          <p:nvPr/>
        </p:nvGrpSpPr>
        <p:grpSpPr bwMode="auto">
          <a:xfrm>
            <a:off x="6910388" y="914400"/>
            <a:ext cx="2538412" cy="1143000"/>
            <a:chOff x="129" y="1104"/>
            <a:chExt cx="1599" cy="720"/>
          </a:xfrm>
        </p:grpSpPr>
        <p:sp>
          <p:nvSpPr>
            <p:cNvPr id="751689" name="Text Box 73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51690" name="Line 74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91" name="Group 75"/>
          <p:cNvGrpSpPr>
            <a:grpSpLocks/>
          </p:cNvGrpSpPr>
          <p:nvPr/>
        </p:nvGrpSpPr>
        <p:grpSpPr bwMode="auto">
          <a:xfrm>
            <a:off x="6553200" y="1981201"/>
            <a:ext cx="2819400" cy="701675"/>
            <a:chOff x="912" y="2832"/>
            <a:chExt cx="1776" cy="442"/>
          </a:xfrm>
        </p:grpSpPr>
        <p:sp>
          <p:nvSpPr>
            <p:cNvPr id="751692" name="Text Box 76"/>
            <p:cNvSpPr txBox="1">
              <a:spLocks noChangeArrowheads="1"/>
            </p:cNvSpPr>
            <p:nvPr/>
          </p:nvSpPr>
          <p:spPr bwMode="auto">
            <a:xfrm>
              <a:off x="912" y="2832"/>
              <a:ext cx="177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 +p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{-4;-3}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93" name="Freeform 77"/>
            <p:cNvSpPr>
              <a:spLocks/>
            </p:cNvSpPr>
            <p:nvPr/>
          </p:nvSpPr>
          <p:spPr bwMode="auto">
            <a:xfrm>
              <a:off x="960" y="29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694" name="Freeform 78"/>
            <p:cNvSpPr>
              <a:spLocks/>
            </p:cNvSpPr>
            <p:nvPr/>
          </p:nvSpPr>
          <p:spPr bwMode="auto">
            <a:xfrm>
              <a:off x="1392" y="2975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1752" name="Freeform 136"/>
          <p:cNvSpPr>
            <a:spLocks/>
          </p:cNvSpPr>
          <p:nvPr/>
        </p:nvSpPr>
        <p:spPr bwMode="auto">
          <a:xfrm flipH="1">
            <a:off x="6553200" y="2895600"/>
            <a:ext cx="4114800" cy="76200"/>
          </a:xfrm>
          <a:custGeom>
            <a:avLst/>
            <a:gdLst>
              <a:gd name="T0" fmla="*/ 70 w 3594"/>
              <a:gd name="T1" fmla="*/ 4 h 46"/>
              <a:gd name="T2" fmla="*/ 3575 w 3594"/>
              <a:gd name="T3" fmla="*/ 0 h 46"/>
              <a:gd name="T4" fmla="*/ 3594 w 3594"/>
              <a:gd name="T5" fmla="*/ 30 h 46"/>
              <a:gd name="T6" fmla="*/ 3580 w 3594"/>
              <a:gd name="T7" fmla="*/ 46 h 46"/>
              <a:gd name="T8" fmla="*/ 3552 w 3594"/>
              <a:gd name="T9" fmla="*/ 46 h 46"/>
              <a:gd name="T10" fmla="*/ 85 w 3594"/>
              <a:gd name="T11" fmla="*/ 35 h 46"/>
              <a:gd name="T12" fmla="*/ 69 w 3594"/>
              <a:gd name="T13" fmla="*/ 27 h 46"/>
              <a:gd name="T14" fmla="*/ 0 w 3594"/>
              <a:gd name="T15" fmla="*/ 16 h 46"/>
              <a:gd name="T16" fmla="*/ 84 w 3594"/>
              <a:gd name="T17" fmla="*/ 4 h 46"/>
              <a:gd name="T18" fmla="*/ 669 w 3594"/>
              <a:gd name="T19" fmla="*/ 7 h 46"/>
              <a:gd name="T20" fmla="*/ 747 w 3594"/>
              <a:gd name="T21" fmla="*/ 8 h 46"/>
              <a:gd name="T22" fmla="*/ 70 w 3594"/>
              <a:gd name="T23" fmla="*/ 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94" h="46">
                <a:moveTo>
                  <a:pt x="70" y="4"/>
                </a:moveTo>
                <a:lnTo>
                  <a:pt x="3575" y="0"/>
                </a:lnTo>
                <a:lnTo>
                  <a:pt x="3594" y="30"/>
                </a:lnTo>
                <a:lnTo>
                  <a:pt x="3580" y="46"/>
                </a:lnTo>
                <a:lnTo>
                  <a:pt x="3552" y="46"/>
                </a:lnTo>
                <a:lnTo>
                  <a:pt x="85" y="35"/>
                </a:lnTo>
                <a:lnTo>
                  <a:pt x="69" y="27"/>
                </a:lnTo>
                <a:lnTo>
                  <a:pt x="0" y="16"/>
                </a:lnTo>
                <a:lnTo>
                  <a:pt x="84" y="4"/>
                </a:lnTo>
                <a:lnTo>
                  <a:pt x="669" y="7"/>
                </a:lnTo>
                <a:lnTo>
                  <a:pt x="747" y="8"/>
                </a:lnTo>
                <a:lnTo>
                  <a:pt x="70" y="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44000"/>
                </a:schemeClr>
              </a:gs>
              <a:gs pos="50000">
                <a:srgbClr val="0066FF">
                  <a:alpha val="38000"/>
                </a:srgbClr>
              </a:gs>
              <a:gs pos="100000">
                <a:schemeClr val="bg1">
                  <a:alpha val="44000"/>
                </a:schemeClr>
              </a:gs>
            </a:gsLst>
            <a:lin ang="5400000" scaled="1"/>
          </a:gradFill>
          <a:ln w="9525" cap="flat" cmpd="sng">
            <a:solidFill>
              <a:srgbClr val="0099FF">
                <a:alpha val="61000"/>
              </a:srgbClr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1753" name="Group 137"/>
          <p:cNvGrpSpPr>
            <a:grpSpLocks/>
          </p:cNvGrpSpPr>
          <p:nvPr/>
        </p:nvGrpSpPr>
        <p:grpSpPr bwMode="auto">
          <a:xfrm>
            <a:off x="6096000" y="2895600"/>
            <a:ext cx="4343400" cy="3886200"/>
            <a:chOff x="2064" y="192"/>
            <a:chExt cx="3599" cy="4057"/>
          </a:xfrm>
        </p:grpSpPr>
        <p:sp>
          <p:nvSpPr>
            <p:cNvPr id="751754" name="Freeform 138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>
                <a:gd name="T0" fmla="*/ 387 w 3599"/>
                <a:gd name="T1" fmla="*/ 180 h 3884"/>
                <a:gd name="T2" fmla="*/ 587 w 3599"/>
                <a:gd name="T3" fmla="*/ 20 h 3884"/>
                <a:gd name="T4" fmla="*/ 801 w 3599"/>
                <a:gd name="T5" fmla="*/ 188 h 3884"/>
                <a:gd name="T6" fmla="*/ 1034 w 3599"/>
                <a:gd name="T7" fmla="*/ 4 h 3884"/>
                <a:gd name="T8" fmla="*/ 1268 w 3599"/>
                <a:gd name="T9" fmla="*/ 164 h 3884"/>
                <a:gd name="T10" fmla="*/ 1508 w 3599"/>
                <a:gd name="T11" fmla="*/ 20 h 3884"/>
                <a:gd name="T12" fmla="*/ 1741 w 3599"/>
                <a:gd name="T13" fmla="*/ 180 h 3884"/>
                <a:gd name="T14" fmla="*/ 1981 w 3599"/>
                <a:gd name="T15" fmla="*/ 20 h 3884"/>
                <a:gd name="T16" fmla="*/ 2208 w 3599"/>
                <a:gd name="T17" fmla="*/ 188 h 3884"/>
                <a:gd name="T18" fmla="*/ 2428 w 3599"/>
                <a:gd name="T19" fmla="*/ 20 h 3884"/>
                <a:gd name="T20" fmla="*/ 2669 w 3599"/>
                <a:gd name="T21" fmla="*/ 212 h 3884"/>
                <a:gd name="T22" fmla="*/ 2882 w 3599"/>
                <a:gd name="T23" fmla="*/ 44 h 3884"/>
                <a:gd name="T24" fmla="*/ 3029 w 3599"/>
                <a:gd name="T25" fmla="*/ 260 h 3884"/>
                <a:gd name="T26" fmla="*/ 3312 w 3599"/>
                <a:gd name="T27" fmla="*/ 59 h 3884"/>
                <a:gd name="T28" fmla="*/ 3480 w 3599"/>
                <a:gd name="T29" fmla="*/ 251 h 3884"/>
                <a:gd name="T30" fmla="*/ 3488 w 3599"/>
                <a:gd name="T31" fmla="*/ 827 h 3884"/>
                <a:gd name="T32" fmla="*/ 3456 w 3599"/>
                <a:gd name="T33" fmla="*/ 1763 h 3884"/>
                <a:gd name="T34" fmla="*/ 3408 w 3599"/>
                <a:gd name="T35" fmla="*/ 2499 h 3884"/>
                <a:gd name="T36" fmla="*/ 3416 w 3599"/>
                <a:gd name="T37" fmla="*/ 3083 h 3884"/>
                <a:gd name="T38" fmla="*/ 3488 w 3599"/>
                <a:gd name="T39" fmla="*/ 3419 h 3884"/>
                <a:gd name="T40" fmla="*/ 3589 w 3599"/>
                <a:gd name="T41" fmla="*/ 3524 h 3884"/>
                <a:gd name="T42" fmla="*/ 3549 w 3599"/>
                <a:gd name="T43" fmla="*/ 3572 h 3884"/>
                <a:gd name="T44" fmla="*/ 3389 w 3599"/>
                <a:gd name="T45" fmla="*/ 3668 h 3884"/>
                <a:gd name="T46" fmla="*/ 3229 w 3599"/>
                <a:gd name="T47" fmla="*/ 3668 h 3884"/>
                <a:gd name="T48" fmla="*/ 2909 w 3599"/>
                <a:gd name="T49" fmla="*/ 3572 h 3884"/>
                <a:gd name="T50" fmla="*/ 2709 w 3599"/>
                <a:gd name="T51" fmla="*/ 3764 h 3884"/>
                <a:gd name="T52" fmla="*/ 2468 w 3599"/>
                <a:gd name="T53" fmla="*/ 3860 h 3884"/>
                <a:gd name="T54" fmla="*/ 2068 w 3599"/>
                <a:gd name="T55" fmla="*/ 3668 h 3884"/>
                <a:gd name="T56" fmla="*/ 1628 w 3599"/>
                <a:gd name="T57" fmla="*/ 3860 h 3884"/>
                <a:gd name="T58" fmla="*/ 1067 w 3599"/>
                <a:gd name="T59" fmla="*/ 3668 h 3884"/>
                <a:gd name="T60" fmla="*/ 627 w 3599"/>
                <a:gd name="T61" fmla="*/ 3860 h 3884"/>
                <a:gd name="T62" fmla="*/ 347 w 3599"/>
                <a:gd name="T63" fmla="*/ 3812 h 3884"/>
                <a:gd name="T64" fmla="*/ 27 w 3599"/>
                <a:gd name="T65" fmla="*/ 3620 h 3884"/>
                <a:gd name="T66" fmla="*/ 187 w 3599"/>
                <a:gd name="T67" fmla="*/ 3524 h 3884"/>
                <a:gd name="T68" fmla="*/ 307 w 3599"/>
                <a:gd name="T69" fmla="*/ 3044 h 3884"/>
                <a:gd name="T70" fmla="*/ 352 w 3599"/>
                <a:gd name="T71" fmla="*/ 2331 h 3884"/>
                <a:gd name="T72" fmla="*/ 347 w 3599"/>
                <a:gd name="T73" fmla="*/ 1076 h 3884"/>
                <a:gd name="T74" fmla="*/ 336 w 3599"/>
                <a:gd name="T75" fmla="*/ 523 h 3884"/>
                <a:gd name="T76" fmla="*/ 389 w 3599"/>
                <a:gd name="T77" fmla="*/ 176 h 3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1755" name="Group 139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751756" name="Oval 14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57" name="Freeform 14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58" name="Group 142"/>
            <p:cNvGrpSpPr>
              <a:grpSpLocks/>
            </p:cNvGrpSpPr>
            <p:nvPr/>
          </p:nvGrpSpPr>
          <p:grpSpPr bwMode="auto">
            <a:xfrm>
              <a:off x="3011" y="193"/>
              <a:ext cx="135" cy="385"/>
              <a:chOff x="275" y="191"/>
              <a:chExt cx="161" cy="385"/>
            </a:xfrm>
          </p:grpSpPr>
          <p:sp>
            <p:nvSpPr>
              <p:cNvPr id="751759" name="Oval 14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0" name="Freeform 14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1" name="Group 145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751762" name="Oval 14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3" name="Freeform 14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4" name="Group 148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751765" name="Oval 14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6" name="Freeform 15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7" name="Group 151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751768" name="Oval 15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9" name="Freeform 15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70" name="Group 154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751771" name="Oval 15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72" name="Freeform 156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1773" name="Freeform 157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774" name="Freeform 158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775" name="Freeform 159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1776" name="Group 160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751777" name="Oval 16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78" name="Freeform 16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652731" y="53976"/>
            <a:ext cx="4994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218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1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5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5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37917 0.0055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751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7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165" name="Group 141"/>
          <p:cNvGrpSpPr>
            <a:grpSpLocks/>
          </p:cNvGrpSpPr>
          <p:nvPr/>
        </p:nvGrpSpPr>
        <p:grpSpPr bwMode="auto">
          <a:xfrm>
            <a:off x="6553200" y="5867401"/>
            <a:ext cx="2438400" cy="701675"/>
            <a:chOff x="4272" y="2544"/>
            <a:chExt cx="1536" cy="442"/>
          </a:xfrm>
        </p:grpSpPr>
        <p:sp>
          <p:nvSpPr>
            <p:cNvPr id="769166" name="Text Box 142"/>
            <p:cNvSpPr txBox="1">
              <a:spLocks noChangeArrowheads="1"/>
            </p:cNvSpPr>
            <p:nvPr/>
          </p:nvSpPr>
          <p:spPr bwMode="auto">
            <a:xfrm>
              <a:off x="4272" y="2544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{26;-24}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67" name="Freeform 143"/>
            <p:cNvSpPr>
              <a:spLocks/>
            </p:cNvSpPr>
            <p:nvPr/>
          </p:nvSpPr>
          <p:spPr bwMode="auto">
            <a:xfrm>
              <a:off x="4320" y="26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10" name="Group 86"/>
          <p:cNvGrpSpPr>
            <a:grpSpLocks/>
          </p:cNvGrpSpPr>
          <p:nvPr/>
        </p:nvGrpSpPr>
        <p:grpSpPr bwMode="auto">
          <a:xfrm>
            <a:off x="6705600" y="152401"/>
            <a:ext cx="2286000" cy="701675"/>
            <a:chOff x="945" y="844"/>
            <a:chExt cx="1440" cy="442"/>
          </a:xfrm>
        </p:grpSpPr>
        <p:sp>
          <p:nvSpPr>
            <p:cNvPr id="769111" name="Text Box 87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12" name="Freeform 88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7" name="Group 83"/>
          <p:cNvGrpSpPr>
            <a:grpSpLocks/>
          </p:cNvGrpSpPr>
          <p:nvPr/>
        </p:nvGrpSpPr>
        <p:grpSpPr bwMode="auto">
          <a:xfrm>
            <a:off x="4587987" y="136526"/>
            <a:ext cx="2286000" cy="701675"/>
            <a:chOff x="3744" y="2736"/>
            <a:chExt cx="1440" cy="442"/>
          </a:xfrm>
        </p:grpSpPr>
        <p:sp>
          <p:nvSpPr>
            <p:cNvPr id="769108" name="Text Box 8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9" name="Freeform 8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44" name="Group 20"/>
          <p:cNvGrpSpPr>
            <a:grpSpLocks/>
          </p:cNvGrpSpPr>
          <p:nvPr/>
        </p:nvGrpSpPr>
        <p:grpSpPr bwMode="auto">
          <a:xfrm>
            <a:off x="6096001" y="1981200"/>
            <a:ext cx="2538413" cy="1143000"/>
            <a:chOff x="129" y="1104"/>
            <a:chExt cx="1599" cy="720"/>
          </a:xfrm>
        </p:grpSpPr>
        <p:sp>
          <p:nvSpPr>
            <p:cNvPr id="769045" name="Text Box 21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69046" name="Line 22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6" name="Group 122"/>
          <p:cNvGrpSpPr>
            <a:grpSpLocks/>
          </p:cNvGrpSpPr>
          <p:nvPr/>
        </p:nvGrpSpPr>
        <p:grpSpPr bwMode="auto">
          <a:xfrm>
            <a:off x="5715000" y="3200401"/>
            <a:ext cx="3505200" cy="701675"/>
            <a:chOff x="2496" y="2064"/>
            <a:chExt cx="2208" cy="442"/>
          </a:xfrm>
        </p:grpSpPr>
        <p:sp>
          <p:nvSpPr>
            <p:cNvPr id="769048" name="Text Box 24"/>
            <p:cNvSpPr txBox="1">
              <a:spLocks noChangeArrowheads="1"/>
            </p:cNvSpPr>
            <p:nvPr/>
          </p:nvSpPr>
          <p:spPr bwMode="auto">
            <a:xfrm>
              <a:off x="2496" y="2064"/>
              <a:ext cx="22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{18;-22}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49" name="Freeform 25"/>
            <p:cNvSpPr>
              <a:spLocks/>
            </p:cNvSpPr>
            <p:nvPr/>
          </p:nvSpPr>
          <p:spPr bwMode="auto">
            <a:xfrm>
              <a:off x="2736" y="22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50" name="Freeform 26"/>
            <p:cNvSpPr>
              <a:spLocks/>
            </p:cNvSpPr>
            <p:nvPr/>
          </p:nvSpPr>
          <p:spPr bwMode="auto">
            <a:xfrm>
              <a:off x="3128" y="215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51" name="Group 27"/>
          <p:cNvGrpSpPr>
            <a:grpSpLocks/>
          </p:cNvGrpSpPr>
          <p:nvPr/>
        </p:nvGrpSpPr>
        <p:grpSpPr bwMode="auto">
          <a:xfrm>
            <a:off x="5943600" y="4724400"/>
            <a:ext cx="3048000" cy="1143000"/>
            <a:chOff x="129" y="1104"/>
            <a:chExt cx="1599" cy="720"/>
          </a:xfrm>
        </p:grpSpPr>
        <p:sp>
          <p:nvSpPr>
            <p:cNvPr id="769052" name="Text Box 28"/>
            <p:cNvSpPr txBox="1">
              <a:spLocks noChangeArrowheads="1"/>
            </p:cNvSpPr>
            <p:nvPr/>
          </p:nvSpPr>
          <p:spPr bwMode="auto">
            <a:xfrm>
              <a:off x="129" y="1104"/>
              <a:ext cx="3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69053" name="Line 29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63" name="Group 39"/>
          <p:cNvGrpSpPr>
            <a:grpSpLocks/>
          </p:cNvGrpSpPr>
          <p:nvPr/>
        </p:nvGrpSpPr>
        <p:grpSpPr bwMode="auto">
          <a:xfrm>
            <a:off x="3657600" y="1676400"/>
            <a:ext cx="1371600" cy="762000"/>
            <a:chOff x="4272" y="3072"/>
            <a:chExt cx="864" cy="480"/>
          </a:xfrm>
        </p:grpSpPr>
        <p:sp>
          <p:nvSpPr>
            <p:cNvPr id="769064" name="Line 40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065" name="Object 41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066" name="Text Box 42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082" name="Group 58"/>
          <p:cNvGrpSpPr>
            <a:grpSpLocks/>
          </p:cNvGrpSpPr>
          <p:nvPr/>
        </p:nvGrpSpPr>
        <p:grpSpPr bwMode="auto">
          <a:xfrm>
            <a:off x="4572000" y="136526"/>
            <a:ext cx="2286000" cy="701675"/>
            <a:chOff x="3744" y="2736"/>
            <a:chExt cx="1440" cy="442"/>
          </a:xfrm>
        </p:grpSpPr>
        <p:sp>
          <p:nvSpPr>
            <p:cNvPr id="769083" name="Text Box 59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4" name="Freeform 60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85" name="Group 61"/>
          <p:cNvGrpSpPr>
            <a:grpSpLocks/>
          </p:cNvGrpSpPr>
          <p:nvPr/>
        </p:nvGrpSpPr>
        <p:grpSpPr bwMode="auto">
          <a:xfrm>
            <a:off x="6705600" y="152401"/>
            <a:ext cx="2286000" cy="701675"/>
            <a:chOff x="945" y="844"/>
            <a:chExt cx="1440" cy="442"/>
          </a:xfrm>
        </p:grpSpPr>
        <p:sp>
          <p:nvSpPr>
            <p:cNvPr id="769086" name="Text Box 62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7" name="Freeform 63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93" name="Group 69"/>
          <p:cNvGrpSpPr>
            <a:grpSpLocks/>
          </p:cNvGrpSpPr>
          <p:nvPr/>
        </p:nvGrpSpPr>
        <p:grpSpPr bwMode="auto">
          <a:xfrm>
            <a:off x="474472" y="832442"/>
            <a:ext cx="2600325" cy="708025"/>
            <a:chOff x="2544" y="480"/>
            <a:chExt cx="1638" cy="446"/>
          </a:xfrm>
        </p:grpSpPr>
        <p:sp>
          <p:nvSpPr>
            <p:cNvPr id="769089" name="Text Box 65"/>
            <p:cNvSpPr txBox="1">
              <a:spLocks noChangeArrowheads="1"/>
            </p:cNvSpPr>
            <p:nvPr/>
          </p:nvSpPr>
          <p:spPr bwMode="auto">
            <a:xfrm>
              <a:off x="2544" y="480"/>
              <a:ext cx="163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 = 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a-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,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90" name="Freeform 66"/>
            <p:cNvSpPr>
              <a:spLocks/>
            </p:cNvSpPr>
            <p:nvPr/>
          </p:nvSpPr>
          <p:spPr bwMode="auto">
            <a:xfrm>
              <a:off x="2592" y="624"/>
              <a:ext cx="272" cy="8"/>
            </a:xfrm>
            <a:custGeom>
              <a:avLst/>
              <a:gdLst>
                <a:gd name="T0" fmla="*/ 0 w 272"/>
                <a:gd name="T1" fmla="*/ 0 h 8"/>
                <a:gd name="T2" fmla="*/ 272 w 27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2" h="8">
                  <a:moveTo>
                    <a:pt x="0" y="0"/>
                  </a:moveTo>
                  <a:lnTo>
                    <a:pt x="272" y="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1" name="Freeform 67"/>
            <p:cNvSpPr>
              <a:spLocks/>
            </p:cNvSpPr>
            <p:nvPr/>
          </p:nvSpPr>
          <p:spPr bwMode="auto">
            <a:xfrm>
              <a:off x="3360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2" name="Freeform 68"/>
            <p:cNvSpPr>
              <a:spLocks/>
            </p:cNvSpPr>
            <p:nvPr/>
          </p:nvSpPr>
          <p:spPr bwMode="auto">
            <a:xfrm>
              <a:off x="3792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0" name="Group 76"/>
          <p:cNvGrpSpPr>
            <a:grpSpLocks/>
          </p:cNvGrpSpPr>
          <p:nvPr/>
        </p:nvGrpSpPr>
        <p:grpSpPr bwMode="auto">
          <a:xfrm>
            <a:off x="3333437" y="795338"/>
            <a:ext cx="2438400" cy="701675"/>
            <a:chOff x="4224" y="480"/>
            <a:chExt cx="1536" cy="442"/>
          </a:xfrm>
        </p:grpSpPr>
        <p:sp>
          <p:nvSpPr>
            <p:cNvPr id="769095" name="Text Box 71"/>
            <p:cNvSpPr txBox="1">
              <a:spLocks noChangeArrowheads="1"/>
            </p:cNvSpPr>
            <p:nvPr/>
          </p:nvSpPr>
          <p:spPr bwMode="auto">
            <a:xfrm>
              <a:off x="4224" y="48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 = 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97" name="Freeform 73"/>
            <p:cNvSpPr>
              <a:spLocks/>
            </p:cNvSpPr>
            <p:nvPr/>
          </p:nvSpPr>
          <p:spPr bwMode="auto">
            <a:xfrm>
              <a:off x="4992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8" name="Freeform 74"/>
            <p:cNvSpPr>
              <a:spLocks/>
            </p:cNvSpPr>
            <p:nvPr/>
          </p:nvSpPr>
          <p:spPr bwMode="auto">
            <a:xfrm>
              <a:off x="5376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9" name="Freeform 75"/>
            <p:cNvSpPr>
              <a:spLocks/>
            </p:cNvSpPr>
            <p:nvPr/>
          </p:nvSpPr>
          <p:spPr bwMode="auto">
            <a:xfrm>
              <a:off x="4272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1" name="Group 77"/>
          <p:cNvGrpSpPr>
            <a:grpSpLocks/>
          </p:cNvGrpSpPr>
          <p:nvPr/>
        </p:nvGrpSpPr>
        <p:grpSpPr bwMode="auto">
          <a:xfrm>
            <a:off x="4553174" y="149415"/>
            <a:ext cx="2552700" cy="708025"/>
            <a:chOff x="3744" y="2736"/>
            <a:chExt cx="1608" cy="446"/>
          </a:xfrm>
        </p:grpSpPr>
        <p:sp>
          <p:nvSpPr>
            <p:cNvPr id="769102" name="Text Box 78"/>
            <p:cNvSpPr txBox="1">
              <a:spLocks noChangeArrowheads="1"/>
            </p:cNvSpPr>
            <p:nvPr/>
          </p:nvSpPr>
          <p:spPr bwMode="auto">
            <a:xfrm>
              <a:off x="3744" y="2736"/>
              <a:ext cx="160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3" name="Freeform 79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4" name="Group 80"/>
          <p:cNvGrpSpPr>
            <a:grpSpLocks/>
          </p:cNvGrpSpPr>
          <p:nvPr/>
        </p:nvGrpSpPr>
        <p:grpSpPr bwMode="auto">
          <a:xfrm>
            <a:off x="6705600" y="152401"/>
            <a:ext cx="2286000" cy="708025"/>
            <a:chOff x="945" y="844"/>
            <a:chExt cx="1440" cy="446"/>
          </a:xfrm>
        </p:grpSpPr>
        <p:sp>
          <p:nvSpPr>
            <p:cNvPr id="769105" name="Text Box 81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6" name="Freeform 82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13" name="Freeform 89"/>
          <p:cNvSpPr>
            <a:spLocks/>
          </p:cNvSpPr>
          <p:nvPr/>
        </p:nvSpPr>
        <p:spPr bwMode="auto">
          <a:xfrm>
            <a:off x="1500326" y="1397379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69126" name="Group 102"/>
          <p:cNvGrpSpPr>
            <a:grpSpLocks/>
          </p:cNvGrpSpPr>
          <p:nvPr/>
        </p:nvGrpSpPr>
        <p:grpSpPr bwMode="auto">
          <a:xfrm>
            <a:off x="3657600" y="2362200"/>
            <a:ext cx="1371600" cy="762000"/>
            <a:chOff x="4272" y="3072"/>
            <a:chExt cx="864" cy="480"/>
          </a:xfrm>
        </p:grpSpPr>
        <p:sp>
          <p:nvSpPr>
            <p:cNvPr id="769127" name="Line 103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28" name="Object 104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Формула" r:id="rId6" imgW="101520" imgH="139680" progId="Equation.3">
                    <p:embed/>
                  </p:oleObj>
                </mc:Choice>
                <mc:Fallback>
                  <p:oleObj name="Формула" r:id="rId6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29" name="Text Box 105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(-2)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30" name="Group 106"/>
          <p:cNvGrpSpPr>
            <a:grpSpLocks/>
          </p:cNvGrpSpPr>
          <p:nvPr/>
        </p:nvGrpSpPr>
        <p:grpSpPr bwMode="auto">
          <a:xfrm>
            <a:off x="3505200" y="4495800"/>
            <a:ext cx="1371600" cy="762000"/>
            <a:chOff x="4272" y="3072"/>
            <a:chExt cx="864" cy="480"/>
          </a:xfrm>
        </p:grpSpPr>
        <p:sp>
          <p:nvSpPr>
            <p:cNvPr id="769131" name="Line 107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32" name="Object 108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Формула" r:id="rId7" imgW="101520" imgH="139680" progId="Equation.3">
                    <p:embed/>
                  </p:oleObj>
                </mc:Choice>
                <mc:Fallback>
                  <p:oleObj name="Формула" r:id="rId7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33" name="Text Box 109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34" name="Group 110"/>
          <p:cNvGrpSpPr>
            <a:grpSpLocks/>
          </p:cNvGrpSpPr>
          <p:nvPr/>
        </p:nvGrpSpPr>
        <p:grpSpPr bwMode="auto">
          <a:xfrm>
            <a:off x="3505200" y="5257800"/>
            <a:ext cx="1371600" cy="762000"/>
            <a:chOff x="4272" y="3072"/>
            <a:chExt cx="864" cy="480"/>
          </a:xfrm>
        </p:grpSpPr>
        <p:sp>
          <p:nvSpPr>
            <p:cNvPr id="769135" name="Line 111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36" name="Object 112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Формула" r:id="rId8" imgW="101520" imgH="139680" progId="Equation.3">
                    <p:embed/>
                  </p:oleObj>
                </mc:Choice>
                <mc:Fallback>
                  <p:oleObj name="Формула" r:id="rId8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37" name="Text Box 113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(-4)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41" name="Group 117"/>
          <p:cNvGrpSpPr>
            <a:grpSpLocks/>
          </p:cNvGrpSpPr>
          <p:nvPr/>
        </p:nvGrpSpPr>
        <p:grpSpPr bwMode="auto">
          <a:xfrm>
            <a:off x="6553200" y="1524001"/>
            <a:ext cx="2286000" cy="701675"/>
            <a:chOff x="2928" y="960"/>
            <a:chExt cx="1440" cy="442"/>
          </a:xfrm>
        </p:grpSpPr>
        <p:sp>
          <p:nvSpPr>
            <p:cNvPr id="769139" name="Text Box 115"/>
            <p:cNvSpPr txBox="1">
              <a:spLocks noChangeArrowheads="1"/>
            </p:cNvSpPr>
            <p:nvPr/>
          </p:nvSpPr>
          <p:spPr bwMode="auto">
            <a:xfrm>
              <a:off x="2928" y="96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{8;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0" name="Freeform 116"/>
            <p:cNvSpPr>
              <a:spLocks/>
            </p:cNvSpPr>
            <p:nvPr/>
          </p:nvSpPr>
          <p:spPr bwMode="auto">
            <a:xfrm>
              <a:off x="3128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5" name="Group 121"/>
          <p:cNvGrpSpPr>
            <a:grpSpLocks/>
          </p:cNvGrpSpPr>
          <p:nvPr/>
        </p:nvGrpSpPr>
        <p:grpSpPr bwMode="auto">
          <a:xfrm>
            <a:off x="6400800" y="2286001"/>
            <a:ext cx="2971800" cy="701675"/>
            <a:chOff x="2976" y="1440"/>
            <a:chExt cx="1872" cy="442"/>
          </a:xfrm>
        </p:grpSpPr>
        <p:sp>
          <p:nvSpPr>
            <p:cNvPr id="769143" name="Text Box 119"/>
            <p:cNvSpPr txBox="1">
              <a:spLocks noChangeArrowheads="1"/>
            </p:cNvSpPr>
            <p:nvPr/>
          </p:nvSpPr>
          <p:spPr bwMode="auto">
            <a:xfrm>
              <a:off x="2976" y="1440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{10;-6}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4" name="Freeform 120"/>
            <p:cNvSpPr>
              <a:spLocks/>
            </p:cNvSpPr>
            <p:nvPr/>
          </p:nvSpPr>
          <p:spPr bwMode="auto">
            <a:xfrm>
              <a:off x="3272" y="15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7" name="Group 123"/>
          <p:cNvGrpSpPr>
            <a:grpSpLocks/>
          </p:cNvGrpSpPr>
          <p:nvPr/>
        </p:nvGrpSpPr>
        <p:grpSpPr bwMode="auto">
          <a:xfrm>
            <a:off x="6477000" y="4419601"/>
            <a:ext cx="2286000" cy="701675"/>
            <a:chOff x="2928" y="960"/>
            <a:chExt cx="1440" cy="442"/>
          </a:xfrm>
        </p:grpSpPr>
        <p:sp>
          <p:nvSpPr>
            <p:cNvPr id="769148" name="Text Box 124"/>
            <p:cNvSpPr txBox="1">
              <a:spLocks noChangeArrowheads="1"/>
            </p:cNvSpPr>
            <p:nvPr/>
          </p:nvSpPr>
          <p:spPr bwMode="auto">
            <a:xfrm>
              <a:off x="2928" y="96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{6;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9" name="Freeform 125"/>
            <p:cNvSpPr>
              <a:spLocks/>
            </p:cNvSpPr>
            <p:nvPr/>
          </p:nvSpPr>
          <p:spPr bwMode="auto">
            <a:xfrm>
              <a:off x="3128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50" name="Group 126"/>
          <p:cNvGrpSpPr>
            <a:grpSpLocks/>
          </p:cNvGrpSpPr>
          <p:nvPr/>
        </p:nvGrpSpPr>
        <p:grpSpPr bwMode="auto">
          <a:xfrm>
            <a:off x="6172200" y="5105401"/>
            <a:ext cx="2971800" cy="701675"/>
            <a:chOff x="2976" y="1440"/>
            <a:chExt cx="1872" cy="442"/>
          </a:xfrm>
        </p:grpSpPr>
        <p:sp>
          <p:nvSpPr>
            <p:cNvPr id="769151" name="Text Box 127"/>
            <p:cNvSpPr txBox="1">
              <a:spLocks noChangeArrowheads="1"/>
            </p:cNvSpPr>
            <p:nvPr/>
          </p:nvSpPr>
          <p:spPr bwMode="auto">
            <a:xfrm>
              <a:off x="2976" y="1440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{20;-12}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52" name="Freeform 128"/>
            <p:cNvSpPr>
              <a:spLocks/>
            </p:cNvSpPr>
            <p:nvPr/>
          </p:nvSpPr>
          <p:spPr bwMode="auto">
            <a:xfrm>
              <a:off x="3272" y="15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53" name="Group 129"/>
          <p:cNvGrpSpPr>
            <a:grpSpLocks/>
          </p:cNvGrpSpPr>
          <p:nvPr/>
        </p:nvGrpSpPr>
        <p:grpSpPr bwMode="auto">
          <a:xfrm>
            <a:off x="5500352" y="5860740"/>
            <a:ext cx="3505200" cy="701675"/>
            <a:chOff x="2496" y="2064"/>
            <a:chExt cx="2208" cy="442"/>
          </a:xfrm>
        </p:grpSpPr>
        <p:sp>
          <p:nvSpPr>
            <p:cNvPr id="769154" name="Text Box 130"/>
            <p:cNvSpPr txBox="1">
              <a:spLocks noChangeArrowheads="1"/>
            </p:cNvSpPr>
            <p:nvPr/>
          </p:nvSpPr>
          <p:spPr bwMode="auto">
            <a:xfrm>
              <a:off x="2496" y="2064"/>
              <a:ext cx="22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{26;-24}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55" name="Freeform 131"/>
            <p:cNvSpPr>
              <a:spLocks/>
            </p:cNvSpPr>
            <p:nvPr/>
          </p:nvSpPr>
          <p:spPr bwMode="auto">
            <a:xfrm>
              <a:off x="2736" y="22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156" name="Freeform 132"/>
            <p:cNvSpPr>
              <a:spLocks/>
            </p:cNvSpPr>
            <p:nvPr/>
          </p:nvSpPr>
          <p:spPr bwMode="auto">
            <a:xfrm>
              <a:off x="3128" y="215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57" name="Freeform 133"/>
          <p:cNvSpPr>
            <a:spLocks/>
          </p:cNvSpPr>
          <p:nvPr/>
        </p:nvSpPr>
        <p:spPr bwMode="auto">
          <a:xfrm>
            <a:off x="2155142" y="1395104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9158" name="Freeform 134"/>
          <p:cNvSpPr>
            <a:spLocks/>
          </p:cNvSpPr>
          <p:nvPr/>
        </p:nvSpPr>
        <p:spPr bwMode="auto">
          <a:xfrm>
            <a:off x="4225478" y="1397379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9159" name="Freeform 135"/>
          <p:cNvSpPr>
            <a:spLocks/>
          </p:cNvSpPr>
          <p:nvPr/>
        </p:nvSpPr>
        <p:spPr bwMode="auto">
          <a:xfrm>
            <a:off x="5003487" y="1384546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69164" name="Group 140"/>
          <p:cNvGrpSpPr>
            <a:grpSpLocks/>
          </p:cNvGrpSpPr>
          <p:nvPr/>
        </p:nvGrpSpPr>
        <p:grpSpPr bwMode="auto">
          <a:xfrm>
            <a:off x="6667500" y="3216276"/>
            <a:ext cx="2438400" cy="701675"/>
            <a:chOff x="4272" y="2544"/>
            <a:chExt cx="1536" cy="442"/>
          </a:xfrm>
        </p:grpSpPr>
        <p:sp>
          <p:nvSpPr>
            <p:cNvPr id="769161" name="Text Box 137"/>
            <p:cNvSpPr txBox="1">
              <a:spLocks noChangeArrowheads="1"/>
            </p:cNvSpPr>
            <p:nvPr/>
          </p:nvSpPr>
          <p:spPr bwMode="auto">
            <a:xfrm>
              <a:off x="4272" y="2544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{18;-22}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62" name="Freeform 138"/>
            <p:cNvSpPr>
              <a:spLocks/>
            </p:cNvSpPr>
            <p:nvPr/>
          </p:nvSpPr>
          <p:spPr bwMode="auto">
            <a:xfrm>
              <a:off x="4320" y="26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85978" y="940456"/>
            <a:ext cx="5868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ektorlarning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8703" y="103189"/>
            <a:ext cx="966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191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81481E-6 L -0.24166 0.17338 L -0.29166 0.21112 " pathEditMode="relative" rAng="0" ptsTypes="AAA">
                                      <p:cBhvr>
                                        <p:cTn id="6" dur="1000" fill="hold"/>
                                        <p:tgtEl>
                                          <p:spTgt spid="769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0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6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76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48473 0.29143 L -0.525 0.31921 " pathEditMode="relative" rAng="0" ptsTypes="AAA">
                                      <p:cBhvr>
                                        <p:cTn id="39" dur="1000" fill="hold"/>
                                        <p:tgtEl>
                                          <p:spTgt spid="769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15949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6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6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6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-0.26667 0.56227 L -0.29727 0.62523 " pathEditMode="relative" rAng="0" ptsTypes="AAA">
                                      <p:cBhvr>
                                        <p:cTn id="102" dur="1000" fill="hold"/>
                                        <p:tgtEl>
                                          <p:spTgt spid="769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70" y="3125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6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76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-0.5 0.7007 L -0.53333 0.74445 " pathEditMode="relative" rAng="0" ptsTypes="AAA">
                                      <p:cBhvr>
                                        <p:cTn id="133" dur="1000" fill="hold"/>
                                        <p:tgtEl>
                                          <p:spTgt spid="769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67" y="37222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76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76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6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76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69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113" grpId="0" animBg="1"/>
      <p:bldP spid="769157" grpId="0" animBg="1"/>
      <p:bldP spid="769158" grpId="0" animBg="1"/>
      <p:bldP spid="7691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92" name="Freeform 48"/>
          <p:cNvSpPr>
            <a:spLocks/>
          </p:cNvSpPr>
          <p:nvPr/>
        </p:nvSpPr>
        <p:spPr bwMode="auto">
          <a:xfrm>
            <a:off x="2320926" y="3017838"/>
            <a:ext cx="4359275" cy="1714500"/>
          </a:xfrm>
          <a:custGeom>
            <a:avLst/>
            <a:gdLst>
              <a:gd name="T0" fmla="*/ 0 w 2746"/>
              <a:gd name="T1" fmla="*/ 1080 h 1080"/>
              <a:gd name="T2" fmla="*/ 2746 w 2746"/>
              <a:gd name="T3" fmla="*/ 0 h 10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46" h="1080">
                <a:moveTo>
                  <a:pt x="0" y="1080"/>
                </a:moveTo>
                <a:lnTo>
                  <a:pt x="2746" y="0"/>
                </a:lnTo>
              </a:path>
            </a:pathLst>
          </a:custGeom>
          <a:noFill/>
          <a:ln w="38100" cmpd="sng">
            <a:solidFill>
              <a:srgbClr val="0099CC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71" name="Freeform 27"/>
          <p:cNvSpPr>
            <a:spLocks/>
          </p:cNvSpPr>
          <p:nvPr/>
        </p:nvSpPr>
        <p:spPr bwMode="auto">
          <a:xfrm>
            <a:off x="2362200" y="3005138"/>
            <a:ext cx="4330700" cy="1714500"/>
          </a:xfrm>
          <a:custGeom>
            <a:avLst/>
            <a:gdLst>
              <a:gd name="T0" fmla="*/ 0 w 2728"/>
              <a:gd name="T1" fmla="*/ 1072 h 1080"/>
              <a:gd name="T2" fmla="*/ 800 w 2728"/>
              <a:gd name="T3" fmla="*/ 16 h 1080"/>
              <a:gd name="T4" fmla="*/ 2728 w 2728"/>
              <a:gd name="T5" fmla="*/ 0 h 1080"/>
              <a:gd name="T6" fmla="*/ 1912 w 2728"/>
              <a:gd name="T7" fmla="*/ 1080 h 1080"/>
              <a:gd name="T8" fmla="*/ 0 w 2728"/>
              <a:gd name="T9" fmla="*/ 1072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8" h="1080">
                <a:moveTo>
                  <a:pt x="0" y="1072"/>
                </a:moveTo>
                <a:lnTo>
                  <a:pt x="800" y="16"/>
                </a:lnTo>
                <a:lnTo>
                  <a:pt x="2728" y="0"/>
                </a:lnTo>
                <a:lnTo>
                  <a:pt x="1912" y="1080"/>
                </a:lnTo>
                <a:lnTo>
                  <a:pt x="0" y="1072"/>
                </a:lnTo>
                <a:close/>
              </a:path>
            </a:pathLst>
          </a:custGeom>
          <a:noFill/>
          <a:ln w="19050" cap="flat" cmpd="sng">
            <a:solidFill>
              <a:srgbClr val="0033CC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58" name="Freeform 14"/>
          <p:cNvSpPr>
            <a:spLocks/>
          </p:cNvSpPr>
          <p:nvPr/>
        </p:nvSpPr>
        <p:spPr bwMode="auto">
          <a:xfrm>
            <a:off x="1879600" y="4719639"/>
            <a:ext cx="5562600" cy="1587"/>
          </a:xfrm>
          <a:custGeom>
            <a:avLst/>
            <a:gdLst>
              <a:gd name="T0" fmla="*/ 0 w 3504"/>
              <a:gd name="T1" fmla="*/ 0 h 1"/>
              <a:gd name="T2" fmla="*/ 3504 w 35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04" h="1">
                <a:moveTo>
                  <a:pt x="0" y="0"/>
                </a:moveTo>
                <a:lnTo>
                  <a:pt x="3504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59" name="Freeform 15"/>
          <p:cNvSpPr>
            <a:spLocks/>
          </p:cNvSpPr>
          <p:nvPr/>
        </p:nvSpPr>
        <p:spPr bwMode="auto">
          <a:xfrm>
            <a:off x="2324100" y="2281238"/>
            <a:ext cx="12700" cy="3098800"/>
          </a:xfrm>
          <a:custGeom>
            <a:avLst/>
            <a:gdLst>
              <a:gd name="T0" fmla="*/ 0 w 8"/>
              <a:gd name="T1" fmla="*/ 1952 h 1952"/>
              <a:gd name="T2" fmla="*/ 8 w 8"/>
              <a:gd name="T3" fmla="*/ 0 h 19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952">
                <a:moveTo>
                  <a:pt x="0" y="1952"/>
                </a:moveTo>
                <a:lnTo>
                  <a:pt x="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60" name="Text Box 16"/>
          <p:cNvSpPr txBox="1">
            <a:spLocks noChangeArrowheads="1"/>
          </p:cNvSpPr>
          <p:nvPr/>
        </p:nvSpPr>
        <p:spPr bwMode="auto">
          <a:xfrm>
            <a:off x="7010400" y="4097339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4161" name="Text Box 17"/>
          <p:cNvSpPr txBox="1">
            <a:spLocks noChangeArrowheads="1"/>
          </p:cNvSpPr>
          <p:nvPr/>
        </p:nvSpPr>
        <p:spPr bwMode="auto">
          <a:xfrm>
            <a:off x="1930400" y="182880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4162" name="Text Box 18"/>
          <p:cNvSpPr txBox="1">
            <a:spLocks noChangeArrowheads="1"/>
          </p:cNvSpPr>
          <p:nvPr/>
        </p:nvSpPr>
        <p:spPr bwMode="auto">
          <a:xfrm>
            <a:off x="1847850" y="4702175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184" name="Group 40"/>
          <p:cNvGrpSpPr>
            <a:grpSpLocks/>
          </p:cNvGrpSpPr>
          <p:nvPr/>
        </p:nvGrpSpPr>
        <p:grpSpPr bwMode="auto">
          <a:xfrm>
            <a:off x="407987" y="192602"/>
            <a:ext cx="11520488" cy="1354138"/>
            <a:chOff x="-343" y="48"/>
            <a:chExt cx="7257" cy="853"/>
          </a:xfrm>
        </p:grpSpPr>
        <p:sp>
          <p:nvSpPr>
            <p:cNvPr id="774155" name="Text Box 11"/>
            <p:cNvSpPr txBox="1">
              <a:spLocks noChangeArrowheads="1"/>
            </p:cNvSpPr>
            <p:nvPr/>
          </p:nvSpPr>
          <p:spPr bwMode="auto">
            <a:xfrm>
              <a:off x="-343" y="48"/>
              <a:ext cx="7257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OABC 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parallelogrammning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ОА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tomoni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6, ОС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tomoni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  АОС =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  <a:r>
                <a:rPr lang="ru-RU" sz="2400" b="1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2400" b="1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bo‘lsa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ОА</a:t>
              </a: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  ОС,  ОВ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vektorlarni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koordinatalarini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toping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ifodasini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tuzing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774175" name="Object 31"/>
            <p:cNvGraphicFramePr>
              <a:graphicFrameLocks noChangeAspect="1"/>
            </p:cNvGraphicFramePr>
            <p:nvPr>
              <p:extLst/>
            </p:nvPr>
          </p:nvGraphicFramePr>
          <p:xfrm>
            <a:off x="-343" y="392"/>
            <a:ext cx="244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Формула" r:id="rId4" imgW="164880" imgH="152280" progId="Equation.3">
                    <p:embed/>
                  </p:oleObj>
                </mc:Choice>
                <mc:Fallback>
                  <p:oleObj name="Формула" r:id="rId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43" y="392"/>
                          <a:ext cx="244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74185" name="Text Box 41"/>
          <p:cNvSpPr txBox="1">
            <a:spLocks noChangeArrowheads="1"/>
          </p:cNvSpPr>
          <p:nvPr/>
        </p:nvSpPr>
        <p:spPr bwMode="auto">
          <a:xfrm>
            <a:off x="3429000" y="26368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6" name="Text Box 42"/>
          <p:cNvSpPr txBox="1">
            <a:spLocks noChangeArrowheads="1"/>
          </p:cNvSpPr>
          <p:nvPr/>
        </p:nvSpPr>
        <p:spPr bwMode="auto">
          <a:xfrm>
            <a:off x="6705600" y="2713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7" name="Text Box 43"/>
          <p:cNvSpPr txBox="1">
            <a:spLocks noChangeArrowheads="1"/>
          </p:cNvSpPr>
          <p:nvPr/>
        </p:nvSpPr>
        <p:spPr bwMode="auto">
          <a:xfrm>
            <a:off x="5213350" y="46942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8" name="Text Box 44"/>
          <p:cNvSpPr txBox="1">
            <a:spLocks noChangeArrowheads="1"/>
          </p:cNvSpPr>
          <p:nvPr/>
        </p:nvSpPr>
        <p:spPr bwMode="auto">
          <a:xfrm>
            <a:off x="2743200" y="3475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90" name="Text Box 46"/>
          <p:cNvSpPr txBox="1">
            <a:spLocks noChangeArrowheads="1"/>
          </p:cNvSpPr>
          <p:nvPr/>
        </p:nvSpPr>
        <p:spPr bwMode="auto">
          <a:xfrm>
            <a:off x="2438400" y="4389439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60</a:t>
            </a:r>
            <a:r>
              <a:rPr lang="ru-RU" sz="20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/>
          </a:p>
        </p:txBody>
      </p:sp>
      <p:sp>
        <p:nvSpPr>
          <p:cNvPr id="774191" name="Freeform 47"/>
          <p:cNvSpPr>
            <a:spLocks/>
          </p:cNvSpPr>
          <p:nvPr/>
        </p:nvSpPr>
        <p:spPr bwMode="auto">
          <a:xfrm>
            <a:off x="2324100" y="2992438"/>
            <a:ext cx="1346200" cy="1739900"/>
          </a:xfrm>
          <a:custGeom>
            <a:avLst/>
            <a:gdLst>
              <a:gd name="T0" fmla="*/ 0 w 848"/>
              <a:gd name="T1" fmla="*/ 1096 h 1096"/>
              <a:gd name="T2" fmla="*/ 848 w 848"/>
              <a:gd name="T3" fmla="*/ 0 h 10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48" h="1096">
                <a:moveTo>
                  <a:pt x="0" y="1096"/>
                </a:moveTo>
                <a:lnTo>
                  <a:pt x="84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93" name="Freeform 49"/>
          <p:cNvSpPr>
            <a:spLocks/>
          </p:cNvSpPr>
          <p:nvPr/>
        </p:nvSpPr>
        <p:spPr bwMode="auto">
          <a:xfrm>
            <a:off x="2324100" y="4719639"/>
            <a:ext cx="3073400" cy="1587"/>
          </a:xfrm>
          <a:custGeom>
            <a:avLst/>
            <a:gdLst>
              <a:gd name="T0" fmla="*/ 0 w 1936"/>
              <a:gd name="T1" fmla="*/ 0 h 1"/>
              <a:gd name="T2" fmla="*/ 1936 w 19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36" h="1">
                <a:moveTo>
                  <a:pt x="0" y="0"/>
                </a:moveTo>
                <a:lnTo>
                  <a:pt x="1936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74196" name="Group 52"/>
          <p:cNvGrpSpPr>
            <a:grpSpLocks/>
          </p:cNvGrpSpPr>
          <p:nvPr/>
        </p:nvGrpSpPr>
        <p:grpSpPr bwMode="auto">
          <a:xfrm>
            <a:off x="3352800" y="3043238"/>
            <a:ext cx="292100" cy="1663700"/>
            <a:chOff x="1296" y="1648"/>
            <a:chExt cx="184" cy="1048"/>
          </a:xfrm>
        </p:grpSpPr>
        <p:sp>
          <p:nvSpPr>
            <p:cNvPr id="774194" name="Freeform 50"/>
            <p:cNvSpPr>
              <a:spLocks/>
            </p:cNvSpPr>
            <p:nvPr/>
          </p:nvSpPr>
          <p:spPr bwMode="auto">
            <a:xfrm>
              <a:off x="1456" y="1648"/>
              <a:ext cx="24" cy="1048"/>
            </a:xfrm>
            <a:custGeom>
              <a:avLst/>
              <a:gdLst>
                <a:gd name="T0" fmla="*/ 24 w 24"/>
                <a:gd name="T1" fmla="*/ 0 h 1048"/>
                <a:gd name="T2" fmla="*/ 0 w 24"/>
                <a:gd name="T3" fmla="*/ 1048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1048">
                  <a:moveTo>
                    <a:pt x="24" y="0"/>
                  </a:moveTo>
                  <a:lnTo>
                    <a:pt x="0" y="1048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195" name="Freeform 51"/>
            <p:cNvSpPr>
              <a:spLocks/>
            </p:cNvSpPr>
            <p:nvPr/>
          </p:nvSpPr>
          <p:spPr bwMode="auto">
            <a:xfrm>
              <a:off x="1296" y="254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198" name="Group 54"/>
          <p:cNvGrpSpPr>
            <a:grpSpLocks/>
          </p:cNvGrpSpPr>
          <p:nvPr/>
        </p:nvGrpSpPr>
        <p:grpSpPr bwMode="auto">
          <a:xfrm>
            <a:off x="2362200" y="4770435"/>
            <a:ext cx="2895600" cy="579307"/>
            <a:chOff x="672" y="2736"/>
            <a:chExt cx="1824" cy="265"/>
          </a:xfrm>
        </p:grpSpPr>
        <p:sp>
          <p:nvSpPr>
            <p:cNvPr id="774189" name="Text Box 45"/>
            <p:cNvSpPr txBox="1">
              <a:spLocks noChangeArrowheads="1"/>
            </p:cNvSpPr>
            <p:nvPr/>
          </p:nvSpPr>
          <p:spPr bwMode="auto">
            <a:xfrm>
              <a:off x="1460" y="2832"/>
              <a:ext cx="364" cy="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8</a:t>
              </a:r>
              <a:endParaRPr lang="ru-RU">
                <a:solidFill>
                  <a:srgbClr val="3333FF"/>
                </a:solidFill>
              </a:endParaRPr>
            </a:p>
          </p:txBody>
        </p:sp>
        <p:sp>
          <p:nvSpPr>
            <p:cNvPr id="774197" name="Freeform 53"/>
            <p:cNvSpPr>
              <a:spLocks/>
            </p:cNvSpPr>
            <p:nvPr/>
          </p:nvSpPr>
          <p:spPr bwMode="auto">
            <a:xfrm>
              <a:off x="672" y="2736"/>
              <a:ext cx="1824" cy="144"/>
            </a:xfrm>
            <a:custGeom>
              <a:avLst/>
              <a:gdLst>
                <a:gd name="T0" fmla="*/ 0 w 1824"/>
                <a:gd name="T1" fmla="*/ 0 h 144"/>
                <a:gd name="T2" fmla="*/ 768 w 1824"/>
                <a:gd name="T3" fmla="*/ 144 h 144"/>
                <a:gd name="T4" fmla="*/ 1824 w 1824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24" h="144">
                  <a:moveTo>
                    <a:pt x="0" y="0"/>
                  </a:moveTo>
                  <a:cubicBezTo>
                    <a:pt x="232" y="72"/>
                    <a:pt x="464" y="144"/>
                    <a:pt x="768" y="144"/>
                  </a:cubicBezTo>
                  <a:cubicBezTo>
                    <a:pt x="1072" y="144"/>
                    <a:pt x="1448" y="72"/>
                    <a:pt x="1824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4199" name="Text Box 55"/>
          <p:cNvSpPr txBox="1">
            <a:spLocks noChangeArrowheads="1"/>
          </p:cNvSpPr>
          <p:nvPr/>
        </p:nvSpPr>
        <p:spPr bwMode="auto">
          <a:xfrm>
            <a:off x="2819400" y="4618038"/>
            <a:ext cx="577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200" name="Group 56"/>
          <p:cNvGrpSpPr>
            <a:grpSpLocks/>
          </p:cNvGrpSpPr>
          <p:nvPr/>
        </p:nvGrpSpPr>
        <p:grpSpPr bwMode="auto">
          <a:xfrm>
            <a:off x="6400800" y="3017838"/>
            <a:ext cx="292100" cy="1676400"/>
            <a:chOff x="1296" y="1648"/>
            <a:chExt cx="184" cy="1048"/>
          </a:xfrm>
        </p:grpSpPr>
        <p:sp>
          <p:nvSpPr>
            <p:cNvPr id="774201" name="Freeform 57"/>
            <p:cNvSpPr>
              <a:spLocks/>
            </p:cNvSpPr>
            <p:nvPr/>
          </p:nvSpPr>
          <p:spPr bwMode="auto">
            <a:xfrm>
              <a:off x="1456" y="1648"/>
              <a:ext cx="24" cy="1048"/>
            </a:xfrm>
            <a:custGeom>
              <a:avLst/>
              <a:gdLst>
                <a:gd name="T0" fmla="*/ 24 w 24"/>
                <a:gd name="T1" fmla="*/ 0 h 1048"/>
                <a:gd name="T2" fmla="*/ 0 w 24"/>
                <a:gd name="T3" fmla="*/ 1048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1048">
                  <a:moveTo>
                    <a:pt x="24" y="0"/>
                  </a:moveTo>
                  <a:lnTo>
                    <a:pt x="0" y="1048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02" name="Freeform 58"/>
            <p:cNvSpPr>
              <a:spLocks/>
            </p:cNvSpPr>
            <p:nvPr/>
          </p:nvSpPr>
          <p:spPr bwMode="auto">
            <a:xfrm>
              <a:off x="1296" y="254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06" name="Group 62"/>
          <p:cNvGrpSpPr>
            <a:grpSpLocks/>
          </p:cNvGrpSpPr>
          <p:nvPr/>
        </p:nvGrpSpPr>
        <p:grpSpPr bwMode="auto">
          <a:xfrm>
            <a:off x="2286000" y="4770440"/>
            <a:ext cx="4267200" cy="1238250"/>
            <a:chOff x="624" y="2736"/>
            <a:chExt cx="2688" cy="780"/>
          </a:xfrm>
        </p:grpSpPr>
        <p:sp>
          <p:nvSpPr>
            <p:cNvPr id="774203" name="Freeform 59"/>
            <p:cNvSpPr>
              <a:spLocks/>
            </p:cNvSpPr>
            <p:nvPr/>
          </p:nvSpPr>
          <p:spPr bwMode="auto">
            <a:xfrm>
              <a:off x="624" y="2736"/>
              <a:ext cx="2688" cy="584"/>
            </a:xfrm>
            <a:custGeom>
              <a:avLst/>
              <a:gdLst>
                <a:gd name="T0" fmla="*/ 0 w 2688"/>
                <a:gd name="T1" fmla="*/ 0 h 584"/>
                <a:gd name="T2" fmla="*/ 1288 w 2688"/>
                <a:gd name="T3" fmla="*/ 584 h 584"/>
                <a:gd name="T4" fmla="*/ 2688 w 2688"/>
                <a:gd name="T5" fmla="*/ 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88" h="584">
                  <a:moveTo>
                    <a:pt x="0" y="0"/>
                  </a:moveTo>
                  <a:cubicBezTo>
                    <a:pt x="215" y="97"/>
                    <a:pt x="840" y="584"/>
                    <a:pt x="1288" y="584"/>
                  </a:cubicBezTo>
                  <a:cubicBezTo>
                    <a:pt x="1736" y="584"/>
                    <a:pt x="2396" y="122"/>
                    <a:pt x="2688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04" name="Text Box 60"/>
            <p:cNvSpPr txBox="1">
              <a:spLocks noChangeArrowheads="1"/>
            </p:cNvSpPr>
            <p:nvPr/>
          </p:nvSpPr>
          <p:spPr bwMode="auto">
            <a:xfrm>
              <a:off x="1824" y="3264"/>
              <a:ext cx="36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ru-RU" sz="2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11</a:t>
              </a:r>
              <a:endParaRPr lang="ru-RU">
                <a:solidFill>
                  <a:srgbClr val="3333FF"/>
                </a:solidFill>
              </a:endParaRPr>
            </a:p>
          </p:txBody>
        </p:sp>
      </p:grpSp>
      <p:sp>
        <p:nvSpPr>
          <p:cNvPr id="774205" name="Text Box 61"/>
          <p:cNvSpPr txBox="1">
            <a:spLocks noChangeArrowheads="1"/>
          </p:cNvSpPr>
          <p:nvPr/>
        </p:nvSpPr>
        <p:spPr bwMode="auto">
          <a:xfrm>
            <a:off x="5867400" y="4618038"/>
            <a:ext cx="577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211" name="Group 67"/>
          <p:cNvGrpSpPr>
            <a:grpSpLocks/>
          </p:cNvGrpSpPr>
          <p:nvPr/>
        </p:nvGrpSpPr>
        <p:grpSpPr bwMode="auto">
          <a:xfrm>
            <a:off x="3200400" y="3287714"/>
            <a:ext cx="577850" cy="492125"/>
            <a:chOff x="1056" y="1802"/>
            <a:chExt cx="364" cy="310"/>
          </a:xfrm>
        </p:grpSpPr>
        <p:sp>
          <p:nvSpPr>
            <p:cNvPr id="774207" name="Text Box 63"/>
            <p:cNvSpPr txBox="1">
              <a:spLocks noChangeArrowheads="1"/>
            </p:cNvSpPr>
            <p:nvPr/>
          </p:nvSpPr>
          <p:spPr bwMode="auto">
            <a:xfrm>
              <a:off x="1056" y="1862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30</a:t>
              </a:r>
              <a:r>
                <a:rPr lang="ru-RU" sz="2000" baseline="30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  <a:endParaRPr lang="ru-RU" sz="2000"/>
            </a:p>
          </p:txBody>
        </p:sp>
        <p:grpSp>
          <p:nvGrpSpPr>
            <p:cNvPr id="774210" name="Group 66"/>
            <p:cNvGrpSpPr>
              <a:grpSpLocks/>
            </p:cNvGrpSpPr>
            <p:nvPr/>
          </p:nvGrpSpPr>
          <p:grpSpPr bwMode="auto">
            <a:xfrm>
              <a:off x="1178" y="1802"/>
              <a:ext cx="152" cy="77"/>
              <a:chOff x="1178" y="1802"/>
              <a:chExt cx="152" cy="77"/>
            </a:xfrm>
          </p:grpSpPr>
          <p:sp>
            <p:nvSpPr>
              <p:cNvPr id="774208" name="Freeform 64"/>
              <p:cNvSpPr>
                <a:spLocks/>
              </p:cNvSpPr>
              <p:nvPr/>
            </p:nvSpPr>
            <p:spPr bwMode="auto">
              <a:xfrm>
                <a:off x="1178" y="1826"/>
                <a:ext cx="152" cy="53"/>
              </a:xfrm>
              <a:custGeom>
                <a:avLst/>
                <a:gdLst>
                  <a:gd name="T0" fmla="*/ 0 w 152"/>
                  <a:gd name="T1" fmla="*/ 0 h 53"/>
                  <a:gd name="T2" fmla="*/ 70 w 152"/>
                  <a:gd name="T3" fmla="*/ 46 h 53"/>
                  <a:gd name="T4" fmla="*/ 152 w 152"/>
                  <a:gd name="T5" fmla="*/ 44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2" h="53">
                    <a:moveTo>
                      <a:pt x="0" y="0"/>
                    </a:moveTo>
                    <a:cubicBezTo>
                      <a:pt x="11" y="8"/>
                      <a:pt x="45" y="39"/>
                      <a:pt x="70" y="46"/>
                    </a:cubicBezTo>
                    <a:cubicBezTo>
                      <a:pt x="95" y="53"/>
                      <a:pt x="135" y="44"/>
                      <a:pt x="152" y="44"/>
                    </a:cubicBez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4209" name="Freeform 65"/>
              <p:cNvSpPr>
                <a:spLocks/>
              </p:cNvSpPr>
              <p:nvPr/>
            </p:nvSpPr>
            <p:spPr bwMode="auto">
              <a:xfrm>
                <a:off x="1204" y="1802"/>
                <a:ext cx="126" cy="35"/>
              </a:xfrm>
              <a:custGeom>
                <a:avLst/>
                <a:gdLst>
                  <a:gd name="T0" fmla="*/ 0 w 126"/>
                  <a:gd name="T1" fmla="*/ 0 h 35"/>
                  <a:gd name="T2" fmla="*/ 60 w 126"/>
                  <a:gd name="T3" fmla="*/ 30 h 35"/>
                  <a:gd name="T4" fmla="*/ 126 w 126"/>
                  <a:gd name="T5" fmla="*/ 3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35">
                    <a:moveTo>
                      <a:pt x="0" y="0"/>
                    </a:moveTo>
                    <a:cubicBezTo>
                      <a:pt x="10" y="5"/>
                      <a:pt x="39" y="25"/>
                      <a:pt x="60" y="30"/>
                    </a:cubicBezTo>
                    <a:cubicBezTo>
                      <a:pt x="81" y="35"/>
                      <a:pt x="112" y="32"/>
                      <a:pt x="126" y="32"/>
                    </a:cubicBez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74224" name="Group 80"/>
          <p:cNvGrpSpPr>
            <a:grpSpLocks/>
          </p:cNvGrpSpPr>
          <p:nvPr/>
        </p:nvGrpSpPr>
        <p:grpSpPr bwMode="auto">
          <a:xfrm>
            <a:off x="8153400" y="1219200"/>
            <a:ext cx="1955800" cy="579438"/>
            <a:chOff x="2656" y="1267"/>
            <a:chExt cx="1232" cy="365"/>
          </a:xfrm>
        </p:grpSpPr>
        <p:sp>
          <p:nvSpPr>
            <p:cNvPr id="774225" name="Rectangle 81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OC{</a:t>
              </a:r>
              <a:r>
                <a: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8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0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4226" name="Freeform 82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27" name="Group 83"/>
          <p:cNvGrpSpPr>
            <a:grpSpLocks/>
          </p:cNvGrpSpPr>
          <p:nvPr/>
        </p:nvGrpSpPr>
        <p:grpSpPr bwMode="auto">
          <a:xfrm>
            <a:off x="8153399" y="1981201"/>
            <a:ext cx="2767445" cy="631826"/>
            <a:chOff x="2656" y="1267"/>
            <a:chExt cx="1598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28" name="Rectangle 84"/>
                <p:cNvSpPr>
                  <a:spLocks noChangeArrowheads="1"/>
                </p:cNvSpPr>
                <p:nvPr/>
              </p:nvSpPr>
              <p:spPr bwMode="auto">
                <a:xfrm>
                  <a:off x="2656" y="1267"/>
                  <a:ext cx="1598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OA{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;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dirty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}</a:t>
                  </a:r>
                  <a:endParaRPr lang="ru-RU" sz="3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28" name="Rectangle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56" y="1267"/>
                  <a:ext cx="1598" cy="39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5727" t="-8654" b="-3461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29" name="Freeform 85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41" name="Group 97"/>
          <p:cNvGrpSpPr>
            <a:grpSpLocks/>
          </p:cNvGrpSpPr>
          <p:nvPr/>
        </p:nvGrpSpPr>
        <p:grpSpPr bwMode="auto">
          <a:xfrm>
            <a:off x="8153401" y="2773361"/>
            <a:ext cx="3198813" cy="631824"/>
            <a:chOff x="3984" y="2640"/>
            <a:chExt cx="2015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36" name="Rectangle 92"/>
                <p:cNvSpPr>
                  <a:spLocks noChangeArrowheads="1"/>
                </p:cNvSpPr>
                <p:nvPr/>
              </p:nvSpPr>
              <p:spPr bwMode="auto">
                <a:xfrm>
                  <a:off x="3984" y="2640"/>
                  <a:ext cx="2015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OB{</a:t>
                  </a:r>
                  <a:r>
                    <a:rPr lang="ru-RU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11</a:t>
                  </a:r>
                  <a:r>
                    <a:rPr lang="en-US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;</a:t>
                  </a:r>
                  <a:r>
                    <a:rPr lang="en-US" sz="3200" dirty="0">
                      <a:solidFill>
                        <a:schemeClr val="tx1"/>
                      </a:solidFill>
                    </a:rPr>
                    <a:t> 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ru-RU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}</a:t>
                  </a:r>
                  <a:endParaRPr lang="ru-RU" sz="3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36" name="Rectangle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84" y="2640"/>
                  <a:ext cx="2015" cy="39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5153" t="-8654" b="-3365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37" name="Freeform 93"/>
            <p:cNvSpPr>
              <a:spLocks/>
            </p:cNvSpPr>
            <p:nvPr/>
          </p:nvSpPr>
          <p:spPr bwMode="auto">
            <a:xfrm>
              <a:off x="4071" y="2677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62" name="Group 118"/>
          <p:cNvGrpSpPr>
            <a:grpSpLocks/>
          </p:cNvGrpSpPr>
          <p:nvPr/>
        </p:nvGrpSpPr>
        <p:grpSpPr bwMode="auto">
          <a:xfrm>
            <a:off x="8244284" y="4314015"/>
            <a:ext cx="3224213" cy="631825"/>
            <a:chOff x="3489" y="3265"/>
            <a:chExt cx="2031" cy="398"/>
          </a:xfrm>
        </p:grpSpPr>
        <p:sp>
          <p:nvSpPr>
            <p:cNvPr id="774247" name="Line 103"/>
            <p:cNvSpPr>
              <a:spLocks noChangeShapeType="1"/>
            </p:cNvSpPr>
            <p:nvPr/>
          </p:nvSpPr>
          <p:spPr bwMode="auto">
            <a:xfrm>
              <a:off x="4159" y="3363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48" name="Line 104"/>
            <p:cNvSpPr>
              <a:spLocks noChangeShapeType="1"/>
            </p:cNvSpPr>
            <p:nvPr/>
          </p:nvSpPr>
          <p:spPr bwMode="auto">
            <a:xfrm>
              <a:off x="4948" y="3305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56" name="Rectangle 112"/>
                <p:cNvSpPr>
                  <a:spLocks noChangeArrowheads="1"/>
                </p:cNvSpPr>
                <p:nvPr/>
              </p:nvSpPr>
              <p:spPr bwMode="auto">
                <a:xfrm>
                  <a:off x="3489" y="3265"/>
                  <a:ext cx="2031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OA=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r>
                    <a:rPr lang="en-US" sz="3200" i="1" dirty="0" err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</a:t>
                  </a:r>
                  <a:r>
                    <a:rPr lang="en-US" sz="3200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i="1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+</a:t>
                  </a:r>
                  <a:r>
                    <a:rPr lang="en-US" sz="3200" dirty="0" smtClean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sz="3200" dirty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j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ru-RU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    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32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56" name="Rectangle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89" y="3265"/>
                  <a:ext cx="2031" cy="39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4915" t="-8738" b="-3495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57" name="Freeform 113"/>
            <p:cNvSpPr>
              <a:spLocks/>
            </p:cNvSpPr>
            <p:nvPr/>
          </p:nvSpPr>
          <p:spPr bwMode="auto">
            <a:xfrm>
              <a:off x="3562" y="3305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84" name="Group 140"/>
          <p:cNvGrpSpPr>
            <a:grpSpLocks/>
          </p:cNvGrpSpPr>
          <p:nvPr/>
        </p:nvGrpSpPr>
        <p:grpSpPr bwMode="auto">
          <a:xfrm>
            <a:off x="8274461" y="5036989"/>
            <a:ext cx="3294063" cy="631824"/>
            <a:chOff x="3984" y="3600"/>
            <a:chExt cx="2075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77" name="Rectangle 133"/>
                <p:cNvSpPr>
                  <a:spLocks noChangeArrowheads="1"/>
                </p:cNvSpPr>
                <p:nvPr/>
              </p:nvSpPr>
              <p:spPr bwMode="auto">
                <a:xfrm>
                  <a:off x="3984" y="3600"/>
                  <a:ext cx="2075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OB=11</a:t>
                  </a:r>
                  <a:r>
                    <a:rPr lang="en-US" sz="3200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 </a:t>
                  </a:r>
                  <a:r>
                    <a:rPr lang="en-US" sz="3200" i="1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+</a:t>
                  </a:r>
                  <a:r>
                    <a:rPr lang="en-US" sz="3200" dirty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rad>
                    </m:oMath>
                  </a14:m>
                  <a:r>
                    <a:rPr lang="en-US" sz="3200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j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ru-RU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    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32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77" name="Rectangle 1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84" y="3600"/>
                  <a:ext cx="2075" cy="39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4806" t="-8654" b="-3461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75" name="Line 131"/>
            <p:cNvSpPr>
              <a:spLocks noChangeShapeType="1"/>
            </p:cNvSpPr>
            <p:nvPr/>
          </p:nvSpPr>
          <p:spPr bwMode="auto">
            <a:xfrm>
              <a:off x="4800" y="3648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76" name="Line 132"/>
            <p:cNvSpPr>
              <a:spLocks noChangeShapeType="1"/>
            </p:cNvSpPr>
            <p:nvPr/>
          </p:nvSpPr>
          <p:spPr bwMode="auto">
            <a:xfrm>
              <a:off x="5579" y="3637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78" name="Freeform 134"/>
            <p:cNvSpPr>
              <a:spLocks/>
            </p:cNvSpPr>
            <p:nvPr/>
          </p:nvSpPr>
          <p:spPr bwMode="auto">
            <a:xfrm>
              <a:off x="4071" y="3637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83" name="Group 139"/>
          <p:cNvGrpSpPr>
            <a:grpSpLocks/>
          </p:cNvGrpSpPr>
          <p:nvPr/>
        </p:nvGrpSpPr>
        <p:grpSpPr bwMode="auto">
          <a:xfrm>
            <a:off x="8242300" y="3543305"/>
            <a:ext cx="1955800" cy="579438"/>
            <a:chOff x="3984" y="2448"/>
            <a:chExt cx="1232" cy="365"/>
          </a:xfrm>
        </p:grpSpPr>
        <p:grpSp>
          <p:nvGrpSpPr>
            <p:cNvPr id="774271" name="Group 127"/>
            <p:cNvGrpSpPr>
              <a:grpSpLocks/>
            </p:cNvGrpSpPr>
            <p:nvPr/>
          </p:nvGrpSpPr>
          <p:grpSpPr bwMode="auto">
            <a:xfrm>
              <a:off x="3984" y="2448"/>
              <a:ext cx="1232" cy="365"/>
              <a:chOff x="2656" y="1267"/>
              <a:chExt cx="1232" cy="365"/>
            </a:xfrm>
          </p:grpSpPr>
          <p:sp>
            <p:nvSpPr>
              <p:cNvPr id="774272" name="Rectangle 128"/>
              <p:cNvSpPr>
                <a:spLocks noChangeArrowheads="1"/>
              </p:cNvSpPr>
              <p:nvPr/>
            </p:nvSpPr>
            <p:spPr bwMode="auto">
              <a:xfrm>
                <a:off x="2656" y="1267"/>
                <a:ext cx="12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OC =8</a:t>
                </a:r>
                <a:r>
                  <a:rPr lang="en-US" sz="32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i</a:t>
                </a:r>
                <a:endPara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74273" name="Freeform 129"/>
              <p:cNvSpPr>
                <a:spLocks/>
              </p:cNvSpPr>
              <p:nvPr/>
            </p:nvSpPr>
            <p:spPr bwMode="auto">
              <a:xfrm>
                <a:off x="2736" y="1304"/>
                <a:ext cx="304" cy="1"/>
              </a:xfrm>
              <a:custGeom>
                <a:avLst/>
                <a:gdLst>
                  <a:gd name="T0" fmla="*/ 0 w 304"/>
                  <a:gd name="T1" fmla="*/ 0 h 1"/>
                  <a:gd name="T2" fmla="*/ 304 w 30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04" h="1">
                    <a:moveTo>
                      <a:pt x="0" y="0"/>
                    </a:moveTo>
                    <a:lnTo>
                      <a:pt x="304" y="0"/>
                    </a:ln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4282" name="Line 138"/>
            <p:cNvSpPr>
              <a:spLocks noChangeShapeType="1"/>
            </p:cNvSpPr>
            <p:nvPr/>
          </p:nvSpPr>
          <p:spPr bwMode="auto">
            <a:xfrm>
              <a:off x="4752" y="249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02075" y="3581401"/>
                <a:ext cx="581506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075" y="3581401"/>
                <a:ext cx="581506" cy="395429"/>
              </a:xfrm>
              <a:prstGeom prst="rect">
                <a:avLst/>
              </a:prstGeom>
              <a:blipFill rotWithShape="0">
                <a:blip r:embed="rId10"/>
                <a:stretch>
                  <a:fillRect l="-8421" t="-1563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Freeform 93"/>
          <p:cNvSpPr>
            <a:spLocks/>
          </p:cNvSpPr>
          <p:nvPr/>
        </p:nvSpPr>
        <p:spPr bwMode="auto">
          <a:xfrm>
            <a:off x="328768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" name="Freeform 93"/>
          <p:cNvSpPr>
            <a:spLocks/>
          </p:cNvSpPr>
          <p:nvPr/>
        </p:nvSpPr>
        <p:spPr bwMode="auto">
          <a:xfrm>
            <a:off x="400776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" name="Freeform 93"/>
          <p:cNvSpPr>
            <a:spLocks/>
          </p:cNvSpPr>
          <p:nvPr/>
        </p:nvSpPr>
        <p:spPr bwMode="auto">
          <a:xfrm>
            <a:off x="472784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38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7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7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500"/>
                                        <p:tgtEl>
                                          <p:spTgt spid="77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7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7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7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7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77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7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77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7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500"/>
                                        <p:tgtEl>
                                          <p:spTgt spid="77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77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92" grpId="0" animBg="1"/>
      <p:bldP spid="774188" grpId="0"/>
      <p:bldP spid="774190" grpId="0"/>
      <p:bldP spid="774191" grpId="0" animBg="1"/>
      <p:bldP spid="774193" grpId="0" animBg="1"/>
      <p:bldP spid="774199" grpId="0"/>
      <p:bldP spid="77420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152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sahifasi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22-, 23-, 24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3262"/>
            <a:ext cx="12192000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227915" y="5150526"/>
            <a:ext cx="3377528" cy="298091"/>
          </a:xfrm>
          <a:prstGeom prst="line">
            <a:avLst/>
          </a:prstGeom>
          <a:ln w="57150" cap="flat" cmpd="sng" algn="ctr">
            <a:solidFill>
              <a:srgbClr val="7A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687822" y="1705341"/>
            <a:ext cx="11486543" cy="1739235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aniqlanadigan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kattaliklar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qaday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590308" y="4225626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308" y="4225626"/>
                <a:ext cx="652743" cy="7537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581154" y="3346572"/>
            <a:ext cx="23905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ektorlar</a:t>
            </a:r>
            <a:endParaRPr lang="ru-RU" sz="4000" b="1" dirty="0">
              <a:solidFill>
                <a:srgbClr val="C0000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351584" y="5150526"/>
            <a:ext cx="864096" cy="222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36339" y="4892539"/>
            <a:ext cx="1454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9963" y="4581128"/>
            <a:ext cx="132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>
            <a:endCxn id="15" idx="1"/>
          </p:cNvCxnSpPr>
          <p:nvPr/>
        </p:nvCxnSpPr>
        <p:spPr>
          <a:xfrm flipV="1">
            <a:off x="6605443" y="4765794"/>
            <a:ext cx="484520" cy="384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59398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" grpId="0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 TUSHUNCHASI</a:t>
            </a:r>
            <a:endParaRPr lang="ru-RU" sz="429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1569" y="3342610"/>
            <a:ext cx="2056865" cy="2058836"/>
          </a:xfrm>
          <a:prstGeom prst="line">
            <a:avLst/>
          </a:prstGeom>
          <a:ln w="5715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0" y="477002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100974" y="277435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</p:spPr>
            <p:txBody>
              <a:bodyPr/>
              <a:lstStyle/>
              <a:p>
                <a:pPr lvl="0">
                  <a:lnSpc>
                    <a:spcPct val="80000"/>
                  </a:lnSpc>
                </a:pP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ko‘rsatish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aniqlab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bergan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ru-RU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moduli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absolut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qiymatidir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acc>
                      <m:accPr>
                        <m:chr m:val="⃗"/>
                        <m:ctrlPr>
                          <a:rPr lang="ru-RU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sz="3600" b="0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b="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794219" y="1493762"/>
                <a:ext cx="9609718" cy="4724084"/>
              </a:xfrm>
              <a:blipFill rotWithShape="0">
                <a:blip r:embed="rId2"/>
                <a:stretch>
                  <a:fillRect l="-2156" t="-3742" b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4298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sz="4298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727" y="3375064"/>
                <a:ext cx="652743" cy="7537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945003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283" y="3470979"/>
            <a:ext cx="3145026" cy="2743534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87013" y="128859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42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4298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298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3"/>
          <p:cNvSpPr>
            <a:spLocks noGrp="1"/>
          </p:cNvSpPr>
          <p:nvPr>
            <p:ph type="ctrTitle"/>
          </p:nvPr>
        </p:nvSpPr>
        <p:spPr>
          <a:xfrm>
            <a:off x="767408" y="924023"/>
            <a:ext cx="8138977" cy="257412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Yo‘nalishdosh</a:t>
            </a:r>
            <a:r>
              <a:rPr lang="ru-RU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59896" y="4018208"/>
            <a:ext cx="2039320" cy="2075088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367356" y="4250649"/>
            <a:ext cx="548624" cy="165510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6541768" y="4227195"/>
            <a:ext cx="476616" cy="158158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915980" y="3815886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433756" y="5771732"/>
            <a:ext cx="108012" cy="426757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58443" y="582541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98204" y="39943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86034" y="551012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44662" y="405675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182108" y="4630864"/>
            <a:ext cx="518091" cy="753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98" b="1" i="1" dirty="0" smtClean="0">
                <a:solidFill>
                  <a:srgbClr val="7A0000"/>
                </a:solidFill>
              </a:rPr>
              <a:t>A</a:t>
            </a:r>
            <a:endParaRPr lang="ru-RU" sz="4298" b="1" i="1" dirty="0">
              <a:solidFill>
                <a:srgbClr val="7A00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700198" y="4684565"/>
            <a:ext cx="244678" cy="26141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9944876" y="4077072"/>
            <a:ext cx="471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7A0000"/>
                </a:solidFill>
              </a:rPr>
              <a:t>B</a:t>
            </a:r>
            <a:endParaRPr lang="ru-RU" sz="4000" b="1" i="1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06919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/>
      <p:bldP spid="23" grpId="0"/>
      <p:bldP spid="24" grpId="0"/>
      <p:bldP spid="25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679279" y="2837819"/>
            <a:ext cx="3376657" cy="2203530"/>
          </a:xfrm>
          <a:prstGeom prst="parallelogram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066023" y="242080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01735" y="244268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87978" y="4831659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503712" y="480714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4799856" y="1548466"/>
                <a:ext cx="7427611" cy="5048601"/>
              </a:xfrm>
            </p:spPr>
            <p:txBody>
              <a:bodyPr/>
              <a:lstStyle/>
              <a:p>
                <a:pPr lvl="0">
                  <a:lnSpc>
                    <a:spcPct val="100000"/>
                  </a:lnSpc>
                </a:pP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ABCD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parallelogrammni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yasang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b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799856" y="1548466"/>
                <a:ext cx="7427611" cy="5048601"/>
              </a:xfrm>
              <a:blipFill rotWithShape="0">
                <a:blip r:embed="rId2"/>
                <a:stretch>
                  <a:fillRect l="-2789" t="-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0" y="-20907"/>
            <a:ext cx="12190235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21-masala (152- bet)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9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230352" y="1628800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965894" y="162966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486861" y="441630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687651" y="441630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Текст 1"/>
              <p:cNvSpPr txBox="1">
                <a:spLocks/>
              </p:cNvSpPr>
              <p:nvPr/>
            </p:nvSpPr>
            <p:spPr>
              <a:xfrm>
                <a:off x="5015880" y="548680"/>
                <a:ext cx="7392104" cy="429632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>
                  <a:buNone/>
                </a:pPr>
                <a:endParaRPr lang="en-US" sz="2800" b="1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13548" indent="-514350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2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endParaRPr lang="en-US" sz="32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613548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qo‘shish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amalidan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99198" indent="0">
                  <a:buNone/>
                </a:pP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2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va</a:t>
                </a:r>
                <a:endParaRPr lang="en-US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>
                  <a:buNone/>
                </a:pP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2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880" y="548680"/>
                <a:ext cx="7392104" cy="429632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>
            <a:off x="1465632" y="2196731"/>
            <a:ext cx="2823376" cy="9243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891644" y="2196729"/>
            <a:ext cx="605172" cy="230306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933054" y="2228479"/>
            <a:ext cx="3297300" cy="2251313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618933" y="2213476"/>
            <a:ext cx="632126" cy="2352823"/>
          </a:xfrm>
          <a:prstGeom prst="line">
            <a:avLst/>
          </a:prstGeom>
          <a:ln w="57150">
            <a:solidFill>
              <a:srgbClr val="5D2884"/>
            </a:solidFill>
            <a:headEnd type="none" w="med" len="med"/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912349" y="4494795"/>
            <a:ext cx="2725838" cy="10003"/>
          </a:xfrm>
          <a:prstGeom prst="line">
            <a:avLst/>
          </a:prstGeom>
          <a:ln w="57150">
            <a:solidFill>
              <a:srgbClr val="5D2884"/>
            </a:solidFill>
            <a:headEnd type="none" w="med" len="med"/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0" y="-20907"/>
            <a:ext cx="12190235" cy="8576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21-masala (152- bet)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16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0907"/>
            <a:ext cx="12190235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21-masala (152- bet)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68815" y="230288"/>
            <a:ext cx="10267691" cy="1325563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429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997282" y="2543585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732824" y="254445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53791" y="533108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3454581" y="5331087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1"/>
              <p:cNvSpPr txBox="1">
                <a:spLocks/>
              </p:cNvSpPr>
              <p:nvPr/>
            </p:nvSpPr>
            <p:spPr>
              <a:xfrm>
                <a:off x="4640403" y="2708920"/>
                <a:ext cx="6939201" cy="237720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yasashimiz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𝑨𝑫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𝑫𝑩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 algn="just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03" y="2708920"/>
                <a:ext cx="6939201" cy="2377205"/>
              </a:xfrm>
              <a:prstGeom prst="rect">
                <a:avLst/>
              </a:prstGeom>
              <a:blipFill rotWithShape="0">
                <a:blip r:embed="rId2"/>
                <a:stretch>
                  <a:fillRect l="-1229" t="-3590" r="-2634" b="-435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H="1">
            <a:off x="1172379" y="3111513"/>
            <a:ext cx="2792191" cy="1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58574" y="3111514"/>
            <a:ext cx="605172" cy="2303068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412815" y="3143263"/>
            <a:ext cx="632126" cy="2261317"/>
          </a:xfrm>
          <a:prstGeom prst="line">
            <a:avLst/>
          </a:prstGeom>
          <a:ln w="57150"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704011" y="5394577"/>
            <a:ext cx="2725838" cy="1000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1305512" y="3175008"/>
            <a:ext cx="2107304" cy="2198695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7724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262"/>
            <a:ext cx="12061608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21-masala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3997282" y="2543585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732824" y="254445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B</a:t>
            </a:r>
            <a:endParaRPr lang="ru-RU" altLang="ru-RU" sz="3517" b="1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53791" y="5331088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3454581" y="5331087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1"/>
              <p:cNvSpPr txBox="1">
                <a:spLocks/>
              </p:cNvSpPr>
              <p:nvPr/>
            </p:nvSpPr>
            <p:spPr>
              <a:xfrm>
                <a:off x="5303912" y="2094446"/>
                <a:ext cx="5740008" cy="429632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9198" indent="0">
                  <a:buNone/>
                </a:pPr>
                <a:r>
                  <a:rPr lang="en-US" sz="3600" dirty="0" smtClean="0">
                    <a:solidFill>
                      <a:schemeClr val="tx1"/>
                    </a:solidFill>
                  </a:rPr>
                  <a:t>4)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>
                  <a:buNone/>
                </a:pP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99198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m:rPr>
                        <m:nor/>
                      </m:rPr>
                      <a:rPr lang="en-US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− </m:t>
                    </m:r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𝑫𝑨</m:t>
                        </m:r>
                      </m:e>
                    </m:acc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teng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99198" indent="0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en-US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9198" indent="0" algn="just"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912" y="2094446"/>
                <a:ext cx="5740008" cy="4296326"/>
              </a:xfrm>
              <a:prstGeom prst="rect">
                <a:avLst/>
              </a:prstGeom>
              <a:blipFill rotWithShape="0">
                <a:blip r:embed="rId2"/>
                <a:stretch>
                  <a:fillRect l="-1486" t="-241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1263746" y="3111516"/>
            <a:ext cx="2792191" cy="1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58574" y="3111514"/>
            <a:ext cx="605172" cy="2303068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704011" y="5394577"/>
            <a:ext cx="2725838" cy="1000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1305512" y="3175008"/>
            <a:ext cx="2124337" cy="2219569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466375" y="3090641"/>
            <a:ext cx="572673" cy="2303936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74962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771" y="2215783"/>
            <a:ext cx="12046893" cy="1560929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koordinatalarga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kooordinatalari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1"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2963478" y="1819978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632" y="-22797"/>
            <a:ext cx="12232675" cy="10192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17"/>
          <p:cNvSpPr txBox="1">
            <a:spLocks noChangeArrowheads="1"/>
          </p:cNvSpPr>
          <p:nvPr/>
        </p:nvSpPr>
        <p:spPr bwMode="auto">
          <a:xfrm>
            <a:off x="2783632" y="3275120"/>
            <a:ext cx="5680823" cy="52322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9"/>
          <p:cNvSpPr>
            <a:spLocks noChangeShapeType="1"/>
          </p:cNvSpPr>
          <p:nvPr/>
        </p:nvSpPr>
        <p:spPr bwMode="auto">
          <a:xfrm>
            <a:off x="3430188" y="4403441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593608" y="1346190"/>
            <a:ext cx="12059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asala.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A(-1;-3), B(2;-4), C(-3;-1)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D(0;-2)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AC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3933425" y="1801228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73986" y="4391526"/>
            <a:ext cx="2725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 (-3+1; -1+3)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9"/>
          <p:cNvSpPr>
            <a:spLocks noChangeShapeType="1"/>
          </p:cNvSpPr>
          <p:nvPr/>
        </p:nvSpPr>
        <p:spPr bwMode="auto">
          <a:xfrm>
            <a:off x="3386574" y="507893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329786" y="5053822"/>
            <a:ext cx="2515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(0-2; -2+4)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9"/>
          <p:cNvSpPr>
            <a:spLocks noChangeShapeType="1"/>
          </p:cNvSpPr>
          <p:nvPr/>
        </p:nvSpPr>
        <p:spPr bwMode="auto">
          <a:xfrm>
            <a:off x="6338195" y="4382272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6211123" y="4382272"/>
            <a:ext cx="1685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 (-2;2)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9"/>
          <p:cNvSpPr>
            <a:spLocks noChangeShapeType="1"/>
          </p:cNvSpPr>
          <p:nvPr/>
        </p:nvSpPr>
        <p:spPr bwMode="auto">
          <a:xfrm>
            <a:off x="6371638" y="507893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232534" y="5053822"/>
            <a:ext cx="1685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(-2;2)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119"/>
          <p:cNvSpPr>
            <a:spLocks noChangeShapeType="1"/>
          </p:cNvSpPr>
          <p:nvPr/>
        </p:nvSpPr>
        <p:spPr bwMode="auto">
          <a:xfrm>
            <a:off x="8866518" y="469147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66116" y="4653136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9"/>
          <p:cNvSpPr>
            <a:spLocks noChangeShapeType="1"/>
          </p:cNvSpPr>
          <p:nvPr/>
        </p:nvSpPr>
        <p:spPr bwMode="auto">
          <a:xfrm>
            <a:off x="9820178" y="472967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757071" y="4626714"/>
            <a:ext cx="803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71" y="4338534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A(-1;-3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C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(-3;-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1); 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2959" y="5068139"/>
            <a:ext cx="2885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B(2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;-4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D(0;-2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00614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6" grpId="0"/>
      <p:bldP spid="25" grpId="0" animBg="1"/>
      <p:bldP spid="36" grpId="0" animBg="1"/>
      <p:bldP spid="38" grpId="0" animBg="1"/>
      <p:bldP spid="40" grpId="0" animBg="1"/>
      <p:bldP spid="41" grpId="0"/>
      <p:bldP spid="42" grpId="0" animBg="1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4718</TotalTime>
  <Words>602</Words>
  <Application>Microsoft Office PowerPoint</Application>
  <PresentationFormat>Широкоэкранный</PresentationFormat>
  <Paragraphs>150</Paragraphs>
  <Slides>13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Презентация PowerPoint</vt:lpstr>
      <vt:lpstr>Son qiymati va yo‘nalishi bilan aniqlanadigan      kattaliklar qaday nomlanadi?       </vt:lpstr>
      <vt:lpstr>1) Vektorning yo‘nalishi uning boshi va  oxirini ko‘rsatish bilan aniqlanadi.   AB nurni aniqlab bergan yo‘nalishi (AB) ⃗ vektorning yo‘nalishi deyiladi.  2) Vektorni ifodalovchi kesma uzunligi vektorning moduli yoki absolut qiymatidir. Ia ⃗I="I" (AB) ⃗"I  "- vektor uzunligi.</vt:lpstr>
      <vt:lpstr> Yo‘nalishdosh vektorlar;  qarama-qarshi yo‘nalgan vektorlar;  nol vektorlar. </vt:lpstr>
      <vt:lpstr>Biror ABCD parallelogrammni chizing. Vektorlarni yasang: 1)  (AB) ⃗ + (BC) ⃗;  2)  (AD) ⃗ + (DC) ⃗; 3)  (AB) ⃗ - (AD) ⃗; 4)  (DB) ⃗ - (DA) ⃗;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566</cp:revision>
  <dcterms:created xsi:type="dcterms:W3CDTF">2020-06-19T20:52:49Z</dcterms:created>
  <dcterms:modified xsi:type="dcterms:W3CDTF">2021-04-04T21:43:21Z</dcterms:modified>
</cp:coreProperties>
</file>