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5"/>
  </p:notesMasterIdLst>
  <p:sldIdLst>
    <p:sldId id="306" r:id="rId2"/>
    <p:sldId id="368" r:id="rId3"/>
    <p:sldId id="379" r:id="rId4"/>
    <p:sldId id="380" r:id="rId5"/>
    <p:sldId id="381" r:id="rId6"/>
    <p:sldId id="382" r:id="rId7"/>
    <p:sldId id="373" r:id="rId8"/>
    <p:sldId id="374" r:id="rId9"/>
    <p:sldId id="375" r:id="rId10"/>
    <p:sldId id="377" r:id="rId11"/>
    <p:sldId id="378" r:id="rId12"/>
    <p:sldId id="339" r:id="rId13"/>
    <p:sldId id="361" r:id="rId14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0000"/>
    <a:srgbClr val="000000"/>
    <a:srgbClr val="5D2884"/>
    <a:srgbClr val="2B1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9630" autoAdjust="0"/>
  </p:normalViewPr>
  <p:slideViewPr>
    <p:cSldViewPr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4C92B1E-D1AB-4DCB-A1D9-7ADF5E16615E}" type="slidenum">
              <a:rPr lang="ru-RU"/>
              <a:pPr/>
              <a:t>5</a:t>
            </a:fld>
            <a:endParaRPr lang="ru-RU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mtClean="0"/>
              <a:t>Б.Г. Зив, В.М. Мейлер «Дидактические материалы по геометрии для 8 класса»</a:t>
            </a:r>
          </a:p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553112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75C1A9-61DE-4B96-BF59-2FA1AAB50EA0}" type="slidenum">
              <a:rPr lang="ru-RU"/>
              <a:pPr/>
              <a:t>6</a:t>
            </a:fld>
            <a:endParaRPr lang="ru-RU"/>
          </a:p>
        </p:txBody>
      </p:sp>
      <p:sp>
        <p:nvSpPr>
          <p:cNvPr id="356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Л.С. Атанасян «Геометрия 7-9»   № 47</a:t>
            </a:r>
            <a:r>
              <a:rPr lang="en-US"/>
              <a:t>6</a:t>
            </a:r>
            <a:r>
              <a:rPr lang="ru-RU"/>
              <a:t>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902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2CEEB9-260F-4DAC-AE84-E0E6876FDF2D}" type="slidenum">
              <a:rPr lang="ru-RU">
                <a:latin typeface="Arial" charset="0"/>
                <a:cs typeface="Arial" charset="0"/>
              </a:rPr>
              <a:pPr/>
              <a:t>7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8076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3391F9-03B4-46F3-97D3-C2FA40137307}" type="slidenum">
              <a:rPr lang="ru-RU">
                <a:latin typeface="Arial" charset="0"/>
                <a:cs typeface="Arial" charset="0"/>
              </a:rPr>
              <a:pPr/>
              <a:t>8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3751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FA0AB2-9C4B-4BCA-8591-C47C22B2B1C8}" type="slidenum">
              <a:rPr lang="ru-RU">
                <a:latin typeface="Arial" charset="0"/>
                <a:cs typeface="Arial" charset="0"/>
              </a:rPr>
              <a:pPr/>
              <a:t>9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  <a:cs typeface="Arial" charset="0"/>
              </a:rPr>
              <a:t>Л.И. Звавич, Е.В. Потоскуев «Тестовые задания по геометрии»</a:t>
            </a:r>
          </a:p>
        </p:txBody>
      </p:sp>
    </p:spTree>
    <p:extLst>
      <p:ext uri="{BB962C8B-B14F-4D97-AF65-F5344CB8AC3E}">
        <p14:creationId xmlns:p14="http://schemas.microsoft.com/office/powerpoint/2010/main" val="4145362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132BE5-349D-499E-839C-6A52369E50A9}" type="slidenum">
              <a:rPr lang="ru-RU">
                <a:latin typeface="Arial" charset="0"/>
                <a:cs typeface="Arial" charset="0"/>
              </a:rPr>
              <a:pPr/>
              <a:t>10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  <a:cs typeface="Arial" charset="0"/>
              </a:rPr>
              <a:t>Н.Ф. Гаврилова «Поурочные разработки по геометрии: 8 класс»</a:t>
            </a:r>
          </a:p>
          <a:p>
            <a:pPr eaLnBrk="1" hangingPunct="1"/>
            <a:endParaRPr lang="ru-RU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0160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8113" y="766763"/>
            <a:ext cx="6823075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60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DD76379-1FF4-46BD-9E89-E4F3DDAE1A16}" type="slidenum">
              <a:rPr lang="ru-RU" sz="1200"/>
              <a:pPr eaLnBrk="1" hangingPunct="1"/>
              <a:t>11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3649102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25919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58048F1D-A451-4328-AF63-53DDFE260E0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537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7.wmf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Relationship Id="rId9" Type="http://schemas.openxmlformats.org/officeDocument/2006/relationships/oleObject" Target="../embeddings/oleObject8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984432" y="3058977"/>
            <a:ext cx="1838286" cy="19107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1275979" y="2626166"/>
            <a:ext cx="823668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TAKRORLASH</a:t>
            </a:r>
          </a:p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365104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lc="http://schemas.openxmlformats.org/drawingml/2006/lockedCanvas"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AutoShape 4"/>
          <p:cNvSpPr>
            <a:spLocks noChangeArrowheads="1"/>
          </p:cNvSpPr>
          <p:nvPr/>
        </p:nvSpPr>
        <p:spPr bwMode="auto">
          <a:xfrm>
            <a:off x="5943768" y="1904142"/>
            <a:ext cx="5257800" cy="2362200"/>
          </a:xfrm>
          <a:prstGeom prst="parallelogram">
            <a:avLst>
              <a:gd name="adj" fmla="val 67362"/>
            </a:avLst>
          </a:prstGeom>
          <a:gradFill rotWithShape="1">
            <a:gsLst>
              <a:gs pos="0">
                <a:schemeClr val="bg1"/>
              </a:gs>
              <a:gs pos="100000">
                <a:srgbClr val="FFFF66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56" name="Text Box 5"/>
          <p:cNvSpPr txBox="1">
            <a:spLocks noChangeArrowheads="1"/>
          </p:cNvSpPr>
          <p:nvPr/>
        </p:nvSpPr>
        <p:spPr bwMode="auto">
          <a:xfrm>
            <a:off x="5562768" y="4113942"/>
            <a:ext cx="40267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23557" name="Text Box 6"/>
          <p:cNvSpPr txBox="1">
            <a:spLocks noChangeArrowheads="1"/>
          </p:cNvSpPr>
          <p:nvPr/>
        </p:nvSpPr>
        <p:spPr bwMode="auto">
          <a:xfrm>
            <a:off x="7086768" y="1446942"/>
            <a:ext cx="38664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В</a:t>
            </a:r>
          </a:p>
        </p:txBody>
      </p:sp>
      <p:sp>
        <p:nvSpPr>
          <p:cNvPr id="23558" name="Text Box 7"/>
          <p:cNvSpPr txBox="1">
            <a:spLocks noChangeArrowheads="1"/>
          </p:cNvSpPr>
          <p:nvPr/>
        </p:nvSpPr>
        <p:spPr bwMode="auto">
          <a:xfrm>
            <a:off x="11049168" y="1446942"/>
            <a:ext cx="37542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С</a:t>
            </a:r>
          </a:p>
        </p:txBody>
      </p:sp>
      <p:grpSp>
        <p:nvGrpSpPr>
          <p:cNvPr id="23559" name="Group 8"/>
          <p:cNvGrpSpPr>
            <a:grpSpLocks/>
          </p:cNvGrpSpPr>
          <p:nvPr/>
        </p:nvGrpSpPr>
        <p:grpSpPr bwMode="auto">
          <a:xfrm>
            <a:off x="7328072" y="1889854"/>
            <a:ext cx="382588" cy="2809876"/>
            <a:chOff x="2160" y="1488"/>
            <a:chExt cx="241" cy="1770"/>
          </a:xfrm>
        </p:grpSpPr>
        <p:grpSp>
          <p:nvGrpSpPr>
            <p:cNvPr id="23575" name="Group 9"/>
            <p:cNvGrpSpPr>
              <a:grpSpLocks/>
            </p:cNvGrpSpPr>
            <p:nvPr/>
          </p:nvGrpSpPr>
          <p:grpSpPr bwMode="auto">
            <a:xfrm>
              <a:off x="2160" y="1488"/>
              <a:ext cx="144" cy="1488"/>
              <a:chOff x="1248" y="1440"/>
              <a:chExt cx="144" cy="1488"/>
            </a:xfrm>
          </p:grpSpPr>
          <p:sp>
            <p:nvSpPr>
              <p:cNvPr id="23577" name="Line 10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578" name="Freeform 11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144"/>
                  <a:gd name="T11" fmla="*/ 144 w 144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3576" name="Text Box 12"/>
            <p:cNvSpPr txBox="1">
              <a:spLocks noChangeArrowheads="1"/>
            </p:cNvSpPr>
            <p:nvPr/>
          </p:nvSpPr>
          <p:spPr bwMode="auto">
            <a:xfrm>
              <a:off x="2160" y="2928"/>
              <a:ext cx="24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K</a:t>
              </a:r>
              <a:endParaRPr lang="ru-RU" sz="2800" b="1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3124" name="Text Box 20"/>
              <p:cNvSpPr txBox="1">
                <a:spLocks noChangeArrowheads="1"/>
              </p:cNvSpPr>
              <p:nvPr/>
            </p:nvSpPr>
            <p:spPr bwMode="auto">
              <a:xfrm>
                <a:off x="592033" y="3680058"/>
                <a:ext cx="4804520" cy="33547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 type="none" w="lg" len="lg"/>
              </a:ln>
            </p:spPr>
            <p:txBody>
              <a:bodyPr wrap="none">
                <a:spAutoFit/>
              </a:bodyPr>
              <a:lstStyle/>
              <a:p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2800" b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2800" b="1" baseline="-25000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ABCD</a:t>
                </a:r>
                <a:r>
                  <a:rPr lang="en-US" sz="2800" b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2800" b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AD </a:t>
                </a:r>
                <a:r>
                  <a:rPr lang="en-US" sz="2800" b="1" dirty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·</a:t>
                </a:r>
                <a:r>
                  <a:rPr lang="en-US" sz="2800" b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BK</a:t>
                </a: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BC = AD</a:t>
                </a:r>
              </a:p>
              <a:p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BK = 10 cm (30⁰li </a:t>
                </a:r>
                <a14:m>
                  <m:oMath xmlns:m="http://schemas.openxmlformats.org/officeDocument/2006/math">
                    <m:r>
                      <a:rPr lang="ru-RU" sz="28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xossasi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)</a:t>
                </a:r>
              </a:p>
              <a:p>
                <a:r>
                  <a:rPr lang="en-US" sz="2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2800" baseline="-25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ABCD</a:t>
                </a:r>
                <a:r>
                  <a:rPr lang="en-US" sz="2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28 </a:t>
                </a:r>
                <a:r>
                  <a:rPr lang="en-US" sz="2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· 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10 = 280 cm².</a:t>
                </a:r>
                <a:endParaRPr lang="en-US" sz="28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400" b="1" dirty="0" smtClean="0">
                  <a:solidFill>
                    <a:srgbClr val="7A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400" b="1" dirty="0" smtClean="0">
                  <a:solidFill>
                    <a:srgbClr val="7A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b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400" b="1" dirty="0">
                  <a:solidFill>
                    <a:srgbClr val="7A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3124" name="Text 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2033" y="3680058"/>
                <a:ext cx="4804520" cy="3354765"/>
              </a:xfrm>
              <a:prstGeom prst="rect">
                <a:avLst/>
              </a:prstGeom>
              <a:blipFill rotWithShape="0">
                <a:blip r:embed="rId3"/>
                <a:stretch>
                  <a:fillRect l="-2538" t="-2000" r="-1650"/>
                </a:stretch>
              </a:blipFill>
              <a:ln w="9525">
                <a:noFill/>
                <a:miter lim="800000"/>
                <a:headEnd/>
                <a:tailEnd type="none" w="lg" len="lg"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563" name="Text Box 21"/>
          <p:cNvSpPr txBox="1">
            <a:spLocks noChangeArrowheads="1"/>
          </p:cNvSpPr>
          <p:nvPr/>
        </p:nvSpPr>
        <p:spPr bwMode="auto">
          <a:xfrm>
            <a:off x="9716792" y="4137755"/>
            <a:ext cx="410690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 b="1" dirty="0"/>
              <a:t>D</a:t>
            </a:r>
            <a:endParaRPr lang="ru-RU" sz="2800" b="1" dirty="0"/>
          </a:p>
        </p:txBody>
      </p:sp>
      <p:sp>
        <p:nvSpPr>
          <p:cNvPr id="303130" name="Text Box 26"/>
          <p:cNvSpPr txBox="1">
            <a:spLocks noChangeArrowheads="1"/>
          </p:cNvSpPr>
          <p:nvPr/>
        </p:nvSpPr>
        <p:spPr bwMode="auto">
          <a:xfrm>
            <a:off x="839416" y="192390"/>
            <a:ext cx="10673952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Parallelogrammning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tomonlari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20 cm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28 cm,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orasidagi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burchak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30º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parallelogramm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yuzini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ikki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usul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toping. 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3566" name="Text Box 27"/>
          <p:cNvSpPr txBox="1">
            <a:spLocks noChangeArrowheads="1"/>
          </p:cNvSpPr>
          <p:nvPr/>
        </p:nvSpPr>
        <p:spPr bwMode="auto">
          <a:xfrm>
            <a:off x="6148253" y="3866232"/>
            <a:ext cx="530915" cy="40011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000" b="1" dirty="0"/>
              <a:t>3</a:t>
            </a:r>
            <a:r>
              <a:rPr lang="ru-RU" sz="2000" b="1" dirty="0" smtClean="0"/>
              <a:t>0</a:t>
            </a:r>
            <a:r>
              <a:rPr lang="ru-RU" sz="2000" b="1" baseline="30000" dirty="0" smtClean="0"/>
              <a:t>0</a:t>
            </a:r>
            <a:endParaRPr lang="ru-RU" sz="2000" b="1" dirty="0"/>
          </a:p>
        </p:txBody>
      </p:sp>
      <p:sp>
        <p:nvSpPr>
          <p:cNvPr id="23567" name="Text Box 28"/>
          <p:cNvSpPr txBox="1">
            <a:spLocks noChangeArrowheads="1"/>
          </p:cNvSpPr>
          <p:nvPr/>
        </p:nvSpPr>
        <p:spPr bwMode="auto">
          <a:xfrm>
            <a:off x="7556672" y="2963349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 b="1" dirty="0" smtClean="0"/>
              <a:t>10</a:t>
            </a:r>
            <a:endParaRPr lang="ru-RU" sz="2800" b="1" dirty="0"/>
          </a:p>
        </p:txBody>
      </p:sp>
      <p:sp>
        <p:nvSpPr>
          <p:cNvPr id="303134" name="Text Box 30"/>
          <p:cNvSpPr txBox="1">
            <a:spLocks noChangeArrowheads="1"/>
          </p:cNvSpPr>
          <p:nvPr/>
        </p:nvSpPr>
        <p:spPr bwMode="auto">
          <a:xfrm>
            <a:off x="8949041" y="1340768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 b="1" dirty="0" smtClean="0"/>
              <a:t>28</a:t>
            </a:r>
            <a:endParaRPr lang="ru-RU" sz="2800" b="1" dirty="0"/>
          </a:p>
        </p:txBody>
      </p:sp>
      <p:sp>
        <p:nvSpPr>
          <p:cNvPr id="303135" name="Text Box 31"/>
          <p:cNvSpPr txBox="1">
            <a:spLocks noChangeArrowheads="1"/>
          </p:cNvSpPr>
          <p:nvPr/>
        </p:nvSpPr>
        <p:spPr bwMode="auto">
          <a:xfrm>
            <a:off x="6337468" y="2575654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 b="1" dirty="0" smtClean="0"/>
              <a:t>20</a:t>
            </a:r>
            <a:endParaRPr lang="ru-RU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03809" y="1120616"/>
                <a:ext cx="4136069" cy="24622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 </a:t>
                </a:r>
              </a:p>
              <a:p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ABCD –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parallelogramm</a:t>
                </a:r>
                <a:endParaRPr lang="en-US" sz="28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 = 20 cm, BC = 28 cm</a:t>
                </a:r>
              </a:p>
              <a:p>
                <a14:m>
                  <m:oMath xmlns:m="http://schemas.openxmlformats.org/officeDocument/2006/math">
                    <m:r>
                      <a:rPr lang="ru-RU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= 30⁰</a:t>
                </a:r>
              </a:p>
              <a:p>
                <a:r>
                  <a:rPr lang="en-US" sz="2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2800" baseline="-25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ABCD 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? </a:t>
                </a:r>
                <a:r>
                  <a:rPr lang="en-US" sz="2800" baseline="-25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endParaRPr lang="en-US" sz="28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809" y="1120616"/>
                <a:ext cx="4136069" cy="2462213"/>
              </a:xfrm>
              <a:prstGeom prst="rect">
                <a:avLst/>
              </a:prstGeom>
              <a:blipFill rotWithShape="0">
                <a:blip r:embed="rId4"/>
                <a:stretch>
                  <a:fillRect l="-3097" t="-1733" r="-20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6334011" y="5132810"/>
            <a:ext cx="2784737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280 cm²</a:t>
            </a:r>
            <a:endParaRPr lang="en-US" sz="28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938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03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03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03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03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03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animBg="1"/>
      <p:bldP spid="23556" grpId="0"/>
      <p:bldP spid="23557" grpId="0"/>
      <p:bldP spid="23558" grpId="0"/>
      <p:bldP spid="23563" grpId="0"/>
      <p:bldP spid="23566" grpId="0"/>
      <p:bldP spid="303134" grpId="0"/>
      <p:bldP spid="30313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Заголовок 1"/>
          <p:cNvSpPr>
            <a:spLocks noGrp="1"/>
          </p:cNvSpPr>
          <p:nvPr>
            <p:ph type="title"/>
          </p:nvPr>
        </p:nvSpPr>
        <p:spPr>
          <a:xfrm>
            <a:off x="0" y="-43509"/>
            <a:ext cx="12192000" cy="1046607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b="1" i="1" dirty="0" smtClean="0">
                <a:solidFill>
                  <a:srgbClr val="8E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 useBgFill="1">
        <p:nvSpPr>
          <p:cNvPr id="3" name="Содержимое 2"/>
          <p:cNvSpPr txBox="1">
            <a:spLocks/>
          </p:cNvSpPr>
          <p:nvPr/>
        </p:nvSpPr>
        <p:spPr>
          <a:xfrm>
            <a:off x="351131" y="1037371"/>
            <a:ext cx="7658100" cy="4873625"/>
          </a:xfrm>
          <a:prstGeom prst="rect">
            <a:avLst/>
          </a:prstGeom>
          <a:ln>
            <a:noFill/>
          </a:ln>
        </p:spPr>
        <p:txBody>
          <a:bodyPr/>
          <a:lstStyle/>
          <a:p>
            <a:pPr marL="342900" indent="-342900">
              <a:defRPr/>
            </a:pP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erilgan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ABCD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trapetsiya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AD=12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BC=8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AB=6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A=30°</a:t>
            </a:r>
          </a:p>
          <a:p>
            <a:pPr marL="342900" indent="-342900">
              <a:defRPr/>
            </a:pP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endParaRPr lang="en-US" sz="3200" dirty="0" smtClean="0">
              <a:solidFill>
                <a:srgbClr val="5C2E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r>
              <a:rPr lang="en-US" sz="3200" b="1" dirty="0" err="1" smtClean="0">
                <a:solidFill>
                  <a:srgbClr val="5C2E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ru-RU" sz="3200" b="1" dirty="0" smtClean="0">
                <a:solidFill>
                  <a:srgbClr val="5C2E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3200" dirty="0" smtClean="0">
                <a:solidFill>
                  <a:srgbClr val="5C2E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ru-RU" sz="3200" dirty="0">
              <a:solidFill>
                <a:srgbClr val="5C2E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endParaRPr lang="ru-RU" sz="3200" dirty="0">
              <a:solidFill>
                <a:srgbClr val="5C2E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endParaRPr lang="ru-RU" sz="3200" dirty="0">
              <a:solidFill>
                <a:srgbClr val="5C2E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endParaRPr lang="ru-RU" sz="3200" dirty="0">
              <a:solidFill>
                <a:srgbClr val="5C2E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endParaRPr lang="ru-RU" sz="3200" dirty="0">
              <a:solidFill>
                <a:srgbClr val="4824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Группа 18"/>
          <p:cNvGrpSpPr>
            <a:grpSpLocks/>
          </p:cNvGrpSpPr>
          <p:nvPr/>
        </p:nvGrpSpPr>
        <p:grpSpPr bwMode="auto">
          <a:xfrm>
            <a:off x="2495600" y="2758079"/>
            <a:ext cx="201613" cy="152400"/>
            <a:chOff x="2357421" y="3214687"/>
            <a:chExt cx="201522" cy="152400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 rot="5400000">
              <a:off x="2348660" y="3223448"/>
              <a:ext cx="152400" cy="13487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2357421" y="3357562"/>
              <a:ext cx="201522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57" name="Группа 19"/>
          <p:cNvGrpSpPr>
            <a:grpSpLocks/>
          </p:cNvGrpSpPr>
          <p:nvPr/>
        </p:nvGrpSpPr>
        <p:grpSpPr bwMode="auto">
          <a:xfrm>
            <a:off x="6596061" y="1049855"/>
            <a:ext cx="5028896" cy="2430814"/>
            <a:chOff x="5072428" y="1600871"/>
            <a:chExt cx="3005986" cy="1608620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 rot="5400000">
              <a:off x="5165793" y="2189406"/>
              <a:ext cx="1067517" cy="469946"/>
            </a:xfrm>
            <a:prstGeom prst="line">
              <a:avLst/>
            </a:prstGeom>
            <a:ln w="381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5934524" y="1890620"/>
              <a:ext cx="1544788" cy="1600"/>
            </a:xfrm>
            <a:prstGeom prst="line">
              <a:avLst/>
            </a:prstGeom>
            <a:ln w="381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16200000" flipH="1">
              <a:off x="7147186" y="2222746"/>
              <a:ext cx="1067517" cy="403264"/>
            </a:xfrm>
            <a:prstGeom prst="line">
              <a:avLst/>
            </a:prstGeom>
            <a:ln w="381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>
              <a:off x="5464578" y="2958137"/>
              <a:ext cx="2417998" cy="1601"/>
            </a:xfrm>
            <a:prstGeom prst="line">
              <a:avLst/>
            </a:prstGeom>
            <a:ln w="381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64" name="TextBox 10"/>
            <p:cNvSpPr txBox="1">
              <a:spLocks noChangeArrowheads="1"/>
            </p:cNvSpPr>
            <p:nvPr/>
          </p:nvSpPr>
          <p:spPr bwMode="auto">
            <a:xfrm>
              <a:off x="5072428" y="2652447"/>
              <a:ext cx="201632" cy="5499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  <a:p>
              <a:pPr eaLnBrk="1" hangingPunct="1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65" name="TextBox 11"/>
            <p:cNvSpPr txBox="1">
              <a:spLocks noChangeArrowheads="1"/>
            </p:cNvSpPr>
            <p:nvPr/>
          </p:nvSpPr>
          <p:spPr bwMode="auto">
            <a:xfrm>
              <a:off x="5761389" y="1648226"/>
              <a:ext cx="268314" cy="305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ru-RU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66" name="TextBox 12"/>
            <p:cNvSpPr txBox="1">
              <a:spLocks noChangeArrowheads="1"/>
            </p:cNvSpPr>
            <p:nvPr/>
          </p:nvSpPr>
          <p:spPr bwMode="auto">
            <a:xfrm>
              <a:off x="7413879" y="1658249"/>
              <a:ext cx="243571" cy="305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67" name="TextBox 13"/>
            <p:cNvSpPr txBox="1">
              <a:spLocks noChangeArrowheads="1"/>
            </p:cNvSpPr>
            <p:nvPr/>
          </p:nvSpPr>
          <p:spPr bwMode="auto">
            <a:xfrm>
              <a:off x="7834843" y="2903979"/>
              <a:ext cx="243571" cy="305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endParaRPr lang="ru-RU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Дуга 14"/>
            <p:cNvSpPr/>
            <p:nvPr/>
          </p:nvSpPr>
          <p:spPr>
            <a:xfrm>
              <a:off x="5397897" y="2804491"/>
              <a:ext cx="268314" cy="382514"/>
            </a:xfrm>
            <a:prstGeom prst="arc">
              <a:avLst>
                <a:gd name="adj1" fmla="val 16200000"/>
                <a:gd name="adj2" fmla="val 20505236"/>
              </a:avLst>
            </a:prstGeom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69" name="TextBox 15"/>
            <p:cNvSpPr txBox="1">
              <a:spLocks noChangeArrowheads="1"/>
            </p:cNvSpPr>
            <p:nvPr/>
          </p:nvSpPr>
          <p:spPr bwMode="auto">
            <a:xfrm>
              <a:off x="5599529" y="2652447"/>
              <a:ext cx="291480" cy="2240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30º</a:t>
              </a:r>
              <a:endParaRPr lang="ru-RU" sz="2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70" name="TextBox 16"/>
            <p:cNvSpPr txBox="1">
              <a:spLocks noChangeArrowheads="1"/>
            </p:cNvSpPr>
            <p:nvPr/>
          </p:nvSpPr>
          <p:spPr bwMode="auto">
            <a:xfrm>
              <a:off x="6470305" y="1600871"/>
              <a:ext cx="530067" cy="305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8 </a:t>
              </a:r>
              <a:r>
                <a:rPr lang="ru-RU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с</a:t>
              </a:r>
              <a:r>
                <a:rPr lang="en-US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endParaRPr lang="ru-RU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71" name="TextBox 17"/>
            <p:cNvSpPr txBox="1">
              <a:spLocks noChangeArrowheads="1"/>
            </p:cNvSpPr>
            <p:nvPr/>
          </p:nvSpPr>
          <p:spPr bwMode="auto">
            <a:xfrm>
              <a:off x="5250963" y="2134619"/>
              <a:ext cx="530067" cy="305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ru-RU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  <a:r>
                <a:rPr lang="en-US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с</a:t>
              </a:r>
              <a:r>
                <a:rPr lang="en-US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endParaRPr lang="ru-RU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22" name="Object 21"/>
          <p:cNvGraphicFramePr>
            <a:graphicFrameLocks noChangeAspect="1"/>
          </p:cNvGraphicFramePr>
          <p:nvPr>
            <p:extLst/>
          </p:nvPr>
        </p:nvGraphicFramePr>
        <p:xfrm>
          <a:off x="7532866" y="3904906"/>
          <a:ext cx="2428875" cy="123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Формула" r:id="rId4" imgW="774360" imgH="393480" progId="Equation.3">
                  <p:embed/>
                </p:oleObj>
              </mc:Choice>
              <mc:Fallback>
                <p:oleObj name="Формула" r:id="rId4" imgW="7743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2866" y="3904906"/>
                        <a:ext cx="2428875" cy="1235075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92D050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/>
          </p:nvPr>
        </p:nvGraphicFramePr>
        <p:xfrm>
          <a:off x="2481263" y="3965575"/>
          <a:ext cx="3622675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Уравнение" r:id="rId6" imgW="1422360" imgH="393480" progId="Equation.3">
                  <p:embed/>
                </p:oleObj>
              </mc:Choice>
              <mc:Fallback>
                <p:oleObj name="Уравнение" r:id="rId6" imgW="14223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1263" y="3965575"/>
                        <a:ext cx="3622675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>
            <p:extLst/>
          </p:nvPr>
        </p:nvGraphicFramePr>
        <p:xfrm>
          <a:off x="2387380" y="5301208"/>
          <a:ext cx="4398963" cy="976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Уравнение" r:id="rId8" imgW="1701720" imgH="393480" progId="Equation.3">
                  <p:embed/>
                </p:oleObj>
              </mc:Choice>
              <mc:Fallback>
                <p:oleObj name="Уравнение" r:id="rId8" imgW="17017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380" y="5301208"/>
                        <a:ext cx="4398963" cy="9760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/>
          </p:nvPr>
        </p:nvGraphicFramePr>
        <p:xfrm>
          <a:off x="3249039" y="3139672"/>
          <a:ext cx="1571625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Уравнение" r:id="rId10" imgW="583920" imgH="228600" progId="Equation.3">
                  <p:embed/>
                </p:oleObj>
              </mc:Choice>
              <mc:Fallback>
                <p:oleObj name="Уравнение" r:id="rId10" imgW="5839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039" y="3139672"/>
                        <a:ext cx="1571625" cy="614362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Прямая соединительная линия 26"/>
          <p:cNvCxnSpPr/>
          <p:nvPr/>
        </p:nvCxnSpPr>
        <p:spPr bwMode="auto">
          <a:xfrm>
            <a:off x="8038314" y="1485282"/>
            <a:ext cx="34217" cy="1617979"/>
          </a:xfrm>
          <a:prstGeom prst="line">
            <a:avLst/>
          </a:prstGeom>
          <a:ln w="3810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7892949" y="3067317"/>
            <a:ext cx="428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9084201" y="3157676"/>
            <a:ext cx="10583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0083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ru-RU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42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04112" y="2311281"/>
            <a:ext cx="4129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14-15-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15680" y="3644510"/>
            <a:ext cx="4069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chemeClr val="tx1">
                <a:alpha val="50000"/>
              </a:scheme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5946873" y="2202739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5880639" y="3969171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72512" y="2721180"/>
            <a:ext cx="39986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152-sahifa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04112" y="4036396"/>
            <a:ext cx="33393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19-20 -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458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</p:bldLst>
      </p:timing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2819" name="Object 3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53616833"/>
              </p:ext>
            </p:extLst>
          </p:nvPr>
        </p:nvGraphicFramePr>
        <p:xfrm>
          <a:off x="6241453" y="2622550"/>
          <a:ext cx="127000" cy="13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4" name="Формула" r:id="rId4" imgW="126720" imgH="139680" progId="Equation.3">
                  <p:embed/>
                </p:oleObj>
              </mc:Choice>
              <mc:Fallback>
                <p:oleObj name="Формула" r:id="rId4" imgW="12672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1453" y="2622550"/>
                        <a:ext cx="127000" cy="13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820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623248344"/>
              </p:ext>
            </p:extLst>
          </p:nvPr>
        </p:nvGraphicFramePr>
        <p:xfrm>
          <a:off x="9797528" y="2578100"/>
          <a:ext cx="533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5" name="Формула" r:id="rId6" imgW="533160" imgH="228600" progId="Equation.3">
                  <p:embed/>
                </p:oleObj>
              </mc:Choice>
              <mc:Fallback>
                <p:oleObj name="Формула" r:id="rId6" imgW="533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7528" y="2578100"/>
                        <a:ext cx="533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821" name="Object 5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367255584"/>
              </p:ext>
            </p:extLst>
          </p:nvPr>
        </p:nvGraphicFramePr>
        <p:xfrm>
          <a:off x="10129316" y="4724401"/>
          <a:ext cx="3429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6" name="Формула" r:id="rId8" imgW="126720" imgH="139680" progId="Equation.3">
                  <p:embed/>
                </p:oleObj>
              </mc:Choice>
              <mc:Fallback>
                <p:oleObj name="Формула" r:id="rId8" imgW="12672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9316" y="4724401"/>
                        <a:ext cx="3429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2822" name="Rectangle 6"/>
          <p:cNvSpPr>
            <a:spLocks noChangeArrowheads="1"/>
          </p:cNvSpPr>
          <p:nvPr/>
        </p:nvSpPr>
        <p:spPr bwMode="auto">
          <a:xfrm>
            <a:off x="4296767" y="1700214"/>
            <a:ext cx="3527425" cy="1728787"/>
          </a:xfrm>
          <a:prstGeom prst="rect">
            <a:avLst/>
          </a:prstGeom>
          <a:gradFill flip="none" rotWithShape="1">
            <a:gsLst>
              <a:gs pos="0">
                <a:srgbClr val="6666FF">
                  <a:tint val="66000"/>
                  <a:satMod val="160000"/>
                </a:srgbClr>
              </a:gs>
              <a:gs pos="50000">
                <a:srgbClr val="6666FF">
                  <a:tint val="44500"/>
                  <a:satMod val="160000"/>
                </a:srgbClr>
              </a:gs>
              <a:gs pos="100000">
                <a:srgbClr val="6666F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2823" name="Rectangle 7"/>
          <p:cNvSpPr>
            <a:spLocks noChangeArrowheads="1"/>
          </p:cNvSpPr>
          <p:nvPr/>
        </p:nvSpPr>
        <p:spPr bwMode="auto">
          <a:xfrm>
            <a:off x="8616428" y="1700214"/>
            <a:ext cx="3024188" cy="3024187"/>
          </a:xfrm>
          <a:prstGeom prst="rect">
            <a:avLst/>
          </a:prstGeom>
          <a:gradFill flip="none" rotWithShape="1">
            <a:gsLst>
              <a:gs pos="0">
                <a:srgbClr val="66FF66">
                  <a:tint val="66000"/>
                  <a:satMod val="160000"/>
                </a:srgbClr>
              </a:gs>
              <a:gs pos="50000">
                <a:srgbClr val="66FF66">
                  <a:tint val="44500"/>
                  <a:satMod val="160000"/>
                </a:srgbClr>
              </a:gs>
              <a:gs pos="100000">
                <a:srgbClr val="66FF6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5715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2824" name="Text Box 8"/>
          <p:cNvSpPr txBox="1">
            <a:spLocks noChangeArrowheads="1"/>
          </p:cNvSpPr>
          <p:nvPr/>
        </p:nvSpPr>
        <p:spPr bwMode="auto">
          <a:xfrm>
            <a:off x="5520729" y="2205038"/>
            <a:ext cx="1800225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48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825" name="Text Box 9"/>
          <p:cNvSpPr txBox="1">
            <a:spLocks noChangeArrowheads="1"/>
          </p:cNvSpPr>
          <p:nvPr/>
        </p:nvSpPr>
        <p:spPr bwMode="auto">
          <a:xfrm>
            <a:off x="9695929" y="2565401"/>
            <a:ext cx="1800225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4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826" name="Text Box 10"/>
          <p:cNvSpPr txBox="1">
            <a:spLocks noChangeArrowheads="1"/>
          </p:cNvSpPr>
          <p:nvPr/>
        </p:nvSpPr>
        <p:spPr bwMode="auto">
          <a:xfrm>
            <a:off x="7105128" y="372270"/>
            <a:ext cx="216058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4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=S</a:t>
            </a:r>
            <a:r>
              <a:rPr lang="en-US" sz="4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827" name="Text Box 11"/>
          <p:cNvSpPr txBox="1">
            <a:spLocks noChangeArrowheads="1"/>
          </p:cNvSpPr>
          <p:nvPr/>
        </p:nvSpPr>
        <p:spPr bwMode="auto">
          <a:xfrm>
            <a:off x="4007841" y="2349500"/>
            <a:ext cx="4683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2</a:t>
            </a:r>
          </a:p>
        </p:txBody>
      </p:sp>
      <p:sp>
        <p:nvSpPr>
          <p:cNvPr id="162828" name="Text Box 12"/>
          <p:cNvSpPr txBox="1">
            <a:spLocks noChangeArrowheads="1"/>
          </p:cNvSpPr>
          <p:nvPr/>
        </p:nvSpPr>
        <p:spPr bwMode="auto">
          <a:xfrm>
            <a:off x="6041889" y="1266826"/>
            <a:ext cx="1368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8</a:t>
            </a:r>
          </a:p>
        </p:txBody>
      </p:sp>
      <p:sp>
        <p:nvSpPr>
          <p:cNvPr id="162829" name="AutoShape 13"/>
          <p:cNvSpPr>
            <a:spLocks noChangeArrowheads="1"/>
          </p:cNvSpPr>
          <p:nvPr/>
        </p:nvSpPr>
        <p:spPr bwMode="auto">
          <a:xfrm rot="-1682760">
            <a:off x="5906566" y="4178300"/>
            <a:ext cx="2590800" cy="71438"/>
          </a:xfrm>
          <a:prstGeom prst="rightArrow">
            <a:avLst>
              <a:gd name="adj1" fmla="val 50000"/>
              <a:gd name="adj2" fmla="val 90666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2830" name="AutoShape 14"/>
          <p:cNvSpPr>
            <a:spLocks noChangeArrowheads="1"/>
          </p:cNvSpPr>
          <p:nvPr/>
        </p:nvSpPr>
        <p:spPr bwMode="auto">
          <a:xfrm>
            <a:off x="6097066" y="4868864"/>
            <a:ext cx="3960812" cy="73025"/>
          </a:xfrm>
          <a:prstGeom prst="rightArrow">
            <a:avLst>
              <a:gd name="adj1" fmla="val 50000"/>
              <a:gd name="adj2" fmla="val 135597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2831" name="Text Box 15"/>
          <p:cNvSpPr txBox="1">
            <a:spLocks noChangeArrowheads="1"/>
          </p:cNvSpPr>
          <p:nvPr/>
        </p:nvSpPr>
        <p:spPr bwMode="auto">
          <a:xfrm>
            <a:off x="3722167" y="4724401"/>
            <a:ext cx="237489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 KERAK: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832" name="Text Box 16"/>
          <p:cNvSpPr txBox="1">
            <a:spLocks noChangeArrowheads="1"/>
          </p:cNvSpPr>
          <p:nvPr/>
        </p:nvSpPr>
        <p:spPr bwMode="auto">
          <a:xfrm>
            <a:off x="1102307" y="784226"/>
            <a:ext cx="18716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ESHISH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833" name="Text Box 17"/>
          <p:cNvSpPr txBox="1">
            <a:spLocks noChangeArrowheads="1"/>
          </p:cNvSpPr>
          <p:nvPr/>
        </p:nvSpPr>
        <p:spPr bwMode="auto">
          <a:xfrm>
            <a:off x="911423" y="1438604"/>
            <a:ext cx="259310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2 ∙ 8 = 16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834" name="Text Box 18"/>
          <p:cNvSpPr txBox="1">
            <a:spLocks noChangeArrowheads="1"/>
          </p:cNvSpPr>
          <p:nvPr/>
        </p:nvSpPr>
        <p:spPr bwMode="auto">
          <a:xfrm>
            <a:off x="895476" y="2093774"/>
            <a:ext cx="169744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16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838" name="Text Box 22"/>
          <p:cNvSpPr txBox="1">
            <a:spLocks noChangeArrowheads="1"/>
          </p:cNvSpPr>
          <p:nvPr/>
        </p:nvSpPr>
        <p:spPr bwMode="auto">
          <a:xfrm>
            <a:off x="782391" y="4913313"/>
            <a:ext cx="236128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8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AVOB</a:t>
            </a:r>
            <a:r>
              <a:rPr lang="ru-RU" sz="28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8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</a:t>
            </a:r>
            <a:endParaRPr lang="ru-RU" sz="28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62839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320500"/>
              </p:ext>
            </p:extLst>
          </p:nvPr>
        </p:nvGraphicFramePr>
        <p:xfrm>
          <a:off x="8201699" y="3124139"/>
          <a:ext cx="32543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7" name="Формула" r:id="rId9" imgW="126720" imgH="139680" progId="Equation.3">
                  <p:embed/>
                </p:oleObj>
              </mc:Choice>
              <mc:Fallback>
                <p:oleObj name="Формула" r:id="rId9" imgW="12672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1699" y="3124139"/>
                        <a:ext cx="325437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921926" y="2715747"/>
            <a:ext cx="12875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800" b="1" i="1" dirty="0">
                <a:latin typeface="Berlin Sans FB Demi" panose="020E0802020502020306" pitchFamily="34" charset="0"/>
                <a:cs typeface="Arial" panose="020B0604020202020204" pitchFamily="34" charset="0"/>
              </a:rPr>
              <a:t>a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911424" y="3337828"/>
            <a:ext cx="169744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smtClean="0">
                <a:latin typeface="Berlin Sans FB Demi" panose="020E0802020502020306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latin typeface="Berlin Sans FB Demi" panose="020E0802020502020306" pitchFamily="34" charset="0"/>
                <a:cs typeface="Arial" panose="020B0604020202020204" pitchFamily="34" charset="0"/>
              </a:rPr>
              <a:t>a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r>
              <a:rPr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16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921926" y="3952409"/>
            <a:ext cx="169744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smtClean="0">
                <a:latin typeface="Berlin Sans FB Demi" panose="020E0802020502020306" pitchFamily="34" charset="0"/>
                <a:cs typeface="Arial" panose="020B0604020202020204" pitchFamily="34" charset="0"/>
              </a:rPr>
              <a:t>a</a:t>
            </a:r>
            <a:r>
              <a:rPr lang="en-US" sz="32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4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68737591"/>
      </p:ext>
    </p:extLst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62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162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162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62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62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2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29" grpId="0" animBg="1"/>
      <p:bldP spid="162830" grpId="0" animBg="1"/>
      <p:bldP spid="162831" grpId="0"/>
      <p:bldP spid="162832" grpId="0"/>
      <p:bldP spid="162833" grpId="0"/>
      <p:bldP spid="162834" grpId="0"/>
      <p:bldP spid="162838" grpId="0"/>
      <p:bldP spid="4" grpId="0"/>
      <p:bldP spid="28" grpId="0"/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96844" y="-99518"/>
            <a:ext cx="12288843" cy="117106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Parallelogrammning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20234" y="473129"/>
            <a:ext cx="11661903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400" b="1" i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Parallelogrammning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balandligining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ko‘paytmasiga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687562" y="4510861"/>
                <a:ext cx="2098588" cy="646331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S = b·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36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7562" y="4510861"/>
                <a:ext cx="2098588" cy="646331"/>
              </a:xfrm>
              <a:prstGeom prst="rect">
                <a:avLst/>
              </a:prstGeom>
              <a:blipFill rotWithShape="0">
                <a:blip r:embed="rId2"/>
                <a:stretch>
                  <a:fillRect l="-8382" t="-15741" b="-31481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6687562" y="3330759"/>
                <a:ext cx="2077748" cy="646331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S = a·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𝒂</m:t>
                        </m:r>
                      </m:sub>
                    </m:sSub>
                  </m:oMath>
                </a14:m>
                <a:r>
                  <a:rPr lang="en-US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36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7562" y="3330759"/>
                <a:ext cx="2077748" cy="646331"/>
              </a:xfrm>
              <a:prstGeom prst="rect">
                <a:avLst/>
              </a:prstGeom>
              <a:blipFill rotWithShape="0">
                <a:blip r:embed="rId3"/>
                <a:stretch>
                  <a:fillRect l="-8455" t="-14815" b="-31481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Параллелограмм 23"/>
          <p:cNvSpPr/>
          <p:nvPr/>
        </p:nvSpPr>
        <p:spPr>
          <a:xfrm>
            <a:off x="1355442" y="3153088"/>
            <a:ext cx="3993746" cy="2500330"/>
          </a:xfrm>
          <a:prstGeom prst="parallelogram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1982200" y="3166296"/>
            <a:ext cx="3105688" cy="1067001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732829" y="4415667"/>
            <a:ext cx="2500330" cy="158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1998384" y="5474318"/>
            <a:ext cx="198130" cy="1550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 rot="859987" flipV="1">
            <a:off x="4848654" y="3999500"/>
            <a:ext cx="228477" cy="1745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2544988" y="5551860"/>
            <a:ext cx="642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49188" y="4157216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048419" y="4369358"/>
                <a:ext cx="69006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2800" b="1" i="1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𝒂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schemeClr val="accent5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2800" b="1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8419" y="4369358"/>
                <a:ext cx="690061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583462" y="3166296"/>
                <a:ext cx="75636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sz="3200" b="1" dirty="0">
                    <a:solidFill>
                      <a:schemeClr val="accent5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3200" b="1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3462" y="3166296"/>
                <a:ext cx="756361" cy="58477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38552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919557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Trapetsiyaning</a:t>
            </a:r>
            <a:r>
              <a:rPr lang="en-US" sz="5400" b="1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yuzi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9363" y="1134914"/>
            <a:ext cx="1137327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Trapetsiyaning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asoslari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yig‘indisining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yarmi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balandligi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ko‘paytmasiga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672064" y="2325908"/>
                <a:ext cx="3096344" cy="11669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S</a:t>
                </a:r>
                <a:r>
                  <a:rPr lang="en-US" sz="40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=</a:t>
                </a:r>
                <a:r>
                  <a:rPr lang="en-US" sz="4000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𝒂</m:t>
                        </m:r>
                        <m: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+</m:t>
                        </m:r>
                        <m: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𝒃</m:t>
                        </m:r>
                      </m:num>
                      <m:den>
                        <m:r>
                          <a:rPr lang="en-US" sz="48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48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∙</a:t>
                </a:r>
                <a:r>
                  <a:rPr lang="en-US" sz="4800" b="1" i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h</a:t>
                </a:r>
                <a:endParaRPr lang="ru-RU" sz="4800" b="1" i="1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2064" y="2325908"/>
                <a:ext cx="3096344" cy="1166923"/>
              </a:xfrm>
              <a:prstGeom prst="rect">
                <a:avLst/>
              </a:prstGeom>
              <a:blipFill rotWithShape="0">
                <a:blip r:embed="rId2"/>
                <a:stretch>
                  <a:fillRect l="-6890" b="-120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Трапеция 6"/>
          <p:cNvSpPr/>
          <p:nvPr/>
        </p:nvSpPr>
        <p:spPr>
          <a:xfrm>
            <a:off x="1415480" y="2954409"/>
            <a:ext cx="3429024" cy="2000264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819640" y="4875186"/>
                <a:ext cx="78581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𝒂</m:t>
                      </m:r>
                      <m:r>
                        <a:rPr lang="en-US" sz="32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</m:oMath>
                  </m:oMathPara>
                </a14:m>
                <a:endParaRPr lang="ru-RU" sz="3200" i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640" y="4875186"/>
                <a:ext cx="785818" cy="58477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072017" y="2348880"/>
            <a:ext cx="714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latin typeface="Arial" pitchFamily="34" charset="0"/>
                <a:cs typeface="Arial" pitchFamily="34" charset="0"/>
              </a:rPr>
              <a:t>b</a:t>
            </a:r>
            <a:endParaRPr lang="ru-RU" sz="32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00981" y="3225671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latin typeface="Arial" pitchFamily="34" charset="0"/>
                <a:cs typeface="Arial" pitchFamily="34" charset="0"/>
              </a:rPr>
              <a:t>h</a:t>
            </a:r>
            <a:endParaRPr lang="ru-RU" sz="3200" i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1922386" y="2954409"/>
            <a:ext cx="64598" cy="2000264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0800000" flipH="1">
            <a:off x="1665513" y="3884019"/>
            <a:ext cx="2928958" cy="1588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1124903" y="3622409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54415" y="3548836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60096" y="3970076"/>
            <a:ext cx="3096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itchFamily="34" charset="0"/>
                <a:cs typeface="Arial" pitchFamily="34" charset="0"/>
              </a:rPr>
              <a:t>S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=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smtClean="0">
                <a:latin typeface="Arial" pitchFamily="34" charset="0"/>
                <a:cs typeface="Arial" pitchFamily="34" charset="0"/>
              </a:rPr>
              <a:t>EF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∙</a:t>
            </a:r>
            <a:r>
              <a:rPr lang="en-US" sz="4000" b="1" i="1" dirty="0" smtClean="0">
                <a:latin typeface="Arial" pitchFamily="34" charset="0"/>
                <a:cs typeface="Arial" pitchFamily="34" charset="0"/>
              </a:rPr>
              <a:t>h</a:t>
            </a:r>
            <a:endParaRPr lang="ru-RU" sz="4000" b="1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574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/>
      <p:bldP spid="3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91955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8- 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95400" y="1045904"/>
            <a:ext cx="1137327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Trapetsiyaning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26 cm,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balandligi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10 cm,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200 cm². Shu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trapetsiyaning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ikkinchi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asosini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toping.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832304" y="2508274"/>
                <a:ext cx="2640902" cy="1155766"/>
              </a:xfrm>
              <a:prstGeom prst="rect">
                <a:avLst/>
              </a:prstGeom>
              <a:noFill/>
              <a:ln>
                <a:solidFill>
                  <a:srgbClr val="92D05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4000" b="1" i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S </a:t>
                </a:r>
                <a:r>
                  <a:rPr lang="en-US" sz="4000" i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en-US" sz="4000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𝒂</m:t>
                        </m:r>
                        <m:r>
                          <a:rPr lang="en-US" sz="48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+</m:t>
                        </m:r>
                        <m: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𝒃</m:t>
                        </m:r>
                      </m:num>
                      <m:den>
                        <m:r>
                          <a:rPr lang="en-US" sz="48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48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·</a:t>
                </a:r>
                <a:r>
                  <a:rPr lang="en-US" sz="4000" b="1" i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h</a:t>
                </a:r>
                <a:endParaRPr lang="ru-RU" sz="4000" b="1" i="1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2304" y="2508274"/>
                <a:ext cx="2640902" cy="1155766"/>
              </a:xfrm>
              <a:prstGeom prst="rect">
                <a:avLst/>
              </a:prstGeom>
              <a:blipFill rotWithShape="0">
                <a:blip r:embed="rId2"/>
                <a:stretch>
                  <a:fillRect l="-8046" r="-2069" b="-11979"/>
                </a:stretch>
              </a:blipFill>
              <a:ln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Трапеция 6"/>
          <p:cNvSpPr/>
          <p:nvPr/>
        </p:nvSpPr>
        <p:spPr>
          <a:xfrm>
            <a:off x="1127448" y="3130662"/>
            <a:ext cx="3429024" cy="2000264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602696" y="4150860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49051" y="5064551"/>
            <a:ext cx="785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26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01204" y="3669129"/>
            <a:ext cx="24552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200 cm²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1634354" y="3130662"/>
            <a:ext cx="0" cy="2000264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5343022" y="2205042"/>
                <a:ext cx="2880917" cy="36376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2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200 </a:t>
                </a:r>
                <a:r>
                  <a:rPr lang="en-US" sz="32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𝟐𝟔</m:t>
                        </m:r>
                        <m:r>
                          <a:rPr lang="en-US" sz="40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+</m:t>
                        </m:r>
                        <m:r>
                          <a:rPr lang="en-US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𝐱</m:t>
                        </m:r>
                      </m:num>
                      <m:den>
                        <m:r>
                          <a:rPr lang="en-US" sz="40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·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10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26+x = 200:5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= 40 - 26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= 14 </a:t>
                </a:r>
                <a:endParaRPr lang="ru-RU" sz="32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022" y="2205042"/>
                <a:ext cx="2880917" cy="3637662"/>
              </a:xfrm>
              <a:prstGeom prst="rect">
                <a:avLst/>
              </a:prstGeom>
              <a:blipFill rotWithShape="0">
                <a:blip r:embed="rId3"/>
                <a:stretch>
                  <a:fillRect l="-5285" r="-4440" b="-21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Трапеция 22"/>
          <p:cNvSpPr/>
          <p:nvPr/>
        </p:nvSpPr>
        <p:spPr>
          <a:xfrm>
            <a:off x="1131662" y="3130662"/>
            <a:ext cx="3429024" cy="2000264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5D288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449051" y="2508274"/>
            <a:ext cx="12547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7A0000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en-US" sz="3200" b="1" dirty="0" smtClean="0">
                <a:solidFill>
                  <a:srgbClr val="7A0000"/>
                </a:solidFill>
                <a:latin typeface="Arial" pitchFamily="34" charset="0"/>
                <a:cs typeface="Arial" pitchFamily="34" charset="0"/>
              </a:rPr>
              <a:t> -?</a:t>
            </a:r>
            <a:endParaRPr lang="ru-RU" sz="3200" b="1" dirty="0">
              <a:solidFill>
                <a:srgbClr val="7A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769748" y="5842704"/>
            <a:ext cx="31085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14 cm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25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12" grpId="0"/>
      <p:bldP spid="13" grpId="0"/>
      <p:bldP spid="23" grpId="0" animBg="1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9"/>
          <p:cNvSpPr txBox="1">
            <a:spLocks noChangeArrowheads="1"/>
          </p:cNvSpPr>
          <p:nvPr/>
        </p:nvSpPr>
        <p:spPr bwMode="auto">
          <a:xfrm>
            <a:off x="2209800" y="228601"/>
            <a:ext cx="8305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43011" name="Text Box 11"/>
          <p:cNvSpPr txBox="1">
            <a:spLocks noChangeArrowheads="1"/>
          </p:cNvSpPr>
          <p:nvPr/>
        </p:nvSpPr>
        <p:spPr bwMode="auto">
          <a:xfrm>
            <a:off x="2057401" y="3352801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000099"/>
                </a:solidFill>
              </a:rPr>
              <a:t>А</a:t>
            </a:r>
          </a:p>
        </p:txBody>
      </p:sp>
      <p:sp>
        <p:nvSpPr>
          <p:cNvPr id="43012" name="Text Box 12"/>
          <p:cNvSpPr txBox="1">
            <a:spLocks noChangeArrowheads="1"/>
          </p:cNvSpPr>
          <p:nvPr/>
        </p:nvSpPr>
        <p:spPr bwMode="auto">
          <a:xfrm>
            <a:off x="4038601" y="1143001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000099"/>
                </a:solidFill>
              </a:rPr>
              <a:t>В</a:t>
            </a:r>
          </a:p>
        </p:txBody>
      </p:sp>
      <p:sp>
        <p:nvSpPr>
          <p:cNvPr id="43013" name="Text Box 13"/>
          <p:cNvSpPr txBox="1">
            <a:spLocks noChangeArrowheads="1"/>
          </p:cNvSpPr>
          <p:nvPr/>
        </p:nvSpPr>
        <p:spPr bwMode="auto">
          <a:xfrm>
            <a:off x="3886201" y="6019801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99"/>
                </a:solidFill>
              </a:rPr>
              <a:t>D</a:t>
            </a:r>
            <a:endParaRPr lang="ru-RU" sz="2800" b="1">
              <a:solidFill>
                <a:srgbClr val="000099"/>
              </a:solidFill>
            </a:endParaRPr>
          </a:p>
        </p:txBody>
      </p:sp>
      <p:sp>
        <p:nvSpPr>
          <p:cNvPr id="43014" name="Text Box 14"/>
          <p:cNvSpPr txBox="1">
            <a:spLocks noChangeArrowheads="1"/>
          </p:cNvSpPr>
          <p:nvPr/>
        </p:nvSpPr>
        <p:spPr bwMode="auto">
          <a:xfrm>
            <a:off x="5410201" y="3352801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000099"/>
                </a:solidFill>
              </a:rPr>
              <a:t>С</a:t>
            </a:r>
          </a:p>
        </p:txBody>
      </p:sp>
      <p:sp>
        <p:nvSpPr>
          <p:cNvPr id="316444" name="Text Box 28"/>
          <p:cNvSpPr txBox="1">
            <a:spLocks noChangeArrowheads="1"/>
          </p:cNvSpPr>
          <p:nvPr/>
        </p:nvSpPr>
        <p:spPr bwMode="auto">
          <a:xfrm>
            <a:off x="6023992" y="1478384"/>
            <a:ext cx="5942652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Rombning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defRPr/>
            </a:pP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dioganallari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ko‘paytmasining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defRPr/>
            </a:pP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yarmiga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016" name="AutoShape 29"/>
          <p:cNvSpPr>
            <a:spLocks noChangeArrowheads="1"/>
          </p:cNvSpPr>
          <p:nvPr/>
        </p:nvSpPr>
        <p:spPr bwMode="auto">
          <a:xfrm>
            <a:off x="3962400" y="1371600"/>
            <a:ext cx="1447800" cy="2286000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43017" name="AutoShape 30"/>
          <p:cNvSpPr>
            <a:spLocks noChangeArrowheads="1"/>
          </p:cNvSpPr>
          <p:nvPr/>
        </p:nvSpPr>
        <p:spPr bwMode="auto">
          <a:xfrm flipH="1">
            <a:off x="2514600" y="1371600"/>
            <a:ext cx="1447800" cy="2286000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43018" name="AutoShape 31"/>
          <p:cNvSpPr>
            <a:spLocks noChangeArrowheads="1"/>
          </p:cNvSpPr>
          <p:nvPr/>
        </p:nvSpPr>
        <p:spPr bwMode="auto">
          <a:xfrm flipV="1">
            <a:off x="3962400" y="3657600"/>
            <a:ext cx="1447800" cy="2286000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43019" name="AutoShape 32"/>
          <p:cNvSpPr>
            <a:spLocks noChangeArrowheads="1"/>
          </p:cNvSpPr>
          <p:nvPr/>
        </p:nvSpPr>
        <p:spPr bwMode="auto">
          <a:xfrm flipH="1" flipV="1">
            <a:off x="2514600" y="3657600"/>
            <a:ext cx="1447800" cy="2286000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grpSp>
        <p:nvGrpSpPr>
          <p:cNvPr id="43020" name="Group 45"/>
          <p:cNvGrpSpPr>
            <a:grpSpLocks/>
          </p:cNvGrpSpPr>
          <p:nvPr/>
        </p:nvGrpSpPr>
        <p:grpSpPr bwMode="auto">
          <a:xfrm>
            <a:off x="6600056" y="3840957"/>
            <a:ext cx="2794001" cy="1174750"/>
            <a:chOff x="3502" y="432"/>
            <a:chExt cx="1760" cy="740"/>
          </a:xfrm>
        </p:grpSpPr>
        <p:sp>
          <p:nvSpPr>
            <p:cNvPr id="316450" name="Text Box 34"/>
            <p:cNvSpPr txBox="1">
              <a:spLocks noChangeArrowheads="1"/>
            </p:cNvSpPr>
            <p:nvPr/>
          </p:nvSpPr>
          <p:spPr bwMode="auto">
            <a:xfrm>
              <a:off x="3502" y="573"/>
              <a:ext cx="1760" cy="4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44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S</a:t>
              </a:r>
              <a:r>
                <a:rPr lang="ru-RU" sz="4400" b="1" i="1" baseline="-25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р</a:t>
              </a:r>
              <a:r>
                <a:rPr lang="en-US" sz="44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=    </a:t>
              </a:r>
              <a:r>
                <a:rPr lang="ru-RU" sz="44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4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d</a:t>
              </a:r>
              <a:r>
                <a:rPr lang="en-US" sz="4400" b="1" i="1" baseline="-25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r>
                <a:rPr lang="en-US" sz="44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d</a:t>
              </a:r>
              <a:r>
                <a:rPr lang="en-US" sz="4400" b="1" i="1" baseline="-25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endParaRPr lang="ru-RU" sz="44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316453" name="Text Box 37"/>
            <p:cNvSpPr txBox="1">
              <a:spLocks noChangeArrowheads="1"/>
            </p:cNvSpPr>
            <p:nvPr/>
          </p:nvSpPr>
          <p:spPr bwMode="auto">
            <a:xfrm>
              <a:off x="4252" y="432"/>
              <a:ext cx="26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316454" name="Text Box 38"/>
            <p:cNvSpPr txBox="1">
              <a:spLocks noChangeArrowheads="1"/>
            </p:cNvSpPr>
            <p:nvPr/>
          </p:nvSpPr>
          <p:spPr bwMode="auto">
            <a:xfrm>
              <a:off x="4232" y="768"/>
              <a:ext cx="26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43053" name="Line 39"/>
            <p:cNvSpPr>
              <a:spLocks noChangeShapeType="1"/>
            </p:cNvSpPr>
            <p:nvPr/>
          </p:nvSpPr>
          <p:spPr bwMode="auto">
            <a:xfrm>
              <a:off x="4252" y="816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16469" name="Freeform 53"/>
          <p:cNvSpPr>
            <a:spLocks/>
          </p:cNvSpPr>
          <p:nvPr/>
        </p:nvSpPr>
        <p:spPr bwMode="auto">
          <a:xfrm>
            <a:off x="3962400" y="3429000"/>
            <a:ext cx="228600" cy="228600"/>
          </a:xfrm>
          <a:custGeom>
            <a:avLst/>
            <a:gdLst>
              <a:gd name="T0" fmla="*/ 0 w 144"/>
              <a:gd name="T1" fmla="*/ 0 h 144"/>
              <a:gd name="T2" fmla="*/ 228600 w 144"/>
              <a:gd name="T3" fmla="*/ 0 h 144"/>
              <a:gd name="T4" fmla="*/ 228600 w 144"/>
              <a:gd name="T5" fmla="*/ 228600 h 14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4" h="144">
                <a:moveTo>
                  <a:pt x="0" y="0"/>
                </a:moveTo>
                <a:lnTo>
                  <a:pt x="144" y="0"/>
                </a:lnTo>
                <a:lnTo>
                  <a:pt x="144" y="144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024" name="Text Box 55"/>
          <p:cNvSpPr txBox="1">
            <a:spLocks noChangeArrowheads="1"/>
          </p:cNvSpPr>
          <p:nvPr/>
        </p:nvSpPr>
        <p:spPr bwMode="auto">
          <a:xfrm>
            <a:off x="3578226" y="3581401"/>
            <a:ext cx="46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000099"/>
                </a:solidFill>
              </a:rPr>
              <a:t>О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07553" y="2360957"/>
                <a:ext cx="152580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i="1" dirty="0" smtClean="0"/>
                  <a:t>BD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  <m:sub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endParaRPr lang="ru-RU" sz="3200" b="1" i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553" y="2360957"/>
                <a:ext cx="1525802" cy="584775"/>
              </a:xfrm>
              <a:prstGeom prst="rect">
                <a:avLst/>
              </a:prstGeom>
              <a:blipFill rotWithShape="0">
                <a:blip r:embed="rId3"/>
                <a:stretch>
                  <a:fillRect l="-10400"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07553" y="2988241"/>
                <a:ext cx="148951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i="1" dirty="0" smtClean="0"/>
                  <a:t>AC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  <m:sub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endParaRPr lang="ru-RU" sz="2800" b="1" i="1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553" y="2988241"/>
                <a:ext cx="1489510" cy="584775"/>
              </a:xfrm>
              <a:prstGeom prst="rect">
                <a:avLst/>
              </a:prstGeom>
              <a:blipFill rotWithShape="0">
                <a:blip r:embed="rId4"/>
                <a:stretch>
                  <a:fillRect l="-10656"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0" y="0"/>
            <a:ext cx="12192000" cy="11430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 O M B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3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69" grpId="0" animBg="1"/>
      <p:bldP spid="2" grpId="0"/>
      <p:bldP spid="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Text Box 2"/>
          <p:cNvSpPr txBox="1">
            <a:spLocks noChangeArrowheads="1"/>
          </p:cNvSpPr>
          <p:nvPr/>
        </p:nvSpPr>
        <p:spPr bwMode="auto">
          <a:xfrm>
            <a:off x="767408" y="3423900"/>
            <a:ext cx="4026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99"/>
                </a:solidFill>
              </a:rPr>
              <a:t>А</a:t>
            </a:r>
          </a:p>
        </p:txBody>
      </p:sp>
      <p:sp>
        <p:nvSpPr>
          <p:cNvPr id="355331" name="Text Box 3"/>
          <p:cNvSpPr txBox="1">
            <a:spLocks noChangeArrowheads="1"/>
          </p:cNvSpPr>
          <p:nvPr/>
        </p:nvSpPr>
        <p:spPr bwMode="auto">
          <a:xfrm>
            <a:off x="2139008" y="1137900"/>
            <a:ext cx="3866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99"/>
                </a:solidFill>
              </a:rPr>
              <a:t>В</a:t>
            </a:r>
          </a:p>
        </p:txBody>
      </p:sp>
      <p:sp>
        <p:nvSpPr>
          <p:cNvPr id="355332" name="Text Box 4"/>
          <p:cNvSpPr txBox="1">
            <a:spLocks noChangeArrowheads="1"/>
          </p:cNvSpPr>
          <p:nvPr/>
        </p:nvSpPr>
        <p:spPr bwMode="auto">
          <a:xfrm>
            <a:off x="3988445" y="3257212"/>
            <a:ext cx="3754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99"/>
                </a:solidFill>
              </a:rPr>
              <a:t>С</a:t>
            </a:r>
          </a:p>
        </p:txBody>
      </p:sp>
      <p:sp>
        <p:nvSpPr>
          <p:cNvPr id="355333" name="Text Box 5"/>
          <p:cNvSpPr txBox="1">
            <a:spLocks noChangeArrowheads="1"/>
          </p:cNvSpPr>
          <p:nvPr/>
        </p:nvSpPr>
        <p:spPr bwMode="auto">
          <a:xfrm>
            <a:off x="2443808" y="5786100"/>
            <a:ext cx="41069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0099"/>
                </a:solidFill>
              </a:rPr>
              <a:t>D</a:t>
            </a:r>
            <a:endParaRPr lang="ru-RU" sz="2800" b="1">
              <a:solidFill>
                <a:srgbClr val="000099"/>
              </a:solidFill>
            </a:endParaRPr>
          </a:p>
        </p:txBody>
      </p:sp>
      <p:sp>
        <p:nvSpPr>
          <p:cNvPr id="355334" name="AutoShape 6"/>
          <p:cNvSpPr>
            <a:spLocks noChangeArrowheads="1"/>
          </p:cNvSpPr>
          <p:nvPr/>
        </p:nvSpPr>
        <p:spPr bwMode="auto">
          <a:xfrm rot="-21652590">
            <a:off x="1216115" y="1440623"/>
            <a:ext cx="2819400" cy="4419600"/>
          </a:xfrm>
          <a:prstGeom prst="diamond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28575">
            <a:solidFill>
              <a:schemeClr val="tx1"/>
            </a:solidFill>
            <a:miter lim="800000"/>
            <a:headEnd/>
            <a:tailEnd type="none" w="lg" len="lg"/>
          </a:ln>
          <a:effectLst/>
          <a:ex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55335" name="Group 7"/>
          <p:cNvGrpSpPr>
            <a:grpSpLocks/>
          </p:cNvGrpSpPr>
          <p:nvPr/>
        </p:nvGrpSpPr>
        <p:grpSpPr bwMode="auto">
          <a:xfrm>
            <a:off x="1245246" y="1809412"/>
            <a:ext cx="2760663" cy="3657600"/>
            <a:chOff x="397" y="1296"/>
            <a:chExt cx="1739" cy="2304"/>
          </a:xfrm>
        </p:grpSpPr>
        <p:grpSp>
          <p:nvGrpSpPr>
            <p:cNvPr id="355336" name="Group 8"/>
            <p:cNvGrpSpPr>
              <a:grpSpLocks/>
            </p:cNvGrpSpPr>
            <p:nvPr/>
          </p:nvGrpSpPr>
          <p:grpSpPr bwMode="auto">
            <a:xfrm>
              <a:off x="397" y="1296"/>
              <a:ext cx="1739" cy="2304"/>
              <a:chOff x="397" y="1296"/>
              <a:chExt cx="1739" cy="2304"/>
            </a:xfrm>
          </p:grpSpPr>
          <p:sp>
            <p:nvSpPr>
              <p:cNvPr id="355337" name="Line 9"/>
              <p:cNvSpPr>
                <a:spLocks noChangeShapeType="1"/>
              </p:cNvSpPr>
              <p:nvPr/>
            </p:nvSpPr>
            <p:spPr bwMode="auto">
              <a:xfrm rot="18204437" flipV="1">
                <a:off x="120" y="1656"/>
                <a:ext cx="2304" cy="15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5338" name="Freeform 10"/>
              <p:cNvSpPr>
                <a:spLocks/>
              </p:cNvSpPr>
              <p:nvPr/>
            </p:nvSpPr>
            <p:spPr bwMode="auto">
              <a:xfrm>
                <a:off x="397" y="2449"/>
                <a:ext cx="1739" cy="25"/>
              </a:xfrm>
              <a:custGeom>
                <a:avLst/>
                <a:gdLst>
                  <a:gd name="T0" fmla="*/ 0 w 1739"/>
                  <a:gd name="T1" fmla="*/ 25 h 25"/>
                  <a:gd name="T2" fmla="*/ 1739 w 1739"/>
                  <a:gd name="T3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739" h="25">
                    <a:moveTo>
                      <a:pt x="0" y="25"/>
                    </a:moveTo>
                    <a:lnTo>
                      <a:pt x="1739" y="0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55339" name="Text Box 11"/>
            <p:cNvSpPr txBox="1">
              <a:spLocks noChangeArrowheads="1"/>
            </p:cNvSpPr>
            <p:nvPr/>
          </p:nvSpPr>
          <p:spPr bwMode="auto">
            <a:xfrm>
              <a:off x="1079" y="2130"/>
              <a:ext cx="475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ru-RU" sz="2800" b="1" dirty="0">
                <a:solidFill>
                  <a:srgbClr val="000099"/>
                </a:solidFill>
              </a:endParaRPr>
            </a:p>
            <a:p>
              <a:r>
                <a:rPr lang="ru-RU" sz="2800" b="1" dirty="0">
                  <a:solidFill>
                    <a:srgbClr val="000099"/>
                  </a:solidFill>
                </a:rPr>
                <a:t>    О</a:t>
              </a:r>
            </a:p>
          </p:txBody>
        </p:sp>
      </p:grpSp>
      <p:sp>
        <p:nvSpPr>
          <p:cNvPr id="355340" name="Freeform 12"/>
          <p:cNvSpPr>
            <a:spLocks/>
          </p:cNvSpPr>
          <p:nvPr/>
        </p:nvSpPr>
        <p:spPr bwMode="auto">
          <a:xfrm>
            <a:off x="2634308" y="3409613"/>
            <a:ext cx="196850" cy="238125"/>
          </a:xfrm>
          <a:custGeom>
            <a:avLst/>
            <a:gdLst>
              <a:gd name="T0" fmla="*/ 0 w 124"/>
              <a:gd name="T1" fmla="*/ 2 h 150"/>
              <a:gd name="T2" fmla="*/ 120 w 124"/>
              <a:gd name="T3" fmla="*/ 0 h 150"/>
              <a:gd name="T4" fmla="*/ 124 w 124"/>
              <a:gd name="T5" fmla="*/ 150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4" h="150">
                <a:moveTo>
                  <a:pt x="0" y="2"/>
                </a:moveTo>
                <a:lnTo>
                  <a:pt x="120" y="0"/>
                </a:lnTo>
                <a:lnTo>
                  <a:pt x="124" y="15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355341" name="Group 13"/>
          <p:cNvGrpSpPr>
            <a:grpSpLocks/>
          </p:cNvGrpSpPr>
          <p:nvPr/>
        </p:nvGrpSpPr>
        <p:grpSpPr bwMode="auto">
          <a:xfrm>
            <a:off x="7031781" y="3555698"/>
            <a:ext cx="3900489" cy="1539877"/>
            <a:chOff x="3205" y="2886"/>
            <a:chExt cx="2457" cy="97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5342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3205" y="2886"/>
                  <a:ext cx="2457" cy="616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4000" b="1" dirty="0" smtClean="0">
                      <a:solidFill>
                        <a:srgbClr val="7A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cs typeface="Arial" panose="020B0604020202020204" pitchFamily="34" charset="0"/>
                    </a:rPr>
                    <a:t>S</a:t>
                  </a:r>
                  <a:r>
                    <a:rPr lang="en-US" sz="4000" b="1" baseline="-25000" dirty="0">
                      <a:solidFill>
                        <a:srgbClr val="7A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cs typeface="Arial" panose="020B0604020202020204" pitchFamily="34" charset="0"/>
                    </a:rPr>
                    <a:t>ABCD</a:t>
                  </a:r>
                  <a:r>
                    <a:rPr lang="en-US" sz="4000" b="1" dirty="0">
                      <a:solidFill>
                        <a:srgbClr val="7A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cs typeface="Arial" panose="020B0604020202020204" pitchFamily="34" charset="0"/>
                    </a:rPr>
                    <a:t> =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solidFill>
                                <a:srgbClr val="7A0000"/>
                              </a:solidFill>
                              <a:effectLst>
                                <a:outerShdw blurRad="38100" dist="38100" dir="2700000" algn="tl">
                                  <a:srgbClr val="C0C0C0"/>
                                </a:outerShdw>
                              </a:effectLst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rgbClr val="7A0000"/>
                              </a:solidFill>
                              <a:effectLst>
                                <a:outerShdw blurRad="38100" dist="38100" dir="2700000" algn="tl">
                                  <a:srgbClr val="C0C0C0"/>
                                </a:outerShdw>
                              </a:effectLst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rgbClr val="7A0000"/>
                              </a:solidFill>
                              <a:effectLst>
                                <a:outerShdw blurRad="38100" dist="38100" dir="2700000" algn="tl">
                                  <a:srgbClr val="C0C0C0"/>
                                </a:outerShdw>
                              </a:effectLst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den>
                      </m:f>
                    </m:oMath>
                  </a14:m>
                  <a:r>
                    <a:rPr lang="en-US" sz="4000" b="1" dirty="0" smtClean="0">
                      <a:solidFill>
                        <a:srgbClr val="7A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cs typeface="Arial" panose="020B0604020202020204" pitchFamily="34" charset="0"/>
                    </a:rPr>
                    <a:t>  </a:t>
                  </a:r>
                  <a:r>
                    <a:rPr lang="en-US" sz="4000" b="1" dirty="0">
                      <a:solidFill>
                        <a:srgbClr val="7A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cs typeface="Arial" panose="020B0604020202020204" pitchFamily="34" charset="0"/>
                    </a:rPr>
                    <a:t>d</a:t>
                  </a:r>
                  <a:r>
                    <a:rPr lang="en-US" sz="4000" b="1" baseline="-25000" dirty="0">
                      <a:solidFill>
                        <a:srgbClr val="7A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cs typeface="Arial" panose="020B0604020202020204" pitchFamily="34" charset="0"/>
                    </a:rPr>
                    <a:t>1</a:t>
                  </a:r>
                  <a:r>
                    <a:rPr lang="en-US" sz="4000" b="1" dirty="0">
                      <a:solidFill>
                        <a:srgbClr val="7A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cs typeface="Arial" panose="020B0604020202020204" pitchFamily="34" charset="0"/>
                    </a:rPr>
                    <a:t> d</a:t>
                  </a:r>
                  <a:r>
                    <a:rPr lang="en-US" sz="4000" b="1" baseline="-25000" dirty="0">
                      <a:solidFill>
                        <a:srgbClr val="7A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cs typeface="Arial" panose="020B0604020202020204" pitchFamily="34" charset="0"/>
                    </a:rPr>
                    <a:t>2</a:t>
                  </a:r>
                  <a:endParaRPr lang="ru-RU" sz="4800" b="1" i="1" dirty="0">
                    <a:solidFill>
                      <a:srgbClr val="7A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55342" name="Text 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205" y="2886"/>
                  <a:ext cx="2457" cy="616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5616" r="-3120" b="-15951"/>
                  </a:stretch>
                </a:blipFill>
                <a:ln w="9525">
                  <a:solidFill>
                    <a:schemeClr val="tx1"/>
                  </a:solidFill>
                  <a:miter lim="800000"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55343" name="Group 15"/>
            <p:cNvGrpSpPr>
              <a:grpSpLocks/>
            </p:cNvGrpSpPr>
            <p:nvPr/>
          </p:nvGrpSpPr>
          <p:grpSpPr bwMode="auto">
            <a:xfrm>
              <a:off x="3621" y="3221"/>
              <a:ext cx="116" cy="635"/>
              <a:chOff x="3526" y="2254"/>
              <a:chExt cx="116" cy="635"/>
            </a:xfrm>
          </p:grpSpPr>
          <p:sp>
            <p:nvSpPr>
              <p:cNvPr id="355344" name="Text Box 16"/>
              <p:cNvSpPr txBox="1">
                <a:spLocks noChangeArrowheads="1"/>
              </p:cNvSpPr>
              <p:nvPr/>
            </p:nvSpPr>
            <p:spPr bwMode="auto">
              <a:xfrm>
                <a:off x="3526" y="2254"/>
                <a:ext cx="116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ru-RU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355345" name="Text Box 17"/>
              <p:cNvSpPr txBox="1">
                <a:spLocks noChangeArrowheads="1"/>
              </p:cNvSpPr>
              <p:nvPr/>
            </p:nvSpPr>
            <p:spPr bwMode="auto">
              <a:xfrm>
                <a:off x="3526" y="2559"/>
                <a:ext cx="116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ru-RU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</p:grpSp>
      <p:sp>
        <p:nvSpPr>
          <p:cNvPr id="355352" name="Text Box 24"/>
          <p:cNvSpPr txBox="1">
            <a:spLocks noChangeArrowheads="1"/>
          </p:cNvSpPr>
          <p:nvPr/>
        </p:nvSpPr>
        <p:spPr bwMode="auto">
          <a:xfrm>
            <a:off x="4442592" y="4475093"/>
            <a:ext cx="291938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 = 216</a:t>
            </a:r>
            <a:r>
              <a:rPr lang="ru-RU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sz="3600" b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800" b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01133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13- masala(151-bet)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38416" y="1020797"/>
            <a:ext cx="74674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AC = 18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dm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BD = 24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b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2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2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P, h -? </a:t>
            </a:r>
          </a:p>
          <a:p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335120" y="2789915"/>
            <a:ext cx="23172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P = 60 dm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>
            <a:stCxn id="355334" idx="1"/>
          </p:cNvCxnSpPr>
          <p:nvPr/>
        </p:nvCxnSpPr>
        <p:spPr>
          <a:xfrm flipV="1">
            <a:off x="1216280" y="2588381"/>
            <a:ext cx="2111794" cy="108360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Box 24"/>
          <p:cNvSpPr txBox="1">
            <a:spLocks noChangeArrowheads="1"/>
          </p:cNvSpPr>
          <p:nvPr/>
        </p:nvSpPr>
        <p:spPr bwMode="auto">
          <a:xfrm>
            <a:off x="4569407" y="3702602"/>
            <a:ext cx="2234907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3600" b="1" dirty="0" smtClean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= S : a </a:t>
            </a:r>
            <a:endParaRPr lang="ru-RU" sz="4800" b="1" dirty="0">
              <a:solidFill>
                <a:srgbClr val="7A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4363869" y="2249200"/>
                <a:ext cx="4972643" cy="11195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 err="1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b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𝟖𝟏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𝟏𝟒𝟒</m:t>
                        </m:r>
                      </m:e>
                    </m:rad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15 </a:t>
                </a:r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dm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endParaRPr lang="ru-RU" sz="28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3869" y="2249200"/>
                <a:ext cx="4972643" cy="1119537"/>
              </a:xfrm>
              <a:prstGeom prst="rect">
                <a:avLst/>
              </a:prstGeom>
              <a:blipFill rotWithShape="0">
                <a:blip r:embed="rId4"/>
                <a:stretch>
                  <a:fillRect l="-3186" t="-7065" r="-2206" b="-157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12"/>
          <p:cNvSpPr/>
          <p:nvPr/>
        </p:nvSpPr>
        <p:spPr>
          <a:xfrm>
            <a:off x="4567003" y="5316789"/>
            <a:ext cx="49295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216 : 15 = 14,4</a:t>
            </a:r>
            <a:r>
              <a:rPr lang="ru-RU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dm</a:t>
            </a:r>
            <a:endParaRPr lang="ru-RU" sz="4800" b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195109" y="5984573"/>
            <a:ext cx="56220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rgbClr val="7A000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3600" b="1" dirty="0" smtClean="0">
                <a:solidFill>
                  <a:srgbClr val="7A0000"/>
                </a:solidFill>
                <a:latin typeface="Arial" pitchFamily="34" charset="0"/>
                <a:cs typeface="Arial" pitchFamily="34" charset="0"/>
              </a:rPr>
              <a:t>: 60 </a:t>
            </a:r>
            <a:r>
              <a:rPr lang="en-US" sz="3600" b="1" dirty="0" err="1" smtClean="0">
                <a:solidFill>
                  <a:srgbClr val="7A0000"/>
                </a:solidFill>
                <a:latin typeface="Arial" pitchFamily="34" charset="0"/>
                <a:cs typeface="Arial" pitchFamily="34" charset="0"/>
              </a:rPr>
              <a:t>dm</a:t>
            </a:r>
            <a:r>
              <a:rPr lang="en-US" sz="3600" b="1" dirty="0" smtClean="0">
                <a:solidFill>
                  <a:srgbClr val="7A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A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600" b="1" dirty="0" smtClean="0">
                <a:solidFill>
                  <a:srgbClr val="7A0000"/>
                </a:solidFill>
                <a:latin typeface="Arial" pitchFamily="34" charset="0"/>
                <a:cs typeface="Arial" pitchFamily="34" charset="0"/>
              </a:rPr>
              <a:t> 14,4 </a:t>
            </a:r>
            <a:r>
              <a:rPr lang="en-US" sz="3600" b="1" dirty="0" err="1" smtClean="0">
                <a:solidFill>
                  <a:srgbClr val="7A0000"/>
                </a:solidFill>
                <a:latin typeface="Arial" pitchFamily="34" charset="0"/>
                <a:cs typeface="Arial" pitchFamily="34" charset="0"/>
              </a:rPr>
              <a:t>dm</a:t>
            </a:r>
            <a:endParaRPr lang="ru-RU" sz="3600" b="1" dirty="0">
              <a:solidFill>
                <a:srgbClr val="7A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0969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55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55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55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55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55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55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5352" grpId="0"/>
      <p:bldP spid="5" grpId="0"/>
      <p:bldP spid="34" grpId="0" animBg="1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6" name="Text Box 4"/>
          <p:cNvSpPr txBox="1">
            <a:spLocks noChangeArrowheads="1"/>
          </p:cNvSpPr>
          <p:nvPr/>
        </p:nvSpPr>
        <p:spPr bwMode="auto">
          <a:xfrm>
            <a:off x="1676400" y="685800"/>
            <a:ext cx="883920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Parallelogramm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toping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Freeform 23"/>
          <p:cNvSpPr>
            <a:spLocks/>
          </p:cNvSpPr>
          <p:nvPr/>
        </p:nvSpPr>
        <p:spPr bwMode="auto">
          <a:xfrm>
            <a:off x="3429000" y="2057400"/>
            <a:ext cx="5257800" cy="2362200"/>
          </a:xfrm>
          <a:custGeom>
            <a:avLst/>
            <a:gdLst>
              <a:gd name="T0" fmla="*/ 0 w 3312"/>
              <a:gd name="T1" fmla="*/ 1488 h 1488"/>
              <a:gd name="T2" fmla="*/ 1008 w 3312"/>
              <a:gd name="T3" fmla="*/ 0 h 1488"/>
              <a:gd name="T4" fmla="*/ 3312 w 3312"/>
              <a:gd name="T5" fmla="*/ 0 h 1488"/>
              <a:gd name="T6" fmla="*/ 2304 w 3312"/>
              <a:gd name="T7" fmla="*/ 1488 h 1488"/>
              <a:gd name="T8" fmla="*/ 0 w 3312"/>
              <a:gd name="T9" fmla="*/ 1488 h 14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12"/>
              <a:gd name="T16" fmla="*/ 0 h 1488"/>
              <a:gd name="T17" fmla="*/ 3312 w 3312"/>
              <a:gd name="T18" fmla="*/ 1488 h 14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12" h="1488">
                <a:moveTo>
                  <a:pt x="0" y="1488"/>
                </a:moveTo>
                <a:lnTo>
                  <a:pt x="1008" y="0"/>
                </a:lnTo>
                <a:lnTo>
                  <a:pt x="3312" y="0"/>
                </a:lnTo>
                <a:lnTo>
                  <a:pt x="2304" y="1488"/>
                </a:lnTo>
                <a:lnTo>
                  <a:pt x="0" y="1488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2292" name="Text Box 24"/>
          <p:cNvSpPr txBox="1">
            <a:spLocks noChangeArrowheads="1"/>
          </p:cNvSpPr>
          <p:nvPr/>
        </p:nvSpPr>
        <p:spPr bwMode="auto">
          <a:xfrm>
            <a:off x="3048000" y="4267200"/>
            <a:ext cx="40267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12293" name="Text Box 25"/>
          <p:cNvSpPr txBox="1">
            <a:spLocks noChangeArrowheads="1"/>
          </p:cNvSpPr>
          <p:nvPr/>
        </p:nvSpPr>
        <p:spPr bwMode="auto">
          <a:xfrm>
            <a:off x="4572000" y="1600200"/>
            <a:ext cx="38664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В</a:t>
            </a:r>
          </a:p>
        </p:txBody>
      </p:sp>
      <p:sp>
        <p:nvSpPr>
          <p:cNvPr id="12294" name="Text Box 26"/>
          <p:cNvSpPr txBox="1">
            <a:spLocks noChangeArrowheads="1"/>
          </p:cNvSpPr>
          <p:nvPr/>
        </p:nvSpPr>
        <p:spPr bwMode="auto">
          <a:xfrm>
            <a:off x="8534400" y="1600200"/>
            <a:ext cx="37542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С</a:t>
            </a:r>
          </a:p>
        </p:txBody>
      </p:sp>
      <p:sp>
        <p:nvSpPr>
          <p:cNvPr id="12295" name="Text Box 27"/>
          <p:cNvSpPr txBox="1">
            <a:spLocks noChangeArrowheads="1"/>
          </p:cNvSpPr>
          <p:nvPr/>
        </p:nvSpPr>
        <p:spPr bwMode="auto">
          <a:xfrm>
            <a:off x="6797675" y="4343400"/>
            <a:ext cx="410690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 b="1"/>
              <a:t>D</a:t>
            </a:r>
            <a:endParaRPr lang="ru-RU" sz="2800" b="1"/>
          </a:p>
        </p:txBody>
      </p:sp>
      <p:grpSp>
        <p:nvGrpSpPr>
          <p:cNvPr id="12296" name="Group 28"/>
          <p:cNvGrpSpPr>
            <a:grpSpLocks/>
          </p:cNvGrpSpPr>
          <p:nvPr/>
        </p:nvGrpSpPr>
        <p:grpSpPr bwMode="auto">
          <a:xfrm>
            <a:off x="4800605" y="2057400"/>
            <a:ext cx="411163" cy="2809876"/>
            <a:chOff x="2160" y="1488"/>
            <a:chExt cx="259" cy="1770"/>
          </a:xfrm>
        </p:grpSpPr>
        <p:grpSp>
          <p:nvGrpSpPr>
            <p:cNvPr id="12302" name="Group 29"/>
            <p:cNvGrpSpPr>
              <a:grpSpLocks/>
            </p:cNvGrpSpPr>
            <p:nvPr/>
          </p:nvGrpSpPr>
          <p:grpSpPr bwMode="auto">
            <a:xfrm>
              <a:off x="2160" y="1488"/>
              <a:ext cx="144" cy="1488"/>
              <a:chOff x="1248" y="1440"/>
              <a:chExt cx="144" cy="1488"/>
            </a:xfrm>
          </p:grpSpPr>
          <p:sp>
            <p:nvSpPr>
              <p:cNvPr id="12304" name="Line 30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05" name="Freeform 31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144"/>
                  <a:gd name="T11" fmla="*/ 144 w 144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2303" name="Text Box 32"/>
            <p:cNvSpPr txBox="1">
              <a:spLocks noChangeArrowheads="1"/>
            </p:cNvSpPr>
            <p:nvPr/>
          </p:nvSpPr>
          <p:spPr bwMode="auto">
            <a:xfrm>
              <a:off x="2160" y="2928"/>
              <a:ext cx="25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H</a:t>
              </a:r>
              <a:endParaRPr lang="ru-RU" sz="2800" b="1"/>
            </a:p>
          </p:txBody>
        </p:sp>
      </p:grpSp>
      <p:sp>
        <p:nvSpPr>
          <p:cNvPr id="12298" name="Text Box 34"/>
          <p:cNvSpPr txBox="1">
            <a:spLocks noChangeArrowheads="1"/>
          </p:cNvSpPr>
          <p:nvPr/>
        </p:nvSpPr>
        <p:spPr bwMode="auto">
          <a:xfrm>
            <a:off x="5029200" y="2971800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2</a:t>
            </a:r>
          </a:p>
        </p:txBody>
      </p:sp>
      <p:sp>
        <p:nvSpPr>
          <p:cNvPr id="12299" name="Freeform 35"/>
          <p:cNvSpPr>
            <a:spLocks/>
          </p:cNvSpPr>
          <p:nvPr/>
        </p:nvSpPr>
        <p:spPr bwMode="auto">
          <a:xfrm>
            <a:off x="3429000" y="4419600"/>
            <a:ext cx="3657600" cy="533400"/>
          </a:xfrm>
          <a:custGeom>
            <a:avLst/>
            <a:gdLst>
              <a:gd name="T0" fmla="*/ 0 w 2304"/>
              <a:gd name="T1" fmla="*/ 0 h 336"/>
              <a:gd name="T2" fmla="*/ 1104 w 2304"/>
              <a:gd name="T3" fmla="*/ 336 h 336"/>
              <a:gd name="T4" fmla="*/ 2304 w 2304"/>
              <a:gd name="T5" fmla="*/ 0 h 336"/>
              <a:gd name="T6" fmla="*/ 0 60000 65536"/>
              <a:gd name="T7" fmla="*/ 0 60000 65536"/>
              <a:gd name="T8" fmla="*/ 0 60000 65536"/>
              <a:gd name="T9" fmla="*/ 0 w 2304"/>
              <a:gd name="T10" fmla="*/ 0 h 336"/>
              <a:gd name="T11" fmla="*/ 2304 w 2304"/>
              <a:gd name="T12" fmla="*/ 336 h 3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04" h="336">
                <a:moveTo>
                  <a:pt x="0" y="0"/>
                </a:moveTo>
                <a:cubicBezTo>
                  <a:pt x="360" y="168"/>
                  <a:pt x="720" y="336"/>
                  <a:pt x="1104" y="336"/>
                </a:cubicBezTo>
                <a:cubicBezTo>
                  <a:pt x="1488" y="336"/>
                  <a:pt x="1896" y="168"/>
                  <a:pt x="2304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2300" name="Text Box 36"/>
          <p:cNvSpPr txBox="1">
            <a:spLocks noChangeArrowheads="1"/>
          </p:cNvSpPr>
          <p:nvPr/>
        </p:nvSpPr>
        <p:spPr bwMode="auto">
          <a:xfrm>
            <a:off x="4953000" y="4953000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5</a:t>
            </a:r>
          </a:p>
        </p:txBody>
      </p:sp>
      <p:sp>
        <p:nvSpPr>
          <p:cNvPr id="284709" name="Text Box 37"/>
          <p:cNvSpPr txBox="1">
            <a:spLocks noChangeArrowheads="1"/>
          </p:cNvSpPr>
          <p:nvPr/>
        </p:nvSpPr>
        <p:spPr bwMode="auto">
          <a:xfrm>
            <a:off x="4343400" y="152400"/>
            <a:ext cx="441960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BCD -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parallelogramm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341442" y="2852936"/>
            <a:ext cx="22044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10</a:t>
            </a:r>
            <a:endParaRPr lang="ru-RU" sz="54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429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Freeform 3"/>
          <p:cNvSpPr>
            <a:spLocks/>
          </p:cNvSpPr>
          <p:nvPr/>
        </p:nvSpPr>
        <p:spPr bwMode="auto">
          <a:xfrm>
            <a:off x="3429000" y="2057400"/>
            <a:ext cx="5257800" cy="2362200"/>
          </a:xfrm>
          <a:custGeom>
            <a:avLst/>
            <a:gdLst>
              <a:gd name="T0" fmla="*/ 0 w 3312"/>
              <a:gd name="T1" fmla="*/ 1488 h 1488"/>
              <a:gd name="T2" fmla="*/ 1008 w 3312"/>
              <a:gd name="T3" fmla="*/ 0 h 1488"/>
              <a:gd name="T4" fmla="*/ 3312 w 3312"/>
              <a:gd name="T5" fmla="*/ 0 h 1488"/>
              <a:gd name="T6" fmla="*/ 2304 w 3312"/>
              <a:gd name="T7" fmla="*/ 1488 h 1488"/>
              <a:gd name="T8" fmla="*/ 0 w 3312"/>
              <a:gd name="T9" fmla="*/ 1488 h 14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12"/>
              <a:gd name="T16" fmla="*/ 0 h 1488"/>
              <a:gd name="T17" fmla="*/ 3312 w 3312"/>
              <a:gd name="T18" fmla="*/ 1488 h 14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12" h="1488">
                <a:moveTo>
                  <a:pt x="0" y="1488"/>
                </a:moveTo>
                <a:lnTo>
                  <a:pt x="1008" y="0"/>
                </a:lnTo>
                <a:lnTo>
                  <a:pt x="3312" y="0"/>
                </a:lnTo>
                <a:lnTo>
                  <a:pt x="2304" y="1488"/>
                </a:lnTo>
                <a:lnTo>
                  <a:pt x="0" y="1488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048000" y="4267200"/>
            <a:ext cx="40267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4572000" y="1600200"/>
            <a:ext cx="38664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В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8534400" y="1600200"/>
            <a:ext cx="37542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С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6797675" y="4343400"/>
            <a:ext cx="410690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 b="1"/>
              <a:t>D</a:t>
            </a:r>
            <a:endParaRPr lang="ru-RU" sz="2800" b="1"/>
          </a:p>
        </p:txBody>
      </p:sp>
      <p:sp>
        <p:nvSpPr>
          <p:cNvPr id="13321" name="Text Box 14"/>
          <p:cNvSpPr txBox="1">
            <a:spLocks noChangeArrowheads="1"/>
          </p:cNvSpPr>
          <p:nvPr/>
        </p:nvSpPr>
        <p:spPr bwMode="auto">
          <a:xfrm>
            <a:off x="5791200" y="3124200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 b="1" dirty="0"/>
              <a:t>7</a:t>
            </a:r>
            <a:endParaRPr lang="ru-RU" sz="2800" b="1" dirty="0"/>
          </a:p>
        </p:txBody>
      </p:sp>
      <p:sp>
        <p:nvSpPr>
          <p:cNvPr id="13322" name="Freeform 15"/>
          <p:cNvSpPr>
            <a:spLocks/>
          </p:cNvSpPr>
          <p:nvPr/>
        </p:nvSpPr>
        <p:spPr bwMode="auto">
          <a:xfrm>
            <a:off x="3403600" y="2054226"/>
            <a:ext cx="1606550" cy="2365375"/>
          </a:xfrm>
          <a:custGeom>
            <a:avLst/>
            <a:gdLst>
              <a:gd name="T0" fmla="*/ 1012 w 1012"/>
              <a:gd name="T1" fmla="*/ 0 h 1490"/>
              <a:gd name="T2" fmla="*/ 288 w 1012"/>
              <a:gd name="T3" fmla="*/ 450 h 1490"/>
              <a:gd name="T4" fmla="*/ 0 w 1012"/>
              <a:gd name="T5" fmla="*/ 1490 h 1490"/>
              <a:gd name="T6" fmla="*/ 0 60000 65536"/>
              <a:gd name="T7" fmla="*/ 0 60000 65536"/>
              <a:gd name="T8" fmla="*/ 0 60000 65536"/>
              <a:gd name="T9" fmla="*/ 0 w 1012"/>
              <a:gd name="T10" fmla="*/ 0 h 1490"/>
              <a:gd name="T11" fmla="*/ 1012 w 1012"/>
              <a:gd name="T12" fmla="*/ 1490 h 149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12" h="1490">
                <a:moveTo>
                  <a:pt x="1012" y="0"/>
                </a:moveTo>
                <a:cubicBezTo>
                  <a:pt x="891" y="75"/>
                  <a:pt x="457" y="202"/>
                  <a:pt x="288" y="450"/>
                </a:cubicBezTo>
                <a:cubicBezTo>
                  <a:pt x="119" y="698"/>
                  <a:pt x="60" y="1273"/>
                  <a:pt x="0" y="149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23" name="Text Box 16"/>
          <p:cNvSpPr txBox="1">
            <a:spLocks noChangeArrowheads="1"/>
          </p:cNvSpPr>
          <p:nvPr/>
        </p:nvSpPr>
        <p:spPr bwMode="auto">
          <a:xfrm>
            <a:off x="3429000" y="2514600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 b="1" dirty="0"/>
              <a:t>6</a:t>
            </a:r>
            <a:endParaRPr lang="ru-RU" sz="2800" b="1" dirty="0"/>
          </a:p>
        </p:txBody>
      </p:sp>
      <p:grpSp>
        <p:nvGrpSpPr>
          <p:cNvPr id="13324" name="Group 17"/>
          <p:cNvGrpSpPr>
            <a:grpSpLocks/>
          </p:cNvGrpSpPr>
          <p:nvPr/>
        </p:nvGrpSpPr>
        <p:grpSpPr bwMode="auto">
          <a:xfrm>
            <a:off x="4178300" y="2362201"/>
            <a:ext cx="2908300" cy="2049463"/>
            <a:chOff x="1776" y="1680"/>
            <a:chExt cx="1832" cy="1291"/>
          </a:xfrm>
        </p:grpSpPr>
        <p:grpSp>
          <p:nvGrpSpPr>
            <p:cNvPr id="13326" name="Group 18"/>
            <p:cNvGrpSpPr>
              <a:grpSpLocks/>
            </p:cNvGrpSpPr>
            <p:nvPr/>
          </p:nvGrpSpPr>
          <p:grpSpPr bwMode="auto">
            <a:xfrm>
              <a:off x="2016" y="1776"/>
              <a:ext cx="1592" cy="1195"/>
              <a:chOff x="1824" y="2701"/>
              <a:chExt cx="1592" cy="1195"/>
            </a:xfrm>
          </p:grpSpPr>
          <p:sp>
            <p:nvSpPr>
              <p:cNvPr id="13328" name="Freeform 19"/>
              <p:cNvSpPr>
                <a:spLocks/>
              </p:cNvSpPr>
              <p:nvPr/>
            </p:nvSpPr>
            <p:spPr bwMode="auto">
              <a:xfrm rot="10800000">
                <a:off x="1824" y="2832"/>
                <a:ext cx="1592" cy="1064"/>
              </a:xfrm>
              <a:custGeom>
                <a:avLst/>
                <a:gdLst>
                  <a:gd name="T0" fmla="*/ 0 w 1592"/>
                  <a:gd name="T1" fmla="*/ 0 h 1064"/>
                  <a:gd name="T2" fmla="*/ 1592 w 1592"/>
                  <a:gd name="T3" fmla="*/ 1064 h 1064"/>
                  <a:gd name="T4" fmla="*/ 0 60000 65536"/>
                  <a:gd name="T5" fmla="*/ 0 60000 65536"/>
                  <a:gd name="T6" fmla="*/ 0 w 1592"/>
                  <a:gd name="T7" fmla="*/ 0 h 1064"/>
                  <a:gd name="T8" fmla="*/ 1592 w 1592"/>
                  <a:gd name="T9" fmla="*/ 1064 h 106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592" h="1064">
                    <a:moveTo>
                      <a:pt x="0" y="0"/>
                    </a:moveTo>
                    <a:lnTo>
                      <a:pt x="1592" y="1064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29" name="Freeform 20"/>
              <p:cNvSpPr>
                <a:spLocks/>
              </p:cNvSpPr>
              <p:nvPr/>
            </p:nvSpPr>
            <p:spPr bwMode="auto">
              <a:xfrm rot="14674259" flipV="1">
                <a:off x="1869" y="2752"/>
                <a:ext cx="227" cy="126"/>
              </a:xfrm>
              <a:custGeom>
                <a:avLst/>
                <a:gdLst>
                  <a:gd name="T0" fmla="*/ 227 w 227"/>
                  <a:gd name="T1" fmla="*/ 85 h 126"/>
                  <a:gd name="T2" fmla="*/ 80 w 227"/>
                  <a:gd name="T3" fmla="*/ 0 h 126"/>
                  <a:gd name="T4" fmla="*/ 0 w 227"/>
                  <a:gd name="T5" fmla="*/ 126 h 126"/>
                  <a:gd name="T6" fmla="*/ 0 60000 65536"/>
                  <a:gd name="T7" fmla="*/ 0 60000 65536"/>
                  <a:gd name="T8" fmla="*/ 0 60000 65536"/>
                  <a:gd name="T9" fmla="*/ 0 w 227"/>
                  <a:gd name="T10" fmla="*/ 0 h 126"/>
                  <a:gd name="T11" fmla="*/ 227 w 227"/>
                  <a:gd name="T12" fmla="*/ 126 h 12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27" h="126">
                    <a:moveTo>
                      <a:pt x="227" y="85"/>
                    </a:moveTo>
                    <a:lnTo>
                      <a:pt x="80" y="0"/>
                    </a:lnTo>
                    <a:lnTo>
                      <a:pt x="0" y="126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3327" name="Text Box 21"/>
            <p:cNvSpPr txBox="1">
              <a:spLocks noChangeArrowheads="1"/>
            </p:cNvSpPr>
            <p:nvPr/>
          </p:nvSpPr>
          <p:spPr bwMode="auto">
            <a:xfrm>
              <a:off x="1776" y="1680"/>
              <a:ext cx="24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R</a:t>
              </a:r>
              <a:endParaRPr lang="ru-RU" sz="2800" b="1"/>
            </a:p>
          </p:txBody>
        </p:sp>
      </p:grp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1676400" y="685800"/>
            <a:ext cx="883920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Parallelogramm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toping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 Box 37"/>
          <p:cNvSpPr txBox="1">
            <a:spLocks noChangeArrowheads="1"/>
          </p:cNvSpPr>
          <p:nvPr/>
        </p:nvSpPr>
        <p:spPr bwMode="auto">
          <a:xfrm>
            <a:off x="4343400" y="152400"/>
            <a:ext cx="441960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BCD -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parallelogramm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341442" y="2852936"/>
            <a:ext cx="22044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42</a:t>
            </a:r>
            <a:endParaRPr lang="ru-RU" sz="54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133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37" name="Text Box 25"/>
          <p:cNvSpPr txBox="1">
            <a:spLocks noChangeArrowheads="1"/>
          </p:cNvSpPr>
          <p:nvPr/>
        </p:nvSpPr>
        <p:spPr bwMode="auto">
          <a:xfrm>
            <a:off x="9475648" y="2657128"/>
            <a:ext cx="1077539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dirty="0"/>
              <a:t> </a:t>
            </a:r>
            <a:r>
              <a:rPr lang="en-US" sz="2400" b="1" dirty="0" smtClean="0"/>
              <a:t>12 cm </a:t>
            </a:r>
            <a:endParaRPr lang="ru-RU" sz="2400" b="1" dirty="0"/>
          </a:p>
        </p:txBody>
      </p:sp>
      <p:sp>
        <p:nvSpPr>
          <p:cNvPr id="294914" name="Text Box 2"/>
          <p:cNvSpPr txBox="1">
            <a:spLocks noChangeArrowheads="1"/>
          </p:cNvSpPr>
          <p:nvPr/>
        </p:nvSpPr>
        <p:spPr bwMode="auto">
          <a:xfrm>
            <a:off x="1127448" y="221698"/>
            <a:ext cx="11568608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Parallelogramning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</a:t>
            </a:r>
            <a:r>
              <a:rPr lang="en-US" sz="24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ABCD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36 cm²,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balandliklari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3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cm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4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cm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perimetrini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toping. 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461" name="AutoShape 4"/>
          <p:cNvSpPr>
            <a:spLocks noChangeArrowheads="1"/>
          </p:cNvSpPr>
          <p:nvPr/>
        </p:nvSpPr>
        <p:spPr bwMode="auto">
          <a:xfrm>
            <a:off x="2209800" y="1905000"/>
            <a:ext cx="5257800" cy="2362200"/>
          </a:xfrm>
          <a:prstGeom prst="parallelogram">
            <a:avLst>
              <a:gd name="adj" fmla="val 67362"/>
            </a:avLst>
          </a:prstGeom>
          <a:gradFill rotWithShape="1">
            <a:gsLst>
              <a:gs pos="0">
                <a:schemeClr val="bg1"/>
              </a:gs>
              <a:gs pos="100000">
                <a:srgbClr val="FFFF66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2" name="Text Box 5"/>
          <p:cNvSpPr txBox="1">
            <a:spLocks noChangeArrowheads="1"/>
          </p:cNvSpPr>
          <p:nvPr/>
        </p:nvSpPr>
        <p:spPr bwMode="auto">
          <a:xfrm>
            <a:off x="1828800" y="4114800"/>
            <a:ext cx="40267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19463" name="Text Box 6"/>
          <p:cNvSpPr txBox="1">
            <a:spLocks noChangeArrowheads="1"/>
          </p:cNvSpPr>
          <p:nvPr/>
        </p:nvSpPr>
        <p:spPr bwMode="auto">
          <a:xfrm>
            <a:off x="3352800" y="1447800"/>
            <a:ext cx="38664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В</a:t>
            </a:r>
          </a:p>
        </p:txBody>
      </p:sp>
      <p:sp>
        <p:nvSpPr>
          <p:cNvPr id="19464" name="Text Box 7"/>
          <p:cNvSpPr txBox="1">
            <a:spLocks noChangeArrowheads="1"/>
          </p:cNvSpPr>
          <p:nvPr/>
        </p:nvSpPr>
        <p:spPr bwMode="auto">
          <a:xfrm>
            <a:off x="7315200" y="1447800"/>
            <a:ext cx="37542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С</a:t>
            </a:r>
          </a:p>
        </p:txBody>
      </p:sp>
      <p:grpSp>
        <p:nvGrpSpPr>
          <p:cNvPr id="19465" name="Group 8"/>
          <p:cNvGrpSpPr>
            <a:grpSpLocks/>
          </p:cNvGrpSpPr>
          <p:nvPr/>
        </p:nvGrpSpPr>
        <p:grpSpPr bwMode="auto">
          <a:xfrm>
            <a:off x="3594105" y="1890713"/>
            <a:ext cx="411163" cy="2809874"/>
            <a:chOff x="2160" y="1488"/>
            <a:chExt cx="259" cy="1770"/>
          </a:xfrm>
        </p:grpSpPr>
        <p:grpSp>
          <p:nvGrpSpPr>
            <p:cNvPr id="19483" name="Group 9"/>
            <p:cNvGrpSpPr>
              <a:grpSpLocks/>
            </p:cNvGrpSpPr>
            <p:nvPr/>
          </p:nvGrpSpPr>
          <p:grpSpPr bwMode="auto">
            <a:xfrm>
              <a:off x="2160" y="1488"/>
              <a:ext cx="144" cy="1488"/>
              <a:chOff x="1248" y="1440"/>
              <a:chExt cx="144" cy="1488"/>
            </a:xfrm>
          </p:grpSpPr>
          <p:sp>
            <p:nvSpPr>
              <p:cNvPr id="19485" name="Line 10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6" name="Freeform 11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144"/>
                  <a:gd name="T11" fmla="*/ 144 w 144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9484" name="Text Box 12"/>
            <p:cNvSpPr txBox="1">
              <a:spLocks noChangeArrowheads="1"/>
            </p:cNvSpPr>
            <p:nvPr/>
          </p:nvSpPr>
          <p:spPr bwMode="auto">
            <a:xfrm>
              <a:off x="2160" y="2928"/>
              <a:ext cx="25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H</a:t>
              </a:r>
              <a:endParaRPr lang="ru-RU" sz="2800" b="1"/>
            </a:p>
          </p:txBody>
        </p:sp>
      </p:grpSp>
      <p:grpSp>
        <p:nvGrpSpPr>
          <p:cNvPr id="19466" name="Group 13"/>
          <p:cNvGrpSpPr>
            <a:grpSpLocks/>
          </p:cNvGrpSpPr>
          <p:nvPr/>
        </p:nvGrpSpPr>
        <p:grpSpPr bwMode="auto">
          <a:xfrm>
            <a:off x="3809999" y="1905001"/>
            <a:ext cx="2813050" cy="2047876"/>
            <a:chOff x="2304" y="1488"/>
            <a:chExt cx="1772" cy="1290"/>
          </a:xfrm>
        </p:grpSpPr>
        <p:sp>
          <p:nvSpPr>
            <p:cNvPr id="19480" name="Freeform 14"/>
            <p:cNvSpPr>
              <a:spLocks/>
            </p:cNvSpPr>
            <p:nvPr/>
          </p:nvSpPr>
          <p:spPr bwMode="auto">
            <a:xfrm>
              <a:off x="2304" y="1488"/>
              <a:ext cx="1592" cy="1064"/>
            </a:xfrm>
            <a:custGeom>
              <a:avLst/>
              <a:gdLst>
                <a:gd name="T0" fmla="*/ 0 w 1592"/>
                <a:gd name="T1" fmla="*/ 0 h 1064"/>
                <a:gd name="T2" fmla="*/ 1592 w 1592"/>
                <a:gd name="T3" fmla="*/ 1064 h 1064"/>
                <a:gd name="T4" fmla="*/ 0 60000 65536"/>
                <a:gd name="T5" fmla="*/ 0 60000 65536"/>
                <a:gd name="T6" fmla="*/ 0 w 1592"/>
                <a:gd name="T7" fmla="*/ 0 h 1064"/>
                <a:gd name="T8" fmla="*/ 1592 w 1592"/>
                <a:gd name="T9" fmla="*/ 1064 h 10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92" h="1064">
                  <a:moveTo>
                    <a:pt x="0" y="0"/>
                  </a:moveTo>
                  <a:lnTo>
                    <a:pt x="1592" y="1064"/>
                  </a:lnTo>
                </a:path>
              </a:pathLst>
            </a:custGeom>
            <a:noFill/>
            <a:ln w="28575" cmpd="sng">
              <a:solidFill>
                <a:srgbClr val="0000FF"/>
              </a:solidFill>
              <a:round/>
              <a:headEnd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81" name="Freeform 15"/>
            <p:cNvSpPr>
              <a:spLocks/>
            </p:cNvSpPr>
            <p:nvPr/>
          </p:nvSpPr>
          <p:spPr bwMode="auto">
            <a:xfrm>
              <a:off x="3765" y="2323"/>
              <a:ext cx="227" cy="126"/>
            </a:xfrm>
            <a:custGeom>
              <a:avLst/>
              <a:gdLst>
                <a:gd name="T0" fmla="*/ 227 w 227"/>
                <a:gd name="T1" fmla="*/ 85 h 126"/>
                <a:gd name="T2" fmla="*/ 80 w 227"/>
                <a:gd name="T3" fmla="*/ 0 h 126"/>
                <a:gd name="T4" fmla="*/ 0 w 227"/>
                <a:gd name="T5" fmla="*/ 126 h 126"/>
                <a:gd name="T6" fmla="*/ 0 60000 65536"/>
                <a:gd name="T7" fmla="*/ 0 60000 65536"/>
                <a:gd name="T8" fmla="*/ 0 60000 65536"/>
                <a:gd name="T9" fmla="*/ 0 w 227"/>
                <a:gd name="T10" fmla="*/ 0 h 126"/>
                <a:gd name="T11" fmla="*/ 227 w 227"/>
                <a:gd name="T12" fmla="*/ 126 h 1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7" h="126">
                  <a:moveTo>
                    <a:pt x="227" y="85"/>
                  </a:moveTo>
                  <a:lnTo>
                    <a:pt x="80" y="0"/>
                  </a:lnTo>
                  <a:lnTo>
                    <a:pt x="0" y="126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82" name="Text Box 16"/>
            <p:cNvSpPr txBox="1">
              <a:spLocks noChangeArrowheads="1"/>
            </p:cNvSpPr>
            <p:nvPr/>
          </p:nvSpPr>
          <p:spPr bwMode="auto">
            <a:xfrm>
              <a:off x="3840" y="2448"/>
              <a:ext cx="2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ru-RU" sz="2800" b="1"/>
                <a:t>Р</a:t>
              </a:r>
            </a:p>
          </p:txBody>
        </p:sp>
      </p:grpSp>
      <p:sp>
        <p:nvSpPr>
          <p:cNvPr id="19467" name="Text Box 17"/>
          <p:cNvSpPr txBox="1">
            <a:spLocks noChangeArrowheads="1"/>
          </p:cNvSpPr>
          <p:nvPr/>
        </p:nvSpPr>
        <p:spPr bwMode="auto">
          <a:xfrm>
            <a:off x="5118100" y="2424113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4</a:t>
            </a:r>
          </a:p>
        </p:txBody>
      </p:sp>
      <p:sp>
        <p:nvSpPr>
          <p:cNvPr id="294931" name="Freeform 19"/>
          <p:cNvSpPr>
            <a:spLocks/>
          </p:cNvSpPr>
          <p:nvPr/>
        </p:nvSpPr>
        <p:spPr bwMode="auto">
          <a:xfrm>
            <a:off x="2247900" y="4278314"/>
            <a:ext cx="3632200" cy="403225"/>
          </a:xfrm>
          <a:custGeom>
            <a:avLst/>
            <a:gdLst>
              <a:gd name="T0" fmla="*/ 0 w 2288"/>
              <a:gd name="T1" fmla="*/ 0 h 254"/>
              <a:gd name="T2" fmla="*/ 1024 w 2288"/>
              <a:gd name="T3" fmla="*/ 249 h 254"/>
              <a:gd name="T4" fmla="*/ 2288 w 2288"/>
              <a:gd name="T5" fmla="*/ 32 h 254"/>
              <a:gd name="T6" fmla="*/ 0 60000 65536"/>
              <a:gd name="T7" fmla="*/ 0 60000 65536"/>
              <a:gd name="T8" fmla="*/ 0 60000 65536"/>
              <a:gd name="T9" fmla="*/ 0 w 2288"/>
              <a:gd name="T10" fmla="*/ 0 h 254"/>
              <a:gd name="T11" fmla="*/ 2288 w 2288"/>
              <a:gd name="T12" fmla="*/ 254 h 2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88" h="254">
                <a:moveTo>
                  <a:pt x="0" y="0"/>
                </a:moveTo>
                <a:cubicBezTo>
                  <a:pt x="171" y="41"/>
                  <a:pt x="643" y="244"/>
                  <a:pt x="1024" y="249"/>
                </a:cubicBezTo>
                <a:cubicBezTo>
                  <a:pt x="1405" y="254"/>
                  <a:pt x="2025" y="77"/>
                  <a:pt x="2288" y="3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94932" name="Text Box 20"/>
          <p:cNvSpPr txBox="1">
            <a:spLocks noChangeArrowheads="1"/>
          </p:cNvSpPr>
          <p:nvPr/>
        </p:nvSpPr>
        <p:spPr bwMode="auto">
          <a:xfrm>
            <a:off x="8104048" y="980728"/>
            <a:ext cx="2133341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b="1" dirty="0"/>
              <a:t>S</a:t>
            </a:r>
            <a:r>
              <a:rPr lang="en-US" sz="2400" b="1" baseline="-25000" dirty="0"/>
              <a:t>ABCD</a:t>
            </a:r>
            <a:r>
              <a:rPr lang="en-US" sz="2400" b="1" dirty="0"/>
              <a:t> = </a:t>
            </a:r>
            <a:r>
              <a:rPr lang="ru-RU" sz="2400" b="1" dirty="0"/>
              <a:t>А</a:t>
            </a:r>
            <a:r>
              <a:rPr lang="en-US" sz="2400" b="1" dirty="0"/>
              <a:t>D ·</a:t>
            </a:r>
            <a:r>
              <a:rPr lang="en-US" sz="2400" b="1" dirty="0" smtClean="0"/>
              <a:t> </a:t>
            </a:r>
            <a:r>
              <a:rPr lang="en-US" sz="2400" b="1" dirty="0"/>
              <a:t>BH </a:t>
            </a:r>
            <a:endParaRPr lang="ru-RU" sz="2400" b="1" dirty="0"/>
          </a:p>
        </p:txBody>
      </p:sp>
      <p:sp>
        <p:nvSpPr>
          <p:cNvPr id="19470" name="Text Box 21"/>
          <p:cNvSpPr txBox="1">
            <a:spLocks noChangeArrowheads="1"/>
          </p:cNvSpPr>
          <p:nvPr/>
        </p:nvSpPr>
        <p:spPr bwMode="auto">
          <a:xfrm>
            <a:off x="5880100" y="4329113"/>
            <a:ext cx="410690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 b="1"/>
              <a:t>D</a:t>
            </a:r>
            <a:endParaRPr lang="ru-RU" sz="2800" b="1"/>
          </a:p>
        </p:txBody>
      </p:sp>
      <p:sp>
        <p:nvSpPr>
          <p:cNvPr id="294934" name="Text Box 22"/>
          <p:cNvSpPr txBox="1">
            <a:spLocks noChangeArrowheads="1"/>
          </p:cNvSpPr>
          <p:nvPr/>
        </p:nvSpPr>
        <p:spPr bwMode="auto">
          <a:xfrm>
            <a:off x="8561248" y="1818928"/>
            <a:ext cx="1598515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b="1" dirty="0" smtClean="0"/>
              <a:t>36 </a:t>
            </a:r>
            <a:r>
              <a:rPr lang="en-US" sz="2400" b="1" dirty="0"/>
              <a:t>= AD ·</a:t>
            </a:r>
            <a:r>
              <a:rPr lang="en-US" sz="2400" b="1" dirty="0" smtClean="0"/>
              <a:t> </a:t>
            </a:r>
            <a:r>
              <a:rPr lang="en-US" sz="2400" b="1" dirty="0"/>
              <a:t>3 </a:t>
            </a:r>
            <a:endParaRPr lang="ru-RU" sz="2400" b="1" dirty="0"/>
          </a:p>
        </p:txBody>
      </p:sp>
      <p:sp>
        <p:nvSpPr>
          <p:cNvPr id="294935" name="Text Box 23"/>
          <p:cNvSpPr txBox="1">
            <a:spLocks noChangeArrowheads="1"/>
          </p:cNvSpPr>
          <p:nvPr/>
        </p:nvSpPr>
        <p:spPr bwMode="auto">
          <a:xfrm>
            <a:off x="8891073" y="2657128"/>
            <a:ext cx="1667444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dirty="0"/>
              <a:t>AD = </a:t>
            </a:r>
            <a:r>
              <a:rPr lang="en-US" sz="2400" b="1" dirty="0" smtClean="0"/>
              <a:t>12 cm </a:t>
            </a:r>
            <a:endParaRPr lang="ru-RU" sz="2400" b="1" dirty="0"/>
          </a:p>
        </p:txBody>
      </p:sp>
      <p:sp>
        <p:nvSpPr>
          <p:cNvPr id="19473" name="Text Box 24"/>
          <p:cNvSpPr txBox="1">
            <a:spLocks noChangeArrowheads="1"/>
          </p:cNvSpPr>
          <p:nvPr/>
        </p:nvSpPr>
        <p:spPr bwMode="auto">
          <a:xfrm>
            <a:off x="3822700" y="2881313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3</a:t>
            </a:r>
          </a:p>
        </p:txBody>
      </p:sp>
      <p:sp>
        <p:nvSpPr>
          <p:cNvPr id="294938" name="Text Box 26"/>
          <p:cNvSpPr txBox="1">
            <a:spLocks noChangeArrowheads="1"/>
          </p:cNvSpPr>
          <p:nvPr/>
        </p:nvSpPr>
        <p:spPr bwMode="auto">
          <a:xfrm>
            <a:off x="7951648" y="3495328"/>
            <a:ext cx="2080441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b="1" dirty="0"/>
              <a:t>S</a:t>
            </a:r>
            <a:r>
              <a:rPr lang="en-US" sz="2400" b="1" baseline="-25000" dirty="0"/>
              <a:t>ABCD</a:t>
            </a:r>
            <a:r>
              <a:rPr lang="en-US" sz="2400" b="1" dirty="0"/>
              <a:t> = </a:t>
            </a:r>
            <a:r>
              <a:rPr lang="ru-RU" sz="2400" b="1" dirty="0"/>
              <a:t>С</a:t>
            </a:r>
            <a:r>
              <a:rPr lang="en-US" sz="2400" b="1" dirty="0"/>
              <a:t>D ·</a:t>
            </a:r>
            <a:r>
              <a:rPr lang="en-US" sz="2400" b="1" dirty="0" smtClean="0"/>
              <a:t> </a:t>
            </a:r>
            <a:r>
              <a:rPr lang="en-US" sz="2400" b="1" dirty="0"/>
              <a:t>B</a:t>
            </a:r>
            <a:r>
              <a:rPr lang="ru-RU" sz="2400" b="1" dirty="0"/>
              <a:t>Р</a:t>
            </a:r>
            <a:r>
              <a:rPr lang="en-US" sz="2400" b="1" dirty="0"/>
              <a:t> </a:t>
            </a:r>
            <a:endParaRPr lang="ru-RU" sz="2400" b="1" dirty="0"/>
          </a:p>
        </p:txBody>
      </p:sp>
      <p:sp>
        <p:nvSpPr>
          <p:cNvPr id="294939" name="Text Box 27"/>
          <p:cNvSpPr txBox="1">
            <a:spLocks noChangeArrowheads="1"/>
          </p:cNvSpPr>
          <p:nvPr/>
        </p:nvSpPr>
        <p:spPr bwMode="auto">
          <a:xfrm>
            <a:off x="8408849" y="4333528"/>
            <a:ext cx="1588897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b="1" dirty="0" smtClean="0"/>
              <a:t>36 </a:t>
            </a:r>
            <a:r>
              <a:rPr lang="en-US" sz="2400" b="1" dirty="0"/>
              <a:t>= </a:t>
            </a:r>
            <a:r>
              <a:rPr lang="ru-RU" sz="2400" b="1" dirty="0"/>
              <a:t>С</a:t>
            </a:r>
            <a:r>
              <a:rPr lang="en-US" sz="2400" b="1" dirty="0"/>
              <a:t>D </a:t>
            </a:r>
            <a:r>
              <a:rPr lang="en-US" sz="2400" b="1" dirty="0" smtClean="0"/>
              <a:t>· </a:t>
            </a:r>
            <a:r>
              <a:rPr lang="ru-RU" sz="2400" b="1" dirty="0"/>
              <a:t>4</a:t>
            </a:r>
            <a:r>
              <a:rPr lang="en-US" sz="2400" b="1" dirty="0"/>
              <a:t> </a:t>
            </a:r>
            <a:endParaRPr lang="ru-RU" sz="2400" b="1" dirty="0"/>
          </a:p>
        </p:txBody>
      </p:sp>
      <p:sp>
        <p:nvSpPr>
          <p:cNvPr id="294940" name="Text Box 28"/>
          <p:cNvSpPr txBox="1">
            <a:spLocks noChangeArrowheads="1"/>
          </p:cNvSpPr>
          <p:nvPr/>
        </p:nvSpPr>
        <p:spPr bwMode="auto">
          <a:xfrm>
            <a:off x="8692954" y="5167939"/>
            <a:ext cx="1433406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400" b="1" dirty="0"/>
              <a:t>С</a:t>
            </a:r>
            <a:r>
              <a:rPr lang="en-US" sz="2400" b="1" dirty="0"/>
              <a:t>D = 9</a:t>
            </a:r>
            <a:r>
              <a:rPr lang="en-US" sz="2400" dirty="0" smtClean="0"/>
              <a:t> cm</a:t>
            </a:r>
            <a:endParaRPr lang="ru-RU" sz="2400" dirty="0"/>
          </a:p>
        </p:txBody>
      </p:sp>
      <p:sp>
        <p:nvSpPr>
          <p:cNvPr id="294941" name="Text Box 29"/>
          <p:cNvSpPr txBox="1">
            <a:spLocks noChangeArrowheads="1"/>
          </p:cNvSpPr>
          <p:nvPr/>
        </p:nvSpPr>
        <p:spPr bwMode="auto">
          <a:xfrm>
            <a:off x="9339856" y="5167938"/>
            <a:ext cx="856325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b="1" dirty="0" smtClean="0"/>
              <a:t>9 cm</a:t>
            </a:r>
            <a:r>
              <a:rPr lang="en-US" sz="2400" dirty="0" smtClean="0"/>
              <a:t> </a:t>
            </a:r>
            <a:endParaRPr lang="ru-RU" sz="2400" dirty="0"/>
          </a:p>
        </p:txBody>
      </p:sp>
      <p:sp>
        <p:nvSpPr>
          <p:cNvPr id="294942" name="Text Box 30"/>
          <p:cNvSpPr txBox="1">
            <a:spLocks noChangeArrowheads="1"/>
          </p:cNvSpPr>
          <p:nvPr/>
        </p:nvSpPr>
        <p:spPr bwMode="auto">
          <a:xfrm>
            <a:off x="200273" y="255240"/>
            <a:ext cx="5929064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№ 14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94943" name="Text Box 31"/>
          <p:cNvSpPr txBox="1">
            <a:spLocks noChangeArrowheads="1"/>
          </p:cNvSpPr>
          <p:nvPr/>
        </p:nvSpPr>
        <p:spPr bwMode="auto">
          <a:xfrm>
            <a:off x="3026969" y="5452872"/>
            <a:ext cx="2326278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Р 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= 42 cm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reeform 19"/>
          <p:cNvSpPr>
            <a:spLocks/>
          </p:cNvSpPr>
          <p:nvPr/>
        </p:nvSpPr>
        <p:spPr bwMode="auto">
          <a:xfrm rot="18105927">
            <a:off x="5491598" y="2998063"/>
            <a:ext cx="2767532" cy="403225"/>
          </a:xfrm>
          <a:custGeom>
            <a:avLst/>
            <a:gdLst>
              <a:gd name="T0" fmla="*/ 0 w 2288"/>
              <a:gd name="T1" fmla="*/ 0 h 254"/>
              <a:gd name="T2" fmla="*/ 1024 w 2288"/>
              <a:gd name="T3" fmla="*/ 249 h 254"/>
              <a:gd name="T4" fmla="*/ 2288 w 2288"/>
              <a:gd name="T5" fmla="*/ 32 h 254"/>
              <a:gd name="T6" fmla="*/ 0 60000 65536"/>
              <a:gd name="T7" fmla="*/ 0 60000 65536"/>
              <a:gd name="T8" fmla="*/ 0 60000 65536"/>
              <a:gd name="T9" fmla="*/ 0 w 2288"/>
              <a:gd name="T10" fmla="*/ 0 h 254"/>
              <a:gd name="T11" fmla="*/ 2288 w 2288"/>
              <a:gd name="T12" fmla="*/ 254 h 2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88" h="254">
                <a:moveTo>
                  <a:pt x="0" y="0"/>
                </a:moveTo>
                <a:cubicBezTo>
                  <a:pt x="171" y="41"/>
                  <a:pt x="643" y="244"/>
                  <a:pt x="1024" y="249"/>
                </a:cubicBezTo>
                <a:cubicBezTo>
                  <a:pt x="1405" y="254"/>
                  <a:pt x="2025" y="77"/>
                  <a:pt x="2288" y="3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14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4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4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94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4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4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94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4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4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94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4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4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294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81481E-6 C -0.04023 0.07477 -0.08046 0.14977 -0.16093 0.19954 C -0.2414 0.24954 -0.42916 0.28288 -0.48281 0.29954 " pathEditMode="relative" rAng="0" ptsTypes="AAA">
                                      <p:cBhvr>
                                        <p:cTn id="32" dur="2000" fill="hold"/>
                                        <p:tgtEl>
                                          <p:spTgt spid="2949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41" y="14977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2000" fill="hold"/>
                                        <p:tgtEl>
                                          <p:spTgt spid="2949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94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94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94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294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94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94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294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94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94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294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94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94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294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2.96296E-6 L -0.17929 -0.31598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2949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71" y="-15810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000" fill="hold"/>
                                        <p:tgtEl>
                                          <p:spTgt spid="2949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94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94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294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94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4937" grpId="0"/>
      <p:bldP spid="294937" grpId="1"/>
      <p:bldP spid="294937" grpId="2"/>
      <p:bldP spid="294931" grpId="0" animBg="1"/>
      <p:bldP spid="294932" grpId="0"/>
      <p:bldP spid="294934" grpId="0"/>
      <p:bldP spid="294935" grpId="0"/>
      <p:bldP spid="294938" grpId="0"/>
      <p:bldP spid="294939" grpId="0"/>
      <p:bldP spid="294940" grpId="0"/>
      <p:bldP spid="294941" grpId="0"/>
      <p:bldP spid="294941" grpId="1"/>
      <p:bldP spid="294941" grpId="2"/>
      <p:bldP spid="294943" grpId="0"/>
      <p:bldP spid="3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5877</TotalTime>
  <Words>544</Words>
  <Application>Microsoft Office PowerPoint</Application>
  <PresentationFormat>Широкоэкранный</PresentationFormat>
  <Paragraphs>182</Paragraphs>
  <Slides>13</Slides>
  <Notes>8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3" baseType="lpstr">
      <vt:lpstr>Arial Unicode MS</vt:lpstr>
      <vt:lpstr>Arial</vt:lpstr>
      <vt:lpstr>Berlin Sans FB Demi</vt:lpstr>
      <vt:lpstr>Calibri</vt:lpstr>
      <vt:lpstr>Calibri Light</vt:lpstr>
      <vt:lpstr>Cambria Math</vt:lpstr>
      <vt:lpstr>Times New Roman</vt:lpstr>
      <vt:lpstr>Тема Office</vt:lpstr>
      <vt:lpstr>Формула</vt:lpstr>
      <vt:lpstr>Уравнение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Chizma asosida berilgan masalani yeching </vt:lpstr>
      <vt:lpstr>       Mustaqil bajarish uchun topshiriqlar: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705</cp:revision>
  <dcterms:created xsi:type="dcterms:W3CDTF">2020-06-19T20:52:49Z</dcterms:created>
  <dcterms:modified xsi:type="dcterms:W3CDTF">2021-04-05T10:13:07Z</dcterms:modified>
</cp:coreProperties>
</file>