
<file path=[Content_Types].xml><?xml version="1.0" encoding="utf-8"?>
<Types xmlns="http://schemas.openxmlformats.org/package/2006/content-types">
  <Default Extension="png" ContentType="image/pn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96" r:id="rId1"/>
  </p:sldMasterIdLst>
  <p:notesMasterIdLst>
    <p:notesMasterId r:id="rId18"/>
  </p:notesMasterIdLst>
  <p:sldIdLst>
    <p:sldId id="306" r:id="rId2"/>
    <p:sldId id="479" r:id="rId3"/>
    <p:sldId id="489" r:id="rId4"/>
    <p:sldId id="490" r:id="rId5"/>
    <p:sldId id="480" r:id="rId6"/>
    <p:sldId id="491" r:id="rId7"/>
    <p:sldId id="492" r:id="rId8"/>
    <p:sldId id="481" r:id="rId9"/>
    <p:sldId id="482" r:id="rId10"/>
    <p:sldId id="487" r:id="rId11"/>
    <p:sldId id="493" r:id="rId12"/>
    <p:sldId id="483" r:id="rId13"/>
    <p:sldId id="484" r:id="rId14"/>
    <p:sldId id="485" r:id="rId15"/>
    <p:sldId id="494" r:id="rId16"/>
    <p:sldId id="467" r:id="rId17"/>
  </p:sldIdLst>
  <p:sldSz cx="12192000" cy="6858000"/>
  <p:notesSz cx="6858000" cy="9144000"/>
  <p:custDataLst>
    <p:tags r:id="rId19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A0000"/>
    <a:srgbClr val="E1116F"/>
    <a:srgbClr val="2B133D"/>
    <a:srgbClr val="000000"/>
    <a:srgbClr val="5D288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9630" autoAdjust="0"/>
  </p:normalViewPr>
  <p:slideViewPr>
    <p:cSldViewPr>
      <p:cViewPr varScale="1">
        <p:scale>
          <a:sx n="74" d="100"/>
          <a:sy n="74" d="100"/>
        </p:scale>
        <p:origin x="576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1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1"/>
            <a:ext cx="3076575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t" anchorCtr="0" compatLnSpc="1">
            <a:prstTxWarp prst="textNoShape">
              <a:avLst/>
            </a:prstTxWarp>
          </a:bodyPr>
          <a:lstStyle>
            <a:lvl1pPr algn="l">
              <a:defRPr sz="1100"/>
            </a:lvl1pPr>
          </a:lstStyle>
          <a:p>
            <a:endParaRPr lang="en-US"/>
          </a:p>
        </p:txBody>
      </p:sp>
      <p:sp>
        <p:nvSpPr>
          <p:cNvPr id="104871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1139" y="1"/>
            <a:ext cx="3076575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t" anchorCtr="0" compatLnSpc="1">
            <a:prstTxWarp prst="textNoShape">
              <a:avLst/>
            </a:prstTxWarp>
          </a:bodyPr>
          <a:lstStyle>
            <a:lvl1pPr algn="r">
              <a:defRPr sz="1100"/>
            </a:lvl1pPr>
          </a:lstStyle>
          <a:p>
            <a:endParaRPr lang="en-US"/>
          </a:p>
        </p:txBody>
      </p:sp>
      <p:sp>
        <p:nvSpPr>
          <p:cNvPr id="104871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0600" y="766763"/>
            <a:ext cx="5118100" cy="38385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04871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614" y="4862514"/>
            <a:ext cx="5680075" cy="4605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4872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2" y="9720264"/>
            <a:ext cx="3076575" cy="512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b" anchorCtr="0" compatLnSpc="1">
            <a:prstTxWarp prst="textNoShape">
              <a:avLst/>
            </a:prstTxWarp>
          </a:bodyPr>
          <a:lstStyle>
            <a:lvl1pPr algn="l">
              <a:defRPr sz="1100"/>
            </a:lvl1pPr>
          </a:lstStyle>
          <a:p>
            <a:endParaRPr lang="en-US"/>
          </a:p>
        </p:txBody>
      </p:sp>
      <p:sp>
        <p:nvSpPr>
          <p:cNvPr id="104872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1139" y="9720264"/>
            <a:ext cx="3076575" cy="512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b" anchorCtr="0" compatLnSpc="1">
            <a:prstTxWarp prst="textNoShape">
              <a:avLst/>
            </a:prstTxWarp>
          </a:bodyPr>
          <a:lstStyle>
            <a:lvl1pPr algn="r">
              <a:defRPr sz="1100"/>
            </a:lvl1pPr>
          </a:lstStyle>
          <a:p>
            <a:fld id="{A9A0EA98-5831-4853-B862-C702E6EB345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771771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38113" y="766763"/>
            <a:ext cx="6823075" cy="3838575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16972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3/15/2021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2162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3/15/2021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46335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3/15/2021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30055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Google Shape;11;p2"/>
          <p:cNvSpPr txBox="1">
            <a:spLocks noGrp="1"/>
          </p:cNvSpPr>
          <p:nvPr>
            <p:ph type="ctrTitle"/>
          </p:nvPr>
        </p:nvSpPr>
        <p:spPr>
          <a:xfrm>
            <a:off x="625233" y="3183000"/>
            <a:ext cx="4848800" cy="3012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557762423"/>
      </p:ext>
    </p:extLst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1337" y="1133192"/>
            <a:ext cx="11948967" cy="5599134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2396"/>
          </a:p>
        </p:txBody>
      </p:sp>
      <p:sp>
        <p:nvSpPr>
          <p:cNvPr id="17" name="bg object 17"/>
          <p:cNvSpPr/>
          <p:nvPr/>
        </p:nvSpPr>
        <p:spPr>
          <a:xfrm>
            <a:off x="141354" y="150395"/>
            <a:ext cx="11948967" cy="907240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396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5601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24641" y="1523335"/>
            <a:ext cx="3857667" cy="40985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959" b="0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1" y="1577339"/>
            <a:ext cx="5303521" cy="3877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3/15/2021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2267704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3/15/2021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796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3/15/2021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59097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3/15/2021</a:t>
            </a:fld>
            <a:endParaRPr lang="en-US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99123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3/15/2021</a:t>
            </a:fld>
            <a:endParaRPr lang="en-US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15155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3/15/2021</a:t>
            </a:fld>
            <a:endParaRPr lang="en-US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6151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3/15/2021</a:t>
            </a:fld>
            <a:endParaRPr lang="en-US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2671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3/15/2021</a:t>
            </a:fld>
            <a:endParaRPr lang="en-US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30395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3/15/2021</a:t>
            </a:fld>
            <a:endParaRPr lang="en-US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20717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smtClean="0"/>
              <a:pPr/>
              <a:t>3/15/2021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13864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  <p:sldLayoutId id="2147483708" r:id="rId12"/>
    <p:sldLayoutId id="2147483709" r:id="rId13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7.png"/><Relationship Id="rId5" Type="http://schemas.openxmlformats.org/officeDocument/2006/relationships/image" Target="../media/image2.emf"/><Relationship Id="rId4" Type="http://schemas.openxmlformats.org/officeDocument/2006/relationships/image" Target="../media/image6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9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-29848"/>
            <a:ext cx="12192000" cy="1730656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758"/>
          </a:p>
        </p:txBody>
      </p:sp>
      <p:sp>
        <p:nvSpPr>
          <p:cNvPr id="8" name="object 3"/>
          <p:cNvSpPr txBox="1">
            <a:spLocks/>
          </p:cNvSpPr>
          <p:nvPr/>
        </p:nvSpPr>
        <p:spPr>
          <a:xfrm>
            <a:off x="2500073" y="287851"/>
            <a:ext cx="6678119" cy="1133092"/>
          </a:xfrm>
          <a:prstGeom prst="rect">
            <a:avLst/>
          </a:prstGeom>
        </p:spPr>
        <p:txBody>
          <a:bodyPr spcFirstLastPara="1" vert="horz" wrap="square" lIns="0" tIns="25350" rIns="0" bIns="0" rtlCol="0" anchor="ctr" anchorCtr="0">
            <a:spAutoFit/>
          </a:bodyPr>
          <a:lstStyle>
            <a:lvl1pPr lvl="0" algn="l" defTabSz="6858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 kern="1200">
                <a:solidFill>
                  <a:srgbClr val="F67031"/>
                </a:solidFill>
                <a:latin typeface="+mj-lt"/>
                <a:ea typeface="+mj-ea"/>
                <a:cs typeface="+mj-c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9pPr>
          </a:lstStyle>
          <a:p>
            <a:pPr marL="22044" algn="ctr">
              <a:lnSpc>
                <a:spcPct val="100000"/>
              </a:lnSpc>
              <a:spcBef>
                <a:spcPts val="198"/>
              </a:spcBef>
            </a:pPr>
            <a:r>
              <a:rPr lang="en-US" sz="7034" dirty="0" smtClean="0">
                <a:solidFill>
                  <a:schemeClr val="bg1"/>
                </a:solidFill>
                <a:effectLst>
                  <a:outerShdw blurRad="25400" dist="12700" dir="2700000" sx="101000" sy="101000" algn="tl" rotWithShape="0">
                    <a:schemeClr val="bg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GEOMETRIYA</a:t>
            </a:r>
            <a:endParaRPr lang="en-US" sz="7034" dirty="0">
              <a:solidFill>
                <a:schemeClr val="bg1"/>
              </a:solidFill>
              <a:effectLst>
                <a:outerShdw blurRad="25400" dist="12700" dir="2700000" sx="101000" sy="101000" algn="tl" rotWithShape="0">
                  <a:schemeClr val="bg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267872" y="2636912"/>
            <a:ext cx="10344389" cy="20005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MAVZU: MASALALAR YECHISH </a:t>
            </a:r>
          </a:p>
          <a:p>
            <a:pPr algn="ctr"/>
            <a:endParaRPr lang="en-US" sz="40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sz="36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00220" y="2414055"/>
            <a:ext cx="727228" cy="1434233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400220" y="4149080"/>
            <a:ext cx="727228" cy="1434233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object 11">
            <a:extLst>
              <a:ext uri="{FF2B5EF4-FFF2-40B4-BE49-F238E27FC236}">
                <a16:creationId xmlns:a16="http://schemas.microsoft.com/office/drawing/2014/main" xmlns="" xmlns:lc="http://schemas.openxmlformats.org/drawingml/2006/lockedCanvas" id="{335AFAA3-FF4F-462D-A908-93D09B272E70}"/>
              </a:ext>
            </a:extLst>
          </p:cNvPr>
          <p:cNvSpPr/>
          <p:nvPr/>
        </p:nvSpPr>
        <p:spPr>
          <a:xfrm>
            <a:off x="832730" y="361897"/>
            <a:ext cx="932000" cy="985000"/>
          </a:xfrm>
          <a:custGeom>
            <a:avLst/>
            <a:gdLst/>
            <a:ahLst/>
            <a:cxnLst/>
            <a:rect l="l" t="t" r="r" b="b"/>
            <a:pathLst>
              <a:path w="363855" h="501650">
                <a:moveTo>
                  <a:pt x="181883" y="0"/>
                </a:moveTo>
                <a:lnTo>
                  <a:pt x="169927" y="1814"/>
                </a:lnTo>
                <a:lnTo>
                  <a:pt x="160152" y="6759"/>
                </a:lnTo>
                <a:lnTo>
                  <a:pt x="153555" y="14086"/>
                </a:lnTo>
                <a:lnTo>
                  <a:pt x="151135" y="23046"/>
                </a:lnTo>
                <a:lnTo>
                  <a:pt x="151135" y="51018"/>
                </a:lnTo>
                <a:lnTo>
                  <a:pt x="125894" y="61099"/>
                </a:lnTo>
                <a:lnTo>
                  <a:pt x="106002" y="76250"/>
                </a:lnTo>
                <a:lnTo>
                  <a:pt x="92964" y="95347"/>
                </a:lnTo>
                <a:lnTo>
                  <a:pt x="88282" y="117269"/>
                </a:lnTo>
                <a:lnTo>
                  <a:pt x="89509" y="128550"/>
                </a:lnTo>
                <a:lnTo>
                  <a:pt x="93112" y="139474"/>
                </a:lnTo>
                <a:lnTo>
                  <a:pt x="98979" y="149818"/>
                </a:lnTo>
                <a:lnTo>
                  <a:pt x="107006" y="159360"/>
                </a:lnTo>
                <a:lnTo>
                  <a:pt x="55256" y="298363"/>
                </a:lnTo>
                <a:lnTo>
                  <a:pt x="29820" y="298367"/>
                </a:lnTo>
                <a:lnTo>
                  <a:pt x="25441" y="301654"/>
                </a:lnTo>
                <a:lnTo>
                  <a:pt x="25441" y="309772"/>
                </a:lnTo>
                <a:lnTo>
                  <a:pt x="29825" y="313055"/>
                </a:lnTo>
                <a:lnTo>
                  <a:pt x="49785" y="313055"/>
                </a:lnTo>
                <a:lnTo>
                  <a:pt x="0" y="446784"/>
                </a:lnTo>
                <a:lnTo>
                  <a:pt x="1008" y="453002"/>
                </a:lnTo>
                <a:lnTo>
                  <a:pt x="7405" y="461515"/>
                </a:lnTo>
                <a:lnTo>
                  <a:pt x="10670" y="464132"/>
                </a:lnTo>
                <a:lnTo>
                  <a:pt x="14559" y="466102"/>
                </a:lnTo>
                <a:lnTo>
                  <a:pt x="3398" y="496089"/>
                </a:lnTo>
                <a:lnTo>
                  <a:pt x="6440" y="500139"/>
                </a:lnTo>
                <a:lnTo>
                  <a:pt x="12538" y="501418"/>
                </a:lnTo>
                <a:lnTo>
                  <a:pt x="13425" y="501501"/>
                </a:lnTo>
                <a:lnTo>
                  <a:pt x="18583" y="501501"/>
                </a:lnTo>
                <a:lnTo>
                  <a:pt x="22522" y="499374"/>
                </a:lnTo>
                <a:lnTo>
                  <a:pt x="33436" y="470051"/>
                </a:lnTo>
                <a:lnTo>
                  <a:pt x="42830" y="468549"/>
                </a:lnTo>
                <a:lnTo>
                  <a:pt x="51014" y="465031"/>
                </a:lnTo>
                <a:lnTo>
                  <a:pt x="57410" y="459821"/>
                </a:lnTo>
                <a:lnTo>
                  <a:pt x="60112" y="455410"/>
                </a:lnTo>
                <a:lnTo>
                  <a:pt x="30830" y="455410"/>
                </a:lnTo>
                <a:lnTo>
                  <a:pt x="29825" y="455302"/>
                </a:lnTo>
                <a:lnTo>
                  <a:pt x="22910" y="453858"/>
                </a:lnTo>
                <a:lnTo>
                  <a:pt x="19442" y="449235"/>
                </a:lnTo>
                <a:lnTo>
                  <a:pt x="130050" y="152128"/>
                </a:lnTo>
                <a:lnTo>
                  <a:pt x="131922" y="150342"/>
                </a:lnTo>
                <a:lnTo>
                  <a:pt x="137110" y="148150"/>
                </a:lnTo>
                <a:lnTo>
                  <a:pt x="140108" y="147876"/>
                </a:lnTo>
                <a:lnTo>
                  <a:pt x="168772" y="147876"/>
                </a:lnTo>
                <a:lnTo>
                  <a:pt x="164548" y="142257"/>
                </a:lnTo>
                <a:lnTo>
                  <a:pt x="115814" y="142250"/>
                </a:lnTo>
                <a:lnTo>
                  <a:pt x="107885" y="117269"/>
                </a:lnTo>
                <a:lnTo>
                  <a:pt x="113708" y="95699"/>
                </a:lnTo>
                <a:lnTo>
                  <a:pt x="129581" y="78067"/>
                </a:lnTo>
                <a:lnTo>
                  <a:pt x="153105" y="66169"/>
                </a:lnTo>
                <a:lnTo>
                  <a:pt x="181883" y="61804"/>
                </a:lnTo>
                <a:lnTo>
                  <a:pt x="238790" y="61804"/>
                </a:lnTo>
                <a:lnTo>
                  <a:pt x="237860" y="61097"/>
                </a:lnTo>
                <a:lnTo>
                  <a:pt x="212627" y="51018"/>
                </a:lnTo>
                <a:lnTo>
                  <a:pt x="212627" y="47623"/>
                </a:lnTo>
                <a:lnTo>
                  <a:pt x="170726" y="47623"/>
                </a:lnTo>
                <a:lnTo>
                  <a:pt x="170726" y="18442"/>
                </a:lnTo>
                <a:lnTo>
                  <a:pt x="175731" y="14691"/>
                </a:lnTo>
                <a:lnTo>
                  <a:pt x="210370" y="14691"/>
                </a:lnTo>
                <a:lnTo>
                  <a:pt x="210206" y="14086"/>
                </a:lnTo>
                <a:lnTo>
                  <a:pt x="203611" y="6759"/>
                </a:lnTo>
                <a:lnTo>
                  <a:pt x="193837" y="1814"/>
                </a:lnTo>
                <a:lnTo>
                  <a:pt x="181883" y="0"/>
                </a:lnTo>
                <a:close/>
              </a:path>
              <a:path w="363855" h="501650">
                <a:moveTo>
                  <a:pt x="270484" y="313062"/>
                </a:moveTo>
                <a:lnTo>
                  <a:pt x="250135" y="313062"/>
                </a:lnTo>
                <a:lnTo>
                  <a:pt x="302328" y="453242"/>
                </a:lnTo>
                <a:lnTo>
                  <a:pt x="306361" y="459821"/>
                </a:lnTo>
                <a:lnTo>
                  <a:pt x="312757" y="465031"/>
                </a:lnTo>
                <a:lnTo>
                  <a:pt x="320939" y="468549"/>
                </a:lnTo>
                <a:lnTo>
                  <a:pt x="330332" y="470051"/>
                </a:lnTo>
                <a:lnTo>
                  <a:pt x="341247" y="499380"/>
                </a:lnTo>
                <a:lnTo>
                  <a:pt x="345182" y="501501"/>
                </a:lnTo>
                <a:lnTo>
                  <a:pt x="350344" y="501501"/>
                </a:lnTo>
                <a:lnTo>
                  <a:pt x="351231" y="501418"/>
                </a:lnTo>
                <a:lnTo>
                  <a:pt x="357322" y="500139"/>
                </a:lnTo>
                <a:lnTo>
                  <a:pt x="360371" y="496089"/>
                </a:lnTo>
                <a:lnTo>
                  <a:pt x="349204" y="466102"/>
                </a:lnTo>
                <a:lnTo>
                  <a:pt x="353091" y="464132"/>
                </a:lnTo>
                <a:lnTo>
                  <a:pt x="356356" y="461515"/>
                </a:lnTo>
                <a:lnTo>
                  <a:pt x="360944" y="455410"/>
                </a:lnTo>
                <a:lnTo>
                  <a:pt x="326952" y="455410"/>
                </a:lnTo>
                <a:lnTo>
                  <a:pt x="322538" y="452893"/>
                </a:lnTo>
                <a:lnTo>
                  <a:pt x="270484" y="313062"/>
                </a:lnTo>
                <a:close/>
              </a:path>
              <a:path w="363855" h="501650">
                <a:moveTo>
                  <a:pt x="53902" y="431084"/>
                </a:moveTo>
                <a:lnTo>
                  <a:pt x="48492" y="433370"/>
                </a:lnTo>
                <a:lnTo>
                  <a:pt x="41224" y="452893"/>
                </a:lnTo>
                <a:lnTo>
                  <a:pt x="36813" y="455410"/>
                </a:lnTo>
                <a:lnTo>
                  <a:pt x="60112" y="455410"/>
                </a:lnTo>
                <a:lnTo>
                  <a:pt x="61441" y="453242"/>
                </a:lnTo>
                <a:lnTo>
                  <a:pt x="67370" y="437320"/>
                </a:lnTo>
                <a:lnTo>
                  <a:pt x="64329" y="433270"/>
                </a:lnTo>
                <a:lnTo>
                  <a:pt x="53902" y="431084"/>
                </a:lnTo>
                <a:close/>
              </a:path>
              <a:path w="363855" h="501650">
                <a:moveTo>
                  <a:pt x="265884" y="147876"/>
                </a:moveTo>
                <a:lnTo>
                  <a:pt x="223653" y="147876"/>
                </a:lnTo>
                <a:lnTo>
                  <a:pt x="226656" y="148150"/>
                </a:lnTo>
                <a:lnTo>
                  <a:pt x="231847" y="150342"/>
                </a:lnTo>
                <a:lnTo>
                  <a:pt x="233719" y="152128"/>
                </a:lnTo>
                <a:lnTo>
                  <a:pt x="344322" y="449235"/>
                </a:lnTo>
                <a:lnTo>
                  <a:pt x="340851" y="453858"/>
                </a:lnTo>
                <a:lnTo>
                  <a:pt x="333946" y="455302"/>
                </a:lnTo>
                <a:lnTo>
                  <a:pt x="332931" y="455410"/>
                </a:lnTo>
                <a:lnTo>
                  <a:pt x="360944" y="455410"/>
                </a:lnTo>
                <a:lnTo>
                  <a:pt x="362753" y="453002"/>
                </a:lnTo>
                <a:lnTo>
                  <a:pt x="363762" y="446784"/>
                </a:lnTo>
                <a:lnTo>
                  <a:pt x="313978" y="313062"/>
                </a:lnTo>
                <a:lnTo>
                  <a:pt x="333942" y="313055"/>
                </a:lnTo>
                <a:lnTo>
                  <a:pt x="338321" y="309772"/>
                </a:lnTo>
                <a:lnTo>
                  <a:pt x="338321" y="301654"/>
                </a:lnTo>
                <a:lnTo>
                  <a:pt x="333932" y="298367"/>
                </a:lnTo>
                <a:lnTo>
                  <a:pt x="308504" y="298363"/>
                </a:lnTo>
                <a:lnTo>
                  <a:pt x="256755" y="159360"/>
                </a:lnTo>
                <a:lnTo>
                  <a:pt x="264783" y="149818"/>
                </a:lnTo>
                <a:lnTo>
                  <a:pt x="265884" y="147876"/>
                </a:lnTo>
                <a:close/>
              </a:path>
              <a:path w="363855" h="501650">
                <a:moveTo>
                  <a:pt x="168772" y="147876"/>
                </a:moveTo>
                <a:lnTo>
                  <a:pt x="140108" y="147876"/>
                </a:lnTo>
                <a:lnTo>
                  <a:pt x="145850" y="149082"/>
                </a:lnTo>
                <a:lnTo>
                  <a:pt x="148234" y="150479"/>
                </a:lnTo>
                <a:lnTo>
                  <a:pt x="151160" y="154371"/>
                </a:lnTo>
                <a:lnTo>
                  <a:pt x="151520" y="156621"/>
                </a:lnTo>
                <a:lnTo>
                  <a:pt x="56779" y="411109"/>
                </a:lnTo>
                <a:lnTo>
                  <a:pt x="59828" y="415159"/>
                </a:lnTo>
                <a:lnTo>
                  <a:pt x="70257" y="417343"/>
                </a:lnTo>
                <a:lnTo>
                  <a:pt x="75657" y="415057"/>
                </a:lnTo>
                <a:lnTo>
                  <a:pt x="113634" y="313062"/>
                </a:lnTo>
                <a:lnTo>
                  <a:pt x="170733" y="313062"/>
                </a:lnTo>
                <a:lnTo>
                  <a:pt x="170733" y="298367"/>
                </a:lnTo>
                <a:lnTo>
                  <a:pt x="119099" y="298367"/>
                </a:lnTo>
                <a:lnTo>
                  <a:pt x="171803" y="156798"/>
                </a:lnTo>
                <a:lnTo>
                  <a:pt x="170802" y="150576"/>
                </a:lnTo>
                <a:lnTo>
                  <a:pt x="168772" y="147876"/>
                </a:lnTo>
                <a:close/>
              </a:path>
              <a:path w="363855" h="501650">
                <a:moveTo>
                  <a:pt x="170733" y="313062"/>
                </a:moveTo>
                <a:lnTo>
                  <a:pt x="151135" y="313062"/>
                </a:lnTo>
                <a:lnTo>
                  <a:pt x="151135" y="313566"/>
                </a:lnTo>
                <a:lnTo>
                  <a:pt x="153555" y="322528"/>
                </a:lnTo>
                <a:lnTo>
                  <a:pt x="160152" y="329855"/>
                </a:lnTo>
                <a:lnTo>
                  <a:pt x="169927" y="334799"/>
                </a:lnTo>
                <a:lnTo>
                  <a:pt x="181883" y="336613"/>
                </a:lnTo>
                <a:lnTo>
                  <a:pt x="193837" y="334799"/>
                </a:lnTo>
                <a:lnTo>
                  <a:pt x="203611" y="329855"/>
                </a:lnTo>
                <a:lnTo>
                  <a:pt x="210206" y="322528"/>
                </a:lnTo>
                <a:lnTo>
                  <a:pt x="210370" y="321922"/>
                </a:lnTo>
                <a:lnTo>
                  <a:pt x="175737" y="321922"/>
                </a:lnTo>
                <a:lnTo>
                  <a:pt x="170733" y="318174"/>
                </a:lnTo>
                <a:lnTo>
                  <a:pt x="170733" y="313062"/>
                </a:lnTo>
                <a:close/>
              </a:path>
              <a:path w="363855" h="501650">
                <a:moveTo>
                  <a:pt x="210370" y="289504"/>
                </a:moveTo>
                <a:lnTo>
                  <a:pt x="188024" y="289504"/>
                </a:lnTo>
                <a:lnTo>
                  <a:pt x="193028" y="293251"/>
                </a:lnTo>
                <a:lnTo>
                  <a:pt x="193028" y="318174"/>
                </a:lnTo>
                <a:lnTo>
                  <a:pt x="188024" y="321922"/>
                </a:lnTo>
                <a:lnTo>
                  <a:pt x="210370" y="321922"/>
                </a:lnTo>
                <a:lnTo>
                  <a:pt x="212627" y="313566"/>
                </a:lnTo>
                <a:lnTo>
                  <a:pt x="212627" y="313062"/>
                </a:lnTo>
                <a:lnTo>
                  <a:pt x="270484" y="313062"/>
                </a:lnTo>
                <a:lnTo>
                  <a:pt x="265013" y="298367"/>
                </a:lnTo>
                <a:lnTo>
                  <a:pt x="212627" y="298367"/>
                </a:lnTo>
                <a:lnTo>
                  <a:pt x="212627" y="297863"/>
                </a:lnTo>
                <a:lnTo>
                  <a:pt x="210370" y="289504"/>
                </a:lnTo>
                <a:close/>
              </a:path>
              <a:path w="363855" h="501650">
                <a:moveTo>
                  <a:pt x="181883" y="274808"/>
                </a:moveTo>
                <a:lnTo>
                  <a:pt x="169927" y="276623"/>
                </a:lnTo>
                <a:lnTo>
                  <a:pt x="160152" y="281569"/>
                </a:lnTo>
                <a:lnTo>
                  <a:pt x="153555" y="288898"/>
                </a:lnTo>
                <a:lnTo>
                  <a:pt x="151135" y="297863"/>
                </a:lnTo>
                <a:lnTo>
                  <a:pt x="151135" y="298367"/>
                </a:lnTo>
                <a:lnTo>
                  <a:pt x="170733" y="298367"/>
                </a:lnTo>
                <a:lnTo>
                  <a:pt x="170733" y="293251"/>
                </a:lnTo>
                <a:lnTo>
                  <a:pt x="175737" y="289504"/>
                </a:lnTo>
                <a:lnTo>
                  <a:pt x="210370" y="289504"/>
                </a:lnTo>
                <a:lnTo>
                  <a:pt x="210206" y="288898"/>
                </a:lnTo>
                <a:lnTo>
                  <a:pt x="203611" y="281569"/>
                </a:lnTo>
                <a:lnTo>
                  <a:pt x="193837" y="276623"/>
                </a:lnTo>
                <a:lnTo>
                  <a:pt x="181883" y="274808"/>
                </a:lnTo>
                <a:close/>
              </a:path>
              <a:path w="363855" h="501650">
                <a:moveTo>
                  <a:pt x="225656" y="204872"/>
                </a:moveTo>
                <a:lnTo>
                  <a:pt x="215223" y="207050"/>
                </a:lnTo>
                <a:lnTo>
                  <a:pt x="212180" y="211107"/>
                </a:lnTo>
                <a:lnTo>
                  <a:pt x="244662" y="298367"/>
                </a:lnTo>
                <a:lnTo>
                  <a:pt x="265013" y="298367"/>
                </a:lnTo>
                <a:lnTo>
                  <a:pt x="231058" y="207158"/>
                </a:lnTo>
                <a:lnTo>
                  <a:pt x="225656" y="204872"/>
                </a:lnTo>
                <a:close/>
              </a:path>
              <a:path w="363855" h="501650">
                <a:moveTo>
                  <a:pt x="223409" y="132670"/>
                </a:moveTo>
                <a:lnTo>
                  <a:pt x="207608" y="135982"/>
                </a:lnTo>
                <a:lnTo>
                  <a:pt x="201024" y="139848"/>
                </a:lnTo>
                <a:lnTo>
                  <a:pt x="192959" y="150576"/>
                </a:lnTo>
                <a:lnTo>
                  <a:pt x="191952" y="156798"/>
                </a:lnTo>
                <a:lnTo>
                  <a:pt x="202863" y="186086"/>
                </a:lnTo>
                <a:lnTo>
                  <a:pt x="208267" y="188372"/>
                </a:lnTo>
                <a:lnTo>
                  <a:pt x="218692" y="186192"/>
                </a:lnTo>
                <a:lnTo>
                  <a:pt x="221742" y="182142"/>
                </a:lnTo>
                <a:lnTo>
                  <a:pt x="212242" y="156621"/>
                </a:lnTo>
                <a:lnTo>
                  <a:pt x="212609" y="154367"/>
                </a:lnTo>
                <a:lnTo>
                  <a:pt x="215535" y="150479"/>
                </a:lnTo>
                <a:lnTo>
                  <a:pt x="217919" y="149082"/>
                </a:lnTo>
                <a:lnTo>
                  <a:pt x="223653" y="147876"/>
                </a:lnTo>
                <a:lnTo>
                  <a:pt x="265884" y="147876"/>
                </a:lnTo>
                <a:lnTo>
                  <a:pt x="269075" y="142250"/>
                </a:lnTo>
                <a:lnTo>
                  <a:pt x="247935" y="142250"/>
                </a:lnTo>
                <a:lnTo>
                  <a:pt x="245480" y="139920"/>
                </a:lnTo>
                <a:lnTo>
                  <a:pt x="242423" y="137944"/>
                </a:lnTo>
                <a:lnTo>
                  <a:pt x="231714" y="133419"/>
                </a:lnTo>
                <a:lnTo>
                  <a:pt x="223409" y="132670"/>
                </a:lnTo>
                <a:close/>
              </a:path>
              <a:path w="363855" h="501650">
                <a:moveTo>
                  <a:pt x="140346" y="132670"/>
                </a:moveTo>
                <a:lnTo>
                  <a:pt x="132052" y="133419"/>
                </a:lnTo>
                <a:lnTo>
                  <a:pt x="121330" y="137944"/>
                </a:lnTo>
                <a:lnTo>
                  <a:pt x="118275" y="139920"/>
                </a:lnTo>
                <a:lnTo>
                  <a:pt x="115818" y="142257"/>
                </a:lnTo>
                <a:lnTo>
                  <a:pt x="164548" y="142257"/>
                </a:lnTo>
                <a:lnTo>
                  <a:pt x="162737" y="139848"/>
                </a:lnTo>
                <a:lnTo>
                  <a:pt x="156157" y="135982"/>
                </a:lnTo>
                <a:lnTo>
                  <a:pt x="140346" y="132670"/>
                </a:lnTo>
                <a:close/>
              </a:path>
              <a:path w="363855" h="501650">
                <a:moveTo>
                  <a:pt x="238790" y="61804"/>
                </a:moveTo>
                <a:lnTo>
                  <a:pt x="181883" y="61804"/>
                </a:lnTo>
                <a:lnTo>
                  <a:pt x="210656" y="66169"/>
                </a:lnTo>
                <a:lnTo>
                  <a:pt x="234178" y="78067"/>
                </a:lnTo>
                <a:lnTo>
                  <a:pt x="250050" y="95699"/>
                </a:lnTo>
                <a:lnTo>
                  <a:pt x="255874" y="117269"/>
                </a:lnTo>
                <a:lnTo>
                  <a:pt x="255361" y="123768"/>
                </a:lnTo>
                <a:lnTo>
                  <a:pt x="253845" y="130143"/>
                </a:lnTo>
                <a:lnTo>
                  <a:pt x="251357" y="136327"/>
                </a:lnTo>
                <a:lnTo>
                  <a:pt x="247935" y="142250"/>
                </a:lnTo>
                <a:lnTo>
                  <a:pt x="269075" y="142250"/>
                </a:lnTo>
                <a:lnTo>
                  <a:pt x="270650" y="139470"/>
                </a:lnTo>
                <a:lnTo>
                  <a:pt x="274249" y="128545"/>
                </a:lnTo>
                <a:lnTo>
                  <a:pt x="275471" y="117269"/>
                </a:lnTo>
                <a:lnTo>
                  <a:pt x="270791" y="95347"/>
                </a:lnTo>
                <a:lnTo>
                  <a:pt x="257752" y="76249"/>
                </a:lnTo>
                <a:lnTo>
                  <a:pt x="238790" y="61804"/>
                </a:lnTo>
                <a:close/>
              </a:path>
              <a:path w="363855" h="501650">
                <a:moveTo>
                  <a:pt x="185652" y="47105"/>
                </a:moveTo>
                <a:lnTo>
                  <a:pt x="178103" y="47105"/>
                </a:lnTo>
                <a:lnTo>
                  <a:pt x="174387" y="47296"/>
                </a:lnTo>
                <a:lnTo>
                  <a:pt x="170726" y="47623"/>
                </a:lnTo>
                <a:lnTo>
                  <a:pt x="193028" y="47623"/>
                </a:lnTo>
                <a:lnTo>
                  <a:pt x="189367" y="47296"/>
                </a:lnTo>
                <a:lnTo>
                  <a:pt x="185652" y="47105"/>
                </a:lnTo>
                <a:close/>
              </a:path>
              <a:path w="363855" h="501650">
                <a:moveTo>
                  <a:pt x="210370" y="14691"/>
                </a:moveTo>
                <a:lnTo>
                  <a:pt x="188024" y="14691"/>
                </a:lnTo>
                <a:lnTo>
                  <a:pt x="193028" y="18442"/>
                </a:lnTo>
                <a:lnTo>
                  <a:pt x="193028" y="47623"/>
                </a:lnTo>
                <a:lnTo>
                  <a:pt x="212627" y="47623"/>
                </a:lnTo>
                <a:lnTo>
                  <a:pt x="212627" y="23046"/>
                </a:lnTo>
                <a:lnTo>
                  <a:pt x="210370" y="14691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914400"/>
            <a:endParaRPr sz="18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9786276" y="436787"/>
            <a:ext cx="1834570" cy="936104"/>
          </a:xfrm>
          <a:prstGeom prst="rect">
            <a:avLst/>
          </a:prstGeom>
          <a:solidFill>
            <a:srgbClr val="00B050"/>
          </a:solid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en-US" sz="4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sinf</a:t>
            </a:r>
            <a:endParaRPr lang="ru-RU" sz="4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10049172" y="3631931"/>
            <a:ext cx="1703513" cy="1782349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3804"/>
          </a:p>
        </p:txBody>
      </p:sp>
    </p:spTree>
    <p:extLst>
      <p:ext uri="{BB962C8B-B14F-4D97-AF65-F5344CB8AC3E}">
        <p14:creationId xmlns:p14="http://schemas.microsoft.com/office/powerpoint/2010/main" val="2433375157"/>
      </p:ext>
    </p:extLst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79" name="Прямоугольник 78"/>
              <p:cNvSpPr/>
              <p:nvPr/>
            </p:nvSpPr>
            <p:spPr>
              <a:xfrm>
                <a:off x="5186654" y="3025353"/>
                <a:ext cx="2584362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ru-RU" sz="3200" b="1" i="1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∠</m:t>
                    </m:r>
                  </m:oMath>
                </a14:m>
                <a:r>
                  <a:rPr lang="ru-RU" sz="3200" b="1" dirty="0" smtClean="0">
                    <a:solidFill>
                      <a:srgbClr val="C00000"/>
                    </a:solidFill>
                  </a:rPr>
                  <a:t>А</a:t>
                </a:r>
                <a:r>
                  <a:rPr lang="en-US" sz="3200" b="1" dirty="0" smtClean="0">
                    <a:solidFill>
                      <a:srgbClr val="C00000"/>
                    </a:solidFill>
                  </a:rPr>
                  <a:t>BC - </a:t>
                </a:r>
                <a:r>
                  <a:rPr lang="en-US" sz="3200" b="1" dirty="0">
                    <a:solidFill>
                      <a:srgbClr val="C00000"/>
                    </a:solidFill>
                  </a:rPr>
                  <a:t>?  </a:t>
                </a:r>
                <a:r>
                  <a:rPr lang="en-US" sz="3200" b="1" dirty="0" smtClean="0">
                    <a:solidFill>
                      <a:srgbClr val="C00000"/>
                    </a:solidFill>
                  </a:rPr>
                  <a:t>        </a:t>
                </a:r>
                <a:endParaRPr lang="ru-RU" sz="3200" b="1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79" name="Прямоугольник 7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86654" y="3025353"/>
                <a:ext cx="2584362" cy="584775"/>
              </a:xfrm>
              <a:prstGeom prst="rect">
                <a:avLst/>
              </a:prstGeom>
              <a:blipFill rotWithShape="0">
                <a:blip r:embed="rId2"/>
                <a:stretch>
                  <a:fillRect t="-12500" b="-3437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/>
              <p:cNvSpPr txBox="1"/>
              <p:nvPr/>
            </p:nvSpPr>
            <p:spPr>
              <a:xfrm>
                <a:off x="4583832" y="5427876"/>
                <a:ext cx="4868640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ru-RU" sz="32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∠</m:t>
                    </m:r>
                  </m:oMath>
                </a14:m>
                <a:r>
                  <a:rPr lang="ru-RU" sz="3200" b="1" dirty="0" smtClean="0">
                    <a:solidFill>
                      <a:schemeClr val="tx1"/>
                    </a:solidFill>
                  </a:rPr>
                  <a:t>A</a:t>
                </a:r>
                <a:r>
                  <a:rPr lang="en-US" sz="3200" b="1" dirty="0" smtClean="0">
                    <a:solidFill>
                      <a:schemeClr val="tx1"/>
                    </a:solidFill>
                  </a:rPr>
                  <a:t>BC </a:t>
                </a:r>
                <a:r>
                  <a:rPr lang="en-US" sz="32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= 0,5∙</a:t>
                </a:r>
                <a:r>
                  <a:rPr lang="ru-RU" sz="3200" dirty="0" smtClean="0">
                    <a:ea typeface="Cambria Math" panose="02040503050406030204" pitchFamily="18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ru-RU" sz="32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∪</m:t>
                    </m:r>
                  </m:oMath>
                </a14:m>
                <a:r>
                  <a:rPr lang="en-US" sz="3200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AnC</a:t>
                </a:r>
                <a:r>
                  <a:rPr lang="en-US" sz="32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= 120⁰ </a:t>
                </a:r>
                <a:endParaRPr lang="ru-RU" sz="3200" i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4" name="TextBox 2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83832" y="5427876"/>
                <a:ext cx="4868640" cy="584775"/>
              </a:xfrm>
              <a:prstGeom prst="rect">
                <a:avLst/>
              </a:prstGeom>
              <a:blipFill rotWithShape="0">
                <a:blip r:embed="rId3"/>
                <a:stretch>
                  <a:fillRect t="-15625" r="-1752" b="-3437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24"/>
              <p:cNvSpPr txBox="1"/>
              <p:nvPr/>
            </p:nvSpPr>
            <p:spPr>
              <a:xfrm>
                <a:off x="4882654" y="3473495"/>
                <a:ext cx="5508239" cy="224676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b="1" i="1" dirty="0" err="1" smtClean="0">
                    <a:solidFill>
                      <a:schemeClr val="tx1"/>
                    </a:solidFill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Yechish</a:t>
                </a:r>
                <a:r>
                  <a:rPr lang="en-US" sz="2800" b="1" i="1" dirty="0" smtClean="0">
                    <a:solidFill>
                      <a:schemeClr val="tx1"/>
                    </a:solidFill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:</a:t>
                </a:r>
              </a:p>
              <a:p>
                <a14:m>
                  <m:oMath xmlns:m="http://schemas.openxmlformats.org/officeDocument/2006/math">
                    <m:r>
                      <a:rPr lang="ru-RU" sz="28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∠</m:t>
                    </m:r>
                  </m:oMath>
                </a14:m>
                <a:r>
                  <a:rPr lang="ru-RU" sz="2800" b="1" i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A</a:t>
                </a:r>
                <a:r>
                  <a:rPr lang="en-US" sz="2800" b="1" i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O</a:t>
                </a:r>
                <a:r>
                  <a:rPr lang="en-US" sz="2800" b="1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C</a:t>
                </a:r>
                <a:r>
                  <a:rPr lang="en-US" sz="2800" b="1" i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b="1" i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= 120⁰ </a:t>
                </a:r>
                <a:r>
                  <a:rPr lang="en-US" sz="2800" i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(</a:t>
                </a:r>
                <a:r>
                  <a:rPr lang="en-US" sz="2800" i="1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markaziy</a:t>
                </a:r>
                <a:r>
                  <a:rPr lang="en-US" sz="2800" i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i="1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burchak</a:t>
                </a:r>
                <a:r>
                  <a:rPr lang="en-US" sz="2800" i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)</a:t>
                </a:r>
              </a:p>
              <a:p>
                <a14:m>
                  <m:oMath xmlns:m="http://schemas.openxmlformats.org/officeDocument/2006/math">
                    <m:r>
                      <a:rPr lang="ru-RU" sz="28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∪</m:t>
                    </m:r>
                  </m:oMath>
                </a14:m>
                <a:r>
                  <a:rPr lang="en-US" sz="2800" i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ABC = 120</a:t>
                </a:r>
                <a14:m>
                  <m:oMath xmlns:m="http://schemas.openxmlformats.org/officeDocument/2006/math">
                    <m:r>
                      <a:rPr lang="en-US" sz="280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⁰</m:t>
                    </m:r>
                  </m:oMath>
                </a14:m>
                <a:r>
                  <a:rPr lang="en-US" sz="2800" i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;</a:t>
                </a:r>
              </a:p>
              <a:p>
                <a14:m>
                  <m:oMath xmlns:m="http://schemas.openxmlformats.org/officeDocument/2006/math">
                    <m:r>
                      <a:rPr lang="ru-RU" sz="28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∪</m:t>
                    </m:r>
                  </m:oMath>
                </a14:m>
                <a:r>
                  <a:rPr lang="en-US" sz="2800" i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AnC </a:t>
                </a:r>
                <a:r>
                  <a:rPr lang="en-US" sz="2800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= </a:t>
                </a:r>
                <a:r>
                  <a:rPr lang="en-US" sz="2800" i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240</a:t>
                </a:r>
                <a14:m>
                  <m:oMath xmlns:m="http://schemas.openxmlformats.org/officeDocument/2006/math">
                    <m:r>
                      <a:rPr lang="en-US" sz="28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⁰</m:t>
                    </m:r>
                  </m:oMath>
                </a14:m>
                <a:endParaRPr lang="en-US" sz="2800" i="1" dirty="0" smtClean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endParaRPr lang="ru-RU" sz="2800" i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5" name="TextBox 2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82654" y="3473495"/>
                <a:ext cx="5508239" cy="2246769"/>
              </a:xfrm>
              <a:prstGeom prst="rect">
                <a:avLst/>
              </a:prstGeom>
              <a:blipFill rotWithShape="0">
                <a:blip r:embed="rId4"/>
                <a:stretch>
                  <a:fillRect l="-2323" t="-2989" r="-77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Прямоугольник 1"/>
          <p:cNvSpPr/>
          <p:nvPr/>
        </p:nvSpPr>
        <p:spPr>
          <a:xfrm>
            <a:off x="919228" y="303126"/>
            <a:ext cx="1127069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Radiusi</a:t>
            </a:r>
            <a:r>
              <a:rPr lang="en-US" sz="28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R </a:t>
            </a:r>
            <a:r>
              <a:rPr lang="en-US" sz="28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</a:t>
            </a:r>
            <a:r>
              <a:rPr lang="en-US" sz="28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teng</a:t>
            </a:r>
            <a:r>
              <a:rPr lang="en-US" sz="28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bo‘lgan</a:t>
            </a:r>
            <a:r>
              <a:rPr lang="en-US" sz="28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aylanadagi</a:t>
            </a:r>
            <a:r>
              <a:rPr lang="en-US" sz="28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nuqtadan</a:t>
            </a:r>
            <a:r>
              <a:rPr lang="en-US" sz="28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uzunliklari</a:t>
            </a:r>
            <a:r>
              <a:rPr lang="en-US" sz="28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R </a:t>
            </a:r>
            <a:r>
              <a:rPr lang="en-US" sz="28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</a:t>
            </a:r>
            <a:r>
              <a:rPr lang="en-US" sz="28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teng</a:t>
            </a:r>
            <a:r>
              <a:rPr lang="en-US" sz="28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bo‘lgan</a:t>
            </a:r>
            <a:r>
              <a:rPr lang="en-US" sz="28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ikki</a:t>
            </a:r>
            <a:r>
              <a:rPr lang="en-US" sz="28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vatar</a:t>
            </a:r>
            <a:r>
              <a:rPr lang="en-US" sz="28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o‘tkazildi</a:t>
            </a:r>
            <a:r>
              <a:rPr lang="en-US" sz="28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8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Vatarlar</a:t>
            </a:r>
            <a:r>
              <a:rPr lang="en-US" sz="28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orasidagi</a:t>
            </a:r>
            <a:r>
              <a:rPr lang="en-US" sz="28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burchakni</a:t>
            </a:r>
            <a:r>
              <a:rPr lang="en-US" sz="28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toping. </a:t>
            </a:r>
            <a:endParaRPr lang="ru-RU" sz="2800" b="1" i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Овал 29"/>
          <p:cNvSpPr/>
          <p:nvPr/>
        </p:nvSpPr>
        <p:spPr>
          <a:xfrm>
            <a:off x="919228" y="2232882"/>
            <a:ext cx="3078786" cy="2909244"/>
          </a:xfrm>
          <a:prstGeom prst="ellipse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758"/>
          </a:p>
        </p:txBody>
      </p:sp>
      <p:grpSp>
        <p:nvGrpSpPr>
          <p:cNvPr id="31" name="Group 27"/>
          <p:cNvGrpSpPr>
            <a:grpSpLocks/>
          </p:cNvGrpSpPr>
          <p:nvPr/>
        </p:nvGrpSpPr>
        <p:grpSpPr bwMode="auto">
          <a:xfrm>
            <a:off x="1888860" y="3072253"/>
            <a:ext cx="670838" cy="710300"/>
            <a:chOff x="2490" y="1270"/>
            <a:chExt cx="328" cy="463"/>
          </a:xfrm>
        </p:grpSpPr>
        <p:sp>
          <p:nvSpPr>
            <p:cNvPr id="32" name="Text Box 28"/>
            <p:cNvSpPr txBox="1">
              <a:spLocks noChangeArrowheads="1"/>
            </p:cNvSpPr>
            <p:nvPr/>
          </p:nvSpPr>
          <p:spPr bwMode="auto">
            <a:xfrm>
              <a:off x="2490" y="1270"/>
              <a:ext cx="315" cy="4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eaLnBrk="1" hangingPunct="1"/>
              <a:r>
                <a:rPr lang="en-US" sz="3600" b="1" i="1" dirty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rPr>
                <a:t>O</a:t>
              </a:r>
              <a:endParaRPr lang="ru-RU" sz="3600" b="1" i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4" name="Oval 29"/>
            <p:cNvSpPr>
              <a:spLocks noChangeArrowheads="1"/>
            </p:cNvSpPr>
            <p:nvPr/>
          </p:nvSpPr>
          <p:spPr bwMode="auto">
            <a:xfrm>
              <a:off x="2774" y="1688"/>
              <a:ext cx="44" cy="45"/>
            </a:xfrm>
            <a:prstGeom prst="ellipse">
              <a:avLst/>
            </a:prstGeom>
            <a:solidFill>
              <a:srgbClr val="0000CC"/>
            </a:solidFill>
            <a:ln w="76200">
              <a:solidFill>
                <a:srgbClr val="0000CC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ru-RU" sz="3682"/>
            </a:p>
          </p:txBody>
        </p:sp>
      </p:grpSp>
      <p:sp>
        <p:nvSpPr>
          <p:cNvPr id="35" name="TextBox 34"/>
          <p:cNvSpPr txBox="1"/>
          <p:nvPr/>
        </p:nvSpPr>
        <p:spPr>
          <a:xfrm>
            <a:off x="3827949" y="2660105"/>
            <a:ext cx="444352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3200" b="1" i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6" name="Прямоугольник 35"/>
          <p:cNvSpPr/>
          <p:nvPr/>
        </p:nvSpPr>
        <p:spPr>
          <a:xfrm>
            <a:off x="2235620" y="1648107"/>
            <a:ext cx="55816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n-US" sz="3200" b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3200" b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7" name="Oval 29"/>
          <p:cNvSpPr>
            <a:spLocks noChangeArrowheads="1"/>
          </p:cNvSpPr>
          <p:nvPr/>
        </p:nvSpPr>
        <p:spPr bwMode="auto">
          <a:xfrm>
            <a:off x="3766626" y="4380000"/>
            <a:ext cx="89990" cy="69036"/>
          </a:xfrm>
          <a:prstGeom prst="ellipse">
            <a:avLst/>
          </a:prstGeom>
          <a:solidFill>
            <a:srgbClr val="0000CC"/>
          </a:solidFill>
          <a:ln w="76200">
            <a:solidFill>
              <a:srgbClr val="0000CC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ru-RU" sz="3682"/>
          </a:p>
        </p:txBody>
      </p:sp>
      <p:cxnSp>
        <p:nvCxnSpPr>
          <p:cNvPr id="38" name="Прямая соединительная линия 37"/>
          <p:cNvCxnSpPr>
            <a:endCxn id="34" idx="4"/>
          </p:cNvCxnSpPr>
          <p:nvPr/>
        </p:nvCxnSpPr>
        <p:spPr>
          <a:xfrm flipH="1">
            <a:off x="2514703" y="2933245"/>
            <a:ext cx="1217726" cy="849308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Прямоугольник 40"/>
          <p:cNvSpPr/>
          <p:nvPr/>
        </p:nvSpPr>
        <p:spPr>
          <a:xfrm>
            <a:off x="3923456" y="3808348"/>
            <a:ext cx="444352" cy="9541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en-US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42" name="Прямая соединительная линия 41"/>
          <p:cNvCxnSpPr/>
          <p:nvPr/>
        </p:nvCxnSpPr>
        <p:spPr>
          <a:xfrm>
            <a:off x="3769163" y="2904496"/>
            <a:ext cx="16016" cy="1496918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Прямая соединительная линия 42"/>
          <p:cNvCxnSpPr>
            <a:stCxn id="30" idx="0"/>
          </p:cNvCxnSpPr>
          <p:nvPr/>
        </p:nvCxnSpPr>
        <p:spPr>
          <a:xfrm>
            <a:off x="2458621" y="2232882"/>
            <a:ext cx="1308005" cy="678769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4" name="Picture 28" descr="Рисунок19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7726819">
            <a:off x="2434641" y="2958428"/>
            <a:ext cx="1335172" cy="6538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5" name="Text Box 27"/>
          <p:cNvSpPr txBox="1">
            <a:spLocks noChangeArrowheads="1"/>
          </p:cNvSpPr>
          <p:nvPr/>
        </p:nvSpPr>
        <p:spPr bwMode="auto">
          <a:xfrm>
            <a:off x="3400058" y="2810393"/>
            <a:ext cx="503238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sz="2000" b="1" dirty="0">
                <a:solidFill>
                  <a:srgbClr val="C00000"/>
                </a:solidFill>
                <a:cs typeface="Arial" panose="020B0604020202020204" pitchFamily="34" charset="0"/>
              </a:rPr>
              <a:t>?</a:t>
            </a:r>
            <a:endParaRPr lang="el-GR" sz="2000" b="1" dirty="0">
              <a:solidFill>
                <a:srgbClr val="C00000"/>
              </a:solidFill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Прямоугольник 3"/>
              <p:cNvSpPr/>
              <p:nvPr/>
            </p:nvSpPr>
            <p:spPr>
              <a:xfrm>
                <a:off x="4994644" y="1498332"/>
                <a:ext cx="6096000" cy="2123658"/>
              </a:xfrm>
              <a:prstGeom prst="rect">
                <a:avLst/>
              </a:prstGeom>
            </p:spPr>
            <p:txBody>
              <a:bodyPr>
                <a:spAutoFit/>
              </a:bodyPr>
              <a:lstStyle/>
              <a:p>
                <a:r>
                  <a:rPr lang="en-US" sz="2800" b="1" i="1" dirty="0" err="1">
                    <a:solidFill>
                      <a:srgbClr val="0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Berilgan</a:t>
                </a:r>
                <a:r>
                  <a:rPr lang="en-US" sz="2800" b="1" i="1" dirty="0" smtClean="0">
                    <a:solidFill>
                      <a:srgbClr val="0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</a:t>
                </a:r>
                <a:r>
                  <a:rPr lang="en-US" sz="2800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en-US" sz="2800" i="1" dirty="0" smtClean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en-US" sz="2800" i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(</a:t>
                </a:r>
                <a:r>
                  <a:rPr lang="en-US" sz="2800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O,R) </a:t>
                </a:r>
                <a:r>
                  <a:rPr lang="en-US" sz="2800" i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aylana</a:t>
                </a:r>
                <a:r>
                  <a:rPr lang="en-US" sz="2800" b="1" i="1" dirty="0" smtClean="0">
                    <a:solidFill>
                      <a:srgbClr val="0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, AB, BC - </a:t>
                </a:r>
                <a:r>
                  <a:rPr lang="en-US" sz="2800" b="1" i="1" dirty="0" err="1" smtClean="0">
                    <a:solidFill>
                      <a:srgbClr val="0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vatar</a:t>
                </a:r>
                <a:endParaRPr lang="en-US" sz="2800" b="1" i="1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en-US" sz="2800" b="1" i="1" dirty="0" smtClean="0">
                    <a:solidFill>
                      <a:srgbClr val="0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AB = BC = R</a:t>
                </a:r>
                <a14:m>
                  <m:oMath xmlns:m="http://schemas.openxmlformats.org/officeDocument/2006/math">
                    <m:r>
                      <a:rPr lang="en-US" sz="280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ru-RU" sz="2800" i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:endParaRPr lang="ru-RU" sz="2400" i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en-US" sz="2400" b="1" i="1" dirty="0">
                    <a:solidFill>
                      <a:srgbClr val="0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:endParaRPr lang="en-US" sz="2400" i="1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en-US" sz="2400" b="1" i="1" dirty="0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400" b="1" i="1" dirty="0">
                    <a:solidFill>
                      <a:srgbClr val="0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</p:txBody>
          </p:sp>
        </mc:Choice>
        <mc:Fallback xmlns="">
          <p:sp>
            <p:nvSpPr>
              <p:cNvPr id="4" name="Прямоугольник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94644" y="1498332"/>
                <a:ext cx="6096000" cy="2123658"/>
              </a:xfrm>
              <a:prstGeom prst="rect">
                <a:avLst/>
              </a:prstGeom>
              <a:blipFill rotWithShape="0">
                <a:blip r:embed="rId6"/>
                <a:stretch>
                  <a:fillRect l="-2000" t="-316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6" name="Прямая соединительная линия 5"/>
          <p:cNvCxnSpPr>
            <a:stCxn id="30" idx="0"/>
            <a:endCxn id="34" idx="4"/>
          </p:cNvCxnSpPr>
          <p:nvPr/>
        </p:nvCxnSpPr>
        <p:spPr>
          <a:xfrm>
            <a:off x="2458621" y="2232882"/>
            <a:ext cx="56082" cy="1549671"/>
          </a:xfrm>
          <a:prstGeom prst="line">
            <a:avLst/>
          </a:prstGeom>
          <a:ln w="38100">
            <a:solidFill>
              <a:srgbClr val="7A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единительная линия 27"/>
          <p:cNvCxnSpPr>
            <a:stCxn id="34" idx="5"/>
            <a:endCxn id="37" idx="5"/>
          </p:cNvCxnSpPr>
          <p:nvPr/>
        </p:nvCxnSpPr>
        <p:spPr>
          <a:xfrm>
            <a:off x="2546519" y="3772443"/>
            <a:ext cx="1296918" cy="666483"/>
          </a:xfrm>
          <a:prstGeom prst="line">
            <a:avLst/>
          </a:prstGeom>
          <a:ln w="38100">
            <a:solidFill>
              <a:srgbClr val="7A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Прямая соединительная линия 38"/>
          <p:cNvCxnSpPr/>
          <p:nvPr/>
        </p:nvCxnSpPr>
        <p:spPr>
          <a:xfrm flipV="1">
            <a:off x="2506068" y="2970577"/>
            <a:ext cx="1187225" cy="761411"/>
          </a:xfrm>
          <a:prstGeom prst="line">
            <a:avLst/>
          </a:prstGeom>
          <a:ln w="38100">
            <a:solidFill>
              <a:srgbClr val="7A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2496089" y="3173233"/>
            <a:ext cx="5084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60⁰</a:t>
            </a:r>
            <a:endParaRPr lang="ru-RU" b="1" dirty="0"/>
          </a:p>
        </p:txBody>
      </p:sp>
      <p:sp>
        <p:nvSpPr>
          <p:cNvPr id="40" name="TextBox 39"/>
          <p:cNvSpPr txBox="1"/>
          <p:nvPr/>
        </p:nvSpPr>
        <p:spPr>
          <a:xfrm>
            <a:off x="2672589" y="3569702"/>
            <a:ext cx="5084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60⁰</a:t>
            </a:r>
            <a:endParaRPr lang="ru-RU" b="1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570821" y="3891409"/>
            <a:ext cx="434734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 smtClean="0">
                <a:solidFill>
                  <a:srgbClr val="7A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endParaRPr lang="ru-RU" sz="3200" b="1" dirty="0">
              <a:solidFill>
                <a:srgbClr val="7A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649566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2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/>
      <p:bldP spid="25" grpId="0"/>
      <p:bldP spid="30" grpId="0" animBg="1"/>
      <p:bldP spid="35" grpId="0"/>
      <p:bldP spid="36" grpId="0"/>
      <p:bldP spid="37" grpId="0" animBg="1"/>
      <p:bldP spid="41" grpId="0"/>
      <p:bldP spid="4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Прямоугольник 34"/>
          <p:cNvSpPr/>
          <p:nvPr/>
        </p:nvSpPr>
        <p:spPr>
          <a:xfrm>
            <a:off x="611392" y="1412776"/>
            <a:ext cx="11377264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en-US" sz="40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Radiusi</a:t>
            </a:r>
            <a:r>
              <a:rPr lang="en-US" sz="40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R </a:t>
            </a:r>
            <a:r>
              <a:rPr lang="en-US" sz="40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</a:t>
            </a:r>
            <a:r>
              <a:rPr lang="en-US" sz="40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teng</a:t>
            </a:r>
            <a:r>
              <a:rPr lang="en-US" sz="40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bo‘lgan</a:t>
            </a:r>
            <a:r>
              <a:rPr lang="en-US" sz="40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aylanadagi</a:t>
            </a:r>
            <a:r>
              <a:rPr lang="en-US" sz="40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nuqtadan</a:t>
            </a:r>
            <a:r>
              <a:rPr lang="en-US" sz="40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uzunliklari</a:t>
            </a:r>
            <a:r>
              <a:rPr lang="en-US" sz="40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R </a:t>
            </a:r>
            <a:r>
              <a:rPr lang="en-US" sz="40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</a:t>
            </a:r>
            <a:r>
              <a:rPr lang="en-US" sz="40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teng</a:t>
            </a:r>
            <a:r>
              <a:rPr lang="en-US" sz="40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bo‘lgan</a:t>
            </a:r>
            <a:r>
              <a:rPr lang="en-US" sz="40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ikki</a:t>
            </a:r>
            <a:r>
              <a:rPr lang="en-US" sz="40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vatar</a:t>
            </a:r>
            <a:r>
              <a:rPr lang="en-US" sz="40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o‘tkazildi</a:t>
            </a:r>
            <a:r>
              <a:rPr lang="en-US" sz="40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40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Vatarlar</a:t>
            </a:r>
            <a:r>
              <a:rPr lang="en-US" sz="40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orasidagi</a:t>
            </a:r>
            <a:r>
              <a:rPr lang="en-US" sz="40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burchakni</a:t>
            </a:r>
            <a:r>
              <a:rPr lang="en-US" sz="40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toping. </a:t>
            </a:r>
            <a:endParaRPr lang="ru-RU" sz="4000" b="1" i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29654" y="0"/>
            <a:ext cx="11971002" cy="1274458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TEST 4</a:t>
            </a:r>
            <a:endParaRPr lang="ru-RU" sz="4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363366" y="4589694"/>
            <a:ext cx="206819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A) 120⁰;</a:t>
            </a:r>
            <a:endParaRPr lang="ru-RU" sz="4000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3616727" y="4589694"/>
            <a:ext cx="203010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i="1" dirty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en-US" sz="40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) 110⁰;</a:t>
            </a:r>
            <a:endParaRPr lang="ru-RU" sz="4000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6209015" y="4593322"/>
            <a:ext cx="206819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i="1" dirty="0"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r>
              <a:rPr lang="en-US" sz="40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) 135⁰;</a:t>
            </a:r>
            <a:endParaRPr lang="ru-RU" sz="4000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8475304" y="4589694"/>
            <a:ext cx="172515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E) 40⁰.</a:t>
            </a:r>
            <a:endParaRPr lang="ru-RU" sz="4000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760250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7A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7A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Прямоугольник 34"/>
          <p:cNvSpPr/>
          <p:nvPr/>
        </p:nvSpPr>
        <p:spPr>
          <a:xfrm>
            <a:off x="529505" y="1222594"/>
            <a:ext cx="10568061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Aylanani</a:t>
            </a:r>
            <a:r>
              <a:rPr lang="en-US" sz="28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kesuvchi</a:t>
            </a:r>
            <a:r>
              <a:rPr lang="en-US" sz="28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ikki</a:t>
            </a:r>
            <a:r>
              <a:rPr lang="en-US" sz="28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vatari</a:t>
            </a:r>
            <a:r>
              <a:rPr lang="en-US" sz="28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orasidagi</a:t>
            </a:r>
            <a:r>
              <a:rPr lang="en-US" sz="28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burchaklaridan</a:t>
            </a:r>
            <a:r>
              <a:rPr lang="en-US" sz="28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biri</a:t>
            </a:r>
            <a:r>
              <a:rPr lang="en-US" sz="28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80º </a:t>
            </a:r>
            <a:r>
              <a:rPr lang="en-US" sz="28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</a:t>
            </a:r>
            <a:r>
              <a:rPr lang="en-US" sz="28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teng</a:t>
            </a:r>
            <a:r>
              <a:rPr lang="en-US" sz="28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8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Shu</a:t>
            </a:r>
            <a:r>
              <a:rPr lang="en-US" sz="28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burchakka</a:t>
            </a:r>
            <a:r>
              <a:rPr lang="en-US" sz="28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qo‘shni</a:t>
            </a:r>
            <a:r>
              <a:rPr lang="en-US" sz="28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bo‘lgan</a:t>
            </a:r>
            <a:r>
              <a:rPr lang="en-US" sz="28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burchaklarning</a:t>
            </a:r>
            <a:r>
              <a:rPr lang="en-US" sz="28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yig‘indisini</a:t>
            </a:r>
            <a:r>
              <a:rPr lang="en-US" sz="28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toping</a:t>
            </a:r>
            <a:r>
              <a:rPr lang="en-US" sz="32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3200" b="1" i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29654" y="0"/>
            <a:ext cx="11971002" cy="1052736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TEST 5</a:t>
            </a:r>
            <a:endParaRPr lang="ru-RU" sz="4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931113" y="2706422"/>
            <a:ext cx="150554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A) 200⁰;</a:t>
            </a:r>
            <a:endParaRPr lang="ru-RU" sz="2800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3710340" y="2706421"/>
            <a:ext cx="130516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i="1" dirty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en-US" sz="28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) 90⁰;</a:t>
            </a:r>
            <a:endParaRPr lang="ru-RU" sz="2800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5876240" y="2706421"/>
            <a:ext cx="150554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i="1" dirty="0"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r>
              <a:rPr lang="en-US" sz="28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) 100⁰;</a:t>
            </a:r>
            <a:endParaRPr lang="ru-RU" sz="2800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8472264" y="2706421"/>
            <a:ext cx="146386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E) 160⁰.</a:t>
            </a:r>
            <a:endParaRPr lang="ru-RU" sz="2800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Oval 16"/>
          <p:cNvSpPr>
            <a:spLocks noChangeArrowheads="1"/>
          </p:cNvSpPr>
          <p:nvPr/>
        </p:nvSpPr>
        <p:spPr bwMode="auto">
          <a:xfrm>
            <a:off x="1195744" y="3311178"/>
            <a:ext cx="2879725" cy="2879725"/>
          </a:xfrm>
          <a:prstGeom prst="ellipse">
            <a:avLst/>
          </a:prstGeom>
          <a:solidFill>
            <a:schemeClr val="bg1"/>
          </a:solidFill>
          <a:ln w="38100">
            <a:solidFill>
              <a:srgbClr val="7A0000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ru-RU" sz="3600" dirty="0"/>
          </a:p>
        </p:txBody>
      </p:sp>
      <p:sp>
        <p:nvSpPr>
          <p:cNvPr id="10" name="Oval 17"/>
          <p:cNvSpPr>
            <a:spLocks noChangeArrowheads="1"/>
          </p:cNvSpPr>
          <p:nvPr/>
        </p:nvSpPr>
        <p:spPr bwMode="auto">
          <a:xfrm>
            <a:off x="2495178" y="4833937"/>
            <a:ext cx="107950" cy="10795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ru-RU" sz="3600"/>
          </a:p>
        </p:txBody>
      </p:sp>
      <p:sp>
        <p:nvSpPr>
          <p:cNvPr id="11" name="Text Box 18"/>
          <p:cNvSpPr txBox="1">
            <a:spLocks noChangeArrowheads="1"/>
          </p:cNvSpPr>
          <p:nvPr/>
        </p:nvSpPr>
        <p:spPr bwMode="auto">
          <a:xfrm>
            <a:off x="2542616" y="4655348"/>
            <a:ext cx="4333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ru-RU" sz="2400" b="1" i="1" dirty="0">
                <a:solidFill>
                  <a:srgbClr val="7A0000"/>
                </a:solidFill>
              </a:rPr>
              <a:t>О</a:t>
            </a:r>
          </a:p>
        </p:txBody>
      </p:sp>
      <p:sp>
        <p:nvSpPr>
          <p:cNvPr id="12" name="Oval 19"/>
          <p:cNvSpPr>
            <a:spLocks noChangeArrowheads="1"/>
          </p:cNvSpPr>
          <p:nvPr/>
        </p:nvSpPr>
        <p:spPr bwMode="auto">
          <a:xfrm>
            <a:off x="1127448" y="4545756"/>
            <a:ext cx="179387" cy="17938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ru-RU" sz="3600"/>
          </a:p>
        </p:txBody>
      </p:sp>
      <p:sp>
        <p:nvSpPr>
          <p:cNvPr id="13" name="Oval 21"/>
          <p:cNvSpPr>
            <a:spLocks noChangeArrowheads="1"/>
          </p:cNvSpPr>
          <p:nvPr/>
        </p:nvSpPr>
        <p:spPr bwMode="auto">
          <a:xfrm>
            <a:off x="3960124" y="5003833"/>
            <a:ext cx="179388" cy="179387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ru-RU" sz="3600"/>
          </a:p>
        </p:txBody>
      </p:sp>
      <p:sp>
        <p:nvSpPr>
          <p:cNvPr id="14" name="Line 23"/>
          <p:cNvSpPr>
            <a:spLocks noChangeShapeType="1"/>
          </p:cNvSpPr>
          <p:nvPr/>
        </p:nvSpPr>
        <p:spPr bwMode="auto">
          <a:xfrm>
            <a:off x="1966243" y="3467712"/>
            <a:ext cx="2043539" cy="1577812"/>
          </a:xfrm>
          <a:prstGeom prst="line">
            <a:avLst/>
          </a:prstGeom>
          <a:noFill/>
          <a:ln w="38100">
            <a:solidFill>
              <a:srgbClr val="660033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5" name="Line 24"/>
          <p:cNvSpPr>
            <a:spLocks noChangeShapeType="1"/>
          </p:cNvSpPr>
          <p:nvPr/>
        </p:nvSpPr>
        <p:spPr bwMode="auto">
          <a:xfrm flipH="1">
            <a:off x="1266493" y="3554273"/>
            <a:ext cx="2200236" cy="1059116"/>
          </a:xfrm>
          <a:prstGeom prst="line">
            <a:avLst/>
          </a:prstGeom>
          <a:noFill/>
          <a:ln w="38100">
            <a:solidFill>
              <a:srgbClr val="66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pic>
        <p:nvPicPr>
          <p:cNvPr id="17" name="Picture 28" descr="Рисунок1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9550104">
            <a:off x="1656417" y="3516864"/>
            <a:ext cx="782637" cy="631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" name="Text Box 27"/>
          <p:cNvSpPr txBox="1">
            <a:spLocks noChangeArrowheads="1"/>
          </p:cNvSpPr>
          <p:nvPr/>
        </p:nvSpPr>
        <p:spPr bwMode="auto">
          <a:xfrm>
            <a:off x="1934337" y="3662212"/>
            <a:ext cx="5032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l-GR" sz="2400" b="1" dirty="0">
                <a:cs typeface="Arial" panose="020B0604020202020204" pitchFamily="34" charset="0"/>
              </a:rPr>
              <a:t>α</a:t>
            </a:r>
          </a:p>
        </p:txBody>
      </p:sp>
      <p:sp>
        <p:nvSpPr>
          <p:cNvPr id="20" name="Text Box 31"/>
          <p:cNvSpPr txBox="1">
            <a:spLocks noChangeArrowheads="1"/>
          </p:cNvSpPr>
          <p:nvPr/>
        </p:nvSpPr>
        <p:spPr bwMode="auto">
          <a:xfrm>
            <a:off x="529505" y="4724563"/>
            <a:ext cx="6477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ru-RU" sz="2400" b="1" i="1" dirty="0">
                <a:solidFill>
                  <a:srgbClr val="7A0000"/>
                </a:solidFill>
              </a:rPr>
              <a:t>А</a:t>
            </a:r>
          </a:p>
        </p:txBody>
      </p:sp>
      <p:sp>
        <p:nvSpPr>
          <p:cNvPr id="21" name="Oval 22"/>
          <p:cNvSpPr>
            <a:spLocks noChangeArrowheads="1"/>
          </p:cNvSpPr>
          <p:nvPr/>
        </p:nvSpPr>
        <p:spPr bwMode="auto">
          <a:xfrm>
            <a:off x="1876549" y="3374885"/>
            <a:ext cx="179388" cy="17938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ru-RU" sz="3600"/>
          </a:p>
        </p:txBody>
      </p:sp>
      <p:sp>
        <p:nvSpPr>
          <p:cNvPr id="22" name="Oval 20"/>
          <p:cNvSpPr>
            <a:spLocks noChangeArrowheads="1"/>
          </p:cNvSpPr>
          <p:nvPr/>
        </p:nvSpPr>
        <p:spPr bwMode="auto">
          <a:xfrm>
            <a:off x="3366021" y="3482825"/>
            <a:ext cx="179387" cy="179387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ru-RU" sz="3600"/>
          </a:p>
        </p:txBody>
      </p:sp>
      <p:sp>
        <p:nvSpPr>
          <p:cNvPr id="23" name="Text Box 32"/>
          <p:cNvSpPr txBox="1">
            <a:spLocks noChangeArrowheads="1"/>
          </p:cNvSpPr>
          <p:nvPr/>
        </p:nvSpPr>
        <p:spPr bwMode="auto">
          <a:xfrm>
            <a:off x="3296318" y="3213918"/>
            <a:ext cx="7191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ru-RU" sz="2400" b="1" i="1" dirty="0">
                <a:solidFill>
                  <a:srgbClr val="7A0000"/>
                </a:solidFill>
              </a:rPr>
              <a:t>В</a:t>
            </a:r>
          </a:p>
        </p:txBody>
      </p:sp>
      <p:sp>
        <p:nvSpPr>
          <p:cNvPr id="24" name="Text Box 33"/>
          <p:cNvSpPr txBox="1">
            <a:spLocks noChangeArrowheads="1"/>
          </p:cNvSpPr>
          <p:nvPr/>
        </p:nvSpPr>
        <p:spPr bwMode="auto">
          <a:xfrm>
            <a:off x="4032461" y="4659312"/>
            <a:ext cx="43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ru-RU" sz="2400" b="1" i="1" dirty="0">
                <a:solidFill>
                  <a:srgbClr val="7A0000"/>
                </a:solidFill>
              </a:rPr>
              <a:t>С</a:t>
            </a:r>
          </a:p>
        </p:txBody>
      </p:sp>
      <p:sp>
        <p:nvSpPr>
          <p:cNvPr id="28" name="Text Box 34"/>
          <p:cNvSpPr txBox="1">
            <a:spLocks noChangeArrowheads="1"/>
          </p:cNvSpPr>
          <p:nvPr/>
        </p:nvSpPr>
        <p:spPr bwMode="auto">
          <a:xfrm>
            <a:off x="1336953" y="3134029"/>
            <a:ext cx="6127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sz="2400" b="1" i="1" dirty="0">
                <a:solidFill>
                  <a:srgbClr val="7A0000"/>
                </a:solidFill>
              </a:rPr>
              <a:t>D</a:t>
            </a:r>
            <a:endParaRPr lang="ru-RU" sz="2400" b="1" i="1" dirty="0">
              <a:solidFill>
                <a:srgbClr val="7A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620129" y="3335501"/>
            <a:ext cx="37382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i="1" dirty="0" smtClean="0">
                <a:solidFill>
                  <a:srgbClr val="7A0000"/>
                </a:solidFill>
              </a:rPr>
              <a:t>x</a:t>
            </a:r>
            <a:endParaRPr lang="ru-RU" sz="3200" b="1" i="1" dirty="0">
              <a:solidFill>
                <a:srgbClr val="7A0000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528550" y="3982051"/>
            <a:ext cx="35298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i="1" dirty="0" smtClean="0">
                <a:solidFill>
                  <a:srgbClr val="7A0000"/>
                </a:solidFill>
              </a:rPr>
              <a:t>y</a:t>
            </a:r>
            <a:endParaRPr lang="ru-RU" sz="2800" b="1" i="1" dirty="0">
              <a:solidFill>
                <a:srgbClr val="7A0000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858549" y="3229641"/>
            <a:ext cx="5521418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i="1" u="sng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Berilgan:</a:t>
            </a:r>
            <a:r>
              <a:rPr lang="en-US" sz="2800" i="1" u="sng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(O,R) </a:t>
            </a:r>
            <a:r>
              <a:rPr lang="en-US" sz="2800" i="1" dirty="0" err="1">
                <a:latin typeface="Arial" panose="020B0604020202020204" pitchFamily="34" charset="0"/>
                <a:cs typeface="Arial" panose="020B0604020202020204" pitchFamily="34" charset="0"/>
              </a:rPr>
              <a:t>aylana</a:t>
            </a:r>
            <a:r>
              <a:rPr lang="en-US" sz="2800" b="1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i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AB</a:t>
            </a:r>
            <a:r>
              <a:rPr lang="en-US" sz="2800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i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CD – </a:t>
            </a:r>
            <a:r>
              <a:rPr lang="en-US" sz="2800" i="1" dirty="0" err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vatarlar</a:t>
            </a:r>
            <a:r>
              <a:rPr lang="en-US" sz="2800" i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 </a:t>
            </a:r>
            <a:r>
              <a:rPr lang="el-GR" sz="3200" dirty="0" smtClean="0">
                <a:cs typeface="Arial" panose="020B0604020202020204" pitchFamily="34" charset="0"/>
              </a:rPr>
              <a:t>α</a:t>
            </a:r>
            <a:r>
              <a:rPr lang="en-US" sz="3200" b="1" dirty="0" smtClean="0">
                <a:cs typeface="Arial" panose="020B0604020202020204" pitchFamily="34" charset="0"/>
              </a:rPr>
              <a:t> </a:t>
            </a:r>
            <a:r>
              <a:rPr lang="en-US" sz="2400" i="1" dirty="0" smtClean="0">
                <a:latin typeface="Arial" panose="020B0604020202020204" pitchFamily="34" charset="0"/>
                <a:cs typeface="Arial" panose="020B0604020202020204" pitchFamily="34" charset="0"/>
              </a:rPr>
              <a:t>= 80⁰.</a:t>
            </a:r>
          </a:p>
          <a:p>
            <a:r>
              <a:rPr lang="en-US" sz="2400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i="1" dirty="0" smtClean="0">
                <a:solidFill>
                  <a:srgbClr val="7A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 + y = ?</a:t>
            </a:r>
            <a:endParaRPr lang="ru-RU" sz="2400" b="1" i="1" dirty="0">
              <a:solidFill>
                <a:srgbClr val="7A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885264" y="4972250"/>
            <a:ext cx="4378122" cy="138499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i="1" u="sng" dirty="0" err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r>
              <a:rPr lang="en-US" sz="2800" b="1" i="1" u="sng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r>
              <a:rPr lang="en-US" sz="2800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  <a:r>
              <a:rPr lang="en-US" sz="2800" i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= y (</a:t>
            </a:r>
            <a:r>
              <a:rPr lang="en-US" sz="2800" i="1" dirty="0" err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vertikal</a:t>
            </a:r>
            <a:r>
              <a:rPr lang="en-US" sz="2800" i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burchaklar</a:t>
            </a:r>
            <a:r>
              <a:rPr lang="en-US" sz="2800" i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r>
              <a:rPr lang="en-US" sz="2800" i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2x =</a:t>
            </a:r>
            <a:r>
              <a:rPr lang="en-US" sz="2800" i="1" dirty="0" smtClean="0">
                <a:latin typeface="Arial" panose="020B0604020202020204" pitchFamily="34" charset="0"/>
                <a:cs typeface="Arial" panose="020B0604020202020204" pitchFamily="34" charset="0"/>
              </a:rPr>
              <a:t> 2·(180º-80⁰) = 200º.</a:t>
            </a:r>
            <a:endParaRPr lang="en-US" sz="280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419226" y="4098865"/>
            <a:ext cx="383033" cy="523220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en-US" sz="2800" b="1" i="1" dirty="0">
                <a:solidFill>
                  <a:srgbClr val="7A0000"/>
                </a:solidFill>
              </a:rPr>
              <a:t>x</a:t>
            </a:r>
            <a:endParaRPr lang="ru-RU" sz="2800" b="1" i="1" dirty="0">
              <a:solidFill>
                <a:srgbClr val="7A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037838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9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2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1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6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3" grpId="0" animBg="1"/>
      <p:bldP spid="14" grpId="0" animBg="1"/>
      <p:bldP spid="15" grpId="0" animBg="1"/>
      <p:bldP spid="18" grpId="0"/>
      <p:bldP spid="20" grpId="0"/>
      <p:bldP spid="21" grpId="0" animBg="1"/>
      <p:bldP spid="22" grpId="0" animBg="1"/>
      <p:bldP spid="23" grpId="0"/>
      <p:bldP spid="24" grpId="0"/>
      <p:bldP spid="28" grpId="0"/>
      <p:bldP spid="3" grpId="0"/>
      <p:bldP spid="4" grpId="0"/>
      <p:bldP spid="7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Прямоугольник 34"/>
          <p:cNvSpPr/>
          <p:nvPr/>
        </p:nvSpPr>
        <p:spPr>
          <a:xfrm>
            <a:off x="983432" y="1630921"/>
            <a:ext cx="10623516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en-US" sz="32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Aylana</a:t>
            </a:r>
            <a:r>
              <a:rPr lang="en-US" sz="32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tashqarisidagi</a:t>
            </a:r>
            <a:r>
              <a:rPr lang="en-US" sz="32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nuqtadan</a:t>
            </a:r>
            <a:r>
              <a:rPr lang="en-US" sz="32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aylanaga</a:t>
            </a:r>
            <a:r>
              <a:rPr lang="en-US" sz="32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ikkita</a:t>
            </a:r>
            <a:r>
              <a:rPr lang="en-US" sz="32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urinma</a:t>
            </a:r>
            <a:r>
              <a:rPr lang="en-US" sz="32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o‘tkazilgan</a:t>
            </a:r>
            <a:r>
              <a:rPr lang="en-US" sz="32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Agar </a:t>
            </a:r>
            <a:r>
              <a:rPr lang="en-US" sz="32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urinmalar</a:t>
            </a:r>
            <a:r>
              <a:rPr lang="en-US" sz="32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orasidagi</a:t>
            </a:r>
            <a:r>
              <a:rPr lang="en-US" sz="32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burchak</a:t>
            </a:r>
            <a:r>
              <a:rPr lang="en-US" sz="32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72⁰ </a:t>
            </a:r>
            <a:r>
              <a:rPr lang="en-US" sz="32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bo‘lsa</a:t>
            </a:r>
            <a:r>
              <a:rPr lang="en-US" sz="32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aylananing</a:t>
            </a:r>
            <a:r>
              <a:rPr lang="en-US" sz="32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urinish</a:t>
            </a:r>
            <a:r>
              <a:rPr lang="en-US" sz="32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nuqtalari</a:t>
            </a:r>
            <a:r>
              <a:rPr lang="en-US" sz="32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orasidagi</a:t>
            </a:r>
            <a:r>
              <a:rPr lang="en-US" sz="32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katta</a:t>
            </a:r>
            <a:r>
              <a:rPr lang="en-US" sz="32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yoyini</a:t>
            </a:r>
            <a:r>
              <a:rPr lang="en-US" sz="32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toping.  </a:t>
            </a:r>
            <a:endParaRPr lang="ru-RU" sz="3600" b="1" i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29654" y="0"/>
            <a:ext cx="11971002" cy="1274458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TEST 6</a:t>
            </a:r>
            <a:endParaRPr lang="ru-RU" sz="4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777495" y="4085638"/>
            <a:ext cx="187743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A) 248⁰;</a:t>
            </a:r>
            <a:endParaRPr lang="ru-RU" sz="3600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3698472" y="4085638"/>
            <a:ext cx="187743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i="1" dirty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en-US" sz="36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) 240⁰;</a:t>
            </a:r>
            <a:endParaRPr lang="ru-RU" sz="3600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6209015" y="4089266"/>
            <a:ext cx="187743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i="1" dirty="0"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r>
              <a:rPr lang="en-US" sz="36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) 252⁰;</a:t>
            </a:r>
            <a:endParaRPr lang="ru-RU" sz="3600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9264352" y="4121790"/>
            <a:ext cx="182614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E) 236⁰.</a:t>
            </a:r>
            <a:endParaRPr lang="ru-RU" sz="3600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538779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5" name="Oval 15"/>
          <p:cNvSpPr>
            <a:spLocks noChangeArrowheads="1"/>
          </p:cNvSpPr>
          <p:nvPr/>
        </p:nvSpPr>
        <p:spPr bwMode="auto">
          <a:xfrm>
            <a:off x="2190156" y="2477936"/>
            <a:ext cx="2195512" cy="2160587"/>
          </a:xfrm>
          <a:prstGeom prst="ellipse">
            <a:avLst/>
          </a:prstGeom>
          <a:solidFill>
            <a:schemeClr val="bg1"/>
          </a:solidFill>
          <a:ln w="38100">
            <a:solidFill>
              <a:srgbClr val="000080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ru-RU" sz="3600"/>
          </a:p>
        </p:txBody>
      </p:sp>
      <p:sp>
        <p:nvSpPr>
          <p:cNvPr id="15366" name="Oval 16"/>
          <p:cNvSpPr>
            <a:spLocks noChangeArrowheads="1"/>
          </p:cNvSpPr>
          <p:nvPr/>
        </p:nvSpPr>
        <p:spPr bwMode="auto">
          <a:xfrm>
            <a:off x="3216475" y="3475460"/>
            <a:ext cx="142875" cy="14287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ru-RU" sz="3600"/>
          </a:p>
        </p:txBody>
      </p:sp>
      <p:sp>
        <p:nvSpPr>
          <p:cNvPr id="15367" name="Text Box 17"/>
          <p:cNvSpPr txBox="1">
            <a:spLocks noChangeArrowheads="1"/>
          </p:cNvSpPr>
          <p:nvPr/>
        </p:nvSpPr>
        <p:spPr bwMode="auto">
          <a:xfrm>
            <a:off x="2676725" y="3330996"/>
            <a:ext cx="7207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ru-RU" sz="2400" b="1" dirty="0"/>
              <a:t>О</a:t>
            </a:r>
          </a:p>
        </p:txBody>
      </p:sp>
      <p:sp>
        <p:nvSpPr>
          <p:cNvPr id="96274" name="Line 18"/>
          <p:cNvSpPr>
            <a:spLocks noChangeShapeType="1"/>
          </p:cNvSpPr>
          <p:nvPr/>
        </p:nvSpPr>
        <p:spPr bwMode="auto">
          <a:xfrm flipV="1">
            <a:off x="1308299" y="1964159"/>
            <a:ext cx="1944688" cy="2195512"/>
          </a:xfrm>
          <a:prstGeom prst="line">
            <a:avLst/>
          </a:prstGeom>
          <a:noFill/>
          <a:ln w="57150">
            <a:solidFill>
              <a:srgbClr val="0066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96275" name="Line 19"/>
          <p:cNvSpPr>
            <a:spLocks noChangeShapeType="1"/>
          </p:cNvSpPr>
          <p:nvPr/>
        </p:nvSpPr>
        <p:spPr bwMode="auto">
          <a:xfrm>
            <a:off x="1308300" y="4159671"/>
            <a:ext cx="3095625" cy="863600"/>
          </a:xfrm>
          <a:prstGeom prst="line">
            <a:avLst/>
          </a:prstGeom>
          <a:noFill/>
          <a:ln w="57150">
            <a:solidFill>
              <a:srgbClr val="0066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96277" name="Oval 21"/>
          <p:cNvSpPr>
            <a:spLocks noChangeArrowheads="1"/>
          </p:cNvSpPr>
          <p:nvPr/>
        </p:nvSpPr>
        <p:spPr bwMode="auto">
          <a:xfrm>
            <a:off x="2929137" y="4556547"/>
            <a:ext cx="144462" cy="144463"/>
          </a:xfrm>
          <a:prstGeom prst="ellipse">
            <a:avLst/>
          </a:prstGeom>
          <a:solidFill>
            <a:srgbClr val="80008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ru-RU" sz="3600"/>
          </a:p>
        </p:txBody>
      </p:sp>
      <p:pic>
        <p:nvPicPr>
          <p:cNvPr id="96278" name="Picture 22" descr="Рисунок1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8832679">
            <a:off x="1477368" y="3739778"/>
            <a:ext cx="742950" cy="576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6279" name="Text Box 23"/>
          <p:cNvSpPr txBox="1">
            <a:spLocks noChangeArrowheads="1"/>
          </p:cNvSpPr>
          <p:nvPr/>
        </p:nvSpPr>
        <p:spPr bwMode="auto">
          <a:xfrm>
            <a:off x="1378944" y="3769574"/>
            <a:ext cx="86518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sz="2400" b="1" i="1" dirty="0" smtClean="0">
                <a:cs typeface="Arial" panose="020B0604020202020204" pitchFamily="34" charset="0"/>
              </a:rPr>
              <a:t>72º</a:t>
            </a:r>
            <a:endParaRPr lang="el-GR" sz="2400" b="1" i="1" dirty="0">
              <a:cs typeface="Arial" panose="020B0604020202020204" pitchFamily="34" charset="0"/>
            </a:endParaRPr>
          </a:p>
        </p:txBody>
      </p:sp>
      <p:sp>
        <p:nvSpPr>
          <p:cNvPr id="96276" name="Oval 20"/>
          <p:cNvSpPr>
            <a:spLocks noChangeArrowheads="1"/>
          </p:cNvSpPr>
          <p:nvPr/>
        </p:nvSpPr>
        <p:spPr bwMode="auto">
          <a:xfrm>
            <a:off x="2387800" y="2791247"/>
            <a:ext cx="144463" cy="144463"/>
          </a:xfrm>
          <a:prstGeom prst="ellipse">
            <a:avLst/>
          </a:prstGeom>
          <a:solidFill>
            <a:srgbClr val="80008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ru-RU" sz="3600"/>
          </a:p>
        </p:txBody>
      </p:sp>
      <p:sp>
        <p:nvSpPr>
          <p:cNvPr id="96281" name="Oval 25"/>
          <p:cNvSpPr>
            <a:spLocks noChangeArrowheads="1"/>
          </p:cNvSpPr>
          <p:nvPr/>
        </p:nvSpPr>
        <p:spPr bwMode="auto">
          <a:xfrm>
            <a:off x="1236862" y="4051722"/>
            <a:ext cx="144462" cy="144463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ru-RU" sz="3600"/>
          </a:p>
        </p:txBody>
      </p:sp>
      <p:sp>
        <p:nvSpPr>
          <p:cNvPr id="96282" name="Text Box 26"/>
          <p:cNvSpPr txBox="1">
            <a:spLocks noChangeArrowheads="1"/>
          </p:cNvSpPr>
          <p:nvPr/>
        </p:nvSpPr>
        <p:spPr bwMode="auto">
          <a:xfrm>
            <a:off x="911424" y="4123159"/>
            <a:ext cx="6477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sz="2400" b="1" i="1"/>
              <a:t>A</a:t>
            </a:r>
            <a:endParaRPr lang="ru-RU" sz="2400" b="1" i="1"/>
          </a:p>
        </p:txBody>
      </p:sp>
      <p:sp>
        <p:nvSpPr>
          <p:cNvPr id="96283" name="Text Box 27"/>
          <p:cNvSpPr txBox="1">
            <a:spLocks noChangeArrowheads="1"/>
          </p:cNvSpPr>
          <p:nvPr/>
        </p:nvSpPr>
        <p:spPr bwMode="auto">
          <a:xfrm>
            <a:off x="2100462" y="2359446"/>
            <a:ext cx="6477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sz="2400" b="1" i="1"/>
              <a:t>B</a:t>
            </a:r>
            <a:endParaRPr lang="ru-RU" sz="2400" b="1" i="1"/>
          </a:p>
        </p:txBody>
      </p:sp>
      <p:sp>
        <p:nvSpPr>
          <p:cNvPr id="96284" name="Text Box 28"/>
          <p:cNvSpPr txBox="1">
            <a:spLocks noChangeArrowheads="1"/>
          </p:cNvSpPr>
          <p:nvPr/>
        </p:nvSpPr>
        <p:spPr bwMode="auto">
          <a:xfrm>
            <a:off x="2640212" y="4627984"/>
            <a:ext cx="6477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sz="2400" b="1" i="1"/>
              <a:t>C</a:t>
            </a:r>
            <a:endParaRPr lang="ru-RU" sz="2400" b="1" i="1"/>
          </a:p>
        </p:txBody>
      </p:sp>
      <p:sp>
        <p:nvSpPr>
          <p:cNvPr id="2" name="Прямоугольник 1"/>
          <p:cNvSpPr/>
          <p:nvPr/>
        </p:nvSpPr>
        <p:spPr>
          <a:xfrm>
            <a:off x="911424" y="295873"/>
            <a:ext cx="11233248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Aylana</a:t>
            </a:r>
            <a:r>
              <a:rPr lang="en-US" sz="28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tashqarisidagi</a:t>
            </a:r>
            <a:r>
              <a:rPr lang="en-US" sz="28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nuqtadan</a:t>
            </a:r>
            <a:r>
              <a:rPr lang="en-US" sz="28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aylanaga</a:t>
            </a:r>
            <a:r>
              <a:rPr lang="en-US" sz="28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ikkita</a:t>
            </a:r>
            <a:r>
              <a:rPr lang="en-US" sz="28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urinma</a:t>
            </a:r>
            <a:r>
              <a:rPr lang="en-US" sz="28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o‘tkazilgan</a:t>
            </a:r>
            <a:r>
              <a:rPr lang="en-US" sz="28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Agar </a:t>
            </a:r>
            <a:r>
              <a:rPr lang="en-US" sz="28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urinmalar</a:t>
            </a:r>
            <a:r>
              <a:rPr lang="en-US" sz="28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orasidagi</a:t>
            </a:r>
            <a:r>
              <a:rPr lang="en-US" sz="28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burchak</a:t>
            </a:r>
            <a:r>
              <a:rPr lang="en-US" sz="28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72⁰ </a:t>
            </a:r>
            <a:r>
              <a:rPr lang="en-US" sz="28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bo‘lsa</a:t>
            </a:r>
            <a:r>
              <a:rPr lang="en-US" sz="28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aylananing</a:t>
            </a:r>
            <a:r>
              <a:rPr lang="en-US" sz="28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urinish</a:t>
            </a:r>
            <a:r>
              <a:rPr lang="en-US" sz="28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nuqtalari</a:t>
            </a:r>
            <a:r>
              <a:rPr lang="en-US" sz="28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orasidagi</a:t>
            </a:r>
            <a:r>
              <a:rPr lang="en-US" sz="28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katta</a:t>
            </a:r>
            <a:r>
              <a:rPr lang="en-US" sz="28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yoyini</a:t>
            </a:r>
            <a:r>
              <a:rPr lang="en-US" sz="28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toping.  </a:t>
            </a:r>
            <a:endParaRPr lang="ru-RU" sz="3200" b="1" i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0" name="Прямоугольник 19"/>
              <p:cNvSpPr/>
              <p:nvPr/>
            </p:nvSpPr>
            <p:spPr>
              <a:xfrm>
                <a:off x="5271811" y="1908705"/>
                <a:ext cx="5521418" cy="181588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2800" b="1" i="1" u="sng" dirty="0">
                    <a:solidFill>
                      <a:srgbClr val="0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Berilgan:</a:t>
                </a:r>
                <a:r>
                  <a:rPr lang="en-US" sz="2800" i="1" u="sng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r>
                  <a:rPr lang="en-US" sz="2800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(O,R) </a:t>
                </a:r>
                <a:r>
                  <a:rPr lang="en-US" sz="2800" i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aylana</a:t>
                </a:r>
                <a:r>
                  <a:rPr lang="en-US" sz="2800" b="1" i="1" dirty="0">
                    <a:solidFill>
                      <a:srgbClr val="0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i="1" dirty="0">
                    <a:solidFill>
                      <a:srgbClr val="0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, </a:t>
                </a:r>
                <a:r>
                  <a:rPr lang="en-US" sz="2800" i="1" dirty="0" smtClean="0">
                    <a:solidFill>
                      <a:srgbClr val="0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AB</a:t>
                </a:r>
                <a:r>
                  <a:rPr lang="en-US" sz="2800" i="1" dirty="0">
                    <a:solidFill>
                      <a:srgbClr val="0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, </a:t>
                </a:r>
                <a:r>
                  <a:rPr lang="en-US" sz="2800" i="1" dirty="0" smtClean="0">
                    <a:solidFill>
                      <a:srgbClr val="0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AC – </a:t>
                </a:r>
                <a:r>
                  <a:rPr lang="en-US" sz="2800" i="1" dirty="0" err="1" smtClean="0">
                    <a:solidFill>
                      <a:srgbClr val="0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urinma</a:t>
                </a:r>
                <a:endParaRPr lang="en-US" sz="2800" i="1" dirty="0" smtClean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en-US" sz="2800" i="1" dirty="0" smtClean="0">
                    <a:solidFill>
                      <a:srgbClr val="0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800" i="1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∠</m:t>
                    </m:r>
                  </m:oMath>
                </a14:m>
                <a:r>
                  <a:rPr lang="en-US" sz="3200" b="1" dirty="0" smtClean="0">
                    <a:cs typeface="Arial" panose="020B0604020202020204" pitchFamily="34" charset="0"/>
                  </a:rPr>
                  <a:t>BAC </a:t>
                </a:r>
                <a:r>
                  <a:rPr lang="en-US" sz="2400" i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= 72⁰.</a:t>
                </a:r>
              </a:p>
              <a:p>
                <a:r>
                  <a:rPr lang="en-US" sz="2400" i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4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∪</m:t>
                    </m:r>
                  </m:oMath>
                </a14:m>
                <a:r>
                  <a:rPr lang="en-US" sz="2400" b="1" i="1" dirty="0" smtClean="0">
                    <a:solidFill>
                      <a:srgbClr val="7A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BnC = ?</a:t>
                </a:r>
                <a:endParaRPr lang="ru-RU" sz="2400" b="1" i="1" dirty="0">
                  <a:solidFill>
                    <a:srgbClr val="7A000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0" name="Прямоугольник 1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71811" y="1908705"/>
                <a:ext cx="5521418" cy="1815882"/>
              </a:xfrm>
              <a:prstGeom prst="rect">
                <a:avLst/>
              </a:prstGeom>
              <a:blipFill rotWithShape="0">
                <a:blip r:embed="rId3"/>
                <a:stretch>
                  <a:fillRect l="-2318" t="-3356" b="-704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Прямоугольник 20"/>
              <p:cNvSpPr/>
              <p:nvPr/>
            </p:nvSpPr>
            <p:spPr>
              <a:xfrm>
                <a:off x="5285781" y="3819016"/>
                <a:ext cx="4591321" cy="181588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800" b="1" i="1" u="sng" dirty="0" err="1" smtClean="0">
                    <a:solidFill>
                      <a:srgbClr val="0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Yechish</a:t>
                </a:r>
                <a:r>
                  <a:rPr lang="en-US" sz="2800" b="1" i="1" u="sng" dirty="0" smtClean="0">
                    <a:solidFill>
                      <a:srgbClr val="0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</a:t>
                </a:r>
              </a:p>
              <a:p>
                <a:r>
                  <a:rPr lang="en-US" sz="2800" i="1" dirty="0" smtClean="0">
                    <a:solidFill>
                      <a:srgbClr val="0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72º = 180º - </a:t>
                </a:r>
                <a14:m>
                  <m:oMath xmlns:m="http://schemas.openxmlformats.org/officeDocument/2006/math">
                    <m:r>
                      <a:rPr lang="en-US" sz="2800" i="1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∪</m:t>
                    </m:r>
                  </m:oMath>
                </a14:m>
                <a:r>
                  <a:rPr lang="en-US" sz="2800" i="1" dirty="0" smtClean="0">
                    <a:solidFill>
                      <a:srgbClr val="0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BC</a:t>
                </a:r>
              </a:p>
              <a:p>
                <a14:m>
                  <m:oMath xmlns:m="http://schemas.openxmlformats.org/officeDocument/2006/math">
                    <m:r>
                      <a:rPr lang="en-US" sz="28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∪</m:t>
                    </m:r>
                  </m:oMath>
                </a14:m>
                <a:r>
                  <a:rPr lang="en-US" sz="2800" i="1" dirty="0" smtClean="0">
                    <a:solidFill>
                      <a:srgbClr val="0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BmC = </a:t>
                </a:r>
                <a:r>
                  <a:rPr lang="en-US" sz="2800" i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(180º- 72⁰) = 108º.</a:t>
                </a:r>
              </a:p>
              <a:p>
                <a14:m>
                  <m:oMath xmlns:m="http://schemas.openxmlformats.org/officeDocument/2006/math">
                    <m:r>
                      <a:rPr lang="en-US" sz="28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∪</m:t>
                    </m:r>
                  </m:oMath>
                </a14:m>
                <a:r>
                  <a:rPr lang="en-US" sz="2800" i="1" dirty="0" err="1" smtClean="0">
                    <a:solidFill>
                      <a:srgbClr val="0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BnC</a:t>
                </a:r>
                <a:r>
                  <a:rPr lang="en-US" sz="2800" i="1" dirty="0" smtClean="0">
                    <a:solidFill>
                      <a:srgbClr val="0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= 360º - 108º = 252º</a:t>
                </a:r>
                <a:endParaRPr lang="en-US" sz="2800" i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1" name="Прямоугольник 2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85781" y="3819016"/>
                <a:ext cx="4591321" cy="1815882"/>
              </a:xfrm>
              <a:prstGeom prst="rect">
                <a:avLst/>
              </a:prstGeom>
              <a:blipFill rotWithShape="0">
                <a:blip r:embed="rId4"/>
                <a:stretch>
                  <a:fillRect l="-2656" t="-3356" r="-1594" b="-838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TextBox 2"/>
          <p:cNvSpPr txBox="1"/>
          <p:nvPr/>
        </p:nvSpPr>
        <p:spPr>
          <a:xfrm>
            <a:off x="4404212" y="3108918"/>
            <a:ext cx="37382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solidFill>
                  <a:srgbClr val="C00000"/>
                </a:solidFill>
              </a:rPr>
              <a:t>n</a:t>
            </a:r>
            <a:endParaRPr lang="ru-RU" sz="2800" b="1" dirty="0">
              <a:solidFill>
                <a:srgbClr val="C00000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217681" y="3575198"/>
            <a:ext cx="43473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 smtClean="0">
                <a:solidFill>
                  <a:srgbClr val="C00000"/>
                </a:solidFill>
              </a:rPr>
              <a:t>m</a:t>
            </a:r>
            <a:endParaRPr lang="ru-RU" sz="24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795319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962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962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962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962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962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962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962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" dur="500"/>
                                        <p:tgtEl>
                                          <p:spTgt spid="962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1" dur="500"/>
                                        <p:tgtEl>
                                          <p:spTgt spid="962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6" dur="500"/>
                                        <p:tgtEl>
                                          <p:spTgt spid="962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500"/>
                                        <p:tgtEl>
                                          <p:spTgt spid="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500"/>
                                        <p:tgtEl>
                                          <p:spTgt spid="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6" dur="500"/>
                                        <p:tgtEl>
                                          <p:spTgt spid="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1" dur="500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6" dur="500"/>
                                        <p:tgtEl>
                                          <p:spTgt spid="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1" dur="500"/>
                                        <p:tgtEl>
                                          <p:spTgt spid="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6" dur="500"/>
                                        <p:tgtEl>
                                          <p:spTgt spid="2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6274" grpId="0" animBg="1"/>
      <p:bldP spid="96275" grpId="0" animBg="1"/>
      <p:bldP spid="96277" grpId="0" animBg="1"/>
      <p:bldP spid="96279" grpId="0"/>
      <p:bldP spid="96276" grpId="0" animBg="1"/>
      <p:bldP spid="96281" grpId="0" animBg="1"/>
      <p:bldP spid="96282" grpId="0"/>
      <p:bldP spid="96283" grpId="0"/>
      <p:bldP spid="96284" grpId="0"/>
      <p:bldP spid="3" grpId="0"/>
      <p:bldP spid="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Прямоугольник 34"/>
          <p:cNvSpPr/>
          <p:nvPr/>
        </p:nvSpPr>
        <p:spPr>
          <a:xfrm>
            <a:off x="983432" y="1630921"/>
            <a:ext cx="10623516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en-US" sz="32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Aylana</a:t>
            </a:r>
            <a:r>
              <a:rPr lang="en-US" sz="32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tashqarisidagi</a:t>
            </a:r>
            <a:r>
              <a:rPr lang="en-US" sz="32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nuqtadan</a:t>
            </a:r>
            <a:r>
              <a:rPr lang="en-US" sz="32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aylanaga</a:t>
            </a:r>
            <a:r>
              <a:rPr lang="en-US" sz="32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ikkita</a:t>
            </a:r>
            <a:r>
              <a:rPr lang="en-US" sz="32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urinma</a:t>
            </a:r>
            <a:r>
              <a:rPr lang="en-US" sz="32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o‘tkazilgan</a:t>
            </a:r>
            <a:r>
              <a:rPr lang="en-US" sz="32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Agar </a:t>
            </a:r>
            <a:r>
              <a:rPr lang="en-US" sz="32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urinmalar</a:t>
            </a:r>
            <a:r>
              <a:rPr lang="en-US" sz="32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orasidagi</a:t>
            </a:r>
            <a:r>
              <a:rPr lang="en-US" sz="32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burchak</a:t>
            </a:r>
            <a:r>
              <a:rPr lang="en-US" sz="32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72⁰ </a:t>
            </a:r>
            <a:r>
              <a:rPr lang="en-US" sz="32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bo‘lsa</a:t>
            </a:r>
            <a:r>
              <a:rPr lang="en-US" sz="32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aylananing</a:t>
            </a:r>
            <a:r>
              <a:rPr lang="en-US" sz="32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urinish</a:t>
            </a:r>
            <a:r>
              <a:rPr lang="en-US" sz="32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nuqtalari</a:t>
            </a:r>
            <a:r>
              <a:rPr lang="en-US" sz="32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orasidagi</a:t>
            </a:r>
            <a:r>
              <a:rPr lang="en-US" sz="32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katta</a:t>
            </a:r>
            <a:r>
              <a:rPr lang="en-US" sz="32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yoyini</a:t>
            </a:r>
            <a:r>
              <a:rPr lang="en-US" sz="32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toping.  </a:t>
            </a:r>
            <a:endParaRPr lang="ru-RU" sz="3600" b="1" i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29654" y="0"/>
            <a:ext cx="11971002" cy="1274458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TEST 6</a:t>
            </a:r>
            <a:endParaRPr lang="ru-RU" sz="4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777495" y="4085638"/>
            <a:ext cx="187743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A) 248⁰;</a:t>
            </a:r>
            <a:endParaRPr lang="ru-RU" sz="3600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3698472" y="4085638"/>
            <a:ext cx="187743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i="1" dirty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en-US" sz="36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) 240⁰;</a:t>
            </a:r>
            <a:endParaRPr lang="ru-RU" sz="3600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6209015" y="4089266"/>
            <a:ext cx="187743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i="1" dirty="0"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r>
              <a:rPr lang="en-US" sz="36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) 252⁰;</a:t>
            </a:r>
            <a:endParaRPr lang="ru-RU" sz="3600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9264352" y="4121790"/>
            <a:ext cx="182614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E) 236⁰.</a:t>
            </a:r>
            <a:endParaRPr lang="ru-RU" sz="3600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936814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C0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7" dur="500" fill="hold"/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C0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04314" y="236192"/>
            <a:ext cx="11552630" cy="686632"/>
          </a:xfrm>
          <a:prstGeom prst="rect">
            <a:avLst/>
          </a:prstGeom>
          <a:solidFill>
            <a:srgbClr val="0070C0"/>
          </a:solidFill>
        </p:spPr>
        <p:txBody>
          <a:bodyPr vert="horz" wrap="square" lIns="0" tIns="34894" rIns="0" bIns="0" rtlCol="0" anchor="ctr">
            <a:spAutoFit/>
          </a:bodyPr>
          <a:lstStyle/>
          <a:p>
            <a:pPr marL="26841">
              <a:lnSpc>
                <a:spcPct val="100000"/>
              </a:lnSpc>
              <a:spcBef>
                <a:spcPts val="275"/>
              </a:spcBef>
            </a:pPr>
            <a:r>
              <a:rPr lang="en-US" sz="4233" dirty="0" smtClean="0">
                <a:latin typeface="Arial" panose="020B0604020202020204" pitchFamily="34" charset="0"/>
                <a:cs typeface="Arial" panose="020B0604020202020204" pitchFamily="34" charset="0"/>
              </a:rPr>
              <a:t>       </a:t>
            </a:r>
            <a:r>
              <a:rPr lang="en-US" sz="4233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Mustaqil</a:t>
            </a:r>
            <a:r>
              <a:rPr lang="en-US" sz="4233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233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bajarish</a:t>
            </a:r>
            <a:r>
              <a:rPr lang="en-US" sz="4233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233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4233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233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topshiriqlar</a:t>
            </a:r>
            <a:r>
              <a:rPr lang="ru-RU" sz="4233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sz="4233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6433695" y="2014137"/>
            <a:ext cx="547260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219026">
              <a:spcAft>
                <a:spcPts val="199"/>
              </a:spcAft>
              <a:defRPr/>
            </a:pPr>
            <a:r>
              <a:rPr lang="en-US" sz="3200" b="1" i="1" kern="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kern="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1- 2- </a:t>
            </a:r>
            <a:r>
              <a:rPr lang="en-US" sz="3200" b="1" i="1" kern="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masalalar</a:t>
            </a:r>
            <a:r>
              <a:rPr lang="en-US" sz="3200" b="1" i="1" kern="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kern="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tahlil</a:t>
            </a:r>
            <a:r>
              <a:rPr lang="en-US" sz="3200" b="1" i="1" kern="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kern="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qilish</a:t>
            </a:r>
            <a:endParaRPr lang="en-US" sz="2800" b="1" i="1" kern="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0" name="Straight Connector 9"/>
          <p:cNvCxnSpPr/>
          <p:nvPr/>
        </p:nvCxnSpPr>
        <p:spPr>
          <a:xfrm>
            <a:off x="5036002" y="1556792"/>
            <a:ext cx="0" cy="4401750"/>
          </a:xfrm>
          <a:prstGeom prst="line">
            <a:avLst/>
          </a:prstGeom>
          <a:noFill/>
          <a:ln w="9525" cap="flat" cmpd="sng" algn="ctr">
            <a:solidFill>
              <a:srgbClr val="7F7F7F">
                <a:alpha val="50000"/>
              </a:srgbClr>
            </a:solidFill>
            <a:prstDash val="solid"/>
          </a:ln>
          <a:effectLst/>
        </p:spPr>
      </p:cxnSp>
      <p:sp>
        <p:nvSpPr>
          <p:cNvPr id="21" name="Oval 11"/>
          <p:cNvSpPr/>
          <p:nvPr/>
        </p:nvSpPr>
        <p:spPr>
          <a:xfrm>
            <a:off x="5447928" y="1856531"/>
            <a:ext cx="899989" cy="899989"/>
          </a:xfrm>
          <a:prstGeom prst="ellipse">
            <a:avLst/>
          </a:prstGeom>
          <a:solidFill>
            <a:srgbClr val="C00000"/>
          </a:solidFill>
          <a:ln w="952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algn="ctr" defTabSz="1219026">
              <a:defRPr/>
            </a:pPr>
            <a:r>
              <a:rPr lang="en-US" sz="3810" b="1" kern="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</a:p>
        </p:txBody>
      </p:sp>
      <p:sp>
        <p:nvSpPr>
          <p:cNvPr id="22" name="Oval 13"/>
          <p:cNvSpPr/>
          <p:nvPr/>
        </p:nvSpPr>
        <p:spPr>
          <a:xfrm>
            <a:off x="5447928" y="3840626"/>
            <a:ext cx="899989" cy="899989"/>
          </a:xfrm>
          <a:prstGeom prst="ellipse">
            <a:avLst/>
          </a:prstGeom>
          <a:solidFill>
            <a:srgbClr val="00B050"/>
          </a:solidFill>
          <a:ln w="952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algn="ctr" defTabSz="1219026">
              <a:defRPr/>
            </a:pPr>
            <a:r>
              <a:rPr lang="en-US" sz="3810" b="1" kern="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69812" y="3071552"/>
            <a:ext cx="446619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145 - </a:t>
            </a:r>
            <a:r>
              <a:rPr lang="en-US" sz="5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sahifa</a:t>
            </a:r>
            <a:endParaRPr lang="ru-RU" sz="5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528048" y="3981965"/>
            <a:ext cx="478368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defTabSz="1219026">
              <a:spcAft>
                <a:spcPts val="199"/>
              </a:spcAft>
              <a:defRPr/>
            </a:pPr>
            <a:r>
              <a:rPr lang="en-US" sz="3200" b="1" i="1" kern="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 </a:t>
            </a:r>
            <a:r>
              <a:rPr lang="en-US" sz="3200" b="1" i="1" kern="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n-US" sz="3200" b="1" i="1" kern="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4- </a:t>
            </a:r>
            <a:r>
              <a:rPr lang="en-US" sz="3200" b="1" i="1" kern="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masalalar</a:t>
            </a:r>
            <a:r>
              <a:rPr lang="en-US" sz="3200" b="1" i="1" kern="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kern="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endParaRPr lang="en-US" sz="3200" b="1" i="1" kern="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432330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  <p:cond evt="onBegin" delay="0">
                              <p:tn val="2"/>
                            </p:cond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22" presetClass="entr" presetSubtype="1" fill="hold" nodeType="withEffect">
                                      <p:stCondLst>
                                        <p:cond delay="30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up)">
                                          <p:cBhvr>
                                            <p:cTn id="7" dur="1100"/>
                                            <p:tgtEl>
                                              <p:spTgt spid="20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8" presetID="2" presetClass="entr" presetSubtype="1" fill="hold" grpId="0" nodeType="withEffect" p14:presetBounceEnd="66667">
                                      <p:stCondLst>
                                        <p:cond delay="300"/>
                                      </p:stCondLst>
                                      <p:childTnLst>
                                        <p:set>
                                          <p:cBhvr>
                                            <p:cTn id="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66667">
                                          <p:cBhvr additive="base">
                                            <p:cTn id="10" dur="900" fill="hold"/>
                                            <p:tgtEl>
                                              <p:spTgt spid="21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66667">
                                          <p:cBhvr additive="base">
                                            <p:cTn id="11" dur="900" fill="hold"/>
                                            <p:tgtEl>
                                              <p:spTgt spid="21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2" presetID="10" presetClass="entr" presetSubtype="0" fill="hold" grpId="0" nodeType="withEffect">
                                      <p:stCondLst>
                                        <p:cond delay="700"/>
                                      </p:stCondLst>
                                      <p:childTnLst>
                                        <p:set>
                                          <p:cBhvr>
                                            <p:cTn id="13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14" dur="500"/>
                                            <p:tgtEl>
                                              <p:spTgt spid="16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15" presetID="2" presetClass="entr" presetSubtype="1" fill="hold" grpId="0" nodeType="withEffect" p14:presetBounceEnd="66667">
                                      <p:stCondLst>
                                        <p:cond delay="400"/>
                                      </p:stCondLst>
                                      <p:childTnLst>
                                        <p:set>
                                          <p:cBhvr>
                                            <p:cTn id="1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66667">
                                          <p:cBhvr additive="base">
                                            <p:cTn id="17" dur="1000" fill="hold"/>
                                            <p:tgtEl>
                                              <p:spTgt spid="22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66667">
                                          <p:cBhvr additive="base">
                                            <p:cTn id="18" dur="1000" fill="hold"/>
                                            <p:tgtEl>
                                              <p:spTgt spid="22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16" grpId="0"/>
          <p:bldP spid="21" grpId="0" animBg="1"/>
          <p:bldP spid="22" grpId="0" animBg="1"/>
        </p:bldLst>
      </p:timing>
    </mc:Choice>
    <mc:Fallback xmlns="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  <p:cond evt="onBegin" delay="0">
                              <p:tn val="2"/>
                            </p:cond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22" presetClass="entr" presetSubtype="1" fill="hold" nodeType="withEffect">
                                      <p:stCondLst>
                                        <p:cond delay="30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up)">
                                          <p:cBhvr>
                                            <p:cTn id="7" dur="1100"/>
                                            <p:tgtEl>
                                              <p:spTgt spid="20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8" presetID="2" presetClass="entr" presetSubtype="1" fill="hold" grpId="0" nodeType="withEffect">
                                      <p:stCondLst>
                                        <p:cond delay="300"/>
                                      </p:stCondLst>
                                      <p:childTnLst>
                                        <p:set>
                                          <p:cBhvr>
                                            <p:cTn id="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10" dur="900" fill="hold"/>
                                            <p:tgtEl>
                                              <p:spTgt spid="21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11" dur="900" fill="hold"/>
                                            <p:tgtEl>
                                              <p:spTgt spid="21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2" presetID="10" presetClass="entr" presetSubtype="0" fill="hold" grpId="0" nodeType="withEffect">
                                      <p:stCondLst>
                                        <p:cond delay="700"/>
                                      </p:stCondLst>
                                      <p:childTnLst>
                                        <p:set>
                                          <p:cBhvr>
                                            <p:cTn id="13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14" dur="500"/>
                                            <p:tgtEl>
                                              <p:spTgt spid="16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15" presetID="2" presetClass="entr" presetSubtype="1" fill="hold" grpId="0" nodeType="withEffect">
                                      <p:stCondLst>
                                        <p:cond delay="400"/>
                                      </p:stCondLst>
                                      <p:childTnLst>
                                        <p:set>
                                          <p:cBhvr>
                                            <p:cTn id="1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17" dur="1000" fill="hold"/>
                                            <p:tgtEl>
                                              <p:spTgt spid="22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18" dur="1000" fill="hold"/>
                                            <p:tgtEl>
                                              <p:spTgt spid="22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16" grpId="0"/>
          <p:bldP spid="21" grpId="0" animBg="1"/>
          <p:bldP spid="22" grpId="0" animBg="1"/>
        </p:bldLst>
      </p:timing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Прямоугольник 34"/>
          <p:cNvSpPr/>
          <p:nvPr/>
        </p:nvSpPr>
        <p:spPr>
          <a:xfrm>
            <a:off x="407368" y="1704405"/>
            <a:ext cx="11377264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32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en-US" sz="36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Aylana</a:t>
            </a:r>
            <a:r>
              <a:rPr lang="en-US" sz="36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markazidan</a:t>
            </a:r>
            <a:r>
              <a:rPr lang="en-US" sz="36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B </a:t>
            </a:r>
            <a:r>
              <a:rPr lang="en-US" sz="36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nuqtagacha</a:t>
            </a:r>
            <a:r>
              <a:rPr lang="en-US" sz="36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masofa</a:t>
            </a:r>
            <a:r>
              <a:rPr lang="en-US" sz="36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5 cm </a:t>
            </a:r>
            <a:r>
              <a:rPr lang="en-US" sz="36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</a:t>
            </a:r>
            <a:r>
              <a:rPr lang="en-US" sz="36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radius 12 cm </a:t>
            </a:r>
            <a:r>
              <a:rPr lang="en-US" sz="36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</a:t>
            </a:r>
            <a:r>
              <a:rPr lang="en-US" sz="36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teng</a:t>
            </a:r>
            <a:r>
              <a:rPr lang="en-US" sz="36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B </a:t>
            </a:r>
            <a:r>
              <a:rPr lang="en-US" sz="36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nuqtadan</a:t>
            </a:r>
            <a:r>
              <a:rPr lang="en-US" sz="36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aylanagacha</a:t>
            </a:r>
            <a:r>
              <a:rPr lang="en-US" sz="36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bo‘lgan</a:t>
            </a:r>
            <a:r>
              <a:rPr lang="en-US" sz="36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eng</a:t>
            </a:r>
            <a:r>
              <a:rPr lang="en-US" sz="36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kichik</a:t>
            </a:r>
            <a:r>
              <a:rPr lang="en-US" sz="36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36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eng</a:t>
            </a:r>
            <a:r>
              <a:rPr lang="en-US" sz="36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katta</a:t>
            </a:r>
            <a:r>
              <a:rPr lang="en-US" sz="36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masofani</a:t>
            </a:r>
            <a:r>
              <a:rPr lang="en-US" sz="36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toping.</a:t>
            </a:r>
            <a:endParaRPr lang="ru-RU" sz="3600" b="1" i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29654" y="0"/>
            <a:ext cx="12162346" cy="1274458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TEST 1</a:t>
            </a:r>
            <a:endParaRPr lang="ru-RU" sz="4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436817" y="3809701"/>
            <a:ext cx="319189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A) 7 cm, 17 cm;</a:t>
            </a:r>
            <a:endParaRPr lang="ru-RU" sz="3200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6249751" y="3875913"/>
            <a:ext cx="319189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i="1" dirty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en-US" sz="32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) 7 cm, 12 cm;</a:t>
            </a:r>
            <a:endParaRPr lang="ru-RU" sz="3200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1687188" y="4745446"/>
            <a:ext cx="296427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i="1" dirty="0"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r>
              <a:rPr lang="en-US" sz="32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en-US" sz="3200" b="1" i="1" dirty="0"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en-US" sz="32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 cm, 7 cm;</a:t>
            </a:r>
            <a:endParaRPr lang="ru-RU" sz="3200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6549385" y="4745445"/>
            <a:ext cx="314701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E) 7 cm, 24 cm.</a:t>
            </a:r>
            <a:endParaRPr lang="ru-RU" sz="3200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8083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30"/>
          <p:cNvGrpSpPr>
            <a:grpSpLocks/>
          </p:cNvGrpSpPr>
          <p:nvPr/>
        </p:nvGrpSpPr>
        <p:grpSpPr bwMode="auto">
          <a:xfrm flipH="1">
            <a:off x="205696" y="954463"/>
            <a:ext cx="3898237" cy="2226009"/>
            <a:chOff x="2834" y="436"/>
            <a:chExt cx="1906" cy="1451"/>
          </a:xfrm>
        </p:grpSpPr>
        <p:sp>
          <p:nvSpPr>
            <p:cNvPr id="22564" name="Freeform 31"/>
            <p:cNvSpPr>
              <a:spLocks/>
            </p:cNvSpPr>
            <p:nvPr/>
          </p:nvSpPr>
          <p:spPr bwMode="auto">
            <a:xfrm rot="17393687" flipV="1">
              <a:off x="3429" y="110"/>
              <a:ext cx="800" cy="1823"/>
            </a:xfrm>
            <a:custGeom>
              <a:avLst/>
              <a:gdLst>
                <a:gd name="T0" fmla="*/ 0 w 1252"/>
                <a:gd name="T1" fmla="*/ 1 h 3125"/>
                <a:gd name="T2" fmla="*/ 4 w 1252"/>
                <a:gd name="T3" fmla="*/ 0 h 3125"/>
                <a:gd name="T4" fmla="*/ 21 w 1252"/>
                <a:gd name="T5" fmla="*/ 20 h 3125"/>
                <a:gd name="T6" fmla="*/ 22 w 1252"/>
                <a:gd name="T7" fmla="*/ 25 h 3125"/>
                <a:gd name="T8" fmla="*/ 17 w 1252"/>
                <a:gd name="T9" fmla="*/ 21 h 3125"/>
                <a:gd name="T10" fmla="*/ 0 w 1252"/>
                <a:gd name="T11" fmla="*/ 1 h 312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252"/>
                <a:gd name="T19" fmla="*/ 0 h 3125"/>
                <a:gd name="T20" fmla="*/ 1252 w 1252"/>
                <a:gd name="T21" fmla="*/ 3125 h 3125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252" h="3125">
                  <a:moveTo>
                    <a:pt x="0" y="90"/>
                  </a:moveTo>
                  <a:lnTo>
                    <a:pt x="227" y="0"/>
                  </a:lnTo>
                  <a:lnTo>
                    <a:pt x="1179" y="2540"/>
                  </a:lnTo>
                  <a:lnTo>
                    <a:pt x="1252" y="3125"/>
                  </a:lnTo>
                  <a:lnTo>
                    <a:pt x="952" y="2630"/>
                  </a:lnTo>
                  <a:lnTo>
                    <a:pt x="0" y="90"/>
                  </a:lnTo>
                  <a:close/>
                </a:path>
              </a:pathLst>
            </a:cu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 sz="3682"/>
            </a:p>
          </p:txBody>
        </p:sp>
        <p:grpSp>
          <p:nvGrpSpPr>
            <p:cNvPr id="22565" name="Group 32"/>
            <p:cNvGrpSpPr>
              <a:grpSpLocks/>
            </p:cNvGrpSpPr>
            <p:nvPr/>
          </p:nvGrpSpPr>
          <p:grpSpPr bwMode="auto">
            <a:xfrm rot="16795005" flipV="1">
              <a:off x="3043" y="227"/>
              <a:ext cx="1451" cy="1870"/>
              <a:chOff x="703" y="1616"/>
              <a:chExt cx="1390" cy="1870"/>
            </a:xfrm>
          </p:grpSpPr>
          <p:grpSp>
            <p:nvGrpSpPr>
              <p:cNvPr id="22577" name="Group 33"/>
              <p:cNvGrpSpPr>
                <a:grpSpLocks/>
              </p:cNvGrpSpPr>
              <p:nvPr/>
            </p:nvGrpSpPr>
            <p:grpSpPr bwMode="auto">
              <a:xfrm>
                <a:off x="1848" y="3017"/>
                <a:ext cx="245" cy="343"/>
                <a:chOff x="1848" y="3017"/>
                <a:chExt cx="245" cy="343"/>
              </a:xfrm>
            </p:grpSpPr>
            <p:sp>
              <p:nvSpPr>
                <p:cNvPr id="22583" name="Freeform 34"/>
                <p:cNvSpPr>
                  <a:spLocks/>
                </p:cNvSpPr>
                <p:nvPr/>
              </p:nvSpPr>
              <p:spPr bwMode="auto">
                <a:xfrm>
                  <a:off x="1848" y="3017"/>
                  <a:ext cx="245" cy="339"/>
                </a:xfrm>
                <a:custGeom>
                  <a:avLst/>
                  <a:gdLst>
                    <a:gd name="T0" fmla="*/ 245 w 245"/>
                    <a:gd name="T1" fmla="*/ 339 h 339"/>
                    <a:gd name="T2" fmla="*/ 129 w 245"/>
                    <a:gd name="T3" fmla="*/ 0 h 339"/>
                    <a:gd name="T4" fmla="*/ 0 w 245"/>
                    <a:gd name="T5" fmla="*/ 83 h 339"/>
                    <a:gd name="T6" fmla="*/ 245 w 245"/>
                    <a:gd name="T7" fmla="*/ 339 h 339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45"/>
                    <a:gd name="T13" fmla="*/ 0 h 339"/>
                    <a:gd name="T14" fmla="*/ 245 w 245"/>
                    <a:gd name="T15" fmla="*/ 339 h 339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45" h="339">
                      <a:moveTo>
                        <a:pt x="245" y="339"/>
                      </a:moveTo>
                      <a:lnTo>
                        <a:pt x="129" y="0"/>
                      </a:lnTo>
                      <a:lnTo>
                        <a:pt x="0" y="83"/>
                      </a:lnTo>
                      <a:lnTo>
                        <a:pt x="245" y="339"/>
                      </a:lnTo>
                      <a:close/>
                    </a:path>
                  </a:pathLst>
                </a:cu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 sz="3682"/>
                </a:p>
              </p:txBody>
            </p:sp>
            <p:sp>
              <p:nvSpPr>
                <p:cNvPr id="22584" name="Freeform 35"/>
                <p:cNvSpPr>
                  <a:spLocks/>
                </p:cNvSpPr>
                <p:nvPr/>
              </p:nvSpPr>
              <p:spPr bwMode="auto">
                <a:xfrm>
                  <a:off x="1980" y="3204"/>
                  <a:ext cx="112" cy="156"/>
                </a:xfrm>
                <a:custGeom>
                  <a:avLst/>
                  <a:gdLst>
                    <a:gd name="T0" fmla="*/ 56 w 112"/>
                    <a:gd name="T1" fmla="*/ 0 h 156"/>
                    <a:gd name="T2" fmla="*/ 0 w 112"/>
                    <a:gd name="T3" fmla="*/ 36 h 156"/>
                    <a:gd name="T4" fmla="*/ 112 w 112"/>
                    <a:gd name="T5" fmla="*/ 156 h 156"/>
                    <a:gd name="T6" fmla="*/ 56 w 112"/>
                    <a:gd name="T7" fmla="*/ 0 h 156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112"/>
                    <a:gd name="T13" fmla="*/ 0 h 156"/>
                    <a:gd name="T14" fmla="*/ 112 w 112"/>
                    <a:gd name="T15" fmla="*/ 156 h 15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112" h="156">
                      <a:moveTo>
                        <a:pt x="56" y="0"/>
                      </a:moveTo>
                      <a:lnTo>
                        <a:pt x="0" y="36"/>
                      </a:lnTo>
                      <a:lnTo>
                        <a:pt x="112" y="156"/>
                      </a:lnTo>
                      <a:lnTo>
                        <a:pt x="56" y="0"/>
                      </a:lnTo>
                      <a:close/>
                    </a:path>
                  </a:pathLst>
                </a:cu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 sz="3682"/>
                </a:p>
              </p:txBody>
            </p:sp>
          </p:grpSp>
          <p:grpSp>
            <p:nvGrpSpPr>
              <p:cNvPr id="22578" name="Group 36"/>
              <p:cNvGrpSpPr>
                <a:grpSpLocks/>
              </p:cNvGrpSpPr>
              <p:nvPr/>
            </p:nvGrpSpPr>
            <p:grpSpPr bwMode="auto">
              <a:xfrm>
                <a:off x="703" y="1616"/>
                <a:ext cx="1158" cy="1870"/>
                <a:chOff x="2332" y="357"/>
                <a:chExt cx="1158" cy="1870"/>
              </a:xfrm>
            </p:grpSpPr>
            <p:sp>
              <p:nvSpPr>
                <p:cNvPr id="22579" name="Freeform 37"/>
                <p:cNvSpPr>
                  <a:spLocks/>
                </p:cNvSpPr>
                <p:nvPr/>
              </p:nvSpPr>
              <p:spPr bwMode="auto">
                <a:xfrm rot="-598683">
                  <a:off x="2820" y="357"/>
                  <a:ext cx="670" cy="1523"/>
                </a:xfrm>
                <a:custGeom>
                  <a:avLst/>
                  <a:gdLst>
                    <a:gd name="T0" fmla="*/ 10 w 1094"/>
                    <a:gd name="T1" fmla="*/ 20 h 2612"/>
                    <a:gd name="T2" fmla="*/ 13 w 1094"/>
                    <a:gd name="T3" fmla="*/ 20 h 2612"/>
                    <a:gd name="T4" fmla="*/ 12 w 1094"/>
                    <a:gd name="T5" fmla="*/ 20 h 2612"/>
                    <a:gd name="T6" fmla="*/ 1 w 1094"/>
                    <a:gd name="T7" fmla="*/ 0 h 2612"/>
                    <a:gd name="T8" fmla="*/ 0 w 1094"/>
                    <a:gd name="T9" fmla="*/ 1 h 2612"/>
                    <a:gd name="T10" fmla="*/ 12 w 1094"/>
                    <a:gd name="T11" fmla="*/ 20 h 2612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1094"/>
                    <a:gd name="T19" fmla="*/ 0 h 2612"/>
                    <a:gd name="T20" fmla="*/ 1094 w 1094"/>
                    <a:gd name="T21" fmla="*/ 2612 h 2612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1094" h="2612">
                      <a:moveTo>
                        <a:pt x="867" y="2612"/>
                      </a:moveTo>
                      <a:lnTo>
                        <a:pt x="1094" y="2522"/>
                      </a:lnTo>
                      <a:lnTo>
                        <a:pt x="1016" y="2554"/>
                      </a:lnTo>
                      <a:lnTo>
                        <a:pt x="84" y="0"/>
                      </a:lnTo>
                      <a:lnTo>
                        <a:pt x="0" y="30"/>
                      </a:lnTo>
                      <a:lnTo>
                        <a:pt x="940" y="2584"/>
                      </a:lnTo>
                    </a:path>
                  </a:pathLst>
                </a:cu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 sz="3682"/>
                </a:p>
              </p:txBody>
            </p:sp>
            <p:grpSp>
              <p:nvGrpSpPr>
                <p:cNvPr id="22580" name="Group 38"/>
                <p:cNvGrpSpPr>
                  <a:grpSpLocks/>
                </p:cNvGrpSpPr>
                <p:nvPr/>
              </p:nvGrpSpPr>
              <p:grpSpPr bwMode="auto">
                <a:xfrm>
                  <a:off x="2332" y="496"/>
                  <a:ext cx="657" cy="1731"/>
                  <a:chOff x="2332" y="496"/>
                  <a:chExt cx="657" cy="1731"/>
                </a:xfrm>
              </p:grpSpPr>
              <p:sp>
                <p:nvSpPr>
                  <p:cNvPr id="22581" name="Freeform 39"/>
                  <p:cNvSpPr>
                    <a:spLocks/>
                  </p:cNvSpPr>
                  <p:nvPr/>
                </p:nvSpPr>
                <p:spPr bwMode="auto">
                  <a:xfrm rot="1453774">
                    <a:off x="2332" y="496"/>
                    <a:ext cx="216" cy="1731"/>
                  </a:xfrm>
                  <a:custGeom>
                    <a:avLst/>
                    <a:gdLst>
                      <a:gd name="T0" fmla="*/ 146 w 227"/>
                      <a:gd name="T1" fmla="*/ 71 h 1859"/>
                      <a:gd name="T2" fmla="*/ 0 w 227"/>
                      <a:gd name="T3" fmla="*/ 979 h 1859"/>
                      <a:gd name="T4" fmla="*/ 0 w 227"/>
                      <a:gd name="T5" fmla="*/ 859 h 1859"/>
                      <a:gd name="T6" fmla="*/ 88 w 227"/>
                      <a:gd name="T7" fmla="*/ 0 h 1859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0 w 227"/>
                      <a:gd name="T13" fmla="*/ 0 h 1859"/>
                      <a:gd name="T14" fmla="*/ 227 w 227"/>
                      <a:gd name="T15" fmla="*/ 1859 h 1859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27" h="1859">
                        <a:moveTo>
                          <a:pt x="227" y="136"/>
                        </a:moveTo>
                        <a:lnTo>
                          <a:pt x="0" y="1859"/>
                        </a:lnTo>
                        <a:lnTo>
                          <a:pt x="0" y="1633"/>
                        </a:lnTo>
                        <a:lnTo>
                          <a:pt x="137" y="0"/>
                        </a:lnTo>
                      </a:path>
                    </a:pathLst>
                  </a:custGeom>
                  <a:noFill/>
                  <a:ln w="9525">
                    <a:solidFill>
                      <a:schemeClr val="bg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 sz="3682"/>
                  </a:p>
                </p:txBody>
              </p:sp>
              <p:sp>
                <p:nvSpPr>
                  <p:cNvPr id="22582" name="Oval 40"/>
                  <p:cNvSpPr>
                    <a:spLocks noChangeArrowheads="1"/>
                  </p:cNvSpPr>
                  <p:nvPr/>
                </p:nvSpPr>
                <p:spPr bwMode="auto">
                  <a:xfrm rot="1453774">
                    <a:off x="2730" y="566"/>
                    <a:ext cx="259" cy="253"/>
                  </a:xfrm>
                  <a:prstGeom prst="ellipse">
                    <a:avLst/>
                  </a:prstGeom>
                  <a:noFill/>
                  <a:ln w="9525">
                    <a:solidFill>
                      <a:schemeClr val="bg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ru-RU" sz="3682"/>
                  </a:p>
                </p:txBody>
              </p:sp>
            </p:grpSp>
          </p:grpSp>
        </p:grpSp>
      </p:grpSp>
      <p:sp>
        <p:nvSpPr>
          <p:cNvPr id="3" name="Овал 2"/>
          <p:cNvSpPr/>
          <p:nvPr/>
        </p:nvSpPr>
        <p:spPr>
          <a:xfrm>
            <a:off x="695400" y="2544233"/>
            <a:ext cx="3078786" cy="2909244"/>
          </a:xfrm>
          <a:prstGeom prst="ellipse">
            <a:avLst/>
          </a:prstGeom>
          <a:noFill/>
          <a:ln w="381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758"/>
          </a:p>
        </p:txBody>
      </p:sp>
      <p:sp>
        <p:nvSpPr>
          <p:cNvPr id="5" name="Прямоугольник 4"/>
          <p:cNvSpPr/>
          <p:nvPr/>
        </p:nvSpPr>
        <p:spPr>
          <a:xfrm>
            <a:off x="5311975" y="1760585"/>
            <a:ext cx="5682018" cy="23571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i="1" dirty="0" err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Berilgan</a:t>
            </a:r>
            <a:r>
              <a:rPr lang="en-US" sz="2800" b="1" i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</a:p>
          <a:p>
            <a:r>
              <a:rPr lang="en-US" sz="2800" b="1" i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B</a:t>
            </a:r>
            <a:r>
              <a:rPr lang="ru-RU" sz="2800" b="1" i="1" dirty="0">
                <a:solidFill>
                  <a:srgbClr val="9A0000"/>
                </a:solidFill>
                <a:sym typeface="Symbol" panose="05050102010706020507" pitchFamily="18" charset="2"/>
              </a:rPr>
              <a:t></a:t>
            </a:r>
            <a:r>
              <a:rPr lang="ru-RU" sz="2800" i="1" dirty="0"/>
              <a:t> </a:t>
            </a:r>
            <a:r>
              <a:rPr lang="en-US" sz="2800" i="1" dirty="0" smtClean="0">
                <a:latin typeface="Arial" panose="020B0604020202020204" pitchFamily="34" charset="0"/>
                <a:cs typeface="Arial" panose="020B0604020202020204" pitchFamily="34" charset="0"/>
              </a:rPr>
              <a:t>(O,R) </a:t>
            </a:r>
            <a:r>
              <a:rPr lang="en-US" sz="28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aylana</a:t>
            </a:r>
            <a:r>
              <a:rPr lang="ru-RU" sz="2800" i="1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endParaRPr lang="ru-RU" sz="24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800" b="1" i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n-US" sz="2800" b="1" i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 </a:t>
            </a:r>
            <a:r>
              <a:rPr lang="en-US" sz="2800" i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 5 cm</a:t>
            </a:r>
            <a:r>
              <a:rPr lang="en-US" sz="2800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endParaRPr lang="en-US" sz="2800" i="1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800" b="1" i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R </a:t>
            </a:r>
            <a:r>
              <a:rPr lang="en-US" sz="2800" i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 12 cm.</a:t>
            </a:r>
          </a:p>
          <a:p>
            <a:r>
              <a:rPr lang="en-US" sz="3517" b="1" i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517" b="1" i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3517" b="1" i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52" name="Group 27"/>
          <p:cNvGrpSpPr>
            <a:grpSpLocks/>
          </p:cNvGrpSpPr>
          <p:nvPr/>
        </p:nvGrpSpPr>
        <p:grpSpPr bwMode="auto">
          <a:xfrm>
            <a:off x="1620008" y="3677123"/>
            <a:ext cx="670838" cy="656606"/>
            <a:chOff x="2490" y="1490"/>
            <a:chExt cx="328" cy="428"/>
          </a:xfrm>
        </p:grpSpPr>
        <p:sp>
          <p:nvSpPr>
            <p:cNvPr id="53" name="Text Box 28"/>
            <p:cNvSpPr txBox="1">
              <a:spLocks noChangeArrowheads="1"/>
            </p:cNvSpPr>
            <p:nvPr/>
          </p:nvSpPr>
          <p:spPr bwMode="auto">
            <a:xfrm>
              <a:off x="2490" y="1490"/>
              <a:ext cx="315" cy="4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eaLnBrk="1" hangingPunct="1"/>
              <a:r>
                <a:rPr lang="en-US" sz="3600" b="1" i="1" dirty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rPr>
                <a:t>O</a:t>
              </a:r>
              <a:endParaRPr lang="ru-RU" sz="3600" b="1" i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4" name="Oval 29"/>
            <p:cNvSpPr>
              <a:spLocks noChangeArrowheads="1"/>
            </p:cNvSpPr>
            <p:nvPr/>
          </p:nvSpPr>
          <p:spPr bwMode="auto">
            <a:xfrm>
              <a:off x="2774" y="1688"/>
              <a:ext cx="44" cy="45"/>
            </a:xfrm>
            <a:prstGeom prst="ellipse">
              <a:avLst/>
            </a:prstGeom>
            <a:solidFill>
              <a:srgbClr val="0000CC"/>
            </a:solidFill>
            <a:ln w="76200">
              <a:solidFill>
                <a:srgbClr val="0000CC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ru-RU" sz="3682"/>
            </a:p>
          </p:txBody>
        </p:sp>
      </p:grpSp>
      <p:cxnSp>
        <p:nvCxnSpPr>
          <p:cNvPr id="7" name="Прямая соединительная линия 6"/>
          <p:cNvCxnSpPr/>
          <p:nvPr/>
        </p:nvCxnSpPr>
        <p:spPr>
          <a:xfrm flipH="1">
            <a:off x="2234793" y="3563197"/>
            <a:ext cx="873" cy="408720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2029751" y="1985926"/>
            <a:ext cx="444352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3200" b="1" i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882555" y="382112"/>
            <a:ext cx="10282874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28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Aylana</a:t>
            </a:r>
            <a:r>
              <a:rPr lang="en-US" sz="28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markazidan</a:t>
            </a:r>
            <a:r>
              <a:rPr lang="en-US" sz="28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B </a:t>
            </a:r>
            <a:r>
              <a:rPr lang="en-US" sz="28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nuqtagacha</a:t>
            </a:r>
            <a:r>
              <a:rPr lang="en-US" sz="28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masofa</a:t>
            </a:r>
            <a:r>
              <a:rPr lang="en-US" sz="28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5 cm </a:t>
            </a:r>
            <a:r>
              <a:rPr lang="en-US" sz="28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</a:t>
            </a:r>
            <a:r>
              <a:rPr lang="en-US" sz="28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radius 12 cm </a:t>
            </a:r>
            <a:r>
              <a:rPr lang="en-US" sz="28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</a:t>
            </a:r>
            <a:r>
              <a:rPr lang="en-US" sz="28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teng</a:t>
            </a:r>
            <a:r>
              <a:rPr lang="en-US" sz="28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B </a:t>
            </a:r>
            <a:r>
              <a:rPr lang="en-US" sz="28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nuqtadan</a:t>
            </a:r>
            <a:r>
              <a:rPr lang="en-US" sz="28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aylanagacha</a:t>
            </a:r>
            <a:r>
              <a:rPr lang="en-US" sz="28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bo‘lgan</a:t>
            </a:r>
            <a:r>
              <a:rPr lang="en-US" sz="28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eng</a:t>
            </a:r>
            <a:r>
              <a:rPr lang="en-US" sz="28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kichik</a:t>
            </a:r>
            <a:r>
              <a:rPr lang="en-US" sz="28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8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eng</a:t>
            </a:r>
            <a:r>
              <a:rPr lang="en-US" sz="28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katta</a:t>
            </a:r>
            <a:r>
              <a:rPr lang="en-US" sz="28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masofani</a:t>
            </a:r>
            <a:r>
              <a:rPr lang="en-US" sz="28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toping.</a:t>
            </a:r>
            <a:endParaRPr lang="ru-RU" sz="2800" b="1" i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690167" y="3098079"/>
            <a:ext cx="55816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en-US" sz="3200" b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3200" b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Oval 29"/>
          <p:cNvSpPr>
            <a:spLocks noChangeArrowheads="1"/>
          </p:cNvSpPr>
          <p:nvPr/>
        </p:nvSpPr>
        <p:spPr bwMode="auto">
          <a:xfrm>
            <a:off x="2205091" y="3513872"/>
            <a:ext cx="89990" cy="69036"/>
          </a:xfrm>
          <a:prstGeom prst="ellipse">
            <a:avLst/>
          </a:prstGeom>
          <a:solidFill>
            <a:srgbClr val="0000CC"/>
          </a:solidFill>
          <a:ln w="76200">
            <a:solidFill>
              <a:srgbClr val="0000CC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ru-RU" sz="3682"/>
          </a:p>
        </p:txBody>
      </p:sp>
      <p:cxnSp>
        <p:nvCxnSpPr>
          <p:cNvPr id="29" name="Прямая соединительная линия 28"/>
          <p:cNvCxnSpPr>
            <a:endCxn id="54" idx="4"/>
          </p:cNvCxnSpPr>
          <p:nvPr/>
        </p:nvCxnSpPr>
        <p:spPr>
          <a:xfrm flipH="1" flipV="1">
            <a:off x="2245852" y="4049915"/>
            <a:ext cx="1451333" cy="371663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Прямоугольник 21"/>
          <p:cNvSpPr/>
          <p:nvPr/>
        </p:nvSpPr>
        <p:spPr>
          <a:xfrm>
            <a:off x="5043837" y="3464085"/>
            <a:ext cx="2816797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Topish</a:t>
            </a:r>
            <a:r>
              <a:rPr lang="en-US" sz="32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kerak</a:t>
            </a:r>
            <a:r>
              <a:rPr lang="en-US" sz="32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r>
              <a:rPr lang="en-US" sz="2800" b="1" i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BN, BL- ?</a:t>
            </a:r>
            <a:endParaRPr lang="ru-RU" sz="2800" i="1" dirty="0"/>
          </a:p>
        </p:txBody>
      </p:sp>
      <p:cxnSp>
        <p:nvCxnSpPr>
          <p:cNvPr id="38" name="Прямая соединительная линия 37"/>
          <p:cNvCxnSpPr>
            <a:endCxn id="24" idx="0"/>
          </p:cNvCxnSpPr>
          <p:nvPr/>
        </p:nvCxnSpPr>
        <p:spPr>
          <a:xfrm flipH="1">
            <a:off x="2250086" y="2538265"/>
            <a:ext cx="14338" cy="975607"/>
          </a:xfrm>
          <a:prstGeom prst="line">
            <a:avLst/>
          </a:prstGeom>
          <a:ln w="57150">
            <a:solidFill>
              <a:srgbClr val="E1116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2240249" y="3651944"/>
            <a:ext cx="6367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5 cm</a:t>
            </a:r>
            <a:endParaRPr lang="ru-RU" b="1" dirty="0"/>
          </a:p>
        </p:txBody>
      </p:sp>
      <p:cxnSp>
        <p:nvCxnSpPr>
          <p:cNvPr id="42" name="Прямая соединительная линия 41"/>
          <p:cNvCxnSpPr/>
          <p:nvPr/>
        </p:nvCxnSpPr>
        <p:spPr>
          <a:xfrm>
            <a:off x="2233189" y="3582908"/>
            <a:ext cx="607" cy="1870569"/>
          </a:xfrm>
          <a:prstGeom prst="line">
            <a:avLst/>
          </a:prstGeom>
          <a:ln w="57150">
            <a:solidFill>
              <a:srgbClr val="E1116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Прямоугольник 27"/>
          <p:cNvSpPr/>
          <p:nvPr/>
        </p:nvSpPr>
        <p:spPr>
          <a:xfrm>
            <a:off x="2046194" y="5446206"/>
            <a:ext cx="40427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L</a:t>
            </a:r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Прямоугольник 31"/>
          <p:cNvSpPr/>
          <p:nvPr/>
        </p:nvSpPr>
        <p:spPr>
          <a:xfrm>
            <a:off x="4030717" y="4347494"/>
            <a:ext cx="5799921" cy="193899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</a:t>
            </a:r>
            <a:r>
              <a:rPr lang="en-US" sz="28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r>
              <a:rPr lang="en-US" sz="28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r>
              <a:rPr lang="en-US" sz="32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 = OL = R = 12 cm</a:t>
            </a:r>
          </a:p>
          <a:p>
            <a:r>
              <a:rPr lang="en-US" sz="28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BN = 12 – BO = 12- 5 = 7 (cm),</a:t>
            </a:r>
          </a:p>
          <a:p>
            <a:r>
              <a:rPr lang="en-US" sz="28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BL = 12 + BO = 12 + 5 = 17 (cm). </a:t>
            </a:r>
            <a:endParaRPr lang="en-US" sz="2800" b="1" i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526612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-9000000">
                                      <p:cBhvr>
                                        <p:cTn id="10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2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1" dur="2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2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2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8" dur="2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2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2" dur="500"/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7" dur="500"/>
                                        <p:tgtEl>
                                          <p:spTgt spid="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2" dur="500"/>
                                        <p:tgtEl>
                                          <p:spTgt spid="3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7" dur="500"/>
                                        <p:tgtEl>
                                          <p:spTgt spid="3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5" grpId="0"/>
      <p:bldP spid="11" grpId="0"/>
      <p:bldP spid="8" grpId="0"/>
      <p:bldP spid="24" grpId="0" animBg="1"/>
      <p:bldP spid="22" grpId="0"/>
      <p:bldP spid="2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Прямоугольник 34"/>
          <p:cNvSpPr/>
          <p:nvPr/>
        </p:nvSpPr>
        <p:spPr>
          <a:xfrm>
            <a:off x="407368" y="1704405"/>
            <a:ext cx="11377264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32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en-US" sz="36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Aylana</a:t>
            </a:r>
            <a:r>
              <a:rPr lang="en-US" sz="36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markazidan</a:t>
            </a:r>
            <a:r>
              <a:rPr lang="en-US" sz="36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B </a:t>
            </a:r>
            <a:r>
              <a:rPr lang="en-US" sz="36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nuqtagacha</a:t>
            </a:r>
            <a:r>
              <a:rPr lang="en-US" sz="36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masofa</a:t>
            </a:r>
            <a:r>
              <a:rPr lang="en-US" sz="36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5 cm </a:t>
            </a:r>
            <a:r>
              <a:rPr lang="en-US" sz="36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</a:t>
            </a:r>
            <a:r>
              <a:rPr lang="en-US" sz="36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radius 12 cm </a:t>
            </a:r>
            <a:r>
              <a:rPr lang="en-US" sz="36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</a:t>
            </a:r>
            <a:r>
              <a:rPr lang="en-US" sz="36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teng</a:t>
            </a:r>
            <a:r>
              <a:rPr lang="en-US" sz="36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B </a:t>
            </a:r>
            <a:r>
              <a:rPr lang="en-US" sz="36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nuqtadan</a:t>
            </a:r>
            <a:r>
              <a:rPr lang="en-US" sz="36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aylanagacha</a:t>
            </a:r>
            <a:r>
              <a:rPr lang="en-US" sz="36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bo‘lgan</a:t>
            </a:r>
            <a:r>
              <a:rPr lang="en-US" sz="36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eng</a:t>
            </a:r>
            <a:r>
              <a:rPr lang="en-US" sz="36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kichik</a:t>
            </a:r>
            <a:r>
              <a:rPr lang="en-US" sz="36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36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eng</a:t>
            </a:r>
            <a:r>
              <a:rPr lang="en-US" sz="36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katta</a:t>
            </a:r>
            <a:r>
              <a:rPr lang="en-US" sz="36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masofani</a:t>
            </a:r>
            <a:r>
              <a:rPr lang="en-US" sz="36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toping.</a:t>
            </a:r>
            <a:endParaRPr lang="ru-RU" sz="3600" b="1" i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29654" y="0"/>
            <a:ext cx="11971002" cy="1274458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TEST 1</a:t>
            </a:r>
            <a:endParaRPr lang="ru-RU" sz="4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436817" y="3809701"/>
            <a:ext cx="319189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A) 7 cm, 17 cm;</a:t>
            </a:r>
            <a:endParaRPr lang="ru-RU" sz="3200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6249751" y="3875913"/>
            <a:ext cx="319189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i="1" dirty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en-US" sz="32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) 7 cm, 12 cm;</a:t>
            </a:r>
            <a:endParaRPr lang="ru-RU" sz="3200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1687188" y="4745446"/>
            <a:ext cx="296427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i="1" dirty="0"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r>
              <a:rPr lang="en-US" sz="32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en-US" sz="3200" b="1" i="1" dirty="0"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en-US" sz="32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 cm, 7 cm;</a:t>
            </a:r>
            <a:endParaRPr lang="ru-RU" sz="3200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6549385" y="4745445"/>
            <a:ext cx="314701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E) 7 cm, 24 cm.</a:t>
            </a:r>
            <a:endParaRPr lang="ru-RU" sz="3200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528198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C0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C0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Прямоугольник 34"/>
          <p:cNvSpPr/>
          <p:nvPr/>
        </p:nvSpPr>
        <p:spPr>
          <a:xfrm>
            <a:off x="263352" y="1704405"/>
            <a:ext cx="11185254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32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en-US" sz="32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Aylana</a:t>
            </a:r>
            <a:r>
              <a:rPr lang="en-US" sz="32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tashqarisida</a:t>
            </a:r>
            <a:r>
              <a:rPr lang="en-US" sz="32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berilgan</a:t>
            </a:r>
            <a:r>
              <a:rPr lang="en-US" sz="32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nuqtadan</a:t>
            </a:r>
            <a:r>
              <a:rPr lang="en-US" sz="32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aylana</a:t>
            </a:r>
            <a:r>
              <a:rPr lang="en-US" sz="32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nuqtalarigacha</a:t>
            </a:r>
            <a:r>
              <a:rPr lang="en-US" sz="32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bo‘lgan</a:t>
            </a:r>
            <a:r>
              <a:rPr lang="en-US" sz="32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eng</a:t>
            </a:r>
            <a:r>
              <a:rPr lang="en-US" sz="32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katta</a:t>
            </a:r>
            <a:r>
              <a:rPr lang="en-US" sz="32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32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eng</a:t>
            </a:r>
            <a:r>
              <a:rPr lang="en-US" sz="32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kichik</a:t>
            </a:r>
            <a:r>
              <a:rPr lang="en-US" sz="32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masofalar</a:t>
            </a:r>
            <a:r>
              <a:rPr lang="en-US" sz="32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mos</a:t>
            </a:r>
            <a:r>
              <a:rPr lang="en-US" sz="32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ravishda</a:t>
            </a:r>
            <a:r>
              <a:rPr lang="en-US" sz="32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30 cm </a:t>
            </a:r>
            <a:r>
              <a:rPr lang="en-US" sz="32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32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10 cm </a:t>
            </a:r>
            <a:r>
              <a:rPr lang="en-US" sz="32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</a:t>
            </a:r>
            <a:r>
              <a:rPr lang="en-US" sz="32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teng</a:t>
            </a:r>
            <a:r>
              <a:rPr lang="en-US" sz="32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2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Berilgan</a:t>
            </a:r>
            <a:r>
              <a:rPr lang="en-US" sz="32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aylananing</a:t>
            </a:r>
            <a:r>
              <a:rPr lang="en-US" sz="32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radiusini</a:t>
            </a:r>
            <a:r>
              <a:rPr lang="en-US" sz="32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toping.</a:t>
            </a:r>
            <a:endParaRPr lang="ru-RU" sz="3200" b="1" i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29654" y="0"/>
            <a:ext cx="11971002" cy="1274458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TEST 2</a:t>
            </a:r>
            <a:endParaRPr lang="ru-RU" sz="4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63352" y="4149080"/>
            <a:ext cx="180369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A) 20 cm;</a:t>
            </a:r>
            <a:endParaRPr lang="ru-RU" sz="2800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3359696" y="4178913"/>
            <a:ext cx="180369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i="1" dirty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en-US" sz="28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) 10 cm;</a:t>
            </a:r>
            <a:endParaRPr lang="ru-RU" sz="2800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6312024" y="4195683"/>
            <a:ext cx="180369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i="1" dirty="0"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r>
              <a:rPr lang="en-US" sz="28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) 15 cm;</a:t>
            </a:r>
            <a:endParaRPr lang="ru-RU" sz="2800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9220728" y="4195683"/>
            <a:ext cx="156164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E) 5 cm.</a:t>
            </a:r>
            <a:endParaRPr lang="ru-RU" sz="2800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207650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30"/>
          <p:cNvGrpSpPr>
            <a:grpSpLocks/>
          </p:cNvGrpSpPr>
          <p:nvPr/>
        </p:nvGrpSpPr>
        <p:grpSpPr bwMode="auto">
          <a:xfrm flipH="1">
            <a:off x="251737" y="877137"/>
            <a:ext cx="3898237" cy="2226009"/>
            <a:chOff x="2834" y="436"/>
            <a:chExt cx="1906" cy="1451"/>
          </a:xfrm>
        </p:grpSpPr>
        <p:sp>
          <p:nvSpPr>
            <p:cNvPr id="22564" name="Freeform 31"/>
            <p:cNvSpPr>
              <a:spLocks/>
            </p:cNvSpPr>
            <p:nvPr/>
          </p:nvSpPr>
          <p:spPr bwMode="auto">
            <a:xfrm rot="17393687" flipV="1">
              <a:off x="3429" y="110"/>
              <a:ext cx="800" cy="1823"/>
            </a:xfrm>
            <a:custGeom>
              <a:avLst/>
              <a:gdLst>
                <a:gd name="T0" fmla="*/ 0 w 1252"/>
                <a:gd name="T1" fmla="*/ 1 h 3125"/>
                <a:gd name="T2" fmla="*/ 4 w 1252"/>
                <a:gd name="T3" fmla="*/ 0 h 3125"/>
                <a:gd name="T4" fmla="*/ 21 w 1252"/>
                <a:gd name="T5" fmla="*/ 20 h 3125"/>
                <a:gd name="T6" fmla="*/ 22 w 1252"/>
                <a:gd name="T7" fmla="*/ 25 h 3125"/>
                <a:gd name="T8" fmla="*/ 17 w 1252"/>
                <a:gd name="T9" fmla="*/ 21 h 3125"/>
                <a:gd name="T10" fmla="*/ 0 w 1252"/>
                <a:gd name="T11" fmla="*/ 1 h 312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252"/>
                <a:gd name="T19" fmla="*/ 0 h 3125"/>
                <a:gd name="T20" fmla="*/ 1252 w 1252"/>
                <a:gd name="T21" fmla="*/ 3125 h 3125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252" h="3125">
                  <a:moveTo>
                    <a:pt x="0" y="90"/>
                  </a:moveTo>
                  <a:lnTo>
                    <a:pt x="227" y="0"/>
                  </a:lnTo>
                  <a:lnTo>
                    <a:pt x="1179" y="2540"/>
                  </a:lnTo>
                  <a:lnTo>
                    <a:pt x="1252" y="3125"/>
                  </a:lnTo>
                  <a:lnTo>
                    <a:pt x="952" y="2630"/>
                  </a:lnTo>
                  <a:lnTo>
                    <a:pt x="0" y="90"/>
                  </a:lnTo>
                  <a:close/>
                </a:path>
              </a:pathLst>
            </a:cu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 sz="3682"/>
            </a:p>
          </p:txBody>
        </p:sp>
        <p:grpSp>
          <p:nvGrpSpPr>
            <p:cNvPr id="22565" name="Group 32"/>
            <p:cNvGrpSpPr>
              <a:grpSpLocks/>
            </p:cNvGrpSpPr>
            <p:nvPr/>
          </p:nvGrpSpPr>
          <p:grpSpPr bwMode="auto">
            <a:xfrm rot="16795005" flipV="1">
              <a:off x="3043" y="227"/>
              <a:ext cx="1451" cy="1870"/>
              <a:chOff x="703" y="1616"/>
              <a:chExt cx="1390" cy="1870"/>
            </a:xfrm>
          </p:grpSpPr>
          <p:grpSp>
            <p:nvGrpSpPr>
              <p:cNvPr id="22577" name="Group 33"/>
              <p:cNvGrpSpPr>
                <a:grpSpLocks/>
              </p:cNvGrpSpPr>
              <p:nvPr/>
            </p:nvGrpSpPr>
            <p:grpSpPr bwMode="auto">
              <a:xfrm>
                <a:off x="1848" y="3017"/>
                <a:ext cx="245" cy="343"/>
                <a:chOff x="1848" y="3017"/>
                <a:chExt cx="245" cy="343"/>
              </a:xfrm>
            </p:grpSpPr>
            <p:sp>
              <p:nvSpPr>
                <p:cNvPr id="22583" name="Freeform 34"/>
                <p:cNvSpPr>
                  <a:spLocks/>
                </p:cNvSpPr>
                <p:nvPr/>
              </p:nvSpPr>
              <p:spPr bwMode="auto">
                <a:xfrm>
                  <a:off x="1848" y="3017"/>
                  <a:ext cx="245" cy="339"/>
                </a:xfrm>
                <a:custGeom>
                  <a:avLst/>
                  <a:gdLst>
                    <a:gd name="T0" fmla="*/ 245 w 245"/>
                    <a:gd name="T1" fmla="*/ 339 h 339"/>
                    <a:gd name="T2" fmla="*/ 129 w 245"/>
                    <a:gd name="T3" fmla="*/ 0 h 339"/>
                    <a:gd name="T4" fmla="*/ 0 w 245"/>
                    <a:gd name="T5" fmla="*/ 83 h 339"/>
                    <a:gd name="T6" fmla="*/ 245 w 245"/>
                    <a:gd name="T7" fmla="*/ 339 h 339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45"/>
                    <a:gd name="T13" fmla="*/ 0 h 339"/>
                    <a:gd name="T14" fmla="*/ 245 w 245"/>
                    <a:gd name="T15" fmla="*/ 339 h 339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45" h="339">
                      <a:moveTo>
                        <a:pt x="245" y="339"/>
                      </a:moveTo>
                      <a:lnTo>
                        <a:pt x="129" y="0"/>
                      </a:lnTo>
                      <a:lnTo>
                        <a:pt x="0" y="83"/>
                      </a:lnTo>
                      <a:lnTo>
                        <a:pt x="245" y="339"/>
                      </a:lnTo>
                      <a:close/>
                    </a:path>
                  </a:pathLst>
                </a:cu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 sz="3682"/>
                </a:p>
              </p:txBody>
            </p:sp>
            <p:sp>
              <p:nvSpPr>
                <p:cNvPr id="22584" name="Freeform 35"/>
                <p:cNvSpPr>
                  <a:spLocks/>
                </p:cNvSpPr>
                <p:nvPr/>
              </p:nvSpPr>
              <p:spPr bwMode="auto">
                <a:xfrm>
                  <a:off x="1980" y="3204"/>
                  <a:ext cx="112" cy="156"/>
                </a:xfrm>
                <a:custGeom>
                  <a:avLst/>
                  <a:gdLst>
                    <a:gd name="T0" fmla="*/ 56 w 112"/>
                    <a:gd name="T1" fmla="*/ 0 h 156"/>
                    <a:gd name="T2" fmla="*/ 0 w 112"/>
                    <a:gd name="T3" fmla="*/ 36 h 156"/>
                    <a:gd name="T4" fmla="*/ 112 w 112"/>
                    <a:gd name="T5" fmla="*/ 156 h 156"/>
                    <a:gd name="T6" fmla="*/ 56 w 112"/>
                    <a:gd name="T7" fmla="*/ 0 h 156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112"/>
                    <a:gd name="T13" fmla="*/ 0 h 156"/>
                    <a:gd name="T14" fmla="*/ 112 w 112"/>
                    <a:gd name="T15" fmla="*/ 156 h 15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112" h="156">
                      <a:moveTo>
                        <a:pt x="56" y="0"/>
                      </a:moveTo>
                      <a:lnTo>
                        <a:pt x="0" y="36"/>
                      </a:lnTo>
                      <a:lnTo>
                        <a:pt x="112" y="156"/>
                      </a:lnTo>
                      <a:lnTo>
                        <a:pt x="56" y="0"/>
                      </a:lnTo>
                      <a:close/>
                    </a:path>
                  </a:pathLst>
                </a:cu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 sz="3682"/>
                </a:p>
              </p:txBody>
            </p:sp>
          </p:grpSp>
          <p:grpSp>
            <p:nvGrpSpPr>
              <p:cNvPr id="22578" name="Group 36"/>
              <p:cNvGrpSpPr>
                <a:grpSpLocks/>
              </p:cNvGrpSpPr>
              <p:nvPr/>
            </p:nvGrpSpPr>
            <p:grpSpPr bwMode="auto">
              <a:xfrm>
                <a:off x="703" y="1616"/>
                <a:ext cx="1158" cy="1870"/>
                <a:chOff x="2332" y="357"/>
                <a:chExt cx="1158" cy="1870"/>
              </a:xfrm>
            </p:grpSpPr>
            <p:sp>
              <p:nvSpPr>
                <p:cNvPr id="22579" name="Freeform 37"/>
                <p:cNvSpPr>
                  <a:spLocks/>
                </p:cNvSpPr>
                <p:nvPr/>
              </p:nvSpPr>
              <p:spPr bwMode="auto">
                <a:xfrm rot="-598683">
                  <a:off x="2820" y="357"/>
                  <a:ext cx="670" cy="1523"/>
                </a:xfrm>
                <a:custGeom>
                  <a:avLst/>
                  <a:gdLst>
                    <a:gd name="T0" fmla="*/ 10 w 1094"/>
                    <a:gd name="T1" fmla="*/ 20 h 2612"/>
                    <a:gd name="T2" fmla="*/ 13 w 1094"/>
                    <a:gd name="T3" fmla="*/ 20 h 2612"/>
                    <a:gd name="T4" fmla="*/ 12 w 1094"/>
                    <a:gd name="T5" fmla="*/ 20 h 2612"/>
                    <a:gd name="T6" fmla="*/ 1 w 1094"/>
                    <a:gd name="T7" fmla="*/ 0 h 2612"/>
                    <a:gd name="T8" fmla="*/ 0 w 1094"/>
                    <a:gd name="T9" fmla="*/ 1 h 2612"/>
                    <a:gd name="T10" fmla="*/ 12 w 1094"/>
                    <a:gd name="T11" fmla="*/ 20 h 2612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1094"/>
                    <a:gd name="T19" fmla="*/ 0 h 2612"/>
                    <a:gd name="T20" fmla="*/ 1094 w 1094"/>
                    <a:gd name="T21" fmla="*/ 2612 h 2612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1094" h="2612">
                      <a:moveTo>
                        <a:pt x="867" y="2612"/>
                      </a:moveTo>
                      <a:lnTo>
                        <a:pt x="1094" y="2522"/>
                      </a:lnTo>
                      <a:lnTo>
                        <a:pt x="1016" y="2554"/>
                      </a:lnTo>
                      <a:lnTo>
                        <a:pt x="84" y="0"/>
                      </a:lnTo>
                      <a:lnTo>
                        <a:pt x="0" y="30"/>
                      </a:lnTo>
                      <a:lnTo>
                        <a:pt x="940" y="2584"/>
                      </a:lnTo>
                    </a:path>
                  </a:pathLst>
                </a:cu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 sz="3682"/>
                </a:p>
              </p:txBody>
            </p:sp>
            <p:grpSp>
              <p:nvGrpSpPr>
                <p:cNvPr id="22580" name="Group 38"/>
                <p:cNvGrpSpPr>
                  <a:grpSpLocks/>
                </p:cNvGrpSpPr>
                <p:nvPr/>
              </p:nvGrpSpPr>
              <p:grpSpPr bwMode="auto">
                <a:xfrm>
                  <a:off x="2332" y="496"/>
                  <a:ext cx="657" cy="1731"/>
                  <a:chOff x="2332" y="496"/>
                  <a:chExt cx="657" cy="1731"/>
                </a:xfrm>
              </p:grpSpPr>
              <p:sp>
                <p:nvSpPr>
                  <p:cNvPr id="22581" name="Freeform 39"/>
                  <p:cNvSpPr>
                    <a:spLocks/>
                  </p:cNvSpPr>
                  <p:nvPr/>
                </p:nvSpPr>
                <p:spPr bwMode="auto">
                  <a:xfrm rot="1453774">
                    <a:off x="2332" y="496"/>
                    <a:ext cx="216" cy="1731"/>
                  </a:xfrm>
                  <a:custGeom>
                    <a:avLst/>
                    <a:gdLst>
                      <a:gd name="T0" fmla="*/ 146 w 227"/>
                      <a:gd name="T1" fmla="*/ 71 h 1859"/>
                      <a:gd name="T2" fmla="*/ 0 w 227"/>
                      <a:gd name="T3" fmla="*/ 979 h 1859"/>
                      <a:gd name="T4" fmla="*/ 0 w 227"/>
                      <a:gd name="T5" fmla="*/ 859 h 1859"/>
                      <a:gd name="T6" fmla="*/ 88 w 227"/>
                      <a:gd name="T7" fmla="*/ 0 h 1859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0 w 227"/>
                      <a:gd name="T13" fmla="*/ 0 h 1859"/>
                      <a:gd name="T14" fmla="*/ 227 w 227"/>
                      <a:gd name="T15" fmla="*/ 1859 h 1859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27" h="1859">
                        <a:moveTo>
                          <a:pt x="227" y="136"/>
                        </a:moveTo>
                        <a:lnTo>
                          <a:pt x="0" y="1859"/>
                        </a:lnTo>
                        <a:lnTo>
                          <a:pt x="0" y="1633"/>
                        </a:lnTo>
                        <a:lnTo>
                          <a:pt x="137" y="0"/>
                        </a:lnTo>
                      </a:path>
                    </a:pathLst>
                  </a:custGeom>
                  <a:noFill/>
                  <a:ln w="9525">
                    <a:solidFill>
                      <a:schemeClr val="bg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 sz="3682"/>
                  </a:p>
                </p:txBody>
              </p:sp>
              <p:sp>
                <p:nvSpPr>
                  <p:cNvPr id="22582" name="Oval 40"/>
                  <p:cNvSpPr>
                    <a:spLocks noChangeArrowheads="1"/>
                  </p:cNvSpPr>
                  <p:nvPr/>
                </p:nvSpPr>
                <p:spPr bwMode="auto">
                  <a:xfrm rot="1453774">
                    <a:off x="2730" y="566"/>
                    <a:ext cx="259" cy="253"/>
                  </a:xfrm>
                  <a:prstGeom prst="ellipse">
                    <a:avLst/>
                  </a:prstGeom>
                  <a:noFill/>
                  <a:ln w="9525">
                    <a:solidFill>
                      <a:schemeClr val="bg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ru-RU" sz="3682"/>
                  </a:p>
                </p:txBody>
              </p:sp>
            </p:grpSp>
          </p:grpSp>
        </p:grpSp>
      </p:grpSp>
      <p:sp>
        <p:nvSpPr>
          <p:cNvPr id="3" name="Овал 2"/>
          <p:cNvSpPr/>
          <p:nvPr/>
        </p:nvSpPr>
        <p:spPr>
          <a:xfrm>
            <a:off x="695400" y="2544233"/>
            <a:ext cx="3078786" cy="2909244"/>
          </a:xfrm>
          <a:prstGeom prst="ellipse">
            <a:avLst/>
          </a:prstGeom>
          <a:noFill/>
          <a:ln w="381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758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Прямоугольник 4"/>
              <p:cNvSpPr/>
              <p:nvPr/>
            </p:nvSpPr>
            <p:spPr>
              <a:xfrm>
                <a:off x="6930677" y="1850097"/>
                <a:ext cx="5682018" cy="235712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2800" b="1" i="1" dirty="0" smtClean="0">
                    <a:solidFill>
                      <a:srgbClr val="0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Berilgan: </a:t>
                </a:r>
              </a:p>
              <a:p>
                <a:r>
                  <a:rPr lang="en-US" sz="2800" b="1" i="1" dirty="0" smtClean="0">
                    <a:solidFill>
                      <a:srgbClr val="0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 B </a:t>
                </a:r>
                <a14:m>
                  <m:oMath xmlns:m="http://schemas.openxmlformats.org/officeDocument/2006/math">
                    <m:r>
                      <a:rPr lang="ru-RU" sz="280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∉</m:t>
                    </m:r>
                    <m:r>
                      <a:rPr lang="en-US" sz="28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2800" i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(O,R) </a:t>
                </a:r>
                <a:r>
                  <a:rPr lang="en-US" sz="2800" i="1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aylana</a:t>
                </a:r>
                <a:r>
                  <a:rPr lang="ru-RU" sz="2800" i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:endParaRPr lang="ru-RU" sz="2400" i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en-US" sz="2800" b="1" i="1" dirty="0" smtClean="0">
                    <a:solidFill>
                      <a:srgbClr val="0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 </a:t>
                </a:r>
                <a:r>
                  <a:rPr lang="en-US" sz="2800" b="1" i="1" dirty="0" smtClean="0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BO </a:t>
                </a:r>
                <a:r>
                  <a:rPr lang="en-US" sz="2800" i="1" dirty="0" smtClean="0">
                    <a:solidFill>
                      <a:srgbClr val="0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= 30 cm</a:t>
                </a:r>
                <a:r>
                  <a:rPr lang="en-US" sz="2800" i="1" dirty="0">
                    <a:solidFill>
                      <a:srgbClr val="0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,</a:t>
                </a:r>
                <a:endParaRPr lang="en-US" sz="2800" i="1" dirty="0" smtClean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en-US" sz="2800" b="1" i="1" dirty="0" smtClean="0">
                    <a:solidFill>
                      <a:srgbClr val="0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 BL </a:t>
                </a:r>
                <a:r>
                  <a:rPr lang="en-US" sz="2800" i="1" dirty="0" smtClean="0">
                    <a:solidFill>
                      <a:srgbClr val="0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= 10 cm.</a:t>
                </a:r>
              </a:p>
              <a:p>
                <a:r>
                  <a:rPr lang="en-US" sz="3517" b="1" i="1" dirty="0" smtClean="0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517" b="1" i="1" dirty="0" smtClean="0">
                    <a:solidFill>
                      <a:srgbClr val="0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en-US" sz="3517" b="1" i="1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5" name="Прямоугольник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30677" y="1850097"/>
                <a:ext cx="5682018" cy="2357120"/>
              </a:xfrm>
              <a:prstGeom prst="rect">
                <a:avLst/>
              </a:prstGeom>
              <a:blipFill rotWithShape="0">
                <a:blip r:embed="rId2"/>
                <a:stretch>
                  <a:fillRect l="-2253" t="-258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52" name="Group 27"/>
          <p:cNvGrpSpPr>
            <a:grpSpLocks/>
          </p:cNvGrpSpPr>
          <p:nvPr/>
        </p:nvGrpSpPr>
        <p:grpSpPr bwMode="auto">
          <a:xfrm>
            <a:off x="1620008" y="3677123"/>
            <a:ext cx="670838" cy="656606"/>
            <a:chOff x="2490" y="1490"/>
            <a:chExt cx="328" cy="428"/>
          </a:xfrm>
        </p:grpSpPr>
        <p:sp>
          <p:nvSpPr>
            <p:cNvPr id="53" name="Text Box 28"/>
            <p:cNvSpPr txBox="1">
              <a:spLocks noChangeArrowheads="1"/>
            </p:cNvSpPr>
            <p:nvPr/>
          </p:nvSpPr>
          <p:spPr bwMode="auto">
            <a:xfrm>
              <a:off x="2490" y="1490"/>
              <a:ext cx="315" cy="4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eaLnBrk="1" hangingPunct="1"/>
              <a:r>
                <a:rPr lang="en-US" sz="3600" b="1" i="1" dirty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rPr>
                <a:t>O</a:t>
              </a:r>
              <a:endParaRPr lang="ru-RU" sz="3600" b="1" i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4" name="Oval 29"/>
            <p:cNvSpPr>
              <a:spLocks noChangeArrowheads="1"/>
            </p:cNvSpPr>
            <p:nvPr/>
          </p:nvSpPr>
          <p:spPr bwMode="auto">
            <a:xfrm>
              <a:off x="2774" y="1688"/>
              <a:ext cx="44" cy="45"/>
            </a:xfrm>
            <a:prstGeom prst="ellipse">
              <a:avLst/>
            </a:prstGeom>
            <a:solidFill>
              <a:srgbClr val="0000CC"/>
            </a:solidFill>
            <a:ln w="76200">
              <a:solidFill>
                <a:srgbClr val="0000CC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ru-RU" sz="3682"/>
            </a:p>
          </p:txBody>
        </p:sp>
      </p:grpSp>
      <p:sp>
        <p:nvSpPr>
          <p:cNvPr id="11" name="TextBox 10"/>
          <p:cNvSpPr txBox="1"/>
          <p:nvPr/>
        </p:nvSpPr>
        <p:spPr>
          <a:xfrm>
            <a:off x="2994935" y="2263333"/>
            <a:ext cx="444352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3200" b="1" i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4576924" y="3457779"/>
            <a:ext cx="55816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en-US" sz="3200" b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3200" b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Oval 29"/>
          <p:cNvSpPr>
            <a:spLocks noChangeArrowheads="1"/>
          </p:cNvSpPr>
          <p:nvPr/>
        </p:nvSpPr>
        <p:spPr bwMode="auto">
          <a:xfrm>
            <a:off x="4727848" y="4008036"/>
            <a:ext cx="89990" cy="69036"/>
          </a:xfrm>
          <a:prstGeom prst="ellipse">
            <a:avLst/>
          </a:prstGeom>
          <a:solidFill>
            <a:srgbClr val="0000CC"/>
          </a:solidFill>
          <a:ln w="76200">
            <a:solidFill>
              <a:srgbClr val="0000CC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ru-RU" sz="3682"/>
          </a:p>
        </p:txBody>
      </p:sp>
      <p:cxnSp>
        <p:nvCxnSpPr>
          <p:cNvPr id="29" name="Прямая соединительная линия 28"/>
          <p:cNvCxnSpPr>
            <a:endCxn id="54" idx="4"/>
          </p:cNvCxnSpPr>
          <p:nvPr/>
        </p:nvCxnSpPr>
        <p:spPr>
          <a:xfrm flipH="1">
            <a:off x="2245851" y="2822713"/>
            <a:ext cx="881662" cy="1227203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Прямоугольник 21"/>
          <p:cNvSpPr/>
          <p:nvPr/>
        </p:nvSpPr>
        <p:spPr>
          <a:xfrm>
            <a:off x="7013841" y="3542083"/>
            <a:ext cx="2816797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Topish</a:t>
            </a:r>
            <a:r>
              <a:rPr lang="en-US" sz="32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kerak</a:t>
            </a:r>
            <a:r>
              <a:rPr lang="en-US" sz="32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r>
              <a:rPr lang="en-US" sz="2800" b="1" i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R - ?</a:t>
            </a:r>
            <a:endParaRPr lang="ru-RU" sz="2800" i="1" dirty="0"/>
          </a:p>
        </p:txBody>
      </p:sp>
      <p:cxnSp>
        <p:nvCxnSpPr>
          <p:cNvPr id="38" name="Прямая соединительная линия 37"/>
          <p:cNvCxnSpPr/>
          <p:nvPr/>
        </p:nvCxnSpPr>
        <p:spPr>
          <a:xfrm>
            <a:off x="3791123" y="4037963"/>
            <a:ext cx="998657" cy="9181"/>
          </a:xfrm>
          <a:prstGeom prst="line">
            <a:avLst/>
          </a:prstGeom>
          <a:ln w="57150">
            <a:solidFill>
              <a:srgbClr val="E1116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Прямая соединительная линия 41"/>
          <p:cNvCxnSpPr/>
          <p:nvPr/>
        </p:nvCxnSpPr>
        <p:spPr>
          <a:xfrm flipH="1" flipV="1">
            <a:off x="2264258" y="4000789"/>
            <a:ext cx="2571987" cy="61674"/>
          </a:xfrm>
          <a:prstGeom prst="line">
            <a:avLst/>
          </a:prstGeom>
          <a:ln w="57150">
            <a:solidFill>
              <a:srgbClr val="E1116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Прямоугольник 27"/>
          <p:cNvSpPr/>
          <p:nvPr/>
        </p:nvSpPr>
        <p:spPr>
          <a:xfrm>
            <a:off x="3715417" y="3435298"/>
            <a:ext cx="40427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L</a:t>
            </a:r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Прямоугольник 31"/>
          <p:cNvSpPr/>
          <p:nvPr/>
        </p:nvSpPr>
        <p:spPr>
          <a:xfrm>
            <a:off x="4609649" y="4693005"/>
            <a:ext cx="5912068" cy="144655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</a:t>
            </a:r>
            <a:r>
              <a:rPr lang="en-US" sz="28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r>
              <a:rPr lang="en-US" sz="28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r>
              <a:rPr lang="en-US" sz="32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R = </a:t>
            </a:r>
            <a:r>
              <a:rPr lang="en-US" sz="28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 = OL </a:t>
            </a:r>
          </a:p>
          <a:p>
            <a:r>
              <a:rPr lang="en-US" sz="28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OL = BO - BL = 30 - 10 = 20 (cm). </a:t>
            </a:r>
            <a:endParaRPr lang="en-US" sz="2800" b="1" i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660062" y="271734"/>
            <a:ext cx="11412602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Aylana</a:t>
            </a:r>
            <a:r>
              <a:rPr lang="en-US" sz="28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tashqarisida</a:t>
            </a:r>
            <a:r>
              <a:rPr lang="en-US" sz="28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berilgan</a:t>
            </a:r>
            <a:r>
              <a:rPr lang="en-US" sz="28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nuqtadan</a:t>
            </a:r>
            <a:r>
              <a:rPr lang="en-US" sz="28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aylana</a:t>
            </a:r>
            <a:r>
              <a:rPr lang="en-US" sz="28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nuqtalarigacha</a:t>
            </a:r>
            <a:r>
              <a:rPr lang="en-US" sz="28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bo‘lgan</a:t>
            </a:r>
            <a:r>
              <a:rPr lang="en-US" sz="28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eng</a:t>
            </a:r>
            <a:r>
              <a:rPr lang="en-US" sz="28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katta</a:t>
            </a:r>
            <a:r>
              <a:rPr lang="en-US" sz="28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8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eng</a:t>
            </a:r>
            <a:r>
              <a:rPr lang="en-US" sz="28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kichik</a:t>
            </a:r>
            <a:r>
              <a:rPr lang="en-US" sz="28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masofalar</a:t>
            </a:r>
            <a:r>
              <a:rPr lang="en-US" sz="28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mos</a:t>
            </a:r>
            <a:r>
              <a:rPr lang="en-US" sz="28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ravishda</a:t>
            </a:r>
            <a:r>
              <a:rPr lang="en-US" sz="28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30 cm </a:t>
            </a:r>
            <a:r>
              <a:rPr lang="en-US" sz="28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8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10 cm </a:t>
            </a:r>
            <a:r>
              <a:rPr lang="en-US" sz="28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</a:t>
            </a:r>
            <a:r>
              <a:rPr lang="en-US" sz="28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teng</a:t>
            </a:r>
            <a:r>
              <a:rPr lang="en-US" sz="28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8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Berilgan</a:t>
            </a:r>
            <a:r>
              <a:rPr lang="en-US" sz="28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aylananing</a:t>
            </a:r>
            <a:r>
              <a:rPr lang="en-US" sz="28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radiusini</a:t>
            </a:r>
            <a:r>
              <a:rPr lang="en-US" sz="28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toping.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9416963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-9000000">
                                      <p:cBhvr>
                                        <p:cTn id="10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2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6" dur="2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2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2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3" dur="2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2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7" dur="500"/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2" dur="500"/>
                                        <p:tgtEl>
                                          <p:spTgt spid="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7" dur="500"/>
                                        <p:tgtEl>
                                          <p:spTgt spid="3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5" grpId="0"/>
      <p:bldP spid="11" grpId="0"/>
      <p:bldP spid="8" grpId="0"/>
      <p:bldP spid="24" grpId="0" animBg="1"/>
      <p:bldP spid="22" grpId="0"/>
      <p:bldP spid="2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Прямоугольник 34"/>
          <p:cNvSpPr/>
          <p:nvPr/>
        </p:nvSpPr>
        <p:spPr>
          <a:xfrm>
            <a:off x="263352" y="1704405"/>
            <a:ext cx="11185254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32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en-US" sz="32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Aylana</a:t>
            </a:r>
            <a:r>
              <a:rPr lang="en-US" sz="32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tashqarisida</a:t>
            </a:r>
            <a:r>
              <a:rPr lang="en-US" sz="32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berilgan</a:t>
            </a:r>
            <a:r>
              <a:rPr lang="en-US" sz="32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nuqtadan</a:t>
            </a:r>
            <a:r>
              <a:rPr lang="en-US" sz="32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aylana</a:t>
            </a:r>
            <a:r>
              <a:rPr lang="en-US" sz="32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nuqtalarigacha</a:t>
            </a:r>
            <a:r>
              <a:rPr lang="en-US" sz="32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bo‘lgan</a:t>
            </a:r>
            <a:r>
              <a:rPr lang="en-US" sz="32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eng</a:t>
            </a:r>
            <a:r>
              <a:rPr lang="en-US" sz="32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katta</a:t>
            </a:r>
            <a:r>
              <a:rPr lang="en-US" sz="32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32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eng</a:t>
            </a:r>
            <a:r>
              <a:rPr lang="en-US" sz="32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kichik</a:t>
            </a:r>
            <a:r>
              <a:rPr lang="en-US" sz="32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masofalar</a:t>
            </a:r>
            <a:r>
              <a:rPr lang="en-US" sz="32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mos</a:t>
            </a:r>
            <a:r>
              <a:rPr lang="en-US" sz="32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ravishda</a:t>
            </a:r>
            <a:r>
              <a:rPr lang="en-US" sz="32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30 cm </a:t>
            </a:r>
            <a:r>
              <a:rPr lang="en-US" sz="32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32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10 cm </a:t>
            </a:r>
            <a:r>
              <a:rPr lang="en-US" sz="32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</a:t>
            </a:r>
            <a:r>
              <a:rPr lang="en-US" sz="32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teng</a:t>
            </a:r>
            <a:r>
              <a:rPr lang="en-US" sz="32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2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Berilgan</a:t>
            </a:r>
            <a:r>
              <a:rPr lang="en-US" sz="32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aylananing</a:t>
            </a:r>
            <a:r>
              <a:rPr lang="en-US" sz="32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radiusini</a:t>
            </a:r>
            <a:r>
              <a:rPr lang="en-US" sz="32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toping.</a:t>
            </a:r>
            <a:endParaRPr lang="ru-RU" sz="3200" b="1" i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29654" y="0"/>
            <a:ext cx="11971002" cy="1274458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TEST 2</a:t>
            </a:r>
            <a:endParaRPr lang="ru-RU" sz="4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767408" y="4149078"/>
            <a:ext cx="202972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A) 20 cm;</a:t>
            </a:r>
            <a:endParaRPr lang="ru-RU" sz="3200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3817331" y="4149079"/>
            <a:ext cx="202972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i="1" dirty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en-US" sz="32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) 10 cm;</a:t>
            </a:r>
            <a:endParaRPr lang="ru-RU" sz="3200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6672064" y="4178913"/>
            <a:ext cx="202972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i="1" dirty="0"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r>
              <a:rPr lang="en-US" sz="32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) 15 cm;</a:t>
            </a:r>
            <a:endParaRPr lang="ru-RU" sz="3200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9480376" y="4153558"/>
            <a:ext cx="175721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E) 5 cm.</a:t>
            </a:r>
            <a:endParaRPr lang="ru-RU" sz="3200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043449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C0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C0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Прямоугольник 34"/>
          <p:cNvSpPr/>
          <p:nvPr/>
        </p:nvSpPr>
        <p:spPr>
          <a:xfrm>
            <a:off x="290519" y="1320814"/>
            <a:ext cx="11449272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AB – O </a:t>
            </a:r>
            <a:r>
              <a:rPr lang="en-US" sz="32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markazli</a:t>
            </a:r>
            <a:r>
              <a:rPr lang="en-US" sz="32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aylananing</a:t>
            </a:r>
            <a:r>
              <a:rPr lang="en-US" sz="32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diametri</a:t>
            </a:r>
            <a:r>
              <a:rPr lang="en-US" sz="32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Agar OA = OC = BC </a:t>
            </a:r>
            <a:r>
              <a:rPr lang="en-US" sz="32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bo‘lsa</a:t>
            </a:r>
            <a:r>
              <a:rPr lang="en-US" sz="32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CAO </a:t>
            </a:r>
            <a:r>
              <a:rPr lang="en-US" sz="32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burchakni</a:t>
            </a:r>
            <a:r>
              <a:rPr lang="en-US" sz="32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toping. </a:t>
            </a:r>
            <a:endParaRPr lang="ru-RU" sz="3200" b="1" i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29654" y="0"/>
            <a:ext cx="11971002" cy="1274458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TEST 3</a:t>
            </a:r>
            <a:endParaRPr lang="ru-RU" sz="4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567304" y="2692057"/>
            <a:ext cx="145905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A) 60⁰;</a:t>
            </a:r>
            <a:endParaRPr lang="ru-RU" sz="3200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2783632" y="2737358"/>
            <a:ext cx="145905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i="1" dirty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en-US" sz="32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) 30⁰;</a:t>
            </a:r>
            <a:endParaRPr lang="ru-RU" sz="3200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5159896" y="2737357"/>
            <a:ext cx="145905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i="1" dirty="0"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r>
              <a:rPr lang="en-US" sz="32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) 90⁰;</a:t>
            </a:r>
            <a:endParaRPr lang="ru-RU" sz="3200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7556106" y="2737356"/>
            <a:ext cx="164179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E) 120⁰.</a:t>
            </a:r>
            <a:endParaRPr lang="ru-RU" sz="3200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Овал 7"/>
          <p:cNvSpPr/>
          <p:nvPr/>
        </p:nvSpPr>
        <p:spPr>
          <a:xfrm>
            <a:off x="695400" y="3544092"/>
            <a:ext cx="3078786" cy="2909244"/>
          </a:xfrm>
          <a:prstGeom prst="ellipse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758"/>
          </a:p>
        </p:txBody>
      </p:sp>
      <p:grpSp>
        <p:nvGrpSpPr>
          <p:cNvPr id="10" name="Group 27"/>
          <p:cNvGrpSpPr>
            <a:grpSpLocks/>
          </p:cNvGrpSpPr>
          <p:nvPr/>
        </p:nvGrpSpPr>
        <p:grpSpPr bwMode="auto">
          <a:xfrm>
            <a:off x="1620008" y="4339473"/>
            <a:ext cx="670838" cy="710300"/>
            <a:chOff x="2490" y="1270"/>
            <a:chExt cx="328" cy="463"/>
          </a:xfrm>
        </p:grpSpPr>
        <p:sp>
          <p:nvSpPr>
            <p:cNvPr id="11" name="Text Box 28"/>
            <p:cNvSpPr txBox="1">
              <a:spLocks noChangeArrowheads="1"/>
            </p:cNvSpPr>
            <p:nvPr/>
          </p:nvSpPr>
          <p:spPr bwMode="auto">
            <a:xfrm>
              <a:off x="2490" y="1270"/>
              <a:ext cx="315" cy="4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eaLnBrk="1" hangingPunct="1"/>
              <a:r>
                <a:rPr lang="en-US" sz="3600" b="1" i="1" dirty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rPr>
                <a:t>O</a:t>
              </a:r>
              <a:endParaRPr lang="ru-RU" sz="3600" b="1" i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2" name="Oval 29"/>
            <p:cNvSpPr>
              <a:spLocks noChangeArrowheads="1"/>
            </p:cNvSpPr>
            <p:nvPr/>
          </p:nvSpPr>
          <p:spPr bwMode="auto">
            <a:xfrm>
              <a:off x="2774" y="1688"/>
              <a:ext cx="44" cy="45"/>
            </a:xfrm>
            <a:prstGeom prst="ellipse">
              <a:avLst/>
            </a:prstGeom>
            <a:solidFill>
              <a:srgbClr val="0000CC"/>
            </a:solidFill>
            <a:ln w="76200">
              <a:solidFill>
                <a:srgbClr val="0000CC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ru-RU" sz="3682"/>
            </a:p>
          </p:txBody>
        </p:sp>
      </p:grpSp>
      <p:sp>
        <p:nvSpPr>
          <p:cNvPr id="13" name="TextBox 12"/>
          <p:cNvSpPr txBox="1"/>
          <p:nvPr/>
        </p:nvSpPr>
        <p:spPr>
          <a:xfrm>
            <a:off x="3559097" y="3927325"/>
            <a:ext cx="444352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3200" b="1" i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567304" y="5722599"/>
            <a:ext cx="55816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n-US" sz="3200" b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3200" b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Oval 29"/>
          <p:cNvSpPr>
            <a:spLocks noChangeArrowheads="1"/>
          </p:cNvSpPr>
          <p:nvPr/>
        </p:nvSpPr>
        <p:spPr bwMode="auto">
          <a:xfrm>
            <a:off x="3497774" y="5647220"/>
            <a:ext cx="89990" cy="69036"/>
          </a:xfrm>
          <a:prstGeom prst="ellipse">
            <a:avLst/>
          </a:prstGeom>
          <a:solidFill>
            <a:srgbClr val="0000CC"/>
          </a:solidFill>
          <a:ln w="76200">
            <a:solidFill>
              <a:srgbClr val="0000CC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ru-RU" sz="3682"/>
          </a:p>
        </p:txBody>
      </p:sp>
      <p:cxnSp>
        <p:nvCxnSpPr>
          <p:cNvPr id="16" name="Прямая соединительная линия 15"/>
          <p:cNvCxnSpPr/>
          <p:nvPr/>
        </p:nvCxnSpPr>
        <p:spPr>
          <a:xfrm flipH="1">
            <a:off x="983433" y="4149080"/>
            <a:ext cx="2526037" cy="1728192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>
            <a:endCxn id="12" idx="3"/>
          </p:cNvCxnSpPr>
          <p:nvPr/>
        </p:nvCxnSpPr>
        <p:spPr>
          <a:xfrm flipV="1">
            <a:off x="1027245" y="5039663"/>
            <a:ext cx="1186790" cy="826105"/>
          </a:xfrm>
          <a:prstGeom prst="line">
            <a:avLst/>
          </a:prstGeom>
          <a:ln w="57150">
            <a:solidFill>
              <a:srgbClr val="E1116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>
            <a:stCxn id="15" idx="4"/>
          </p:cNvCxnSpPr>
          <p:nvPr/>
        </p:nvCxnSpPr>
        <p:spPr>
          <a:xfrm flipH="1">
            <a:off x="998569" y="5716256"/>
            <a:ext cx="2544200" cy="183639"/>
          </a:xfrm>
          <a:prstGeom prst="line">
            <a:avLst/>
          </a:prstGeom>
          <a:ln w="57150">
            <a:solidFill>
              <a:srgbClr val="E1116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Прямоугольник 18"/>
          <p:cNvSpPr/>
          <p:nvPr/>
        </p:nvSpPr>
        <p:spPr>
          <a:xfrm>
            <a:off x="3654604" y="5075568"/>
            <a:ext cx="444352" cy="9541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en-US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8" name="Прямая соединительная линия 27"/>
          <p:cNvCxnSpPr/>
          <p:nvPr/>
        </p:nvCxnSpPr>
        <p:spPr>
          <a:xfrm>
            <a:off x="3500311" y="4171716"/>
            <a:ext cx="16016" cy="1496918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единительная линия 29"/>
          <p:cNvCxnSpPr/>
          <p:nvPr/>
        </p:nvCxnSpPr>
        <p:spPr>
          <a:xfrm>
            <a:off x="2245851" y="5036432"/>
            <a:ext cx="1328734" cy="656373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6" name="Picture 28" descr="Рисунок1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9551672">
            <a:off x="1246342" y="5510588"/>
            <a:ext cx="905777" cy="326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7" name="Text Box 27"/>
          <p:cNvSpPr txBox="1">
            <a:spLocks noChangeArrowheads="1"/>
          </p:cNvSpPr>
          <p:nvPr/>
        </p:nvSpPr>
        <p:spPr bwMode="auto">
          <a:xfrm>
            <a:off x="1497584" y="5469160"/>
            <a:ext cx="503238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sz="2000" b="1" dirty="0">
                <a:solidFill>
                  <a:srgbClr val="C00000"/>
                </a:solidFill>
                <a:cs typeface="Arial" panose="020B0604020202020204" pitchFamily="34" charset="0"/>
              </a:rPr>
              <a:t>?</a:t>
            </a:r>
            <a:endParaRPr lang="el-GR" sz="2000" b="1" dirty="0">
              <a:solidFill>
                <a:srgbClr val="C00000"/>
              </a:solidFill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8" name="Прямоугольник 37"/>
              <p:cNvSpPr/>
              <p:nvPr/>
            </p:nvSpPr>
            <p:spPr>
              <a:xfrm>
                <a:off x="5262956" y="3711881"/>
                <a:ext cx="6096000" cy="2308324"/>
              </a:xfrm>
              <a:prstGeom prst="rect">
                <a:avLst/>
              </a:prstGeom>
            </p:spPr>
            <p:txBody>
              <a:bodyPr>
                <a:spAutoFit/>
              </a:bodyPr>
              <a:lstStyle/>
              <a:p>
                <a:r>
                  <a:rPr lang="en-US" b="1" i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b="1" i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Yechish</a:t>
                </a:r>
                <a:r>
                  <a:rPr lang="en-US" sz="2800" b="1" i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</a:t>
                </a:r>
              </a:p>
              <a:p>
                <a:r>
                  <a:rPr lang="en-US" sz="3200" b="1" i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b="1" i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AB = 2R; </a:t>
                </a:r>
              </a:p>
              <a:p>
                <a:r>
                  <a:rPr lang="en-US" sz="2800" b="1" i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AO </a:t>
                </a:r>
                <a:r>
                  <a:rPr lang="en-US" sz="2800" b="1" i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= </a:t>
                </a:r>
                <a:r>
                  <a:rPr lang="en-US" sz="2800" b="1" i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OB = BC.(∆OBC – </a:t>
                </a:r>
                <a:r>
                  <a:rPr lang="en-US" sz="2800" b="1" i="1" dirty="0" err="1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teng</a:t>
                </a:r>
                <a:r>
                  <a:rPr lang="en-US" sz="2800" b="1" i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b="1" i="1" dirty="0" err="1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yonli</a:t>
                </a:r>
                <a:r>
                  <a:rPr lang="en-US" sz="2800" b="1" i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) </a:t>
                </a:r>
                <a:endParaRPr lang="en-US" sz="2800" b="1" i="1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14:m>
                  <m:oMath xmlns:m="http://schemas.openxmlformats.org/officeDocument/2006/math">
                    <m:r>
                      <a:rPr lang="en-US" sz="2800" b="1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∠</m:t>
                    </m:r>
                  </m:oMath>
                </a14:m>
                <a:r>
                  <a:rPr lang="en-US" sz="2800" b="1" i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O = 60⁰. </a:t>
                </a:r>
                <a14:m>
                  <m:oMath xmlns:m="http://schemas.openxmlformats.org/officeDocument/2006/math">
                    <m:r>
                      <a:rPr lang="en-US" sz="2800" b="1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⟹</m:t>
                    </m:r>
                  </m:oMath>
                </a14:m>
                <a:r>
                  <a:rPr lang="en-US" sz="2800" b="1" i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800" b="1" i="1" dirty="0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∪</m:t>
                    </m:r>
                  </m:oMath>
                </a14:m>
                <a:r>
                  <a:rPr lang="en-US" sz="2800" b="1" i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BC = 60⁰</a:t>
                </a:r>
              </a:p>
              <a:p>
                <a14:m>
                  <m:oMath xmlns:m="http://schemas.openxmlformats.org/officeDocument/2006/math">
                    <m:r>
                      <a:rPr lang="en-US" sz="2800" b="1" i="1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∠</m:t>
                    </m:r>
                    <m:r>
                      <a:rPr lang="en-US" sz="2800" b="1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</m:oMath>
                </a14:m>
                <a:r>
                  <a:rPr lang="en-US" sz="2800" b="1" i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BAC = 0,5</a:t>
                </a:r>
                <a:r>
                  <a:rPr lang="en-US" sz="2800" b="1" dirty="0">
                    <a:solidFill>
                      <a:srgbClr val="002060"/>
                    </a:solidFill>
                    <a:ea typeface="Cambria Math" panose="02040503050406030204" pitchFamily="18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800" b="1" i="1" dirty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∪</m:t>
                    </m:r>
                  </m:oMath>
                </a14:m>
                <a:r>
                  <a:rPr lang="en-US" sz="2800" b="1" i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BC = 30⁰.</a:t>
                </a:r>
                <a:endParaRPr lang="ru-RU" sz="2800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38" name="Прямоугольник 3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62956" y="3711881"/>
                <a:ext cx="6096000" cy="2308324"/>
              </a:xfrm>
              <a:prstGeom prst="rect">
                <a:avLst/>
              </a:prstGeom>
              <a:blipFill rotWithShape="0">
                <a:blip r:embed="rId3"/>
                <a:stretch>
                  <a:fillRect l="-2000" t="-2902" r="-2100" b="-580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5375391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4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0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6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1" dur="500"/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6" dur="500"/>
                                        <p:tgtEl>
                                          <p:spTgt spid="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1" dur="500"/>
                                        <p:tgtEl>
                                          <p:spTgt spid="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6" dur="500"/>
                                        <p:tgtEl>
                                          <p:spTgt spid="3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1" dur="500"/>
                                        <p:tgtEl>
                                          <p:spTgt spid="3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16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125" dur="500" fill="hold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C0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26" dur="500" fill="hold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C0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27" dur="500" fill="hold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3" grpId="0"/>
      <p:bldP spid="14" grpId="0"/>
      <p:bldP spid="15" grpId="0" animBg="1"/>
      <p:bldP spid="19" grpId="0"/>
      <p:bldP spid="3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Прямоугольник 34"/>
          <p:cNvSpPr/>
          <p:nvPr/>
        </p:nvSpPr>
        <p:spPr>
          <a:xfrm>
            <a:off x="611392" y="1412776"/>
            <a:ext cx="11377264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en-US" sz="40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Radiusi</a:t>
            </a:r>
            <a:r>
              <a:rPr lang="en-US" sz="40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R </a:t>
            </a:r>
            <a:r>
              <a:rPr lang="en-US" sz="40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</a:t>
            </a:r>
            <a:r>
              <a:rPr lang="en-US" sz="40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teng</a:t>
            </a:r>
            <a:r>
              <a:rPr lang="en-US" sz="40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bo‘lgan</a:t>
            </a:r>
            <a:r>
              <a:rPr lang="en-US" sz="40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aylanadagi</a:t>
            </a:r>
            <a:r>
              <a:rPr lang="en-US" sz="40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nuqtadan</a:t>
            </a:r>
            <a:r>
              <a:rPr lang="en-US" sz="40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uzunliklari</a:t>
            </a:r>
            <a:r>
              <a:rPr lang="en-US" sz="40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R </a:t>
            </a:r>
            <a:r>
              <a:rPr lang="en-US" sz="40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</a:t>
            </a:r>
            <a:r>
              <a:rPr lang="en-US" sz="40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teng</a:t>
            </a:r>
            <a:r>
              <a:rPr lang="en-US" sz="40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bo‘lgan</a:t>
            </a:r>
            <a:r>
              <a:rPr lang="en-US" sz="40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ikki</a:t>
            </a:r>
            <a:r>
              <a:rPr lang="en-US" sz="40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vatar</a:t>
            </a:r>
            <a:r>
              <a:rPr lang="en-US" sz="40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o‘tkazildi</a:t>
            </a:r>
            <a:r>
              <a:rPr lang="en-US" sz="40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40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Vatarlar</a:t>
            </a:r>
            <a:r>
              <a:rPr lang="en-US" sz="40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orasidagi</a:t>
            </a:r>
            <a:r>
              <a:rPr lang="en-US" sz="40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burchakni</a:t>
            </a:r>
            <a:r>
              <a:rPr lang="en-US" sz="40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toping. </a:t>
            </a:r>
            <a:endParaRPr lang="ru-RU" sz="4000" b="1" i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29654" y="0"/>
            <a:ext cx="11971002" cy="1274458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TEST 4</a:t>
            </a:r>
            <a:endParaRPr lang="ru-RU" sz="4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363366" y="4589694"/>
            <a:ext cx="206819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A) 120⁰;</a:t>
            </a:r>
            <a:endParaRPr lang="ru-RU" sz="4000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3616727" y="4589694"/>
            <a:ext cx="203010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i="1" dirty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en-US" sz="40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) 110⁰;</a:t>
            </a:r>
            <a:endParaRPr lang="ru-RU" sz="4000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6209015" y="4593322"/>
            <a:ext cx="206819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i="1" dirty="0"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r>
              <a:rPr lang="en-US" sz="40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) 135⁰;</a:t>
            </a:r>
            <a:endParaRPr lang="ru-RU" sz="4000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8475304" y="4589694"/>
            <a:ext cx="172515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E) 40⁰.</a:t>
            </a:r>
            <a:endParaRPr lang="ru-RU" sz="4000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387937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b388ffcb6f4dd68df1bcfc39a34cd964eaa2b3f4"/>
</p:tagLst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7785</TotalTime>
  <Words>979</Words>
  <Application>Microsoft Office PowerPoint</Application>
  <PresentationFormat>Широкоэкранный</PresentationFormat>
  <Paragraphs>164</Paragraphs>
  <Slides>16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22" baseType="lpstr">
      <vt:lpstr>Arial</vt:lpstr>
      <vt:lpstr>Calibri</vt:lpstr>
      <vt:lpstr>Calibri Light</vt:lpstr>
      <vt:lpstr>Cambria Math</vt:lpstr>
      <vt:lpstr>Symbol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       Mustaqil bajarish uchun topshiriqlar: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Неизвестный пользователь</dc:creator>
  <cp:lastModifiedBy>Админ</cp:lastModifiedBy>
  <cp:revision>936</cp:revision>
  <dcterms:created xsi:type="dcterms:W3CDTF">2020-06-19T20:52:49Z</dcterms:created>
  <dcterms:modified xsi:type="dcterms:W3CDTF">2021-03-15T14:12:04Z</dcterms:modified>
</cp:coreProperties>
</file>