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8"/>
  </p:notesMasterIdLst>
  <p:sldIdLst>
    <p:sldId id="306" r:id="rId2"/>
    <p:sldId id="479" r:id="rId3"/>
    <p:sldId id="489" r:id="rId4"/>
    <p:sldId id="490" r:id="rId5"/>
    <p:sldId id="480" r:id="rId6"/>
    <p:sldId id="491" r:id="rId7"/>
    <p:sldId id="492" r:id="rId8"/>
    <p:sldId id="481" r:id="rId9"/>
    <p:sldId id="482" r:id="rId10"/>
    <p:sldId id="487" r:id="rId11"/>
    <p:sldId id="493" r:id="rId12"/>
    <p:sldId id="483" r:id="rId13"/>
    <p:sldId id="484" r:id="rId14"/>
    <p:sldId id="485" r:id="rId15"/>
    <p:sldId id="494" r:id="rId16"/>
    <p:sldId id="467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E1116F"/>
    <a:srgbClr val="2B133D"/>
    <a:srgbClr val="000000"/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77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7872" y="2636912"/>
            <a:ext cx="1034438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MASALALAR YECHISH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149080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049172" y="3631931"/>
            <a:ext cx="1703513" cy="1782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5186654" y="3025353"/>
                <a:ext cx="25843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3200" b="1" dirty="0" smtClean="0">
                    <a:solidFill>
                      <a:srgbClr val="C00000"/>
                    </a:solidFill>
                  </a:rPr>
                  <a:t>А</a:t>
                </a:r>
                <a:r>
                  <a:rPr lang="en-US" sz="3200" b="1" dirty="0" smtClean="0">
                    <a:solidFill>
                      <a:srgbClr val="C00000"/>
                    </a:solidFill>
                  </a:rPr>
                  <a:t>BC - </a:t>
                </a:r>
                <a:r>
                  <a:rPr lang="en-US" sz="3200" b="1" dirty="0">
                    <a:solidFill>
                      <a:srgbClr val="C00000"/>
                    </a:solidFill>
                  </a:rPr>
                  <a:t>?  </a:t>
                </a:r>
                <a:r>
                  <a:rPr lang="en-US" sz="3200" b="1" dirty="0" smtClean="0">
                    <a:solidFill>
                      <a:srgbClr val="C00000"/>
                    </a:solidFill>
                  </a:rPr>
                  <a:t>        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54" y="3025353"/>
                <a:ext cx="2584362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83832" y="5427876"/>
                <a:ext cx="48686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sz="3200" b="1" dirty="0" smtClean="0">
                    <a:solidFill>
                      <a:schemeClr val="tx1"/>
                    </a:solidFill>
                  </a:rPr>
                  <a:t>BC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0,5∙</a:t>
                </a:r>
                <a:r>
                  <a:rPr lang="ru-RU" sz="3200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AnC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120⁰ </a:t>
                </a:r>
                <a:endParaRPr 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832" y="5427876"/>
                <a:ext cx="4868640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5625" r="-175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82654" y="3473495"/>
                <a:ext cx="5508239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120⁰ 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8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 = 120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⁰</m:t>
                    </m:r>
                  </m:oMath>
                </a14:m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AnC 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240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⁰</m:t>
                    </m:r>
                  </m:oMath>
                </a14:m>
                <a:endParaRPr lang="en-US" sz="28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654" y="3473495"/>
                <a:ext cx="5508239" cy="2246769"/>
              </a:xfrm>
              <a:prstGeom prst="rect">
                <a:avLst/>
              </a:prstGeom>
              <a:blipFill rotWithShape="0">
                <a:blip r:embed="rId4"/>
                <a:stretch>
                  <a:fillRect l="-2323" t="-2989" r="-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919228" y="303126"/>
            <a:ext cx="112706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aylanadagi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uzunliklari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o‘tkazildi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Vatarlar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919228" y="2232882"/>
            <a:ext cx="3078786" cy="290924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grpSp>
        <p:nvGrpSpPr>
          <p:cNvPr id="31" name="Group 27"/>
          <p:cNvGrpSpPr>
            <a:grpSpLocks/>
          </p:cNvGrpSpPr>
          <p:nvPr/>
        </p:nvGrpSpPr>
        <p:grpSpPr bwMode="auto">
          <a:xfrm>
            <a:off x="1888860" y="3072253"/>
            <a:ext cx="670838" cy="710300"/>
            <a:chOff x="2490" y="1270"/>
            <a:chExt cx="328" cy="463"/>
          </a:xfrm>
        </p:grpSpPr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2490" y="1270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6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682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27949" y="2660105"/>
            <a:ext cx="4443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35620" y="1648107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3766626" y="4380000"/>
            <a:ext cx="89990" cy="69036"/>
          </a:xfrm>
          <a:prstGeom prst="ellipse">
            <a:avLst/>
          </a:prstGeom>
          <a:solidFill>
            <a:srgbClr val="0000CC"/>
          </a:solidFill>
          <a:ln w="762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3682"/>
          </a:p>
        </p:txBody>
      </p:sp>
      <p:cxnSp>
        <p:nvCxnSpPr>
          <p:cNvPr id="38" name="Прямая соединительная линия 37"/>
          <p:cNvCxnSpPr>
            <a:endCxn id="34" idx="4"/>
          </p:cNvCxnSpPr>
          <p:nvPr/>
        </p:nvCxnSpPr>
        <p:spPr>
          <a:xfrm flipH="1">
            <a:off x="2514703" y="2933245"/>
            <a:ext cx="1217726" cy="8493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923456" y="3808348"/>
            <a:ext cx="44435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769163" y="2904496"/>
            <a:ext cx="16016" cy="14969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0" idx="0"/>
          </p:cNvCxnSpPr>
          <p:nvPr/>
        </p:nvCxnSpPr>
        <p:spPr>
          <a:xfrm>
            <a:off x="2458621" y="2232882"/>
            <a:ext cx="1308005" cy="67876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8" descr="Рисунок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6819">
            <a:off x="2434641" y="2958428"/>
            <a:ext cx="1335172" cy="65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3400058" y="2810393"/>
            <a:ext cx="503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000" b="1" dirty="0">
                <a:solidFill>
                  <a:srgbClr val="C00000"/>
                </a:solidFill>
                <a:cs typeface="Arial" panose="020B0604020202020204" pitchFamily="34" charset="0"/>
              </a:rPr>
              <a:t>?</a:t>
            </a:r>
            <a:endParaRPr lang="el-GR" sz="20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994644" y="1498332"/>
                <a:ext cx="6096000" cy="2123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b="1" i="1" dirty="0" err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800" b="1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O,R)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aylana</a:t>
                </a:r>
                <a:r>
                  <a:rPr lang="en-US" sz="2800" b="1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 AB, BC - </a:t>
                </a:r>
                <a:r>
                  <a:rPr lang="en-US" sz="2800" b="1" i="1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vatar</a:t>
                </a:r>
                <a:endParaRPr lang="en-US" sz="28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= BC = R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644" y="1498332"/>
                <a:ext cx="6096000" cy="2123658"/>
              </a:xfrm>
              <a:prstGeom prst="rect">
                <a:avLst/>
              </a:prstGeom>
              <a:blipFill rotWithShape="0">
                <a:blip r:embed="rId6"/>
                <a:stretch>
                  <a:fillRect l="-2000" t="-3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>
            <a:stCxn id="30" idx="0"/>
            <a:endCxn id="34" idx="4"/>
          </p:cNvCxnSpPr>
          <p:nvPr/>
        </p:nvCxnSpPr>
        <p:spPr>
          <a:xfrm>
            <a:off x="2458621" y="2232882"/>
            <a:ext cx="56082" cy="1549671"/>
          </a:xfrm>
          <a:prstGeom prst="line">
            <a:avLst/>
          </a:prstGeom>
          <a:ln w="38100">
            <a:solidFill>
              <a:srgbClr val="7A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34" idx="5"/>
            <a:endCxn id="37" idx="5"/>
          </p:cNvCxnSpPr>
          <p:nvPr/>
        </p:nvCxnSpPr>
        <p:spPr>
          <a:xfrm>
            <a:off x="2546519" y="3772443"/>
            <a:ext cx="1296918" cy="666483"/>
          </a:xfrm>
          <a:prstGeom prst="line">
            <a:avLst/>
          </a:prstGeom>
          <a:ln w="38100">
            <a:solidFill>
              <a:srgbClr val="7A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506068" y="2970577"/>
            <a:ext cx="1187225" cy="761411"/>
          </a:xfrm>
          <a:prstGeom prst="line">
            <a:avLst/>
          </a:prstGeom>
          <a:ln w="38100">
            <a:solidFill>
              <a:srgbClr val="7A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96089" y="317323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60⁰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672589" y="356970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60⁰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0821" y="3891409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32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5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0" grpId="0" animBg="1"/>
      <p:bldP spid="35" grpId="0"/>
      <p:bldP spid="36" grpId="0"/>
      <p:bldP spid="37" grpId="0" animBg="1"/>
      <p:bldP spid="41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611392" y="1412776"/>
            <a:ext cx="113772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aylanadagi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uzunliklari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o‘tkazildi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Vatarlar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4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3366" y="4589694"/>
            <a:ext cx="2068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120⁰;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6727" y="4589694"/>
            <a:ext cx="20301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110⁰;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09015" y="4593322"/>
            <a:ext cx="2068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135⁰;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75304" y="4589694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40⁰.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02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529505" y="1222594"/>
            <a:ext cx="105680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kesuvchi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burchaklaridan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80º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5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1113" y="2706422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200⁰;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0340" y="2706421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90⁰;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76240" y="2706421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100⁰;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72264" y="2706421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160⁰.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1195744" y="3311178"/>
            <a:ext cx="2879725" cy="2879725"/>
          </a:xfrm>
          <a:prstGeom prst="ellipse">
            <a:avLst/>
          </a:prstGeom>
          <a:solidFill>
            <a:schemeClr val="bg1"/>
          </a:solidFill>
          <a:ln w="38100">
            <a:solidFill>
              <a:srgbClr val="7A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 dirty="0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95178" y="4833937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2542616" y="4655348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 dirty="0">
                <a:solidFill>
                  <a:srgbClr val="7A0000"/>
                </a:solidFill>
              </a:rPr>
              <a:t>О</a:t>
            </a:r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1127448" y="4545756"/>
            <a:ext cx="179387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3960124" y="5003833"/>
            <a:ext cx="179388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1966243" y="3467712"/>
            <a:ext cx="2043539" cy="1577812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 flipH="1">
            <a:off x="1266493" y="3554273"/>
            <a:ext cx="2200236" cy="1059116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7" name="Picture 28" descr="Рисунок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50104">
            <a:off x="1656417" y="3516864"/>
            <a:ext cx="7826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1934337" y="3662212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sz="2400" b="1" dirty="0">
                <a:cs typeface="Arial" panose="020B0604020202020204" pitchFamily="34" charset="0"/>
              </a:rPr>
              <a:t>α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529505" y="4724563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 dirty="0">
                <a:solidFill>
                  <a:srgbClr val="7A0000"/>
                </a:solidFill>
              </a:rPr>
              <a:t>А</a:t>
            </a: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1876549" y="3374885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366021" y="3482825"/>
            <a:ext cx="179387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3296318" y="3213918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 dirty="0">
                <a:solidFill>
                  <a:srgbClr val="7A0000"/>
                </a:solidFill>
              </a:rPr>
              <a:t>В</a:t>
            </a: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4032461" y="4659312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 dirty="0">
                <a:solidFill>
                  <a:srgbClr val="7A0000"/>
                </a:solidFill>
              </a:rPr>
              <a:t>С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1336953" y="3134029"/>
            <a:ext cx="61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 dirty="0">
                <a:solidFill>
                  <a:srgbClr val="7A0000"/>
                </a:solidFill>
              </a:rPr>
              <a:t>D</a:t>
            </a:r>
            <a:endParaRPr lang="ru-RU" sz="2400" b="1" i="1" dirty="0">
              <a:solidFill>
                <a:srgbClr val="7A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0129" y="3335501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7A0000"/>
                </a:solidFill>
              </a:rPr>
              <a:t>x</a:t>
            </a:r>
            <a:endParaRPr lang="ru-RU" sz="3200" b="1" i="1" dirty="0">
              <a:solidFill>
                <a:srgbClr val="7A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8550" y="3982051"/>
            <a:ext cx="352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7A0000"/>
                </a:solidFill>
              </a:rPr>
              <a:t>y</a:t>
            </a:r>
            <a:endParaRPr lang="ru-RU" sz="2800" b="1" i="1" dirty="0">
              <a:solidFill>
                <a:srgbClr val="7A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8549" y="3229641"/>
            <a:ext cx="55214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Berilgan:</a:t>
            </a:r>
            <a:r>
              <a:rPr lang="en-US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(O,R)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 – </a:t>
            </a:r>
            <a:r>
              <a:rPr lang="en-US" sz="2800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vatarlar</a:t>
            </a:r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l-GR" sz="3200" dirty="0" smtClean="0">
                <a:cs typeface="Arial" panose="020B0604020202020204" pitchFamily="34" charset="0"/>
              </a:rPr>
              <a:t>α</a:t>
            </a:r>
            <a:r>
              <a:rPr lang="en-US" sz="3200" b="1" dirty="0" smtClean="0"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80⁰.</a:t>
            </a:r>
          </a:p>
          <a:p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y = ?</a:t>
            </a:r>
            <a:endParaRPr lang="ru-RU" sz="2400" b="1" i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5264" y="4972250"/>
            <a:ext cx="437812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i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y (</a:t>
            </a:r>
            <a:r>
              <a:rPr lang="en-US" sz="2800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 =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2·(180º-80⁰) = 200º.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9226" y="4098865"/>
            <a:ext cx="383033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7A0000"/>
                </a:solidFill>
              </a:rPr>
              <a:t>x</a:t>
            </a:r>
            <a:endParaRPr lang="ru-RU" sz="2800" b="1" i="1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8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8" grpId="0"/>
      <p:bldP spid="20" grpId="0"/>
      <p:bldP spid="21" grpId="0" animBg="1"/>
      <p:bldP spid="22" grpId="0" animBg="1"/>
      <p:bldP spid="23" grpId="0"/>
      <p:bldP spid="24" grpId="0"/>
      <p:bldP spid="28" grpId="0"/>
      <p:bldP spid="3" grpId="0"/>
      <p:bldP spid="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983432" y="1630921"/>
            <a:ext cx="106235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tashqarisidagi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urinmalar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72⁰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urinish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 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6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7495" y="4085638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248⁰;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98472" y="4085638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240⁰;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09015" y="4089266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252⁰;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64352" y="4121790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236⁰.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Oval 15"/>
          <p:cNvSpPr>
            <a:spLocks noChangeArrowheads="1"/>
          </p:cNvSpPr>
          <p:nvPr/>
        </p:nvSpPr>
        <p:spPr bwMode="auto">
          <a:xfrm>
            <a:off x="2190156" y="2477936"/>
            <a:ext cx="2195512" cy="21605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5366" name="Oval 16"/>
          <p:cNvSpPr>
            <a:spLocks noChangeArrowheads="1"/>
          </p:cNvSpPr>
          <p:nvPr/>
        </p:nvSpPr>
        <p:spPr bwMode="auto">
          <a:xfrm>
            <a:off x="3216475" y="347546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5367" name="Text Box 17"/>
          <p:cNvSpPr txBox="1">
            <a:spLocks noChangeArrowheads="1"/>
          </p:cNvSpPr>
          <p:nvPr/>
        </p:nvSpPr>
        <p:spPr bwMode="auto">
          <a:xfrm>
            <a:off x="2676725" y="3330996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dirty="0"/>
              <a:t>О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V="1">
            <a:off x="1308299" y="1964159"/>
            <a:ext cx="1944688" cy="219551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1308300" y="4159671"/>
            <a:ext cx="3095625" cy="8636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77" name="Oval 21"/>
          <p:cNvSpPr>
            <a:spLocks noChangeArrowheads="1"/>
          </p:cNvSpPr>
          <p:nvPr/>
        </p:nvSpPr>
        <p:spPr bwMode="auto">
          <a:xfrm>
            <a:off x="2929137" y="4556547"/>
            <a:ext cx="144462" cy="14446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pic>
        <p:nvPicPr>
          <p:cNvPr id="96278" name="Picture 22" descr="Рисунок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32679">
            <a:off x="1477368" y="3739778"/>
            <a:ext cx="7429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378944" y="3769574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 dirty="0" smtClean="0">
                <a:cs typeface="Arial" panose="020B0604020202020204" pitchFamily="34" charset="0"/>
              </a:rPr>
              <a:t>72º</a:t>
            </a:r>
            <a:endParaRPr lang="el-GR" sz="2400" b="1" i="1" dirty="0">
              <a:cs typeface="Arial" panose="020B0604020202020204" pitchFamily="34" charset="0"/>
            </a:endParaRPr>
          </a:p>
        </p:txBody>
      </p:sp>
      <p:sp>
        <p:nvSpPr>
          <p:cNvPr id="96276" name="Oval 20"/>
          <p:cNvSpPr>
            <a:spLocks noChangeArrowheads="1"/>
          </p:cNvSpPr>
          <p:nvPr/>
        </p:nvSpPr>
        <p:spPr bwMode="auto">
          <a:xfrm>
            <a:off x="2387800" y="2791247"/>
            <a:ext cx="144463" cy="14446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6281" name="Oval 25"/>
          <p:cNvSpPr>
            <a:spLocks noChangeArrowheads="1"/>
          </p:cNvSpPr>
          <p:nvPr/>
        </p:nvSpPr>
        <p:spPr bwMode="auto">
          <a:xfrm>
            <a:off x="1236862" y="4051722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6282" name="Text Box 26"/>
          <p:cNvSpPr txBox="1">
            <a:spLocks noChangeArrowheads="1"/>
          </p:cNvSpPr>
          <p:nvPr/>
        </p:nvSpPr>
        <p:spPr bwMode="auto">
          <a:xfrm>
            <a:off x="911424" y="4123159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96283" name="Text Box 27"/>
          <p:cNvSpPr txBox="1">
            <a:spLocks noChangeArrowheads="1"/>
          </p:cNvSpPr>
          <p:nvPr/>
        </p:nvSpPr>
        <p:spPr bwMode="auto">
          <a:xfrm>
            <a:off x="2100462" y="2359446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2640212" y="4627984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2" name="Прямоугольник 1"/>
          <p:cNvSpPr/>
          <p:nvPr/>
        </p:nvSpPr>
        <p:spPr>
          <a:xfrm>
            <a:off x="911424" y="295873"/>
            <a:ext cx="11233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tashqarisidagi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urinmalar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72⁰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urinish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yoyini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 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271811" y="1908705"/>
                <a:ext cx="5521418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u="sng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en-US" sz="2800" i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(O,R)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aylana</a:t>
                </a:r>
                <a:r>
                  <a:rPr lang="en-US" sz="2800" b="1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r>
                  <a:rPr lang="en-US" sz="28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– </a:t>
                </a:r>
                <a:r>
                  <a:rPr lang="en-US" sz="2800" i="1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urinma</a:t>
                </a:r>
                <a:endParaRPr lang="en-US" sz="28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cs typeface="Arial" panose="020B0604020202020204" pitchFamily="34" charset="0"/>
                  </a:rPr>
                  <a:t>BAC </a:t>
                </a:r>
                <a:r>
                  <a:rPr lang="en-US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72⁰.</a:t>
                </a:r>
              </a:p>
              <a:p>
                <a:r>
                  <a:rPr lang="en-US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en-US" sz="2400" b="1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BnC = ?</a:t>
                </a:r>
                <a:endParaRPr lang="ru-RU" sz="2400" b="1" i="1" dirty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811" y="1908705"/>
                <a:ext cx="5521418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2318" t="-3356" b="-70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285781" y="3819016"/>
                <a:ext cx="4591321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u="sng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i="1" u="sng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72º = 180º -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en-US" sz="28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BC</a:t>
                </a:r>
              </a:p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en-US" sz="28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BmC = 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(180º- 72⁰) = 108º.</a:t>
                </a:r>
              </a:p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en-US" sz="2800" i="1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BnC</a:t>
                </a:r>
                <a:r>
                  <a:rPr lang="en-US" sz="28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360º - 108º = 252º</a:t>
                </a:r>
                <a:endParaRPr lang="en-US" sz="2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781" y="3819016"/>
                <a:ext cx="4591321" cy="1815882"/>
              </a:xfrm>
              <a:prstGeom prst="rect">
                <a:avLst/>
              </a:prstGeom>
              <a:blipFill rotWithShape="0">
                <a:blip r:embed="rId4"/>
                <a:stretch>
                  <a:fillRect l="-2656" t="-3356" r="-1594" b="-8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404212" y="310891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n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7681" y="3575198"/>
            <a:ext cx="434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m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4" grpId="0" animBg="1"/>
      <p:bldP spid="96275" grpId="0" animBg="1"/>
      <p:bldP spid="96277" grpId="0" animBg="1"/>
      <p:bldP spid="96279" grpId="0"/>
      <p:bldP spid="96276" grpId="0" animBg="1"/>
      <p:bldP spid="96281" grpId="0" animBg="1"/>
      <p:bldP spid="96282" grpId="0"/>
      <p:bldP spid="96283" grpId="0"/>
      <p:bldP spid="96284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983432" y="1630921"/>
            <a:ext cx="106235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tashqarisidagi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urinmalar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72⁰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urinish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 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6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7495" y="4085638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248⁰;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98472" y="4085638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240⁰;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09015" y="4089266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252⁰;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64352" y="4121790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236⁰.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3695" y="2014137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1- 2-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036002" y="1556792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447928" y="1856531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447928" y="3840626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28048" y="3981965"/>
            <a:ext cx="4783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4-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3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07368" y="1704405"/>
            <a:ext cx="11377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markazidan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nuqtagacha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cm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radius 12 cm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aylanagacha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2162346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1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6817" y="3809701"/>
            <a:ext cx="3191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7 cm, 17 cm;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9751" y="3875913"/>
            <a:ext cx="3191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7 cm, 12 cm;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87188" y="4745446"/>
            <a:ext cx="2964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cm, 7 cm;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49385" y="4745445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7 cm, 24 cm.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205696" y="954463"/>
            <a:ext cx="3898237" cy="2226009"/>
            <a:chOff x="2834" y="436"/>
            <a:chExt cx="1906" cy="1451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682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682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682"/>
                  </a:p>
                </p:txBody>
              </p:sp>
            </p:grpSp>
          </p:grpSp>
        </p:grpSp>
      </p:grpSp>
      <p:sp>
        <p:nvSpPr>
          <p:cNvPr id="3" name="Овал 2"/>
          <p:cNvSpPr/>
          <p:nvPr/>
        </p:nvSpPr>
        <p:spPr>
          <a:xfrm>
            <a:off x="695400" y="2544233"/>
            <a:ext cx="3078786" cy="290924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5" name="Прямоугольник 4"/>
          <p:cNvSpPr/>
          <p:nvPr/>
        </p:nvSpPr>
        <p:spPr>
          <a:xfrm>
            <a:off x="5311975" y="1760585"/>
            <a:ext cx="5682018" cy="2357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8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</a:t>
            </a:r>
            <a:r>
              <a:rPr lang="ru-RU" sz="2800" b="1" i="1" dirty="0">
                <a:solidFill>
                  <a:srgbClr val="9A0000"/>
                </a:solidFill>
                <a:sym typeface="Symbol" panose="05050102010706020507" pitchFamily="18" charset="2"/>
              </a:rPr>
              <a:t></a:t>
            </a:r>
            <a:r>
              <a:rPr lang="ru-RU" sz="2800" i="1" dirty="0"/>
              <a:t>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(O,R)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 </a:t>
            </a:r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 cm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8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 </a:t>
            </a:r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cm.</a:t>
            </a:r>
          </a:p>
          <a:p>
            <a:r>
              <a:rPr lang="en-US" sz="3517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17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517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oup 27"/>
          <p:cNvGrpSpPr>
            <a:grpSpLocks/>
          </p:cNvGrpSpPr>
          <p:nvPr/>
        </p:nvGrpSpPr>
        <p:grpSpPr bwMode="auto">
          <a:xfrm>
            <a:off x="1620008" y="3677123"/>
            <a:ext cx="670838" cy="656606"/>
            <a:chOff x="2490" y="1490"/>
            <a:chExt cx="328" cy="428"/>
          </a:xfrm>
        </p:grpSpPr>
        <p:sp>
          <p:nvSpPr>
            <p:cNvPr id="53" name="Text Box 28"/>
            <p:cNvSpPr txBox="1">
              <a:spLocks noChangeArrowheads="1"/>
            </p:cNvSpPr>
            <p:nvPr/>
          </p:nvSpPr>
          <p:spPr bwMode="auto">
            <a:xfrm>
              <a:off x="2490" y="1490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6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682"/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 flipH="1">
            <a:off x="2234793" y="3563197"/>
            <a:ext cx="873" cy="4087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29751" y="1985926"/>
            <a:ext cx="4443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2555" y="382112"/>
            <a:ext cx="10282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markazidan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nuqtagacha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cm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radius 12 cm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aylanagacha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0167" y="3098079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2205091" y="3513872"/>
            <a:ext cx="89990" cy="69036"/>
          </a:xfrm>
          <a:prstGeom prst="ellipse">
            <a:avLst/>
          </a:prstGeom>
          <a:solidFill>
            <a:srgbClr val="0000CC"/>
          </a:solidFill>
          <a:ln w="762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3682"/>
          </a:p>
        </p:txBody>
      </p:sp>
      <p:cxnSp>
        <p:nvCxnSpPr>
          <p:cNvPr id="29" name="Прямая соединительная линия 28"/>
          <p:cNvCxnSpPr>
            <a:endCxn id="54" idx="4"/>
          </p:cNvCxnSpPr>
          <p:nvPr/>
        </p:nvCxnSpPr>
        <p:spPr>
          <a:xfrm flipH="1" flipV="1">
            <a:off x="2245852" y="4049915"/>
            <a:ext cx="1451333" cy="3716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043837" y="3464085"/>
            <a:ext cx="28167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BN, BL- ?</a:t>
            </a:r>
            <a:endParaRPr lang="ru-RU" sz="2800" i="1" dirty="0"/>
          </a:p>
        </p:txBody>
      </p:sp>
      <p:cxnSp>
        <p:nvCxnSpPr>
          <p:cNvPr id="38" name="Прямая соединительная линия 37"/>
          <p:cNvCxnSpPr>
            <a:endCxn id="24" idx="0"/>
          </p:cNvCxnSpPr>
          <p:nvPr/>
        </p:nvCxnSpPr>
        <p:spPr>
          <a:xfrm flipH="1">
            <a:off x="2250086" y="2538265"/>
            <a:ext cx="14338" cy="975607"/>
          </a:xfrm>
          <a:prstGeom prst="line">
            <a:avLst/>
          </a:prstGeom>
          <a:ln w="57150"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40249" y="365194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 cm</a:t>
            </a:r>
            <a:endParaRPr lang="ru-RU" b="1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233189" y="3582908"/>
            <a:ext cx="607" cy="1870569"/>
          </a:xfrm>
          <a:prstGeom prst="line">
            <a:avLst/>
          </a:prstGeom>
          <a:ln w="57150"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046194" y="544620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30717" y="4347494"/>
            <a:ext cx="579992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= OL = R = 12 cm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BN = 12 – BO = 12- 5 = 7 (cm),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 = 12 + BO = 12 + 5 = 17 (cm). 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6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1" grpId="0"/>
      <p:bldP spid="8" grpId="0"/>
      <p:bldP spid="24" grpId="0" animBg="1"/>
      <p:bldP spid="22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07368" y="1704405"/>
            <a:ext cx="11377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markazidan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nuqtagacha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cm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radius 12 cm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aylanagacha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1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6817" y="3809701"/>
            <a:ext cx="3191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7 cm, 17 cm;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9751" y="3875913"/>
            <a:ext cx="3191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7 cm, 12 cm;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87188" y="4745446"/>
            <a:ext cx="2964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cm, 7 cm;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49385" y="4745445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7 cm, 24 cm.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1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63352" y="1704405"/>
            <a:ext cx="111852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tashqarisida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nuqtalarigacha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masofalar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cm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cm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2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352" y="4149080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20 cm;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9696" y="4178913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10 cm;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2024" y="4195683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15 cm;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20728" y="4195683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5 cm.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251737" y="877137"/>
            <a:ext cx="3898237" cy="2226009"/>
            <a:chOff x="2834" y="436"/>
            <a:chExt cx="1906" cy="1451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682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682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682"/>
                  </a:p>
                </p:txBody>
              </p:sp>
            </p:grpSp>
          </p:grpSp>
        </p:grpSp>
      </p:grpSp>
      <p:sp>
        <p:nvSpPr>
          <p:cNvPr id="3" name="Овал 2"/>
          <p:cNvSpPr/>
          <p:nvPr/>
        </p:nvSpPr>
        <p:spPr>
          <a:xfrm>
            <a:off x="695400" y="2544233"/>
            <a:ext cx="3078786" cy="290924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930677" y="1850097"/>
                <a:ext cx="5682018" cy="2357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:r>
                  <a:rPr lang="en-US" sz="2800" b="1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B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(O,R) </a:t>
                </a:r>
                <a:r>
                  <a:rPr lang="en-US" sz="28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aylana</a:t>
                </a:r>
                <a:r>
                  <a:rPr lang="ru-RU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80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 </a:t>
                </a:r>
                <a:r>
                  <a:rPr lang="en-US" sz="28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30 cm</a:t>
                </a:r>
                <a:r>
                  <a:rPr lang="en-US" sz="28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endParaRPr lang="en-US" sz="28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BL </a:t>
                </a:r>
                <a:r>
                  <a:rPr lang="en-US" sz="28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10 cm.</a:t>
                </a:r>
              </a:p>
              <a:p>
                <a:r>
                  <a:rPr lang="en-US" sz="3517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17" b="1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517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0677" y="1850097"/>
                <a:ext cx="5682018" cy="2357120"/>
              </a:xfrm>
              <a:prstGeom prst="rect">
                <a:avLst/>
              </a:prstGeom>
              <a:blipFill rotWithShape="0">
                <a:blip r:embed="rId2"/>
                <a:stretch>
                  <a:fillRect l="-2253" t="-2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27"/>
          <p:cNvGrpSpPr>
            <a:grpSpLocks/>
          </p:cNvGrpSpPr>
          <p:nvPr/>
        </p:nvGrpSpPr>
        <p:grpSpPr bwMode="auto">
          <a:xfrm>
            <a:off x="1620008" y="3677123"/>
            <a:ext cx="670838" cy="656606"/>
            <a:chOff x="2490" y="1490"/>
            <a:chExt cx="328" cy="428"/>
          </a:xfrm>
        </p:grpSpPr>
        <p:sp>
          <p:nvSpPr>
            <p:cNvPr id="53" name="Text Box 28"/>
            <p:cNvSpPr txBox="1">
              <a:spLocks noChangeArrowheads="1"/>
            </p:cNvSpPr>
            <p:nvPr/>
          </p:nvSpPr>
          <p:spPr bwMode="auto">
            <a:xfrm>
              <a:off x="2490" y="1490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6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682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94935" y="2263333"/>
            <a:ext cx="4443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6924" y="3457779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4727848" y="4008036"/>
            <a:ext cx="89990" cy="69036"/>
          </a:xfrm>
          <a:prstGeom prst="ellipse">
            <a:avLst/>
          </a:prstGeom>
          <a:solidFill>
            <a:srgbClr val="0000CC"/>
          </a:solidFill>
          <a:ln w="762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3682"/>
          </a:p>
        </p:txBody>
      </p:sp>
      <p:cxnSp>
        <p:nvCxnSpPr>
          <p:cNvPr id="29" name="Прямая соединительная линия 28"/>
          <p:cNvCxnSpPr>
            <a:endCxn id="54" idx="4"/>
          </p:cNvCxnSpPr>
          <p:nvPr/>
        </p:nvCxnSpPr>
        <p:spPr>
          <a:xfrm flipH="1">
            <a:off x="2245851" y="2822713"/>
            <a:ext cx="881662" cy="12272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7013841" y="3542083"/>
            <a:ext cx="28167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 - ?</a:t>
            </a:r>
            <a:endParaRPr lang="ru-RU" sz="2800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791123" y="4037963"/>
            <a:ext cx="998657" cy="9181"/>
          </a:xfrm>
          <a:prstGeom prst="line">
            <a:avLst/>
          </a:prstGeom>
          <a:ln w="57150"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264258" y="4000789"/>
            <a:ext cx="2571987" cy="61674"/>
          </a:xfrm>
          <a:prstGeom prst="line">
            <a:avLst/>
          </a:prstGeom>
          <a:ln w="57150"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715417" y="3435298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09649" y="4693005"/>
            <a:ext cx="591206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=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= OL 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 = BO - BL = 30 - 10 = 20 (cm). 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0062" y="271734"/>
            <a:ext cx="114126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tashqarisida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nuqtalarigacha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masofalar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cm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cm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4169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1" grpId="0"/>
      <p:bldP spid="8" grpId="0"/>
      <p:bldP spid="24" grpId="0" animBg="1"/>
      <p:bldP spid="22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63352" y="1704405"/>
            <a:ext cx="111852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tashqarisida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nuqtalarigacha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masofalar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cm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cm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2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7408" y="4149078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20 cm;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7331" y="4149079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10 cm;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72064" y="4178913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15 cm;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80376" y="4153558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5 cm.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4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90519" y="1320814"/>
            <a:ext cx="11449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– O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diametri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OA = OC = BC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CAO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3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7304" y="2692057"/>
            <a:ext cx="1459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60⁰;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83632" y="2737358"/>
            <a:ext cx="1459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30⁰;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59896" y="2737357"/>
            <a:ext cx="1459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90⁰;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56106" y="2737356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120⁰.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95400" y="3544092"/>
            <a:ext cx="3078786" cy="290924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1620008" y="4339473"/>
            <a:ext cx="670838" cy="710300"/>
            <a:chOff x="2490" y="1270"/>
            <a:chExt cx="328" cy="463"/>
          </a:xfrm>
        </p:grpSpPr>
        <p:sp>
          <p:nvSpPr>
            <p:cNvPr id="11" name="Text Box 28"/>
            <p:cNvSpPr txBox="1">
              <a:spLocks noChangeArrowheads="1"/>
            </p:cNvSpPr>
            <p:nvPr/>
          </p:nvSpPr>
          <p:spPr bwMode="auto">
            <a:xfrm>
              <a:off x="2490" y="1270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6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682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559097" y="3927325"/>
            <a:ext cx="4443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7304" y="5722599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3497774" y="5647220"/>
            <a:ext cx="89990" cy="69036"/>
          </a:xfrm>
          <a:prstGeom prst="ellipse">
            <a:avLst/>
          </a:prstGeom>
          <a:solidFill>
            <a:srgbClr val="0000CC"/>
          </a:solidFill>
          <a:ln w="762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3682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983433" y="4149080"/>
            <a:ext cx="2526037" cy="172819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2" idx="3"/>
          </p:cNvCxnSpPr>
          <p:nvPr/>
        </p:nvCxnSpPr>
        <p:spPr>
          <a:xfrm flipV="1">
            <a:off x="1027245" y="5039663"/>
            <a:ext cx="1186790" cy="826105"/>
          </a:xfrm>
          <a:prstGeom prst="line">
            <a:avLst/>
          </a:prstGeom>
          <a:ln w="57150"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5" idx="4"/>
          </p:cNvCxnSpPr>
          <p:nvPr/>
        </p:nvCxnSpPr>
        <p:spPr>
          <a:xfrm flipH="1">
            <a:off x="998569" y="5716256"/>
            <a:ext cx="2544200" cy="183639"/>
          </a:xfrm>
          <a:prstGeom prst="line">
            <a:avLst/>
          </a:prstGeom>
          <a:ln w="57150"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654604" y="5075568"/>
            <a:ext cx="44435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500311" y="4171716"/>
            <a:ext cx="16016" cy="14969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245851" y="5036432"/>
            <a:ext cx="1328734" cy="65637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8" descr="Рисунок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51672">
            <a:off x="1246342" y="5510588"/>
            <a:ext cx="905777" cy="32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1497584" y="5469160"/>
            <a:ext cx="503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000" b="1" dirty="0">
                <a:solidFill>
                  <a:srgbClr val="C00000"/>
                </a:solidFill>
                <a:cs typeface="Arial" panose="020B0604020202020204" pitchFamily="34" charset="0"/>
              </a:rPr>
              <a:t>?</a:t>
            </a:r>
            <a:endParaRPr lang="el-GR" sz="20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5262956" y="3711881"/>
                <a:ext cx="6096000" cy="23083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= 2R; </a:t>
                </a:r>
              </a:p>
              <a:p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 = BC.(∆OBC –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endParaRPr lang="en-US" sz="28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= 60⁰.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BC = 60⁰</a:t>
                </a:r>
              </a:p>
              <a:p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BAC = 0,5</a:t>
                </a:r>
                <a:r>
                  <a:rPr lang="en-US" sz="2800" b="1" dirty="0">
                    <a:solidFill>
                      <a:srgbClr val="00206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BC = 30⁰.</a:t>
                </a:r>
                <a:endParaRPr lang="ru-RU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956" y="3711881"/>
                <a:ext cx="6096000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2000" t="-2902" r="-2100" b="-58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53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4" grpId="0"/>
      <p:bldP spid="15" grpId="0" animBg="1"/>
      <p:bldP spid="19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611392" y="1412776"/>
            <a:ext cx="113772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aylanadagi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uzunliklari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o‘tkazildi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Vatarlar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4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3366" y="4589694"/>
            <a:ext cx="2068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120⁰;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6727" y="4589694"/>
            <a:ext cx="20301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110⁰;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09015" y="4593322"/>
            <a:ext cx="2068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135⁰;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75304" y="4589694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E) 40⁰.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7785</TotalTime>
  <Words>979</Words>
  <Application>Microsoft Office PowerPoint</Application>
  <PresentationFormat>Широкоэкранный</PresentationFormat>
  <Paragraphs>164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936</cp:revision>
  <dcterms:created xsi:type="dcterms:W3CDTF">2020-06-19T20:52:49Z</dcterms:created>
  <dcterms:modified xsi:type="dcterms:W3CDTF">2021-03-15T14:12:04Z</dcterms:modified>
</cp:coreProperties>
</file>