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3"/>
  </p:notesMasterIdLst>
  <p:sldIdLst>
    <p:sldId id="306" r:id="rId2"/>
    <p:sldId id="468" r:id="rId3"/>
    <p:sldId id="469" r:id="rId4"/>
    <p:sldId id="470" r:id="rId5"/>
    <p:sldId id="471" r:id="rId6"/>
    <p:sldId id="472" r:id="rId7"/>
    <p:sldId id="473" r:id="rId8"/>
    <p:sldId id="474" r:id="rId9"/>
    <p:sldId id="475" r:id="rId10"/>
    <p:sldId id="476" r:id="rId11"/>
    <p:sldId id="467" r:id="rId12"/>
  </p:sldIdLst>
  <p:sldSz cx="12192000" cy="6858000"/>
  <p:notesSz cx="6858000" cy="9144000"/>
  <p:custDataLst>
    <p:tags r:id="rId1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2884"/>
    <a:srgbClr val="7A0000"/>
    <a:srgbClr val="2B133D"/>
    <a:srgbClr val="E1116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9630" autoAdjust="0"/>
  </p:normalViewPr>
  <p:slideViewPr>
    <p:cSldViewPr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2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17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97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3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5233" y="3183000"/>
            <a:ext cx="48488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776242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7" y="1133192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bg object 17"/>
          <p:cNvSpPr/>
          <p:nvPr/>
        </p:nvSpPr>
        <p:spPr>
          <a:xfrm>
            <a:off x="141354" y="150395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1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641" y="1523335"/>
            <a:ext cx="3857667" cy="4098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9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39"/>
            <a:ext cx="5303521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6770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2463033" y="2272800"/>
            <a:ext cx="7266000" cy="361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595191" lvl="0" indent="-495993" algn="ctr" rtl="0">
              <a:spcBef>
                <a:spcPts val="782"/>
              </a:spcBef>
              <a:spcAft>
                <a:spcPts val="0"/>
              </a:spcAft>
              <a:buSzPts val="2400"/>
              <a:buFont typeface="Georgia"/>
              <a:buChar char="▪"/>
              <a:defRPr sz="3124" i="1">
                <a:latin typeface="Georgia"/>
                <a:ea typeface="Georgia"/>
                <a:cs typeface="Georgia"/>
                <a:sym typeface="Georgia"/>
              </a:defRPr>
            </a:lvl1pPr>
            <a:lvl2pPr marL="1190381" lvl="1" indent="-495993" algn="ctr" rtl="0">
              <a:spcBef>
                <a:spcPts val="0"/>
              </a:spcBef>
              <a:spcAft>
                <a:spcPts val="0"/>
              </a:spcAft>
              <a:buSzPts val="2400"/>
              <a:buFont typeface="Georgia"/>
              <a:buChar char="-"/>
              <a:defRPr sz="3124" i="1">
                <a:latin typeface="Georgia"/>
                <a:ea typeface="Georgia"/>
                <a:cs typeface="Georgia"/>
                <a:sym typeface="Georgia"/>
              </a:defRPr>
            </a:lvl2pPr>
            <a:lvl3pPr marL="1785572" lvl="2" indent="-495993" algn="ctr" rtl="0">
              <a:spcBef>
                <a:spcPts val="0"/>
              </a:spcBef>
              <a:spcAft>
                <a:spcPts val="0"/>
              </a:spcAft>
              <a:buSzPts val="2400"/>
              <a:buFont typeface="Georgia"/>
              <a:buChar char="-"/>
              <a:defRPr sz="3124" i="1">
                <a:latin typeface="Georgia"/>
                <a:ea typeface="Georgia"/>
                <a:cs typeface="Georgia"/>
                <a:sym typeface="Georgia"/>
              </a:defRPr>
            </a:lvl3pPr>
            <a:lvl4pPr marL="2380763" lvl="3" indent="-495993" algn="ctr" rtl="0">
              <a:spcBef>
                <a:spcPts val="0"/>
              </a:spcBef>
              <a:spcAft>
                <a:spcPts val="0"/>
              </a:spcAft>
              <a:buSzPts val="2400"/>
              <a:buFont typeface="Georgia"/>
              <a:buChar char="-"/>
              <a:defRPr sz="3124" i="1">
                <a:latin typeface="Georgia"/>
                <a:ea typeface="Georgia"/>
                <a:cs typeface="Georgia"/>
                <a:sym typeface="Georgia"/>
              </a:defRPr>
            </a:lvl4pPr>
            <a:lvl5pPr marL="2975954" lvl="4" indent="-495993" algn="ctr" rtl="0">
              <a:spcBef>
                <a:spcPts val="0"/>
              </a:spcBef>
              <a:spcAft>
                <a:spcPts val="0"/>
              </a:spcAft>
              <a:buSzPts val="2400"/>
              <a:buFont typeface="Georgia"/>
              <a:buChar char="-"/>
              <a:defRPr sz="3124" i="1">
                <a:latin typeface="Georgia"/>
                <a:ea typeface="Georgia"/>
                <a:cs typeface="Georgia"/>
                <a:sym typeface="Georgia"/>
              </a:defRPr>
            </a:lvl5pPr>
            <a:lvl6pPr marL="3571144" lvl="5" indent="-495993" algn="ctr" rtl="0">
              <a:spcBef>
                <a:spcPts val="0"/>
              </a:spcBef>
              <a:spcAft>
                <a:spcPts val="0"/>
              </a:spcAft>
              <a:buSzPts val="2400"/>
              <a:buFont typeface="Georgia"/>
              <a:buChar char="-"/>
              <a:defRPr sz="3124" i="1">
                <a:latin typeface="Georgia"/>
                <a:ea typeface="Georgia"/>
                <a:cs typeface="Georgia"/>
                <a:sym typeface="Georgia"/>
              </a:defRPr>
            </a:lvl6pPr>
            <a:lvl7pPr marL="4166335" lvl="6" indent="-495993" algn="ctr" rtl="0">
              <a:spcBef>
                <a:spcPts val="0"/>
              </a:spcBef>
              <a:spcAft>
                <a:spcPts val="0"/>
              </a:spcAft>
              <a:buSzPts val="2400"/>
              <a:buFont typeface="Georgia"/>
              <a:buChar char="-"/>
              <a:defRPr sz="3124" i="1">
                <a:latin typeface="Georgia"/>
                <a:ea typeface="Georgia"/>
                <a:cs typeface="Georgia"/>
                <a:sym typeface="Georgia"/>
              </a:defRPr>
            </a:lvl7pPr>
            <a:lvl8pPr marL="4761526" lvl="7" indent="-495993" algn="ctr" rtl="0">
              <a:spcBef>
                <a:spcPts val="0"/>
              </a:spcBef>
              <a:spcAft>
                <a:spcPts val="0"/>
              </a:spcAft>
              <a:buSzPts val="2400"/>
              <a:buFont typeface="Georgia"/>
              <a:buChar char="-"/>
              <a:defRPr sz="3124" i="1">
                <a:latin typeface="Georgia"/>
                <a:ea typeface="Georgia"/>
                <a:cs typeface="Georgia"/>
                <a:sym typeface="Georgia"/>
              </a:defRPr>
            </a:lvl8pPr>
            <a:lvl9pPr marL="5356716" lvl="8" indent="-495993" algn="ctr">
              <a:spcBef>
                <a:spcPts val="0"/>
              </a:spcBef>
              <a:spcAft>
                <a:spcPts val="0"/>
              </a:spcAft>
              <a:buSzPts val="2400"/>
              <a:buFont typeface="Georgia"/>
              <a:buChar char="-"/>
              <a:defRPr sz="3124" i="1"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11409046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32971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0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1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1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3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7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9848"/>
            <a:ext cx="12192000" cy="17306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500073" y="287851"/>
            <a:ext cx="6678119" cy="1133092"/>
          </a:xfrm>
          <a:prstGeom prst="rect">
            <a:avLst/>
          </a:prstGeom>
        </p:spPr>
        <p:txBody>
          <a:bodyPr spcFirstLastPara="1" vert="horz" wrap="square" lIns="0" tIns="25350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2044" algn="ctr">
              <a:lnSpc>
                <a:spcPct val="100000"/>
              </a:lnSpc>
              <a:spcBef>
                <a:spcPts val="198"/>
              </a:spcBef>
            </a:pPr>
            <a:r>
              <a:rPr lang="en-US" sz="7034" dirty="0" smtClean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en-US" sz="7034" dirty="0">
              <a:solidFill>
                <a:schemeClr val="bg1"/>
              </a:solidFill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0693" y="2414055"/>
            <a:ext cx="1034438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 UCHBURCHAKNING </a:t>
            </a:r>
          </a:p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AJOYIB NUQTALARI </a:t>
            </a:r>
          </a:p>
          <a:p>
            <a:pPr algn="ctr"/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0220" y="2414055"/>
            <a:ext cx="727228" cy="143423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00220" y="4149080"/>
            <a:ext cx="727228" cy="143423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object 11">
            <a:extLst>
              <a:ext uri="{FF2B5EF4-FFF2-40B4-BE49-F238E27FC236}">
                <a16:creationId xmlns:a16="http://schemas.microsoft.com/office/drawing/2014/main" xmlns="" xmlns:lc="http://schemas.openxmlformats.org/drawingml/2006/lockedCanvas" id="{335AFAA3-FF4F-462D-A908-93D09B272E70}"/>
              </a:ext>
            </a:extLst>
          </p:cNvPr>
          <p:cNvSpPr/>
          <p:nvPr/>
        </p:nvSpPr>
        <p:spPr>
          <a:xfrm>
            <a:off x="832730" y="361897"/>
            <a:ext cx="932000" cy="98500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86276" y="436787"/>
            <a:ext cx="1834570" cy="936104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552384" y="3131171"/>
            <a:ext cx="2002933" cy="17823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804"/>
          </a:p>
        </p:txBody>
      </p:sp>
    </p:spTree>
    <p:extLst>
      <p:ext uri="{BB962C8B-B14F-4D97-AF65-F5344CB8AC3E}">
        <p14:creationId xmlns:p14="http://schemas.microsoft.com/office/powerpoint/2010/main" val="24333751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-19675"/>
            <a:ext cx="12192000" cy="125622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5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86972" y="46240"/>
            <a:ext cx="11482730" cy="1124390"/>
          </a:xfrm>
          <a:prstGeom prst="rect">
            <a:avLst/>
          </a:prstGeom>
        </p:spPr>
        <p:txBody>
          <a:bodyPr vert="horz" lIns="89331" tIns="44665" rIns="89331" bIns="44665" rtlCol="0" anchor="ctr">
            <a:noAutofit/>
          </a:bodyPr>
          <a:lstStyle>
            <a:lvl1pPr algn="l" defTabSz="913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39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70337" algn="ctr">
              <a:spcBef>
                <a:spcPts val="0"/>
              </a:spcBef>
            </a:pPr>
            <a:r>
              <a:rPr lang="en-US" sz="390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Uchburchak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o‘rta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perpendikularlarining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kesishish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nuqtasi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5" name="Picture 2" descr="C:\Documents and Settings\Admin\Рабочий стол\презен\images2.jpe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43715" y="-19677"/>
            <a:ext cx="1256223" cy="12562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Текст 1"/>
              <p:cNvSpPr txBox="1">
                <a:spLocks/>
              </p:cNvSpPr>
              <p:nvPr/>
            </p:nvSpPr>
            <p:spPr>
              <a:xfrm>
                <a:off x="4748648" y="1372796"/>
                <a:ext cx="7179999" cy="5224555"/>
              </a:xfrm>
              <a:prstGeom prst="rect">
                <a:avLst/>
              </a:prstGeom>
              <a:noFill/>
              <a:ln>
                <a:noFill/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/>
              <a:lstStyle>
                <a:lvl1pPr marL="228486" indent="-228486" algn="l" defTabSz="913943" rtl="0" eaLnBrk="1" latinLnBrk="0" hangingPunct="1">
                  <a:lnSpc>
                    <a:spcPct val="90000"/>
                  </a:lnSpc>
                  <a:spcBef>
                    <a:spcPts val="999"/>
                  </a:spcBef>
                  <a:buFont typeface="Arial" panose="020B0604020202020204" pitchFamily="34" charset="0"/>
                  <a:buChar char="•"/>
                  <a:defRPr sz="27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685457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3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1142429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9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599400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2056371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513343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970314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427286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884257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:r>
                  <a:rPr lang="en-US" sz="28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ru-RU" sz="28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ΔABC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ru-RU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 </a:t>
                </a:r>
                <a:r>
                  <a:rPr lang="ru-RU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orta</a:t>
                </a:r>
                <a:r>
                  <a:rPr 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perpendikularlar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O- </a:t>
                </a:r>
                <a:r>
                  <a:rPr lang="en-US" sz="28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kesishish</a:t>
                </a:r>
                <a:r>
                  <a:rPr lang="en-US" sz="28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nuqta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si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ru-RU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esma</a:t>
                </a:r>
                <a:r>
                  <a:rPr 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o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‘</a:t>
                </a:r>
                <a:r>
                  <a:rPr lang="ru-RU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rta</a:t>
                </a:r>
                <a:r>
                  <a:rPr 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perpendikularining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ixtiyoriy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nuqtasidan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kesma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uchlarigacha</a:t>
                </a:r>
                <a:r>
                  <a:rPr 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‘</a:t>
                </a:r>
                <a:r>
                  <a:rPr lang="ru-RU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lgan</a:t>
                </a:r>
                <a:r>
                  <a:rPr 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masofalar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ten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g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bo‘lgani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ru-RU" sz="28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OA</a:t>
                </a:r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ru-RU" sz="28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OB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OB=OC</a:t>
                </a:r>
                <a:r>
                  <a:rPr 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ru-RU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⇒</m:t>
                    </m:r>
                  </m:oMath>
                </a14:m>
                <a:r>
                  <a:rPr lang="ru-RU" sz="28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OA=OC</a:t>
                </a:r>
                <a:r>
                  <a:rPr lang="ru-RU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Demak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AC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tomonning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‘</a:t>
                </a:r>
                <a:r>
                  <a:rPr lang="ru-RU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rta</a:t>
                </a:r>
                <a:r>
                  <a:rPr 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perpendikulari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ham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nuqtadan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‘</a:t>
                </a:r>
                <a:r>
                  <a:rPr lang="ru-RU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tadi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ru-RU" sz="28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nuqta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ΔABC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ning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uchala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uchidan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uzoqlashgan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‘</a:t>
                </a:r>
                <a:r>
                  <a:rPr lang="ru-RU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ladi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ru-RU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OA = OB = OC. </a:t>
                </a:r>
                <a:r>
                  <a:rPr lang="ru-RU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Bundan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ru-RU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ΔABC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ning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tomonlariga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‘</a:t>
                </a:r>
                <a:r>
                  <a:rPr lang="ru-RU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tkazilgan</a:t>
                </a:r>
                <a:r>
                  <a:rPr 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uchala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en-US" sz="28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ru-RU" sz="28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ru-RU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‘</a:t>
                </a:r>
                <a:r>
                  <a:rPr lang="ru-RU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rta</a:t>
                </a:r>
                <a:r>
                  <a:rPr 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perpendikulari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nuqtada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kesishishi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kelib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chiqadi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ru-RU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Teorema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isbotlandi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buNone/>
                </a:pPr>
                <a:endParaRPr lang="ru-RU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Текст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8648" y="1372796"/>
                <a:ext cx="7179999" cy="522455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Скругленный прямоугольник 6"/>
          <p:cNvSpPr/>
          <p:nvPr/>
        </p:nvSpPr>
        <p:spPr>
          <a:xfrm>
            <a:off x="1387249" y="1438713"/>
            <a:ext cx="2172405" cy="587491"/>
          </a:xfrm>
          <a:prstGeom prst="round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26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Isbot</a:t>
            </a:r>
            <a:r>
              <a:rPr lang="en-US" sz="3126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126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 descr="Окружность: описанная около многоугольник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15" y="2026204"/>
            <a:ext cx="4412346" cy="329407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40383" y="5497366"/>
            <a:ext cx="476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m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01369" y="5487494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n</a:t>
            </a:r>
            <a:endParaRPr lang="ru-RU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631504" y="5508654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p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26947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314" y="236192"/>
            <a:ext cx="11552630" cy="686632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34894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75"/>
              </a:spcBef>
            </a:pP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ru-RU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sz="42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04112" y="1721751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200" b="1" i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3200" b="1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b="1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kern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endParaRPr lang="en-US" sz="2800" b="1" i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9"/>
          <p:cNvCxnSpPr/>
          <p:nvPr/>
        </p:nvCxnSpPr>
        <p:spPr>
          <a:xfrm>
            <a:off x="5375920" y="1639751"/>
            <a:ext cx="0" cy="4401750"/>
          </a:xfrm>
          <a:prstGeom prst="line">
            <a:avLst/>
          </a:prstGeom>
          <a:noFill/>
          <a:ln w="9525" cap="flat" cmpd="sng" algn="ctr">
            <a:solidFill>
              <a:srgbClr val="7F7F7F">
                <a:alpha val="50000"/>
              </a:srgbClr>
            </a:solidFill>
            <a:prstDash val="solid"/>
          </a:ln>
          <a:effectLst/>
        </p:spPr>
      </p:cxnSp>
      <p:sp>
        <p:nvSpPr>
          <p:cNvPr id="21" name="Oval 11"/>
          <p:cNvSpPr/>
          <p:nvPr/>
        </p:nvSpPr>
        <p:spPr>
          <a:xfrm>
            <a:off x="6221392" y="1597699"/>
            <a:ext cx="899989" cy="899989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2" name="Oval 13"/>
          <p:cNvSpPr/>
          <p:nvPr/>
        </p:nvSpPr>
        <p:spPr>
          <a:xfrm>
            <a:off x="5785818" y="2865617"/>
            <a:ext cx="899989" cy="899989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3" name="Oval 14"/>
          <p:cNvSpPr/>
          <p:nvPr/>
        </p:nvSpPr>
        <p:spPr>
          <a:xfrm>
            <a:off x="5382561" y="4230160"/>
            <a:ext cx="899989" cy="899989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9812" y="3071552"/>
            <a:ext cx="44661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141 -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sahifa</a:t>
            </a:r>
            <a:endParaRPr lang="ru-RU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29067" y="2972516"/>
            <a:ext cx="47612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219026">
              <a:spcAft>
                <a:spcPts val="199"/>
              </a:spcAft>
              <a:defRPr/>
            </a:pPr>
            <a:r>
              <a:rPr lang="en-US" sz="3200" b="1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3-4 – </a:t>
            </a:r>
            <a:r>
              <a:rPr lang="en-US" sz="3200" b="1" i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3200" b="1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3200" b="1" i="1" kern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62427" y="4356218"/>
            <a:ext cx="52945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200" b="1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6-7 – </a:t>
            </a:r>
            <a:r>
              <a:rPr lang="en-US" sz="3200" b="1" i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3200" b="1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3200" b="1" i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233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 p14:presetBounceEnd="66667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 p14:presetBounceEnd="66667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" fill="hold" grpId="0" nodeType="withEffect" p14:presetBounceEnd="66667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21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22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5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21" grpId="0" animBg="1"/>
          <p:bldP spid="22" grpId="0" animBg="1"/>
          <p:bldP spid="23" grpId="0" animBg="1"/>
          <p:bldP spid="1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5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21" grpId="0" animBg="1"/>
          <p:bldP spid="22" grpId="0" animBg="1"/>
          <p:bldP spid="23" grpId="0" animBg="1"/>
          <p:bldP spid="13" grpId="0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3262"/>
            <a:ext cx="12192000" cy="139247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50"/>
          </a:p>
        </p:txBody>
      </p:sp>
      <p:pic>
        <p:nvPicPr>
          <p:cNvPr id="7" name="Picture 2" descr="C:\Documents and Settings\Admin\Рабочий стол\презен\images2.jpe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14165" y="44862"/>
            <a:ext cx="1256223" cy="12562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5797" y="-23262"/>
            <a:ext cx="10267691" cy="1325563"/>
          </a:xfrm>
        </p:spPr>
        <p:txBody>
          <a:bodyPr>
            <a:noAutofit/>
          </a:bodyPr>
          <a:lstStyle/>
          <a:p>
            <a:pPr algn="ctr"/>
            <a:r>
              <a:rPr lang="en-US" sz="4298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298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4298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to‘rt</a:t>
            </a:r>
            <a:r>
              <a:rPr lang="en-US" sz="4298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ajoyib</a:t>
            </a:r>
            <a:r>
              <a:rPr lang="en-US" sz="4298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nuqtasi</a:t>
            </a:r>
            <a:endParaRPr lang="ru-RU" sz="4298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31"/>
          <p:cNvSpPr txBox="1">
            <a:spLocks noChangeArrowheads="1"/>
          </p:cNvSpPr>
          <p:nvPr/>
        </p:nvSpPr>
        <p:spPr bwMode="auto">
          <a:xfrm>
            <a:off x="925724" y="1703527"/>
            <a:ext cx="10892405" cy="584775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err="1" smtClean="0">
                <a:cs typeface="Arial" panose="020B0604020202020204" pitchFamily="34" charset="0"/>
              </a:rPr>
              <a:t>Uchburchak</a:t>
            </a:r>
            <a:r>
              <a:rPr lang="en-US" b="1" dirty="0" smtClean="0">
                <a:cs typeface="Arial" panose="020B0604020202020204" pitchFamily="34" charset="0"/>
              </a:rPr>
              <a:t> </a:t>
            </a:r>
            <a:r>
              <a:rPr lang="en-US" b="1" dirty="0" err="1">
                <a:cs typeface="Arial" panose="020B0604020202020204" pitchFamily="34" charset="0"/>
              </a:rPr>
              <a:t>balandliklarining</a:t>
            </a:r>
            <a:r>
              <a:rPr lang="en-US" b="1" dirty="0">
                <a:cs typeface="Arial" panose="020B0604020202020204" pitchFamily="34" charset="0"/>
              </a:rPr>
              <a:t> </a:t>
            </a:r>
            <a:r>
              <a:rPr lang="en-US" b="1" dirty="0" err="1">
                <a:cs typeface="Arial" panose="020B0604020202020204" pitchFamily="34" charset="0"/>
              </a:rPr>
              <a:t>kesishish</a:t>
            </a:r>
            <a:r>
              <a:rPr lang="en-US" b="1" dirty="0">
                <a:cs typeface="Arial" panose="020B0604020202020204" pitchFamily="34" charset="0"/>
              </a:rPr>
              <a:t> </a:t>
            </a:r>
            <a:r>
              <a:rPr lang="en-US" b="1" dirty="0" err="1">
                <a:cs typeface="Arial" panose="020B0604020202020204" pitchFamily="34" charset="0"/>
              </a:rPr>
              <a:t>nuqtasi</a:t>
            </a:r>
            <a:r>
              <a:rPr lang="en-US" dirty="0">
                <a:cs typeface="Arial" panose="020B0604020202020204" pitchFamily="34" charset="0"/>
              </a:rPr>
              <a:t>.</a:t>
            </a:r>
            <a:endParaRPr lang="ru-RU" altLang="ru-RU" dirty="0">
              <a:cs typeface="Arial" panose="020B0604020202020204" pitchFamily="34" charset="0"/>
            </a:endParaRPr>
          </a:p>
        </p:txBody>
      </p:sp>
      <p:sp>
        <p:nvSpPr>
          <p:cNvPr id="10" name="Text Box 31"/>
          <p:cNvSpPr txBox="1">
            <a:spLocks noChangeArrowheads="1"/>
          </p:cNvSpPr>
          <p:nvPr/>
        </p:nvSpPr>
        <p:spPr bwMode="auto">
          <a:xfrm>
            <a:off x="925724" y="2615409"/>
            <a:ext cx="10441160" cy="584775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err="1" smtClean="0">
                <a:cs typeface="Arial" panose="020B0604020202020204" pitchFamily="34" charset="0"/>
              </a:rPr>
              <a:t>Uchburchak</a:t>
            </a:r>
            <a:r>
              <a:rPr lang="en-US" b="1" dirty="0" smtClean="0"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cs typeface="Arial" panose="020B0604020202020204" pitchFamily="34" charset="0"/>
              </a:rPr>
              <a:t>medianalarining</a:t>
            </a:r>
            <a:r>
              <a:rPr lang="en-US" b="1" dirty="0" smtClean="0">
                <a:cs typeface="Arial" panose="020B0604020202020204" pitchFamily="34" charset="0"/>
              </a:rPr>
              <a:t> </a:t>
            </a:r>
            <a:r>
              <a:rPr lang="en-US" b="1" dirty="0" err="1">
                <a:cs typeface="Arial" panose="020B0604020202020204" pitchFamily="34" charset="0"/>
              </a:rPr>
              <a:t>kesishish</a:t>
            </a:r>
            <a:r>
              <a:rPr lang="en-US" b="1" dirty="0"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cs typeface="Arial" panose="020B0604020202020204" pitchFamily="34" charset="0"/>
              </a:rPr>
              <a:t>nuqtasi</a:t>
            </a:r>
            <a:r>
              <a:rPr lang="en-US" b="1" dirty="0" smtClean="0">
                <a:cs typeface="Arial" panose="020B0604020202020204" pitchFamily="34" charset="0"/>
              </a:rPr>
              <a:t>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31"/>
          <p:cNvSpPr txBox="1">
            <a:spLocks noChangeArrowheads="1"/>
          </p:cNvSpPr>
          <p:nvPr/>
        </p:nvSpPr>
        <p:spPr bwMode="auto">
          <a:xfrm>
            <a:off x="898251" y="3680167"/>
            <a:ext cx="11900048" cy="584775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indent="70337"/>
            <a:r>
              <a:rPr lang="en-US" b="1" dirty="0" err="1" smtClean="0">
                <a:cs typeface="Arial" panose="020B0604020202020204" pitchFamily="34" charset="0"/>
              </a:rPr>
              <a:t>Uchburchakning</a:t>
            </a:r>
            <a:r>
              <a:rPr lang="en-US" b="1" dirty="0" smtClean="0">
                <a:cs typeface="Arial" panose="020B0604020202020204" pitchFamily="34" charset="0"/>
              </a:rPr>
              <a:t> </a:t>
            </a:r>
            <a:r>
              <a:rPr lang="en-US" b="1" dirty="0" err="1">
                <a:cs typeface="Arial" panose="020B0604020202020204" pitchFamily="34" charset="0"/>
              </a:rPr>
              <a:t>bissektrisalarining</a:t>
            </a:r>
            <a:r>
              <a:rPr lang="en-US" b="1" dirty="0"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cs typeface="Arial" panose="020B0604020202020204" pitchFamily="34" charset="0"/>
              </a:rPr>
              <a:t>kesishish</a:t>
            </a:r>
            <a:r>
              <a:rPr lang="en-US" b="1" dirty="0" smtClean="0"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cs typeface="Arial" panose="020B0604020202020204" pitchFamily="34" charset="0"/>
              </a:rPr>
              <a:t>nuqtasi</a:t>
            </a:r>
            <a:r>
              <a:rPr lang="en-US" b="1" dirty="0">
                <a:cs typeface="Arial" panose="020B0604020202020204" pitchFamily="34" charset="0"/>
              </a:rPr>
              <a:t>.</a:t>
            </a:r>
          </a:p>
        </p:txBody>
      </p:sp>
      <p:sp>
        <p:nvSpPr>
          <p:cNvPr id="12" name="Text Box 31"/>
          <p:cNvSpPr txBox="1">
            <a:spLocks noChangeArrowheads="1"/>
          </p:cNvSpPr>
          <p:nvPr/>
        </p:nvSpPr>
        <p:spPr bwMode="auto">
          <a:xfrm>
            <a:off x="898251" y="4744926"/>
            <a:ext cx="11708704" cy="1077218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indent="70337"/>
            <a:r>
              <a:rPr lang="en-US" b="1" dirty="0" err="1" smtClean="0">
                <a:cs typeface="Arial" panose="020B0604020202020204" pitchFamily="34" charset="0"/>
              </a:rPr>
              <a:t>Uchburchak</a:t>
            </a:r>
            <a:r>
              <a:rPr lang="en-US" b="1" dirty="0" smtClean="0">
                <a:cs typeface="Arial" panose="020B0604020202020204" pitchFamily="34" charset="0"/>
              </a:rPr>
              <a:t> </a:t>
            </a:r>
            <a:r>
              <a:rPr lang="en-US" b="1" dirty="0" err="1">
                <a:cs typeface="Arial" panose="020B0604020202020204" pitchFamily="34" charset="0"/>
              </a:rPr>
              <a:t>o‘rta</a:t>
            </a:r>
            <a:r>
              <a:rPr lang="en-US" b="1" dirty="0"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cs typeface="Arial" panose="020B0604020202020204" pitchFamily="34" charset="0"/>
              </a:rPr>
              <a:t>perpendikularlarining</a:t>
            </a:r>
            <a:r>
              <a:rPr lang="en-US" b="1" dirty="0" smtClean="0"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cs typeface="Arial" panose="020B0604020202020204" pitchFamily="34" charset="0"/>
              </a:rPr>
              <a:t>kesishish</a:t>
            </a:r>
            <a:endParaRPr lang="en-US" b="1" dirty="0" smtClean="0">
              <a:cs typeface="Arial" panose="020B0604020202020204" pitchFamily="34" charset="0"/>
            </a:endParaRPr>
          </a:p>
          <a:p>
            <a:pPr indent="70337"/>
            <a:r>
              <a:rPr lang="ru-RU" b="1" dirty="0" smtClean="0"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cs typeface="Arial" panose="020B0604020202020204" pitchFamily="34" charset="0"/>
              </a:rPr>
              <a:t>nuqtasi</a:t>
            </a:r>
            <a:r>
              <a:rPr lang="en-US" b="1" dirty="0">
                <a:cs typeface="Arial" panose="020B0604020202020204" pitchFamily="34" charset="0"/>
              </a:rPr>
              <a:t>.</a:t>
            </a:r>
            <a:endParaRPr lang="ru-RU" b="1" dirty="0">
              <a:cs typeface="Arial" panose="020B0604020202020204" pitchFamily="34" charset="0"/>
            </a:endParaRPr>
          </a:p>
        </p:txBody>
      </p:sp>
      <p:sp>
        <p:nvSpPr>
          <p:cNvPr id="14" name="Oval 11"/>
          <p:cNvSpPr/>
          <p:nvPr/>
        </p:nvSpPr>
        <p:spPr>
          <a:xfrm>
            <a:off x="55356" y="1539164"/>
            <a:ext cx="899989" cy="899989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5" name="Oval 11"/>
          <p:cNvSpPr/>
          <p:nvPr/>
        </p:nvSpPr>
        <p:spPr>
          <a:xfrm>
            <a:off x="25735" y="2595474"/>
            <a:ext cx="899989" cy="899989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6" name="Oval 11"/>
          <p:cNvSpPr/>
          <p:nvPr/>
        </p:nvSpPr>
        <p:spPr>
          <a:xfrm>
            <a:off x="25735" y="3749942"/>
            <a:ext cx="899989" cy="899989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7" name="Oval 11"/>
          <p:cNvSpPr/>
          <p:nvPr/>
        </p:nvSpPr>
        <p:spPr>
          <a:xfrm>
            <a:off x="25735" y="4922155"/>
            <a:ext cx="899989" cy="899989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717281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withEffect" p14:presetBounceEnd="66667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7" dur="9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8" dur="9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 p14:presetBounceEnd="66667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1" dur="9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2" dur="9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 p14:presetBounceEnd="66667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5" dur="9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6" dur="9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grpId="0" nodeType="withEffect" p14:presetBounceEnd="66667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9" dur="9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20" dur="9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5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6" fill="hold">
                          <p:stCondLst>
                            <p:cond delay="indefinite"/>
                          </p:stCondLst>
                          <p:childTnLst>
                            <p:par>
                              <p:cTn id="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8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0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1" fill="hold">
                          <p:stCondLst>
                            <p:cond delay="indefinite"/>
                          </p:stCondLst>
                          <p:childTnLst>
                            <p:par>
                              <p:cTn id="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3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5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0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/>
          <p:bldP spid="10" grpId="0"/>
          <p:bldP spid="11" grpId="0"/>
          <p:bldP spid="12" grpId="0"/>
          <p:bldP spid="14" grpId="0" animBg="1"/>
          <p:bldP spid="15" grpId="0" animBg="1"/>
          <p:bldP spid="16" grpId="0" animBg="1"/>
          <p:bldP spid="17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9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9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9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9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9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9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9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9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5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6" fill="hold">
                          <p:stCondLst>
                            <p:cond delay="indefinite"/>
                          </p:stCondLst>
                          <p:childTnLst>
                            <p:par>
                              <p:cTn id="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8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0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1" fill="hold">
                          <p:stCondLst>
                            <p:cond delay="indefinite"/>
                          </p:stCondLst>
                          <p:childTnLst>
                            <p:par>
                              <p:cTn id="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3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5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0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/>
          <p:bldP spid="10" grpId="0"/>
          <p:bldP spid="11" grpId="0"/>
          <p:bldP spid="12" grpId="0"/>
          <p:bldP spid="14" grpId="0" animBg="1"/>
          <p:bldP spid="15" grpId="0" animBg="1"/>
          <p:bldP spid="16" grpId="0" animBg="1"/>
          <p:bldP spid="17" grpId="0" animBg="1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3715" y="-19676"/>
            <a:ext cx="11917892" cy="139247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5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5901" y="111512"/>
            <a:ext cx="12062953" cy="1124390"/>
          </a:xfrm>
        </p:spPr>
        <p:txBody>
          <a:bodyPr>
            <a:noAutofit/>
          </a:bodyPr>
          <a:lstStyle/>
          <a:p>
            <a:pPr indent="70337" algn="ctr">
              <a:spcBef>
                <a:spcPts val="0"/>
              </a:spcBef>
            </a:pP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balandliklarining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kesishish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nuqtasi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2" name="Line 6"/>
          <p:cNvSpPr>
            <a:spLocks noChangeShapeType="1"/>
          </p:cNvSpPr>
          <p:nvPr/>
        </p:nvSpPr>
        <p:spPr bwMode="auto">
          <a:xfrm>
            <a:off x="2532896" y="3218189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2450"/>
          </a:p>
        </p:txBody>
      </p:sp>
      <p:sp>
        <p:nvSpPr>
          <p:cNvPr id="7183" name="Text Box 31"/>
          <p:cNvSpPr txBox="1">
            <a:spLocks noChangeArrowheads="1"/>
          </p:cNvSpPr>
          <p:nvPr/>
        </p:nvSpPr>
        <p:spPr bwMode="auto">
          <a:xfrm>
            <a:off x="4952567" y="1754316"/>
            <a:ext cx="7083955" cy="1713860"/>
          </a:xfrm>
          <a:prstGeom prst="rect">
            <a:avLst/>
          </a:prstGeom>
          <a:ln/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517" dirty="0" err="1"/>
              <a:t>Uchburchakning</a:t>
            </a:r>
            <a:r>
              <a:rPr lang="en-US" altLang="ru-RU" sz="3517" dirty="0"/>
              <a:t> </a:t>
            </a:r>
            <a:r>
              <a:rPr lang="en-US" altLang="ru-RU" sz="3517" dirty="0" err="1"/>
              <a:t>balandliklari</a:t>
            </a:r>
            <a:r>
              <a:rPr lang="en-US" altLang="ru-RU" sz="3517" dirty="0"/>
              <a:t> (</a:t>
            </a:r>
            <a:r>
              <a:rPr lang="en-US" altLang="ru-RU" sz="3517" dirty="0" err="1"/>
              <a:t>yoki</a:t>
            </a:r>
            <a:r>
              <a:rPr lang="en-US" altLang="ru-RU" sz="3517" dirty="0"/>
              <a:t> </a:t>
            </a:r>
            <a:r>
              <a:rPr lang="en-US" altLang="ru-RU" sz="3517" dirty="0" err="1"/>
              <a:t>ularning</a:t>
            </a:r>
            <a:r>
              <a:rPr lang="en-US" altLang="ru-RU" sz="3517" dirty="0"/>
              <a:t> </a:t>
            </a:r>
            <a:r>
              <a:rPr lang="en-US" altLang="ru-RU" sz="3517" dirty="0" err="1"/>
              <a:t>davomi</a:t>
            </a:r>
            <a:r>
              <a:rPr lang="en-US" altLang="ru-RU" sz="3517" dirty="0"/>
              <a:t>) </a:t>
            </a:r>
            <a:r>
              <a:rPr lang="en-US" altLang="ru-RU" sz="3517" dirty="0" err="1"/>
              <a:t>bir</a:t>
            </a:r>
            <a:r>
              <a:rPr lang="en-US" altLang="ru-RU" sz="3517" dirty="0"/>
              <a:t> </a:t>
            </a:r>
            <a:r>
              <a:rPr lang="en-US" altLang="ru-RU" sz="3517" dirty="0" err="1"/>
              <a:t>nuqtada</a:t>
            </a:r>
            <a:r>
              <a:rPr lang="en-US" altLang="ru-RU" sz="3517" dirty="0"/>
              <a:t> </a:t>
            </a:r>
            <a:r>
              <a:rPr lang="en-US" altLang="ru-RU" sz="3517" dirty="0" err="1"/>
              <a:t>kesishadi</a:t>
            </a:r>
            <a:r>
              <a:rPr lang="en-US" altLang="ru-RU" sz="3517" dirty="0"/>
              <a:t>.</a:t>
            </a:r>
            <a:endParaRPr lang="ru-RU" altLang="ru-RU" sz="3517" dirty="0"/>
          </a:p>
        </p:txBody>
      </p:sp>
      <p:pic>
        <p:nvPicPr>
          <p:cNvPr id="1028" name="Picture 4" descr="Высота треугольника - Wikiwa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901" y="1951713"/>
            <a:ext cx="3684529" cy="2954575"/>
          </a:xfrm>
          <a:prstGeom prst="rect">
            <a:avLst/>
          </a:prstGeom>
          <a:noFill/>
          <a:effectLst>
            <a:reflection blurRad="6350" stA="50000" endA="275" endPos="40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Documents and Settings\Admin\Рабочий стол\презен\images2.jpe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43715" y="-19677"/>
            <a:ext cx="1256223" cy="12562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кругленный прямоугольник 3"/>
          <p:cNvSpPr/>
          <p:nvPr/>
        </p:nvSpPr>
        <p:spPr>
          <a:xfrm>
            <a:off x="2428237" y="1403016"/>
            <a:ext cx="2257222" cy="657525"/>
          </a:xfrm>
          <a:prstGeom prst="round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26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1-teorema</a:t>
            </a:r>
            <a:endParaRPr lang="ru-RU" sz="3126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226389" y="4484206"/>
            <a:ext cx="425488" cy="63142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517" b="1" dirty="0"/>
              <a:t>В</a:t>
            </a: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1187194" y="1426661"/>
            <a:ext cx="425488" cy="63142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517" b="1" dirty="0"/>
              <a:t>A</a:t>
            </a:r>
            <a:endParaRPr lang="ru-RU" altLang="ru-RU" sz="3517" b="1" dirty="0"/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4259971" y="4627532"/>
            <a:ext cx="425488" cy="63142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517" b="1" dirty="0"/>
              <a:t>C</a:t>
            </a:r>
            <a:endParaRPr lang="ru-RU" altLang="ru-RU" sz="3517" b="1" dirty="0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1399938" y="4870042"/>
            <a:ext cx="425488" cy="63142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517" b="1" dirty="0"/>
              <a:t>D</a:t>
            </a:r>
            <a:endParaRPr lang="ru-RU" altLang="ru-RU" sz="3517" b="1" dirty="0"/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439133" y="3304772"/>
            <a:ext cx="425488" cy="63142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517" b="1" dirty="0"/>
              <a:t>F</a:t>
            </a:r>
            <a:endParaRPr lang="ru-RU" altLang="ru-RU" sz="3517" b="1" dirty="0"/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2648995" y="2368742"/>
            <a:ext cx="425488" cy="63142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517" b="1" dirty="0"/>
              <a:t>E</a:t>
            </a:r>
            <a:endParaRPr lang="ru-RU" altLang="ru-RU" sz="3517" b="1" dirty="0"/>
          </a:p>
        </p:txBody>
      </p:sp>
      <p:sp>
        <p:nvSpPr>
          <p:cNvPr id="19" name="Text Box 31"/>
          <p:cNvSpPr txBox="1">
            <a:spLocks noChangeArrowheads="1"/>
          </p:cNvSpPr>
          <p:nvPr/>
        </p:nvSpPr>
        <p:spPr bwMode="auto">
          <a:xfrm>
            <a:off x="4952567" y="3968011"/>
            <a:ext cx="7066512" cy="1533453"/>
          </a:xfrm>
          <a:prstGeom prst="rect">
            <a:avLst/>
          </a:prstGeom>
          <a:ln/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sz="3126" dirty="0" err="1"/>
              <a:t>Uchburchak</a:t>
            </a:r>
            <a:r>
              <a:rPr lang="ru-RU" sz="3126" dirty="0"/>
              <a:t> </a:t>
            </a:r>
            <a:r>
              <a:rPr lang="ru-RU" sz="3126" dirty="0" err="1"/>
              <a:t>balandliklari</a:t>
            </a:r>
            <a:r>
              <a:rPr lang="ru-RU" sz="3126" dirty="0"/>
              <a:t> (</a:t>
            </a:r>
            <a:r>
              <a:rPr lang="ru-RU" sz="3126" dirty="0" err="1"/>
              <a:t>yoki</a:t>
            </a:r>
            <a:r>
              <a:rPr lang="ru-RU" sz="3126" dirty="0"/>
              <a:t> </a:t>
            </a:r>
            <a:r>
              <a:rPr lang="ru-RU" sz="3126" dirty="0" err="1"/>
              <a:t>ularning</a:t>
            </a:r>
            <a:r>
              <a:rPr lang="ru-RU" sz="3126" dirty="0"/>
              <a:t> </a:t>
            </a:r>
            <a:r>
              <a:rPr lang="ru-RU" sz="3126" dirty="0" err="1"/>
              <a:t>davomi</a:t>
            </a:r>
            <a:r>
              <a:rPr lang="en-US" sz="3126" dirty="0" smtClean="0"/>
              <a:t>)</a:t>
            </a:r>
            <a:r>
              <a:rPr lang="ru-RU" sz="3126" dirty="0" err="1" smtClean="0"/>
              <a:t>ning</a:t>
            </a:r>
            <a:r>
              <a:rPr lang="ru-RU" sz="3126" dirty="0" smtClean="0"/>
              <a:t> </a:t>
            </a:r>
            <a:r>
              <a:rPr lang="ru-RU" sz="3126" dirty="0" err="1"/>
              <a:t>kesishish</a:t>
            </a:r>
            <a:r>
              <a:rPr lang="ru-RU" sz="3126" dirty="0"/>
              <a:t> </a:t>
            </a:r>
            <a:r>
              <a:rPr lang="ru-RU" sz="3126" dirty="0" err="1"/>
              <a:t>nuqtasi</a:t>
            </a:r>
            <a:r>
              <a:rPr lang="ru-RU" sz="3126" dirty="0"/>
              <a:t> </a:t>
            </a:r>
            <a:r>
              <a:rPr lang="ru-RU" sz="3126" dirty="0" err="1"/>
              <a:t>uning</a:t>
            </a:r>
            <a:r>
              <a:rPr lang="ru-RU" sz="3126" dirty="0"/>
              <a:t> </a:t>
            </a:r>
            <a:r>
              <a:rPr lang="ru-RU" sz="3126" b="1" i="1" dirty="0" err="1"/>
              <a:t>ortomarkazi</a:t>
            </a:r>
            <a:r>
              <a:rPr lang="ru-RU" sz="3126" b="1" dirty="0"/>
              <a:t> </a:t>
            </a:r>
            <a:r>
              <a:rPr lang="ru-RU" sz="3126" dirty="0" err="1"/>
              <a:t>ham</a:t>
            </a:r>
            <a:r>
              <a:rPr lang="ru-RU" sz="3126" dirty="0"/>
              <a:t> </a:t>
            </a:r>
            <a:r>
              <a:rPr lang="ru-RU" sz="3126" dirty="0" err="1"/>
              <a:t>deyiladi</a:t>
            </a:r>
            <a:r>
              <a:rPr lang="ru-RU" sz="3126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0954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2237201" cy="1279351"/>
          </a:xfrm>
          <a:solidFill>
            <a:srgbClr val="0070C0"/>
          </a:solidFill>
        </p:spPr>
        <p:txBody>
          <a:bodyPr>
            <a:noAutofit/>
          </a:bodyPr>
          <a:lstStyle/>
          <a:p>
            <a:pPr indent="70337" algn="ctr">
              <a:spcBef>
                <a:spcPts val="0"/>
              </a:spcBef>
            </a:pP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2" name="Line 6"/>
          <p:cNvSpPr>
            <a:spLocks noChangeShapeType="1"/>
          </p:cNvSpPr>
          <p:nvPr/>
        </p:nvSpPr>
        <p:spPr bwMode="auto">
          <a:xfrm>
            <a:off x="2532896" y="3218189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2450"/>
          </a:p>
        </p:txBody>
      </p:sp>
      <p:sp>
        <p:nvSpPr>
          <p:cNvPr id="7183" name="Text Box 31"/>
          <p:cNvSpPr txBox="1">
            <a:spLocks noChangeArrowheads="1"/>
          </p:cNvSpPr>
          <p:nvPr/>
        </p:nvSpPr>
        <p:spPr bwMode="auto">
          <a:xfrm>
            <a:off x="4565993" y="1595086"/>
            <a:ext cx="7341816" cy="1077218"/>
          </a:xfrm>
          <a:prstGeom prst="rect">
            <a:avLst/>
          </a:prstGeom>
          <a:solidFill>
            <a:schemeClr val="bg1"/>
          </a:solidFill>
          <a:ln/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dirty="0" err="1"/>
              <a:t>Uchburchakning</a:t>
            </a:r>
            <a:r>
              <a:rPr lang="en-US" altLang="ru-RU" dirty="0"/>
              <a:t> </a:t>
            </a:r>
            <a:r>
              <a:rPr lang="en-US" altLang="ru-RU" dirty="0" err="1" smtClean="0"/>
              <a:t>tomonlaridan</a:t>
            </a:r>
            <a:r>
              <a:rPr lang="en-US" altLang="ru-RU" dirty="0" smtClean="0"/>
              <a:t> </a:t>
            </a:r>
            <a:r>
              <a:rPr lang="en-US" altLang="ru-RU" dirty="0" err="1" smtClean="0"/>
              <a:t>qaysi</a:t>
            </a:r>
            <a:r>
              <a:rPr lang="en-US" altLang="ru-RU" dirty="0" smtClean="0"/>
              <a:t> </a:t>
            </a:r>
            <a:r>
              <a:rPr lang="en-US" altLang="ru-RU" dirty="0" err="1" smtClean="0"/>
              <a:t>biri</a:t>
            </a:r>
            <a:r>
              <a:rPr lang="en-US" altLang="ru-RU" dirty="0" smtClean="0"/>
              <a:t> </a:t>
            </a:r>
            <a:r>
              <a:rPr lang="en-US" altLang="ru-RU" dirty="0" err="1" smtClean="0"/>
              <a:t>ortomarkazga</a:t>
            </a:r>
            <a:r>
              <a:rPr lang="en-US" altLang="ru-RU" dirty="0" smtClean="0"/>
              <a:t> </a:t>
            </a:r>
            <a:r>
              <a:rPr lang="en-US" altLang="ru-RU" dirty="0" err="1" smtClean="0"/>
              <a:t>yaqin</a:t>
            </a:r>
            <a:r>
              <a:rPr lang="en-US" altLang="ru-RU" dirty="0" smtClean="0"/>
              <a:t> </a:t>
            </a:r>
            <a:r>
              <a:rPr lang="en-US" altLang="ru-RU" dirty="0" err="1" smtClean="0"/>
              <a:t>joylashgan</a:t>
            </a:r>
            <a:r>
              <a:rPr lang="en-US" altLang="ru-RU" dirty="0"/>
              <a:t>?</a:t>
            </a:r>
            <a:endParaRPr lang="ru-RU" altLang="ru-RU" dirty="0"/>
          </a:p>
        </p:txBody>
      </p:sp>
      <p:pic>
        <p:nvPicPr>
          <p:cNvPr id="1028" name="Picture 4" descr="Высота треугольника - Wikiwa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72" y="2056495"/>
            <a:ext cx="3684529" cy="2954575"/>
          </a:xfrm>
          <a:prstGeom prst="rect">
            <a:avLst/>
          </a:prstGeom>
          <a:solidFill>
            <a:schemeClr val="bg1"/>
          </a:solidFill>
          <a:effectLst>
            <a:reflection blurRad="6350" stA="50000" endA="275" endPos="40000" dist="101600" dir="5400000" sy="-100000" algn="bl" rotWithShape="0"/>
          </a:effectLst>
          <a:extLst/>
        </p:spPr>
      </p:pic>
      <p:pic>
        <p:nvPicPr>
          <p:cNvPr id="10" name="Picture 2" descr="C:\Documents and Settings\Admin\Рабочий стол\презен\images2.jpe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43715" y="-19677"/>
            <a:ext cx="1256223" cy="12562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кругленный прямоугольник 3"/>
          <p:cNvSpPr/>
          <p:nvPr/>
        </p:nvSpPr>
        <p:spPr>
          <a:xfrm>
            <a:off x="1812872" y="1567639"/>
            <a:ext cx="3327680" cy="657525"/>
          </a:xfrm>
          <a:prstGeom prst="round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32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-69029" y="4887924"/>
            <a:ext cx="425488" cy="63142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517" b="1" dirty="0"/>
              <a:t>В</a:t>
            </a: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3521415" y="4868504"/>
            <a:ext cx="425488" cy="63142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517" b="1" dirty="0"/>
              <a:t>A</a:t>
            </a:r>
            <a:endParaRPr lang="ru-RU" altLang="ru-RU" sz="3517" b="1" dirty="0"/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857870" y="1563813"/>
            <a:ext cx="425488" cy="63142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517" b="1" dirty="0"/>
              <a:t>C</a:t>
            </a:r>
            <a:endParaRPr lang="ru-RU" altLang="ru-RU" sz="3517" b="1" dirty="0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1399938" y="4870042"/>
            <a:ext cx="425488" cy="63142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517" b="1" dirty="0"/>
              <a:t>D</a:t>
            </a:r>
            <a:endParaRPr lang="ru-RU" altLang="ru-RU" sz="3517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 Box 31"/>
              <p:cNvSpPr txBox="1">
                <a:spLocks noChangeArrowheads="1"/>
              </p:cNvSpPr>
              <p:nvPr/>
            </p:nvSpPr>
            <p:spPr bwMode="auto">
              <a:xfrm>
                <a:off x="4547062" y="3068960"/>
                <a:ext cx="7360747" cy="2677656"/>
              </a:xfrm>
              <a:prstGeom prst="rect">
                <a:avLst/>
              </a:prstGeom>
              <a:solidFill>
                <a:schemeClr val="bg1"/>
              </a:solidFill>
              <a:ln/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prst="relaxedInset"/>
              </a:sp3d>
              <a:ex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just"/>
                <a:r>
                  <a:rPr lang="ru-RU" sz="2800" dirty="0" smtClean="0"/>
                  <a:t>∆</a:t>
                </a:r>
                <a:r>
                  <a:rPr lang="en-US" sz="2800" dirty="0" smtClean="0"/>
                  <a:t>ABC da, AC&lt; BC</a:t>
                </a:r>
                <a:r>
                  <a:rPr lang="ru-RU" sz="2800" dirty="0" smtClean="0"/>
                  <a:t>.</a:t>
                </a:r>
                <a:r>
                  <a:rPr lang="en-US" sz="2800" dirty="0" smtClean="0"/>
                  <a:t> CD </a:t>
                </a:r>
                <a:r>
                  <a:rPr lang="en-US" sz="2800" dirty="0" err="1" smtClean="0"/>
                  <a:t>balandlik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uchun</a:t>
                </a:r>
                <a:r>
                  <a:rPr lang="en-US" sz="2800" dirty="0" smtClean="0"/>
                  <a:t>, AD&gt;BD.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⇉∠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𝐴𝐶𝐷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𝐵𝐶𝐷</m:t>
                    </m:r>
                  </m:oMath>
                </a14:m>
                <a:r>
                  <a:rPr lang="en-US" sz="2800" dirty="0" smtClean="0"/>
                  <a:t>. Bu </a:t>
                </a:r>
                <a:r>
                  <a:rPr lang="en-US" sz="2800" dirty="0" err="1" smtClean="0"/>
                  <a:t>balandlik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nuqtalari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shu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uchdan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chiquvchi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tomonlaridan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eng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kichigiga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yaqin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joylashganini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bildiradi</a:t>
                </a:r>
                <a:r>
                  <a:rPr lang="en-US" sz="2800" dirty="0" smtClean="0"/>
                  <a:t>. </a:t>
                </a:r>
              </a:p>
              <a:p>
                <a:pPr algn="just"/>
                <a:r>
                  <a:rPr lang="en-US" sz="2800" dirty="0" err="1" smtClean="0"/>
                  <a:t>Demak</a:t>
                </a:r>
                <a:r>
                  <a:rPr lang="en-US" sz="2800" dirty="0" smtClean="0"/>
                  <a:t>, </a:t>
                </a:r>
                <a:r>
                  <a:rPr lang="en-US" sz="2800" dirty="0" err="1" smtClean="0"/>
                  <a:t>uchburchakning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ortomarkazi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kichik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tomonga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yaqin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joylashadi</a:t>
                </a:r>
                <a:r>
                  <a:rPr lang="en-US" sz="2800" dirty="0" smtClean="0"/>
                  <a:t>.  </a:t>
                </a:r>
                <a:endParaRPr lang="ru-RU" sz="2800" dirty="0"/>
              </a:p>
            </p:txBody>
          </p:sp>
        </mc:Choice>
        <mc:Fallback>
          <p:sp>
            <p:nvSpPr>
              <p:cNvPr id="19" name="Text 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47062" y="3068960"/>
                <a:ext cx="7360747" cy="267765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/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ex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1369515" y="339505"/>
            <a:ext cx="109055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balandliklarining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kesishish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nuqtasi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33905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3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143715" y="-19676"/>
            <a:ext cx="11917892" cy="139247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50"/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657783" y="116573"/>
            <a:ext cx="11482730" cy="1124390"/>
          </a:xfrm>
          <a:prstGeom prst="rect">
            <a:avLst/>
          </a:prstGeom>
        </p:spPr>
        <p:txBody>
          <a:bodyPr vert="horz" lIns="89331" tIns="44665" rIns="89331" bIns="44665" rtlCol="0" anchor="ctr">
            <a:noAutofit/>
          </a:bodyPr>
          <a:lstStyle>
            <a:lvl1pPr algn="l" defTabSz="913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39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70337" algn="ctr">
              <a:spcBef>
                <a:spcPts val="0"/>
              </a:spcBef>
            </a:pP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medianalarining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kesishish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nuqtasi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2532896" y="3218189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450"/>
          </a:p>
        </p:txBody>
      </p:sp>
      <p:sp>
        <p:nvSpPr>
          <p:cNvPr id="20" name="Text Box 31"/>
          <p:cNvSpPr txBox="1">
            <a:spLocks noChangeArrowheads="1"/>
          </p:cNvSpPr>
          <p:nvPr/>
        </p:nvSpPr>
        <p:spPr bwMode="auto">
          <a:xfrm>
            <a:off x="4817875" y="1566937"/>
            <a:ext cx="6960170" cy="2076979"/>
          </a:xfrm>
          <a:prstGeom prst="rect">
            <a:avLst/>
          </a:prstGeom>
          <a:ln/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" altLang="ru-RU" sz="3224" dirty="0">
                <a:cs typeface="Arial" panose="020B0604020202020204" pitchFamily="34" charset="0"/>
              </a:rPr>
              <a:t>Uchburchak  medianalari  bir  nuqtada  kesishadi  va  bu  nuqtada  uchidan boshlab hisoblaganda 2 : 1 nisbatda bo‘linadi.</a:t>
            </a:r>
            <a:endParaRPr lang="ru-RU" altLang="ru-RU" sz="3224" dirty="0">
              <a:cs typeface="Arial" panose="020B0604020202020204" pitchFamily="34" charset="0"/>
            </a:endParaRPr>
          </a:p>
        </p:txBody>
      </p:sp>
      <p:pic>
        <p:nvPicPr>
          <p:cNvPr id="22" name="Picture 2" descr="C:\Documents and Settings\Admin\Рабочий стол\презен\images2.jpe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64880" y="48448"/>
            <a:ext cx="1256223" cy="12562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3" name="Скругленный прямоугольник 22"/>
          <p:cNvSpPr/>
          <p:nvPr/>
        </p:nvSpPr>
        <p:spPr>
          <a:xfrm>
            <a:off x="292492" y="1566937"/>
            <a:ext cx="2257222" cy="657525"/>
          </a:xfrm>
          <a:prstGeom prst="round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26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2-teorema</a:t>
            </a:r>
            <a:endParaRPr lang="ru-RU" sz="3126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4817875" y="4077072"/>
            <a:ext cx="6960170" cy="1580817"/>
          </a:xfrm>
          <a:prstGeom prst="rect">
            <a:avLst/>
          </a:prstGeom>
          <a:ln/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3224" dirty="0" err="1">
                <a:cs typeface="Arial" panose="020B0604020202020204" pitchFamily="34" charset="0"/>
              </a:rPr>
              <a:t>Uchburchak</a:t>
            </a:r>
            <a:r>
              <a:rPr lang="en-US" sz="3224" dirty="0">
                <a:cs typeface="Arial" panose="020B0604020202020204" pitchFamily="34" charset="0"/>
              </a:rPr>
              <a:t> </a:t>
            </a:r>
            <a:r>
              <a:rPr lang="en-US" sz="3224" dirty="0" err="1">
                <a:cs typeface="Arial" panose="020B0604020202020204" pitchFamily="34" charset="0"/>
              </a:rPr>
              <a:t>medianalarining</a:t>
            </a:r>
            <a:r>
              <a:rPr lang="en-US" sz="3224" dirty="0">
                <a:cs typeface="Arial" panose="020B0604020202020204" pitchFamily="34" charset="0"/>
              </a:rPr>
              <a:t> </a:t>
            </a:r>
            <a:r>
              <a:rPr lang="en-US" sz="3224" dirty="0" err="1">
                <a:cs typeface="Arial" panose="020B0604020202020204" pitchFamily="34" charset="0"/>
              </a:rPr>
              <a:t>kesishish</a:t>
            </a:r>
            <a:r>
              <a:rPr lang="en-US" sz="3224" dirty="0">
                <a:cs typeface="Arial" panose="020B0604020202020204" pitchFamily="34" charset="0"/>
              </a:rPr>
              <a:t> </a:t>
            </a:r>
            <a:r>
              <a:rPr lang="en-US" sz="3224" dirty="0" err="1">
                <a:cs typeface="Arial" panose="020B0604020202020204" pitchFamily="34" charset="0"/>
              </a:rPr>
              <a:t>nuqtasi</a:t>
            </a:r>
            <a:r>
              <a:rPr lang="en-US" sz="3224" dirty="0">
                <a:cs typeface="Arial" panose="020B0604020202020204" pitchFamily="34" charset="0"/>
              </a:rPr>
              <a:t> </a:t>
            </a:r>
            <a:r>
              <a:rPr lang="en-US" sz="3224" b="1" i="1" dirty="0" err="1">
                <a:cs typeface="Arial" panose="020B0604020202020204" pitchFamily="34" charset="0"/>
              </a:rPr>
              <a:t>sentroid</a:t>
            </a:r>
            <a:r>
              <a:rPr lang="en-US" sz="3224" dirty="0">
                <a:cs typeface="Arial" panose="020B0604020202020204" pitchFamily="34" charset="0"/>
              </a:rPr>
              <a:t> </a:t>
            </a:r>
            <a:r>
              <a:rPr lang="en-US" sz="3224" dirty="0" err="1">
                <a:cs typeface="Arial" panose="020B0604020202020204" pitchFamily="34" charset="0"/>
              </a:rPr>
              <a:t>yoki</a:t>
            </a:r>
            <a:r>
              <a:rPr lang="en-US" sz="3224" dirty="0">
                <a:cs typeface="Arial" panose="020B0604020202020204" pitchFamily="34" charset="0"/>
              </a:rPr>
              <a:t> </a:t>
            </a:r>
            <a:r>
              <a:rPr lang="en-US" sz="3224" b="1" i="1" dirty="0" err="1">
                <a:cs typeface="Arial" panose="020B0604020202020204" pitchFamily="34" charset="0"/>
              </a:rPr>
              <a:t>og‘irlik</a:t>
            </a:r>
            <a:r>
              <a:rPr lang="en-US" sz="3224" b="1" i="1" dirty="0">
                <a:cs typeface="Arial" panose="020B0604020202020204" pitchFamily="34" charset="0"/>
              </a:rPr>
              <a:t> </a:t>
            </a:r>
            <a:r>
              <a:rPr lang="en-US" sz="3224" b="1" i="1" dirty="0" err="1" smtClean="0">
                <a:cs typeface="Arial" panose="020B0604020202020204" pitchFamily="34" charset="0"/>
              </a:rPr>
              <a:t>markazi</a:t>
            </a:r>
            <a:r>
              <a:rPr lang="ru-RU" sz="3224" b="1" i="1" dirty="0">
                <a:cs typeface="Arial" panose="020B0604020202020204" pitchFamily="34" charset="0"/>
              </a:rPr>
              <a:t> </a:t>
            </a:r>
            <a:r>
              <a:rPr lang="en-US" sz="3224" dirty="0" smtClean="0">
                <a:cs typeface="Arial" panose="020B0604020202020204" pitchFamily="34" charset="0"/>
              </a:rPr>
              <a:t>ham </a:t>
            </a:r>
            <a:r>
              <a:rPr lang="en-US" sz="3224" dirty="0" err="1">
                <a:cs typeface="Arial" panose="020B0604020202020204" pitchFamily="34" charset="0"/>
              </a:rPr>
              <a:t>deyiladi</a:t>
            </a:r>
            <a:r>
              <a:rPr lang="en-US" sz="3224" dirty="0">
                <a:cs typeface="Arial" panose="020B0604020202020204" pitchFamily="34" charset="0"/>
              </a:rPr>
              <a:t>.</a:t>
            </a:r>
            <a:endParaRPr lang="ru-RU" sz="3224" dirty="0">
              <a:cs typeface="Arial" panose="020B0604020202020204" pitchFamily="34" charset="0"/>
            </a:endParaRPr>
          </a:p>
        </p:txBody>
      </p:sp>
      <p:pic>
        <p:nvPicPr>
          <p:cNvPr id="2054" name="Picture 6" descr="Медиана. Подробная теория с примерами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26" y="2179379"/>
            <a:ext cx="4584133" cy="2929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1013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6</a:t>
            </a:fld>
            <a:endParaRPr lang="en"/>
          </a:p>
        </p:txBody>
      </p:sp>
      <p:sp>
        <p:nvSpPr>
          <p:cNvPr id="3" name="Прямоугольник 2"/>
          <p:cNvSpPr/>
          <p:nvPr/>
        </p:nvSpPr>
        <p:spPr>
          <a:xfrm>
            <a:off x="0" y="-19676"/>
            <a:ext cx="12191999" cy="139247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5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-76200" y="64172"/>
            <a:ext cx="13143073" cy="1124390"/>
          </a:xfrm>
          <a:prstGeom prst="rect">
            <a:avLst/>
          </a:prstGeom>
        </p:spPr>
        <p:txBody>
          <a:bodyPr vert="horz" lIns="89331" tIns="44665" rIns="89331" bIns="44665" rtlCol="0" anchor="ctr">
            <a:noAutofit/>
          </a:bodyPr>
          <a:lstStyle>
            <a:lvl1pPr algn="l" defTabSz="913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39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70337" algn="ctr">
              <a:spcBef>
                <a:spcPts val="0"/>
              </a:spcBef>
            </a:pP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medianalarining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kesishish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nuqtasi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Documents and Settings\Admin\Рабочий стол\презен\images2.jpe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43715" y="-19677"/>
            <a:ext cx="1256223" cy="12562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Текст 1"/>
          <p:cNvSpPr txBox="1">
            <a:spLocks/>
          </p:cNvSpPr>
          <p:nvPr/>
        </p:nvSpPr>
        <p:spPr>
          <a:xfrm>
            <a:off x="4275008" y="1720890"/>
            <a:ext cx="7848872" cy="4061764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>
            <a:lvl1pPr marL="228486" indent="-228486" algn="l" defTabSz="913943" rtl="0" eaLnBrk="1" latinLnBrk="0" hangingPunct="1">
              <a:lnSpc>
                <a:spcPct val="90000"/>
              </a:lnSpc>
              <a:spcBef>
                <a:spcPts val="999"/>
              </a:spcBef>
              <a:buFont typeface="Arial" panose="020B0604020202020204" pitchFamily="34" charset="0"/>
              <a:buChar char="•"/>
              <a:defRPr sz="279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457" indent="-228486" algn="l" defTabSz="91394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39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2429" indent="-228486" algn="l" defTabSz="91394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9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99400" indent="-228486" algn="l" defTabSz="91394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6371" indent="-228486" algn="l" defTabSz="91394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3343" indent="-228486" algn="l" defTabSz="91394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0314" indent="-228486" algn="l" defTabSz="91394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7286" indent="-228486" algn="l" defTabSz="91394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4257" indent="-228486" algn="l" defTabSz="91394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540" i="1" dirty="0">
                <a:latin typeface="Arial" panose="020B0604020202020204" pitchFamily="34" charset="0"/>
                <a:cs typeface="Arial" panose="020B0604020202020204" pitchFamily="34" charset="0"/>
              </a:rPr>
              <a:t>O – AA</a:t>
            </a:r>
            <a:r>
              <a:rPr lang="en-US" sz="254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54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40" i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54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40" i="1" dirty="0" smtClean="0">
                <a:latin typeface="Arial" panose="020B0604020202020204" pitchFamily="34" charset="0"/>
                <a:cs typeface="Arial" panose="020B0604020202020204" pitchFamily="34" charset="0"/>
              </a:rPr>
              <a:t>CC</a:t>
            </a:r>
            <a:r>
              <a:rPr lang="en-US" sz="2540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54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40" i="1" dirty="0" err="1">
                <a:latin typeface="Arial" panose="020B0604020202020204" pitchFamily="34" charset="0"/>
                <a:cs typeface="Arial" panose="020B0604020202020204" pitchFamily="34" charset="0"/>
              </a:rPr>
              <a:t>kesishish</a:t>
            </a:r>
            <a:r>
              <a:rPr lang="en-US" sz="254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40" i="1" dirty="0" err="1">
                <a:latin typeface="Arial" panose="020B0604020202020204" pitchFamily="34" charset="0"/>
                <a:cs typeface="Arial" panose="020B0604020202020204" pitchFamily="34" charset="0"/>
              </a:rPr>
              <a:t>nuqtasi</a:t>
            </a:r>
            <a:r>
              <a:rPr lang="en-US" sz="2540" i="1" dirty="0">
                <a:latin typeface="Arial" panose="020B0604020202020204" pitchFamily="34" charset="0"/>
                <a:cs typeface="Arial" panose="020B0604020202020204" pitchFamily="34" charset="0"/>
              </a:rPr>
              <a:t>, D </a:t>
            </a:r>
            <a:r>
              <a:rPr lang="en-US" sz="2540" i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540" i="1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540" i="1" dirty="0" err="1">
                <a:latin typeface="Arial" panose="020B0604020202020204" pitchFamily="34" charset="0"/>
                <a:cs typeface="Arial" panose="020B0604020202020204" pitchFamily="34" charset="0"/>
              </a:rPr>
              <a:t>mos</a:t>
            </a:r>
            <a:r>
              <a:rPr lang="en-US" sz="254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40" i="1" dirty="0" err="1">
                <a:latin typeface="Arial" panose="020B0604020202020204" pitchFamily="34" charset="0"/>
                <a:cs typeface="Arial" panose="020B0604020202020204" pitchFamily="34" charset="0"/>
              </a:rPr>
              <a:t>ravishda</a:t>
            </a:r>
            <a:r>
              <a:rPr lang="en-US" sz="2540" i="1" dirty="0">
                <a:latin typeface="Arial" panose="020B0604020202020204" pitchFamily="34" charset="0"/>
                <a:cs typeface="Arial" panose="020B0604020202020204" pitchFamily="34" charset="0"/>
              </a:rPr>
              <a:t> AO </a:t>
            </a:r>
            <a:r>
              <a:rPr lang="en-US" sz="2540" i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540" i="1" dirty="0">
                <a:latin typeface="Arial" panose="020B0604020202020204" pitchFamily="34" charset="0"/>
                <a:cs typeface="Arial" panose="020B0604020202020204" pitchFamily="34" charset="0"/>
              </a:rPr>
              <a:t> CO </a:t>
            </a:r>
            <a:r>
              <a:rPr lang="en-US" sz="2540" i="1" dirty="0" err="1">
                <a:latin typeface="Arial" panose="020B0604020202020204" pitchFamily="34" charset="0"/>
                <a:cs typeface="Arial" panose="020B0604020202020204" pitchFamily="34" charset="0"/>
              </a:rPr>
              <a:t>kesmalarning</a:t>
            </a:r>
            <a:r>
              <a:rPr lang="en-US" sz="254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4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o‘rtasi</a:t>
            </a:r>
            <a:r>
              <a:rPr lang="en-US" sz="254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54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4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54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540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54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54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40" i="1" dirty="0" smtClean="0">
                <a:latin typeface="Arial" panose="020B0604020202020204" pitchFamily="34" charset="0"/>
                <a:cs typeface="Arial" panose="020B0604020202020204" pitchFamily="34" charset="0"/>
              </a:rPr>
              <a:t>- ∆ABC </a:t>
            </a:r>
            <a:r>
              <a:rPr lang="en-US" sz="254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ning</a:t>
            </a:r>
            <a:r>
              <a:rPr lang="en-US" sz="254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4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o‘rta</a:t>
            </a:r>
            <a:r>
              <a:rPr lang="en-US" sz="254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4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chizig‘i</a:t>
            </a:r>
            <a:r>
              <a:rPr lang="en-US" sz="254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4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bundan</a:t>
            </a:r>
            <a:r>
              <a:rPr lang="en-US" sz="254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4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54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540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54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2540" b="1" i="1" dirty="0">
                <a:latin typeface="Arial" panose="020B0604020202020204" pitchFamily="34" charset="0"/>
                <a:cs typeface="Arial" panose="020B0604020202020204" pitchFamily="34" charset="0"/>
              </a:rPr>
              <a:t>||</a:t>
            </a:r>
            <a:r>
              <a:rPr lang="en-US" sz="2540" i="1" dirty="0">
                <a:latin typeface="Arial" panose="020B0604020202020204" pitchFamily="34" charset="0"/>
                <a:cs typeface="Arial" panose="020B0604020202020204" pitchFamily="34" charset="0"/>
              </a:rPr>
              <a:t> AC</a:t>
            </a:r>
            <a:r>
              <a:rPr lang="en-US" sz="254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540" i="1" dirty="0" smtClean="0"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  <a:r>
              <a:rPr lang="en-US" sz="2540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540" i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540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540" i="1" dirty="0" smtClean="0">
                <a:latin typeface="Arial" panose="020B0604020202020204" pitchFamily="34" charset="0"/>
                <a:cs typeface="Arial" panose="020B0604020202020204" pitchFamily="34" charset="0"/>
              </a:rPr>
              <a:t>=0,5AC.</a:t>
            </a:r>
            <a:r>
              <a:rPr lang="en-US" sz="254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40" i="1" dirty="0" smtClean="0">
                <a:latin typeface="Arial" panose="020B0604020202020204" pitchFamily="34" charset="0"/>
                <a:cs typeface="Arial" panose="020B0604020202020204" pitchFamily="34" charset="0"/>
              </a:rPr>
              <a:t>DE-∆</a:t>
            </a:r>
            <a:r>
              <a:rPr lang="en-US" sz="254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AOCning</a:t>
            </a:r>
            <a:r>
              <a:rPr lang="en-US" sz="254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4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o‘rta</a:t>
            </a:r>
            <a:r>
              <a:rPr lang="en-US" sz="254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4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chizig‘i</a:t>
            </a:r>
            <a:r>
              <a:rPr lang="en-US" sz="254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0" indent="0">
              <a:buNone/>
            </a:pPr>
            <a:r>
              <a:rPr lang="en-US" sz="254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40" i="1" dirty="0" smtClean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en-US" sz="2540" i="1" dirty="0">
                <a:latin typeface="Arial" panose="020B0604020202020204" pitchFamily="34" charset="0"/>
                <a:cs typeface="Arial" panose="020B0604020202020204" pitchFamily="34" charset="0"/>
              </a:rPr>
              <a:t>|| </a:t>
            </a:r>
            <a:r>
              <a:rPr lang="en-US" sz="2540" i="1" dirty="0" smtClean="0">
                <a:latin typeface="Arial" panose="020B0604020202020204" pitchFamily="34" charset="0"/>
                <a:cs typeface="Arial" panose="020B0604020202020204" pitchFamily="34" charset="0"/>
              </a:rPr>
              <a:t>AC, DE</a:t>
            </a:r>
            <a:r>
              <a:rPr lang="en-US" sz="2540" i="1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2540" i="1" dirty="0" smtClean="0">
                <a:latin typeface="Arial" panose="020B0604020202020204" pitchFamily="34" charset="0"/>
                <a:cs typeface="Arial" panose="020B0604020202020204" pitchFamily="34" charset="0"/>
              </a:rPr>
              <a:t>0,5AC.</a:t>
            </a:r>
          </a:p>
          <a:p>
            <a:pPr marL="0" indent="0">
              <a:buNone/>
            </a:pPr>
            <a:r>
              <a:rPr lang="en-US" sz="254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Demak</a:t>
            </a:r>
            <a:r>
              <a:rPr lang="en-US" sz="254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4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40" i="1" dirty="0">
                <a:latin typeface="Arial" panose="020B0604020202020204" pitchFamily="34" charset="0"/>
                <a:cs typeface="Arial" panose="020B0604020202020204" pitchFamily="34" charset="0"/>
              </a:rPr>
              <a:t>DC</a:t>
            </a:r>
            <a:r>
              <a:rPr lang="en-US" sz="254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540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54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540" i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54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540" i="1" dirty="0">
                <a:latin typeface="Arial" panose="020B0604020202020204" pitchFamily="34" charset="0"/>
                <a:cs typeface="Arial" panose="020B0604020202020204" pitchFamily="34" charset="0"/>
              </a:rPr>
              <a:t>— </a:t>
            </a:r>
            <a:r>
              <a:rPr lang="en-US" sz="254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parallelogramm</a:t>
            </a:r>
            <a:r>
              <a:rPr lang="en-US" sz="254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54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40" i="1" dirty="0"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lang="en-US" sz="254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54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40" i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540" i="1" dirty="0"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  <a:r>
              <a:rPr lang="en-US" sz="254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540" i="1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n-US" sz="2540" i="1" dirty="0" err="1">
                <a:latin typeface="Arial" panose="020B0604020202020204" pitchFamily="34" charset="0"/>
                <a:cs typeface="Arial" panose="020B0604020202020204" pitchFamily="34" charset="0"/>
              </a:rPr>
              <a:t>diagonallari</a:t>
            </a:r>
            <a:r>
              <a:rPr lang="en-US" sz="254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40" i="1" dirty="0" err="1">
                <a:latin typeface="Arial" panose="020B0604020202020204" pitchFamily="34" charset="0"/>
                <a:cs typeface="Arial" panose="020B0604020202020204" pitchFamily="34" charset="0"/>
              </a:rPr>
              <a:t>kesishish</a:t>
            </a:r>
            <a:r>
              <a:rPr lang="en-US" sz="254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40" i="1" dirty="0" err="1">
                <a:latin typeface="Arial" panose="020B0604020202020204" pitchFamily="34" charset="0"/>
                <a:cs typeface="Arial" panose="020B0604020202020204" pitchFamily="34" charset="0"/>
              </a:rPr>
              <a:t>nuqtasida</a:t>
            </a:r>
            <a:r>
              <a:rPr lang="en-US" sz="254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40" i="1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54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40" i="1" dirty="0" err="1">
                <a:latin typeface="Arial" panose="020B0604020202020204" pitchFamily="34" charset="0"/>
                <a:cs typeface="Arial" panose="020B0604020202020204" pitchFamily="34" charset="0"/>
              </a:rPr>
              <a:t>ikkiga</a:t>
            </a:r>
            <a:r>
              <a:rPr lang="en-US" sz="254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4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bo‘linadi</a:t>
            </a:r>
            <a:r>
              <a:rPr lang="en-US" sz="254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40" i="1" dirty="0" err="1">
                <a:latin typeface="Arial" panose="020B0604020202020204" pitchFamily="34" charset="0"/>
                <a:cs typeface="Arial" panose="020B0604020202020204" pitchFamily="34" charset="0"/>
              </a:rPr>
              <a:t>Demak</a:t>
            </a:r>
            <a:r>
              <a:rPr lang="en-US" sz="254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40" i="1" dirty="0" smtClean="0">
                <a:latin typeface="Arial" panose="020B0604020202020204" pitchFamily="34" charset="0"/>
                <a:cs typeface="Arial" panose="020B0604020202020204" pitchFamily="34" charset="0"/>
              </a:rPr>
              <a:t>AD = DO = </a:t>
            </a:r>
            <a:r>
              <a:rPr lang="en-US" sz="2540" i="1" dirty="0">
                <a:latin typeface="Arial" panose="020B0604020202020204" pitchFamily="34" charset="0"/>
                <a:cs typeface="Arial" panose="020B0604020202020204" pitchFamily="34" charset="0"/>
              </a:rPr>
              <a:t>OA</a:t>
            </a:r>
            <a:r>
              <a:rPr lang="en-US" sz="254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54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254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540" i="1" dirty="0" smtClean="0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sz="2540" i="1" dirty="0">
                <a:latin typeface="Arial" panose="020B0604020202020204" pitchFamily="34" charset="0"/>
                <a:cs typeface="Arial" panose="020B0604020202020204" pitchFamily="34" charset="0"/>
              </a:rPr>
              <a:t>= EO= OC</a:t>
            </a:r>
            <a:r>
              <a:rPr lang="en-US" sz="254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54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4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ya’ni</a:t>
            </a:r>
            <a:r>
              <a:rPr lang="en-US" sz="254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40" i="1" dirty="0">
                <a:latin typeface="Arial" panose="020B0604020202020204" pitchFamily="34" charset="0"/>
                <a:cs typeface="Arial" panose="020B0604020202020204" pitchFamily="34" charset="0"/>
              </a:rPr>
              <a:t>AA</a:t>
            </a:r>
            <a:r>
              <a:rPr lang="en-US" sz="254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54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40" i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540" i="1" dirty="0">
                <a:latin typeface="Arial" panose="020B0604020202020204" pitchFamily="34" charset="0"/>
                <a:cs typeface="Arial" panose="020B0604020202020204" pitchFamily="34" charset="0"/>
              </a:rPr>
              <a:t> CC</a:t>
            </a:r>
            <a:r>
              <a:rPr lang="en-US" sz="254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54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40" i="1" dirty="0" err="1">
                <a:latin typeface="Arial" panose="020B0604020202020204" pitchFamily="34" charset="0"/>
                <a:cs typeface="Arial" panose="020B0604020202020204" pitchFamily="34" charset="0"/>
              </a:rPr>
              <a:t>medianalar</a:t>
            </a:r>
            <a:r>
              <a:rPr lang="en-US" sz="2540" i="1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254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nuqtada</a:t>
            </a:r>
            <a:r>
              <a:rPr lang="en-US" sz="254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40" i="1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2540" i="1" dirty="0">
                <a:latin typeface="Arial" panose="020B0604020202020204" pitchFamily="34" charset="0"/>
                <a:cs typeface="Arial" panose="020B0604020202020204" pitchFamily="34" charset="0"/>
              </a:rPr>
              <a:t>: 1 </a:t>
            </a:r>
            <a:r>
              <a:rPr lang="en-US" sz="2540" i="1" dirty="0" err="1">
                <a:latin typeface="Arial" panose="020B0604020202020204" pitchFamily="34" charset="0"/>
                <a:cs typeface="Arial" panose="020B0604020202020204" pitchFamily="34" charset="0"/>
              </a:rPr>
              <a:t>nisbatda</a:t>
            </a:r>
            <a:r>
              <a:rPr lang="en-US" sz="254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4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bo‘linadi</a:t>
            </a:r>
            <a:r>
              <a:rPr lang="en-US" sz="2540" i="1" dirty="0"/>
              <a:t>.</a:t>
            </a:r>
            <a:endParaRPr lang="ru-RU" sz="2540" i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55756" y="1362608"/>
            <a:ext cx="2172405" cy="587491"/>
          </a:xfrm>
          <a:prstGeom prst="round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26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Isbot</a:t>
            </a:r>
            <a:endParaRPr lang="ru-RU" sz="3126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714" y="2096537"/>
            <a:ext cx="3706020" cy="4193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201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7</a:t>
            </a:fld>
            <a:endParaRPr lang="en"/>
          </a:p>
        </p:txBody>
      </p:sp>
      <p:sp>
        <p:nvSpPr>
          <p:cNvPr id="3" name="Прямоугольник 2"/>
          <p:cNvSpPr/>
          <p:nvPr/>
        </p:nvSpPr>
        <p:spPr>
          <a:xfrm>
            <a:off x="0" y="-19676"/>
            <a:ext cx="12191999" cy="139247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5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81053" y="40244"/>
            <a:ext cx="13682094" cy="1124390"/>
          </a:xfrm>
          <a:prstGeom prst="rect">
            <a:avLst/>
          </a:prstGeom>
        </p:spPr>
        <p:txBody>
          <a:bodyPr vert="horz" lIns="89331" tIns="44665" rIns="89331" bIns="44665" rtlCol="0" anchor="ctr">
            <a:noAutofit/>
          </a:bodyPr>
          <a:lstStyle>
            <a:lvl1pPr algn="l" defTabSz="913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39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70337" algn="just">
              <a:spcBef>
                <a:spcPts val="0"/>
              </a:spcBef>
            </a:pPr>
            <a:r>
              <a:rPr lang="ru-RU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bissektrisalarining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kesishish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nuqtasi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Documents and Settings\Admin\Рабочий стол\презен\images2.jpe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43715" y="-19677"/>
            <a:ext cx="1256223" cy="12562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 Box 31"/>
          <p:cNvSpPr txBox="1">
            <a:spLocks noChangeArrowheads="1"/>
          </p:cNvSpPr>
          <p:nvPr/>
        </p:nvSpPr>
        <p:spPr bwMode="auto">
          <a:xfrm>
            <a:off x="6292214" y="2727499"/>
            <a:ext cx="5344832" cy="1535420"/>
          </a:xfrm>
          <a:prstGeom prst="rect">
            <a:avLst/>
          </a:prstGeom>
          <a:solidFill>
            <a:schemeClr val="bg1"/>
          </a:solidFill>
          <a:ln/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hardEdge"/>
          </a:sp3d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sz="3126" b="1" dirty="0" err="1">
                <a:cs typeface="Arial" panose="020B0604020202020204" pitchFamily="34" charset="0"/>
              </a:rPr>
              <a:t>Uchburchakning</a:t>
            </a:r>
            <a:r>
              <a:rPr lang="ru-RU" sz="3126" b="1" dirty="0">
                <a:cs typeface="Arial" panose="020B0604020202020204" pitchFamily="34" charset="0"/>
              </a:rPr>
              <a:t> </a:t>
            </a:r>
            <a:r>
              <a:rPr lang="ru-RU" sz="3126" b="1" dirty="0" err="1">
                <a:cs typeface="Arial" panose="020B0604020202020204" pitchFamily="34" charset="0"/>
              </a:rPr>
              <a:t>uchala</a:t>
            </a:r>
            <a:r>
              <a:rPr lang="ru-RU" sz="3126" b="1" dirty="0">
                <a:cs typeface="Arial" panose="020B0604020202020204" pitchFamily="34" charset="0"/>
              </a:rPr>
              <a:t> </a:t>
            </a:r>
            <a:r>
              <a:rPr lang="ru-RU" sz="3126" b="1" dirty="0" err="1">
                <a:cs typeface="Arial" panose="020B0604020202020204" pitchFamily="34" charset="0"/>
              </a:rPr>
              <a:t>bissektrisasi</a:t>
            </a:r>
            <a:r>
              <a:rPr lang="ru-RU" sz="3126" b="1" dirty="0">
                <a:cs typeface="Arial" panose="020B0604020202020204" pitchFamily="34" charset="0"/>
              </a:rPr>
              <a:t> </a:t>
            </a:r>
            <a:r>
              <a:rPr lang="ru-RU" sz="3126" b="1" dirty="0" err="1">
                <a:cs typeface="Arial" panose="020B0604020202020204" pitchFamily="34" charset="0"/>
              </a:rPr>
              <a:t>bir</a:t>
            </a:r>
            <a:r>
              <a:rPr lang="ru-RU" sz="3126" b="1" dirty="0">
                <a:cs typeface="Arial" panose="020B0604020202020204" pitchFamily="34" charset="0"/>
              </a:rPr>
              <a:t> </a:t>
            </a:r>
            <a:r>
              <a:rPr lang="ru-RU" sz="3126" b="1" dirty="0" err="1">
                <a:cs typeface="Arial" panose="020B0604020202020204" pitchFamily="34" charset="0"/>
              </a:rPr>
              <a:t>nuqtada</a:t>
            </a:r>
            <a:r>
              <a:rPr lang="ru-RU" sz="3126" b="1" dirty="0">
                <a:cs typeface="Arial" panose="020B0604020202020204" pitchFamily="34" charset="0"/>
              </a:rPr>
              <a:t> </a:t>
            </a:r>
            <a:r>
              <a:rPr lang="ru-RU" sz="3126" b="1" dirty="0" err="1">
                <a:cs typeface="Arial" panose="020B0604020202020204" pitchFamily="34" charset="0"/>
              </a:rPr>
              <a:t>kesishadi</a:t>
            </a:r>
            <a:r>
              <a:rPr lang="ru-RU" sz="3126" b="1" dirty="0"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60862" y="1680371"/>
            <a:ext cx="3374158" cy="657525"/>
          </a:xfrm>
          <a:prstGeom prst="roundRect">
            <a:avLst/>
          </a:prstGeom>
          <a:noFill/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3-teorema</a:t>
            </a:r>
            <a:endParaRPr lang="ru-RU" sz="4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771826" y="2496999"/>
            <a:ext cx="4896544" cy="2354560"/>
          </a:xfrm>
          <a:prstGeom prst="triangle">
            <a:avLst>
              <a:gd name="adj" fmla="val 25481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8" idx="0"/>
          </p:cNvCxnSpPr>
          <p:nvPr/>
        </p:nvCxnSpPr>
        <p:spPr>
          <a:xfrm>
            <a:off x="2019514" y="2496999"/>
            <a:ext cx="457314" cy="235456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8" idx="2"/>
          </p:cNvCxnSpPr>
          <p:nvPr/>
        </p:nvCxnSpPr>
        <p:spPr>
          <a:xfrm flipV="1">
            <a:off x="771826" y="3309389"/>
            <a:ext cx="2512152" cy="154217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8" idx="1"/>
            <a:endCxn id="8" idx="4"/>
          </p:cNvCxnSpPr>
          <p:nvPr/>
        </p:nvCxnSpPr>
        <p:spPr>
          <a:xfrm>
            <a:off x="1395670" y="3674279"/>
            <a:ext cx="4272700" cy="117728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27474" y="4653136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97338" y="1840137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58116" y="464030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2207568" y="3820428"/>
            <a:ext cx="203828" cy="18463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 rot="20567029">
            <a:off x="2159565" y="3237183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Дуга 28"/>
          <p:cNvSpPr/>
          <p:nvPr/>
        </p:nvSpPr>
        <p:spPr>
          <a:xfrm>
            <a:off x="335360" y="4406675"/>
            <a:ext cx="845693" cy="756846"/>
          </a:xfrm>
          <a:prstGeom prst="arc">
            <a:avLst>
              <a:gd name="adj1" fmla="val 18121478"/>
              <a:gd name="adj2" fmla="val 444397"/>
            </a:avLst>
          </a:prstGeom>
          <a:ln w="28575">
            <a:solidFill>
              <a:srgbClr val="7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Дуга 32"/>
          <p:cNvSpPr/>
          <p:nvPr/>
        </p:nvSpPr>
        <p:spPr>
          <a:xfrm rot="13424021">
            <a:off x="4737514" y="4358858"/>
            <a:ext cx="845693" cy="756846"/>
          </a:xfrm>
          <a:prstGeom prst="arc">
            <a:avLst>
              <a:gd name="adj1" fmla="val 17869606"/>
              <a:gd name="adj2" fmla="val 850144"/>
            </a:avLst>
          </a:prstGeom>
          <a:ln w="28575">
            <a:solidFill>
              <a:srgbClr val="7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Дуга 33"/>
          <p:cNvSpPr/>
          <p:nvPr/>
        </p:nvSpPr>
        <p:spPr>
          <a:xfrm rot="5741812">
            <a:off x="1525000" y="2085367"/>
            <a:ext cx="845693" cy="756846"/>
          </a:xfrm>
          <a:prstGeom prst="arc">
            <a:avLst>
              <a:gd name="adj1" fmla="val 17656323"/>
              <a:gd name="adj2" fmla="val 602570"/>
            </a:avLst>
          </a:prstGeom>
          <a:ln w="28575">
            <a:solidFill>
              <a:srgbClr val="7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Дуга 35"/>
          <p:cNvSpPr/>
          <p:nvPr/>
        </p:nvSpPr>
        <p:spPr>
          <a:xfrm rot="13424021">
            <a:off x="4837972" y="4406674"/>
            <a:ext cx="845693" cy="756846"/>
          </a:xfrm>
          <a:prstGeom prst="arc">
            <a:avLst>
              <a:gd name="adj1" fmla="val 18488841"/>
              <a:gd name="adj2" fmla="val 850144"/>
            </a:avLst>
          </a:prstGeom>
          <a:ln w="28575">
            <a:solidFill>
              <a:srgbClr val="7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Дуга 36"/>
          <p:cNvSpPr/>
          <p:nvPr/>
        </p:nvSpPr>
        <p:spPr>
          <a:xfrm rot="13424021">
            <a:off x="4955320" y="4450246"/>
            <a:ext cx="845693" cy="756846"/>
          </a:xfrm>
          <a:prstGeom prst="arc">
            <a:avLst>
              <a:gd name="adj1" fmla="val 18848265"/>
              <a:gd name="adj2" fmla="val 321975"/>
            </a:avLst>
          </a:prstGeom>
          <a:ln w="28575">
            <a:solidFill>
              <a:srgbClr val="7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Дуга 37"/>
          <p:cNvSpPr/>
          <p:nvPr/>
        </p:nvSpPr>
        <p:spPr>
          <a:xfrm rot="5741812">
            <a:off x="1482790" y="1981111"/>
            <a:ext cx="845693" cy="756846"/>
          </a:xfrm>
          <a:prstGeom prst="arc">
            <a:avLst>
              <a:gd name="adj1" fmla="val 18212874"/>
              <a:gd name="adj2" fmla="val 82122"/>
            </a:avLst>
          </a:prstGeom>
          <a:ln w="28575">
            <a:solidFill>
              <a:srgbClr val="7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619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1"/>
          <p:cNvSpPr txBox="1">
            <a:spLocks/>
          </p:cNvSpPr>
          <p:nvPr/>
        </p:nvSpPr>
        <p:spPr>
          <a:xfrm>
            <a:off x="344156" y="227371"/>
            <a:ext cx="6932722" cy="6422147"/>
          </a:xfrm>
          <a:prstGeom prst="rect">
            <a:avLst/>
          </a:prstGeom>
          <a:solidFill>
            <a:schemeClr val="bg1"/>
          </a:solidFill>
          <a:ln>
            <a:solidFill>
              <a:srgbClr val="7A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>
            <a:lvl1pPr marL="228486" indent="-228486" algn="l" defTabSz="913943" rtl="0" eaLnBrk="1" latinLnBrk="0" hangingPunct="1">
              <a:lnSpc>
                <a:spcPct val="90000"/>
              </a:lnSpc>
              <a:spcBef>
                <a:spcPts val="999"/>
              </a:spcBef>
              <a:buFont typeface="Arial" panose="020B0604020202020204" pitchFamily="34" charset="0"/>
              <a:buChar char="•"/>
              <a:defRPr sz="279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457" indent="-228486" algn="l" defTabSz="91394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39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2429" indent="-228486" algn="l" defTabSz="91394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9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99400" indent="-228486" algn="l" defTabSz="91394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6371" indent="-228486" algn="l" defTabSz="91394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3343" indent="-228486" algn="l" defTabSz="91394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0314" indent="-228486" algn="l" defTabSz="91394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7286" indent="-228486" algn="l" defTabSz="91394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4257" indent="-228486" algn="l" defTabSz="91394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∆ABC 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AA</a:t>
            </a:r>
            <a:r>
              <a:rPr lang="en-US" sz="2800" b="1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BB</a:t>
            </a:r>
            <a:r>
              <a:rPr lang="en-US" sz="2800" b="1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bissektrisalari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kesishgan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nuqtasini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bo‘lsin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nuqtadan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mos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ravishda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AB, BC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chiziqlarga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OK, OL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perpendikular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o‘tkaziladi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Ma’lumki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bissektrisasining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ixtiyoriy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nuqtasidan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tomonlarigacha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masofalar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Shunga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asosan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OK = ON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OK = OL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ON = 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OL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ya’ni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nuqta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ACB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burchakning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tomonlaridan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uzoqlashadi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emak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burchakning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CC</a:t>
            </a:r>
            <a:r>
              <a:rPr lang="en-US" sz="2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bissektrisasida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yotadi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Bundan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∆</a:t>
            </a:r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ABC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uchala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bissektrisasi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nuqtada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kesishadi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Teorema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isbotlandi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359752" y="427496"/>
            <a:ext cx="2172405" cy="455657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26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Isbot</a:t>
            </a:r>
            <a:endParaRPr lang="ru-RU" sz="3126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7494305" y="2357670"/>
            <a:ext cx="4561544" cy="2354560"/>
          </a:xfrm>
          <a:prstGeom prst="triangle">
            <a:avLst>
              <a:gd name="adj" fmla="val 25481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9" idx="0"/>
          </p:cNvCxnSpPr>
          <p:nvPr/>
        </p:nvCxnSpPr>
        <p:spPr>
          <a:xfrm>
            <a:off x="8656632" y="2357670"/>
            <a:ext cx="542675" cy="235456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9" idx="2"/>
          </p:cNvCxnSpPr>
          <p:nvPr/>
        </p:nvCxnSpPr>
        <p:spPr>
          <a:xfrm flipV="1">
            <a:off x="7494305" y="3246084"/>
            <a:ext cx="2425657" cy="146614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9" idx="1"/>
            <a:endCxn id="9" idx="4"/>
          </p:cNvCxnSpPr>
          <p:nvPr/>
        </p:nvCxnSpPr>
        <p:spPr>
          <a:xfrm>
            <a:off x="8075469" y="3534950"/>
            <a:ext cx="3980380" cy="117728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459180" y="4791043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62435" y="1906197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754830" y="4808735"/>
            <a:ext cx="5160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8850153" y="3681099"/>
            <a:ext cx="203828" cy="18463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8597731" y="384312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Дуга 17"/>
          <p:cNvSpPr/>
          <p:nvPr/>
        </p:nvSpPr>
        <p:spPr>
          <a:xfrm>
            <a:off x="7050507" y="4328338"/>
            <a:ext cx="845693" cy="756846"/>
          </a:xfrm>
          <a:prstGeom prst="arc">
            <a:avLst>
              <a:gd name="adj1" fmla="val 18121478"/>
              <a:gd name="adj2" fmla="val 444397"/>
            </a:avLst>
          </a:prstGeom>
          <a:ln w="28575">
            <a:solidFill>
              <a:srgbClr val="7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 rot="13424021">
            <a:off x="11154686" y="4219529"/>
            <a:ext cx="845693" cy="756846"/>
          </a:xfrm>
          <a:prstGeom prst="arc">
            <a:avLst>
              <a:gd name="adj1" fmla="val 17869606"/>
              <a:gd name="adj2" fmla="val 850144"/>
            </a:avLst>
          </a:prstGeom>
          <a:ln w="28575">
            <a:solidFill>
              <a:srgbClr val="7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 rot="5741812">
            <a:off x="8197763" y="1946038"/>
            <a:ext cx="845693" cy="756846"/>
          </a:xfrm>
          <a:prstGeom prst="arc">
            <a:avLst>
              <a:gd name="adj1" fmla="val 18028438"/>
              <a:gd name="adj2" fmla="val 602570"/>
            </a:avLst>
          </a:prstGeom>
          <a:ln w="28575">
            <a:solidFill>
              <a:srgbClr val="7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 rot="13424021">
            <a:off x="11244543" y="4267345"/>
            <a:ext cx="845693" cy="756846"/>
          </a:xfrm>
          <a:prstGeom prst="arc">
            <a:avLst>
              <a:gd name="adj1" fmla="val 18488841"/>
              <a:gd name="adj2" fmla="val 850144"/>
            </a:avLst>
          </a:prstGeom>
          <a:ln w="28575">
            <a:solidFill>
              <a:srgbClr val="7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уга 21"/>
          <p:cNvSpPr/>
          <p:nvPr/>
        </p:nvSpPr>
        <p:spPr>
          <a:xfrm rot="13424021">
            <a:off x="11370710" y="4310917"/>
            <a:ext cx="845693" cy="756846"/>
          </a:xfrm>
          <a:prstGeom prst="arc">
            <a:avLst>
              <a:gd name="adj1" fmla="val 18848265"/>
              <a:gd name="adj2" fmla="val 321975"/>
            </a:avLst>
          </a:prstGeom>
          <a:ln w="28575">
            <a:solidFill>
              <a:srgbClr val="7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уга 22"/>
          <p:cNvSpPr/>
          <p:nvPr/>
        </p:nvSpPr>
        <p:spPr>
          <a:xfrm rot="5741812">
            <a:off x="8125755" y="1841782"/>
            <a:ext cx="845693" cy="756846"/>
          </a:xfrm>
          <a:prstGeom prst="arc">
            <a:avLst>
              <a:gd name="adj1" fmla="val 18212874"/>
              <a:gd name="adj2" fmla="val 82122"/>
            </a:avLst>
          </a:prstGeom>
          <a:ln w="28575">
            <a:solidFill>
              <a:srgbClr val="7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480685" y="3246084"/>
                <a:ext cx="5981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4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𝐂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0685" y="3246084"/>
                <a:ext cx="598177" cy="461665"/>
              </a:xfrm>
              <a:prstGeom prst="rect">
                <a:avLst/>
              </a:prstGeom>
              <a:blipFill rotWithShape="0">
                <a:blip r:embed="rId2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9968831" y="2805872"/>
                <a:ext cx="63446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4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𝐀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68831" y="2805872"/>
                <a:ext cx="634468" cy="461665"/>
              </a:xfrm>
              <a:prstGeom prst="rect">
                <a:avLst/>
              </a:prstGeom>
              <a:blipFill rotWithShape="0">
                <a:blip r:embed="rId3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8979131" y="4730353"/>
                <a:ext cx="62222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4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𝐁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9131" y="4730353"/>
                <a:ext cx="622222" cy="461665"/>
              </a:xfrm>
              <a:prstGeom prst="rect">
                <a:avLst/>
              </a:prstGeom>
              <a:blipFill rotWithShape="0">
                <a:blip r:embed="rId4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Прямая соединительная линия 36"/>
          <p:cNvCxnSpPr>
            <a:stCxn id="16" idx="4"/>
          </p:cNvCxnSpPr>
          <p:nvPr/>
        </p:nvCxnSpPr>
        <p:spPr>
          <a:xfrm>
            <a:off x="8952067" y="3865735"/>
            <a:ext cx="15063" cy="857299"/>
          </a:xfrm>
          <a:prstGeom prst="line">
            <a:avLst/>
          </a:prstGeom>
          <a:ln w="28575">
            <a:solidFill>
              <a:srgbClr val="7A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endCxn id="16" idx="4"/>
          </p:cNvCxnSpPr>
          <p:nvPr/>
        </p:nvCxnSpPr>
        <p:spPr>
          <a:xfrm flipH="1">
            <a:off x="8952067" y="3092390"/>
            <a:ext cx="675349" cy="773345"/>
          </a:xfrm>
          <a:prstGeom prst="line">
            <a:avLst/>
          </a:prstGeom>
          <a:ln w="28575">
            <a:solidFill>
              <a:srgbClr val="7A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endCxn id="16" idx="5"/>
          </p:cNvCxnSpPr>
          <p:nvPr/>
        </p:nvCxnSpPr>
        <p:spPr>
          <a:xfrm>
            <a:off x="8179773" y="3438445"/>
            <a:ext cx="844358" cy="400251"/>
          </a:xfrm>
          <a:prstGeom prst="line">
            <a:avLst/>
          </a:prstGeom>
          <a:ln w="28575">
            <a:solidFill>
              <a:srgbClr val="7A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8681808" y="471331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ru-RU" sz="2400" b="1" i="1" dirty="0">
              <a:solidFill>
                <a:srgbClr val="5D288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754825" y="296041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endParaRPr lang="ru-RU" sz="2400" b="1" i="1" dirty="0">
              <a:solidFill>
                <a:srgbClr val="5D288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512478" y="2558682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lang="ru-RU" sz="2400" b="1" i="1" dirty="0">
              <a:solidFill>
                <a:srgbClr val="5D288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689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9</a:t>
            </a:fld>
            <a:endParaRPr lang="en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192000" cy="139247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5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43715" y="112156"/>
            <a:ext cx="13245054" cy="1124390"/>
          </a:xfrm>
          <a:prstGeom prst="rect">
            <a:avLst/>
          </a:prstGeom>
        </p:spPr>
        <p:txBody>
          <a:bodyPr vert="horz" lIns="89331" tIns="44665" rIns="89331" bIns="44665" rtlCol="0" anchor="ctr">
            <a:noAutofit/>
          </a:bodyPr>
          <a:lstStyle>
            <a:lvl1pPr algn="l" defTabSz="913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39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70337" algn="ctr">
              <a:spcBef>
                <a:spcPts val="0"/>
              </a:spcBef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</a:t>
            </a: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perpendikularlarining</a:t>
            </a: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kesishish</a:t>
            </a: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nuqtasi</a:t>
            </a:r>
            <a:endParaRPr lang="ru-RU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Documents and Settings\Admin\Рабочий стол\презен\images2.jpe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43715" y="-19677"/>
            <a:ext cx="1256223" cy="12562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 Box 31"/>
          <p:cNvSpPr txBox="1">
            <a:spLocks noChangeArrowheads="1"/>
          </p:cNvSpPr>
          <p:nvPr/>
        </p:nvSpPr>
        <p:spPr bwMode="auto">
          <a:xfrm>
            <a:off x="5032513" y="2978778"/>
            <a:ext cx="6104434" cy="1754326"/>
          </a:xfrm>
          <a:prstGeom prst="rect">
            <a:avLst/>
          </a:prstGeom>
          <a:solidFill>
            <a:schemeClr val="bg1"/>
          </a:solidFill>
          <a:ln/>
          <a:effectLst>
            <a:glow rad="228600">
              <a:schemeClr val="accent5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  <a:scene3d>
            <a:camera prst="orthographicFront"/>
            <a:lightRig rig="threePt" dir="t"/>
          </a:scene3d>
          <a:sp3d>
            <a:bevelT prst="convex"/>
          </a:sp3d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3600" b="1" dirty="0" err="1">
                <a:cs typeface="Arial" panose="020B0604020202020204" pitchFamily="34" charset="0"/>
              </a:rPr>
              <a:t>Uchburchak</a:t>
            </a:r>
            <a:r>
              <a:rPr lang="en-US" sz="3600" b="1" dirty="0">
                <a:cs typeface="Arial" panose="020B0604020202020204" pitchFamily="34" charset="0"/>
              </a:rPr>
              <a:t> </a:t>
            </a:r>
            <a:r>
              <a:rPr lang="en-US" sz="3600" b="1" dirty="0" err="1">
                <a:cs typeface="Arial" panose="020B0604020202020204" pitchFamily="34" charset="0"/>
              </a:rPr>
              <a:t>tomonlarining</a:t>
            </a:r>
            <a:r>
              <a:rPr lang="en-US" sz="3600" b="1" dirty="0">
                <a:cs typeface="Arial" panose="020B0604020202020204" pitchFamily="34" charset="0"/>
              </a:rPr>
              <a:t> </a:t>
            </a:r>
            <a:r>
              <a:rPr lang="en-US" sz="3600" b="1" dirty="0" err="1">
                <a:cs typeface="Arial" panose="020B0604020202020204" pitchFamily="34" charset="0"/>
              </a:rPr>
              <a:t>o‘rta</a:t>
            </a:r>
            <a:r>
              <a:rPr lang="en-US" sz="3600" b="1" dirty="0">
                <a:cs typeface="Arial" panose="020B0604020202020204" pitchFamily="34" charset="0"/>
              </a:rPr>
              <a:t> </a:t>
            </a:r>
            <a:r>
              <a:rPr lang="en-US" sz="3600" b="1" dirty="0" err="1">
                <a:cs typeface="Arial" panose="020B0604020202020204" pitchFamily="34" charset="0"/>
              </a:rPr>
              <a:t>perpendikularlari</a:t>
            </a:r>
            <a:r>
              <a:rPr lang="en-US" sz="3600" b="1" dirty="0">
                <a:cs typeface="Arial" panose="020B0604020202020204" pitchFamily="34" charset="0"/>
              </a:rPr>
              <a:t> </a:t>
            </a:r>
            <a:r>
              <a:rPr lang="en-US" sz="3600" b="1" dirty="0" err="1">
                <a:cs typeface="Arial" panose="020B0604020202020204" pitchFamily="34" charset="0"/>
              </a:rPr>
              <a:t>bir</a:t>
            </a:r>
            <a:r>
              <a:rPr lang="en-US" sz="3600" b="1" dirty="0">
                <a:cs typeface="Arial" panose="020B0604020202020204" pitchFamily="34" charset="0"/>
              </a:rPr>
              <a:t> </a:t>
            </a:r>
            <a:r>
              <a:rPr lang="en-US" sz="3600" b="1" dirty="0" err="1">
                <a:cs typeface="Arial" panose="020B0604020202020204" pitchFamily="34" charset="0"/>
              </a:rPr>
              <a:t>nuqtada</a:t>
            </a:r>
            <a:r>
              <a:rPr lang="en-US" sz="3600" b="1" dirty="0">
                <a:cs typeface="Arial" panose="020B0604020202020204" pitchFamily="34" charset="0"/>
              </a:rPr>
              <a:t> </a:t>
            </a:r>
            <a:r>
              <a:rPr lang="en-US" sz="3600" b="1" dirty="0" err="1">
                <a:cs typeface="Arial" panose="020B0604020202020204" pitchFamily="34" charset="0"/>
              </a:rPr>
              <a:t>kesishadi</a:t>
            </a:r>
            <a:r>
              <a:rPr lang="en-US" sz="3600" b="1" dirty="0">
                <a:cs typeface="Arial" panose="020B0604020202020204" pitchFamily="34" charset="0"/>
              </a:rPr>
              <a:t>.</a:t>
            </a:r>
            <a:endParaRPr lang="ru-RU" sz="3600" b="1" dirty="0"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40173" y="1873882"/>
            <a:ext cx="3289114" cy="657525"/>
          </a:xfrm>
          <a:prstGeom prst="round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teorema</a:t>
            </a:r>
            <a:endParaRPr lang="ru-RU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0" name="Picture 2" descr="Окружность: описанная около многоугольник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585" y="2072838"/>
            <a:ext cx="3982665" cy="329407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2133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388ffcb6f4dd68df1bcfc39a34cd964eaa2b3f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7392</TotalTime>
  <Words>535</Words>
  <Application>Microsoft Office PowerPoint</Application>
  <PresentationFormat>Широкоэкранный</PresentationFormat>
  <Paragraphs>87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SimSun</vt:lpstr>
      <vt:lpstr>Arial</vt:lpstr>
      <vt:lpstr>Calibri</vt:lpstr>
      <vt:lpstr>Calibri Light</vt:lpstr>
      <vt:lpstr>Cambria Math</vt:lpstr>
      <vt:lpstr>Georgia</vt:lpstr>
      <vt:lpstr>Times New Roman</vt:lpstr>
      <vt:lpstr>Тема Office</vt:lpstr>
      <vt:lpstr>Презентация PowerPoint</vt:lpstr>
      <vt:lpstr>   Uchburchakning to‘rt ajoyib nuqtasi</vt:lpstr>
      <vt:lpstr>Uchburchak balandliklarining kesishish nuqtasi</vt:lpstr>
      <vt:lpstr>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Mustaqil bajarish uchun topshiriqlar: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Неизвестный пользователь</dc:creator>
  <cp:lastModifiedBy>Учетная запись Майкрософт</cp:lastModifiedBy>
  <cp:revision>910</cp:revision>
  <dcterms:created xsi:type="dcterms:W3CDTF">2020-06-19T20:52:49Z</dcterms:created>
  <dcterms:modified xsi:type="dcterms:W3CDTF">2021-03-01T05:01:14Z</dcterms:modified>
</cp:coreProperties>
</file>