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468" r:id="rId3"/>
    <p:sldId id="469" r:id="rId4"/>
    <p:sldId id="470" r:id="rId5"/>
    <p:sldId id="471" r:id="rId6"/>
    <p:sldId id="472" r:id="rId7"/>
    <p:sldId id="473" r:id="rId8"/>
    <p:sldId id="474" r:id="rId9"/>
    <p:sldId id="475" r:id="rId10"/>
    <p:sldId id="476" r:id="rId11"/>
    <p:sldId id="467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7A0000"/>
    <a:srgbClr val="2B133D"/>
    <a:srgbClr val="E1116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770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2463033" y="2272800"/>
            <a:ext cx="7266000" cy="36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95191" lvl="0" indent="-495993" algn="ctr" rtl="0">
              <a:spcBef>
                <a:spcPts val="782"/>
              </a:spcBef>
              <a:spcAft>
                <a:spcPts val="0"/>
              </a:spcAft>
              <a:buSzPts val="2400"/>
              <a:buFont typeface="Georgia"/>
              <a:buChar char="▪"/>
              <a:defRPr sz="3124" i="1">
                <a:latin typeface="Georgia"/>
                <a:ea typeface="Georgia"/>
                <a:cs typeface="Georgia"/>
                <a:sym typeface="Georgia"/>
              </a:defRPr>
            </a:lvl1pPr>
            <a:lvl2pPr marL="1190381" lvl="1" indent="-495993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3124" i="1">
                <a:latin typeface="Georgia"/>
                <a:ea typeface="Georgia"/>
                <a:cs typeface="Georgia"/>
                <a:sym typeface="Georgia"/>
              </a:defRPr>
            </a:lvl2pPr>
            <a:lvl3pPr marL="1785572" lvl="2" indent="-495993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3124" i="1">
                <a:latin typeface="Georgia"/>
                <a:ea typeface="Georgia"/>
                <a:cs typeface="Georgia"/>
                <a:sym typeface="Georgia"/>
              </a:defRPr>
            </a:lvl3pPr>
            <a:lvl4pPr marL="2380763" lvl="3" indent="-495993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3124" i="1">
                <a:latin typeface="Georgia"/>
                <a:ea typeface="Georgia"/>
                <a:cs typeface="Georgia"/>
                <a:sym typeface="Georgia"/>
              </a:defRPr>
            </a:lvl4pPr>
            <a:lvl5pPr marL="2975954" lvl="4" indent="-495993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3124" i="1">
                <a:latin typeface="Georgia"/>
                <a:ea typeface="Georgia"/>
                <a:cs typeface="Georgia"/>
                <a:sym typeface="Georgia"/>
              </a:defRPr>
            </a:lvl5pPr>
            <a:lvl6pPr marL="3571144" lvl="5" indent="-495993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3124" i="1">
                <a:latin typeface="Georgia"/>
                <a:ea typeface="Georgia"/>
                <a:cs typeface="Georgia"/>
                <a:sym typeface="Georgia"/>
              </a:defRPr>
            </a:lvl6pPr>
            <a:lvl7pPr marL="4166335" lvl="6" indent="-495993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3124" i="1">
                <a:latin typeface="Georgia"/>
                <a:ea typeface="Georgia"/>
                <a:cs typeface="Georgia"/>
                <a:sym typeface="Georgia"/>
              </a:defRPr>
            </a:lvl7pPr>
            <a:lvl8pPr marL="4761526" lvl="7" indent="-495993" algn="ctr" rtl="0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3124" i="1">
                <a:latin typeface="Georgia"/>
                <a:ea typeface="Georgia"/>
                <a:cs typeface="Georgia"/>
                <a:sym typeface="Georgia"/>
              </a:defRPr>
            </a:lvl8pPr>
            <a:lvl9pPr marL="5356716" lvl="8" indent="-495993" algn="ctr">
              <a:spcBef>
                <a:spcPts val="0"/>
              </a:spcBef>
              <a:spcAft>
                <a:spcPts val="0"/>
              </a:spcAft>
              <a:buSzPts val="2400"/>
              <a:buFont typeface="Georgia"/>
              <a:buChar char="-"/>
              <a:defRPr sz="3124" i="1"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11409046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297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0693" y="2414055"/>
            <a:ext cx="1034438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UCHBURCHAKNING 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 NUQTALARI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149080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552384" y="3131171"/>
            <a:ext cx="2002933" cy="1782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19675"/>
            <a:ext cx="12192000" cy="12562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86972" y="46240"/>
            <a:ext cx="11482730" cy="1124390"/>
          </a:xfrm>
          <a:prstGeom prst="rect">
            <a:avLst/>
          </a:prstGeom>
        </p:spPr>
        <p:txBody>
          <a:bodyPr vert="horz" lIns="89331" tIns="44665" rIns="89331" bIns="44665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0337" algn="ctr">
              <a:spcBef>
                <a:spcPts val="0"/>
              </a:spcBef>
            </a:pPr>
            <a:r>
              <a:rPr lang="en-US" sz="39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Uchburchak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o‘rta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perpendikularlarining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kesishish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nuqtasi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3715" y="-19677"/>
            <a:ext cx="1256223" cy="125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Текст 1"/>
              <p:cNvSpPr txBox="1">
                <a:spLocks/>
              </p:cNvSpPr>
              <p:nvPr/>
            </p:nvSpPr>
            <p:spPr>
              <a:xfrm>
                <a:off x="4748648" y="1372796"/>
                <a:ext cx="7179999" cy="5224555"/>
              </a:xfrm>
              <a:prstGeom prst="rect">
                <a:avLst/>
              </a:prstGeom>
              <a:noFill/>
              <a:ln>
                <a:noFill/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/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ru-RU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ΔABC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orta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perpendikularlar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O-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esma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rta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perpendikularining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nuqtasidan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uchlarigacha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masofalar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OB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OB=OC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ru-R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ru-RU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OA=OC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AC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tomonning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rta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perpendikulari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tadi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ΔABC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uchala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uzoqlashgan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ladi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OA = OB = OC.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ΔABC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tomonlariga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tkazilgan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uchala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rta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perpendikulari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kesishishi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kelib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Текс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648" y="1372796"/>
                <a:ext cx="7179999" cy="522455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noFill/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Скругленный прямоугольник 6"/>
          <p:cNvSpPr/>
          <p:nvPr/>
        </p:nvSpPr>
        <p:spPr>
          <a:xfrm>
            <a:off x="1387249" y="1438713"/>
            <a:ext cx="2172405" cy="58749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26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3126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26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Окружность: описанная около многоугольни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15" y="2026204"/>
            <a:ext cx="4412346" cy="329407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40383" y="5497366"/>
            <a:ext cx="476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m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01369" y="5487494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n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631504" y="5508654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p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2694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21751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221392" y="1597699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785818" y="2865617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382561" y="4230160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141 -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9067" y="2972516"/>
            <a:ext cx="4761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3-4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2427" y="4356218"/>
            <a:ext cx="5294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6-7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3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3262"/>
            <a:ext cx="12192000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pic>
        <p:nvPicPr>
          <p:cNvPr id="7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14165" y="44862"/>
            <a:ext cx="1256223" cy="125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5797" y="-23262"/>
            <a:ext cx="10267691" cy="1325563"/>
          </a:xfrm>
        </p:spPr>
        <p:txBody>
          <a:bodyPr>
            <a:noAutofit/>
          </a:bodyPr>
          <a:lstStyle/>
          <a:p>
            <a:pPr algn="ctr"/>
            <a:r>
              <a:rPr lang="en-US" sz="429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298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29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429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42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42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31"/>
          <p:cNvSpPr txBox="1">
            <a:spLocks noChangeArrowheads="1"/>
          </p:cNvSpPr>
          <p:nvPr/>
        </p:nvSpPr>
        <p:spPr bwMode="auto">
          <a:xfrm>
            <a:off x="925724" y="1703527"/>
            <a:ext cx="10892405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dirty="0" err="1" smtClean="0">
                <a:cs typeface="Arial" panose="020B0604020202020204" pitchFamily="34" charset="0"/>
              </a:rPr>
              <a:t>Uchburchak</a:t>
            </a:r>
            <a:r>
              <a:rPr lang="en-US" b="1" dirty="0" smtClean="0">
                <a:cs typeface="Arial" panose="020B0604020202020204" pitchFamily="34" charset="0"/>
              </a:rPr>
              <a:t> </a:t>
            </a:r>
            <a:r>
              <a:rPr lang="en-US" b="1" dirty="0" err="1">
                <a:cs typeface="Arial" panose="020B0604020202020204" pitchFamily="34" charset="0"/>
              </a:rPr>
              <a:t>balandliklarining</a:t>
            </a:r>
            <a:r>
              <a:rPr lang="en-US" b="1" dirty="0">
                <a:cs typeface="Arial" panose="020B0604020202020204" pitchFamily="34" charset="0"/>
              </a:rPr>
              <a:t> </a:t>
            </a:r>
            <a:r>
              <a:rPr lang="en-US" b="1" dirty="0" err="1">
                <a:cs typeface="Arial" panose="020B0604020202020204" pitchFamily="34" charset="0"/>
              </a:rPr>
              <a:t>kesishish</a:t>
            </a:r>
            <a:r>
              <a:rPr lang="en-US" b="1" dirty="0">
                <a:cs typeface="Arial" panose="020B0604020202020204" pitchFamily="34" charset="0"/>
              </a:rPr>
              <a:t> </a:t>
            </a:r>
            <a:r>
              <a:rPr lang="en-US" b="1" dirty="0" err="1">
                <a:cs typeface="Arial" panose="020B0604020202020204" pitchFamily="34" charset="0"/>
              </a:rPr>
              <a:t>nuqtasi</a:t>
            </a:r>
            <a:r>
              <a:rPr lang="en-US" dirty="0">
                <a:cs typeface="Arial" panose="020B0604020202020204" pitchFamily="34" charset="0"/>
              </a:rPr>
              <a:t>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925724" y="2615409"/>
            <a:ext cx="10441160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b="1" dirty="0" err="1" smtClean="0">
                <a:cs typeface="Arial" panose="020B0604020202020204" pitchFamily="34" charset="0"/>
              </a:rPr>
              <a:t>Uchburchak</a:t>
            </a:r>
            <a:r>
              <a:rPr lang="en-US" b="1" dirty="0" smtClean="0"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cs typeface="Arial" panose="020B0604020202020204" pitchFamily="34" charset="0"/>
              </a:rPr>
              <a:t>medianalarining</a:t>
            </a:r>
            <a:r>
              <a:rPr lang="en-US" b="1" dirty="0" smtClean="0">
                <a:cs typeface="Arial" panose="020B0604020202020204" pitchFamily="34" charset="0"/>
              </a:rPr>
              <a:t> </a:t>
            </a:r>
            <a:r>
              <a:rPr lang="en-US" b="1" dirty="0" err="1">
                <a:cs typeface="Arial" panose="020B0604020202020204" pitchFamily="34" charset="0"/>
              </a:rPr>
              <a:t>kesishish</a:t>
            </a:r>
            <a:r>
              <a:rPr lang="en-US" b="1" dirty="0"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cs typeface="Arial" panose="020B0604020202020204" pitchFamily="34" charset="0"/>
              </a:rPr>
              <a:t>nuqtasi</a:t>
            </a:r>
            <a:r>
              <a:rPr lang="en-US" b="1" dirty="0" smtClean="0">
                <a:cs typeface="Arial" panose="020B0604020202020204" pitchFamily="34" charset="0"/>
              </a:rPr>
              <a:t>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898251" y="3680167"/>
            <a:ext cx="11900048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70337"/>
            <a:r>
              <a:rPr lang="en-US" b="1" dirty="0" err="1" smtClean="0">
                <a:cs typeface="Arial" panose="020B0604020202020204" pitchFamily="34" charset="0"/>
              </a:rPr>
              <a:t>Uchburchakning</a:t>
            </a:r>
            <a:r>
              <a:rPr lang="en-US" b="1" dirty="0" smtClean="0">
                <a:cs typeface="Arial" panose="020B0604020202020204" pitchFamily="34" charset="0"/>
              </a:rPr>
              <a:t> </a:t>
            </a:r>
            <a:r>
              <a:rPr lang="en-US" b="1" dirty="0" err="1">
                <a:cs typeface="Arial" panose="020B0604020202020204" pitchFamily="34" charset="0"/>
              </a:rPr>
              <a:t>bissektrisalarining</a:t>
            </a:r>
            <a:r>
              <a:rPr lang="en-US" b="1" dirty="0"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cs typeface="Arial" panose="020B0604020202020204" pitchFamily="34" charset="0"/>
              </a:rPr>
              <a:t>kesishish</a:t>
            </a:r>
            <a:r>
              <a:rPr lang="en-US" b="1" dirty="0" smtClean="0"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cs typeface="Arial" panose="020B0604020202020204" pitchFamily="34" charset="0"/>
              </a:rPr>
              <a:t>nuqtasi</a:t>
            </a:r>
            <a:r>
              <a:rPr lang="en-US" b="1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 Box 31"/>
          <p:cNvSpPr txBox="1">
            <a:spLocks noChangeArrowheads="1"/>
          </p:cNvSpPr>
          <p:nvPr/>
        </p:nvSpPr>
        <p:spPr bwMode="auto">
          <a:xfrm>
            <a:off x="898251" y="4744926"/>
            <a:ext cx="11708704" cy="107721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70337"/>
            <a:r>
              <a:rPr lang="en-US" b="1" dirty="0" err="1" smtClean="0">
                <a:cs typeface="Arial" panose="020B0604020202020204" pitchFamily="34" charset="0"/>
              </a:rPr>
              <a:t>Uchburchak</a:t>
            </a:r>
            <a:r>
              <a:rPr lang="en-US" b="1" dirty="0" smtClean="0">
                <a:cs typeface="Arial" panose="020B0604020202020204" pitchFamily="34" charset="0"/>
              </a:rPr>
              <a:t> </a:t>
            </a:r>
            <a:r>
              <a:rPr lang="en-US" b="1" dirty="0" err="1">
                <a:cs typeface="Arial" panose="020B0604020202020204" pitchFamily="34" charset="0"/>
              </a:rPr>
              <a:t>o‘rta</a:t>
            </a:r>
            <a:r>
              <a:rPr lang="en-US" b="1" dirty="0"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cs typeface="Arial" panose="020B0604020202020204" pitchFamily="34" charset="0"/>
              </a:rPr>
              <a:t>perpendikularlarining</a:t>
            </a:r>
            <a:r>
              <a:rPr lang="en-US" b="1" dirty="0" smtClean="0"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cs typeface="Arial" panose="020B0604020202020204" pitchFamily="34" charset="0"/>
              </a:rPr>
              <a:t>kesishish</a:t>
            </a:r>
            <a:endParaRPr lang="en-US" b="1" dirty="0" smtClean="0">
              <a:cs typeface="Arial" panose="020B0604020202020204" pitchFamily="34" charset="0"/>
            </a:endParaRPr>
          </a:p>
          <a:p>
            <a:pPr indent="70337"/>
            <a:r>
              <a:rPr lang="ru-RU" b="1" dirty="0" smtClean="0"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cs typeface="Arial" panose="020B0604020202020204" pitchFamily="34" charset="0"/>
              </a:rPr>
              <a:t>nuqtasi</a:t>
            </a:r>
            <a:r>
              <a:rPr lang="en-US" b="1" dirty="0">
                <a:cs typeface="Arial" panose="020B0604020202020204" pitchFamily="34" charset="0"/>
              </a:rPr>
              <a:t>.</a:t>
            </a:r>
            <a:endParaRPr lang="ru-RU" b="1" dirty="0">
              <a:cs typeface="Arial" panose="020B0604020202020204" pitchFamily="34" charset="0"/>
            </a:endParaRPr>
          </a:p>
        </p:txBody>
      </p:sp>
      <p:sp>
        <p:nvSpPr>
          <p:cNvPr id="14" name="Oval 11"/>
          <p:cNvSpPr/>
          <p:nvPr/>
        </p:nvSpPr>
        <p:spPr>
          <a:xfrm>
            <a:off x="55356" y="1539164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Oval 11"/>
          <p:cNvSpPr/>
          <p:nvPr/>
        </p:nvSpPr>
        <p:spPr>
          <a:xfrm>
            <a:off x="25735" y="2595474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Oval 11"/>
          <p:cNvSpPr/>
          <p:nvPr/>
        </p:nvSpPr>
        <p:spPr>
          <a:xfrm>
            <a:off x="25735" y="3749942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Oval 11"/>
          <p:cNvSpPr/>
          <p:nvPr/>
        </p:nvSpPr>
        <p:spPr>
          <a:xfrm>
            <a:off x="25735" y="4922155"/>
            <a:ext cx="899989" cy="899989"/>
          </a:xfrm>
          <a:prstGeom prst="ellipse">
            <a:avLst/>
          </a:prstGeom>
          <a:solidFill>
            <a:srgbClr val="7030A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1728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9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9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9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9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9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10" grpId="0"/>
          <p:bldP spid="11" grpId="0"/>
          <p:bldP spid="12" grpId="0"/>
          <p:bldP spid="14" grpId="0" animBg="1"/>
          <p:bldP spid="15" grpId="0" animBg="1"/>
          <p:bldP spid="16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9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9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9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9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9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10" grpId="0"/>
          <p:bldP spid="11" grpId="0"/>
          <p:bldP spid="12" grpId="0"/>
          <p:bldP spid="14" grpId="0" animBg="1"/>
          <p:bldP spid="15" grpId="0" animBg="1"/>
          <p:bldP spid="16" grpId="0" animBg="1"/>
          <p:bldP spid="17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715" y="-19676"/>
            <a:ext cx="11917892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25901" y="111512"/>
            <a:ext cx="12062953" cy="1124390"/>
          </a:xfrm>
        </p:spPr>
        <p:txBody>
          <a:bodyPr>
            <a:noAutofit/>
          </a:bodyPr>
          <a:lstStyle/>
          <a:p>
            <a:pPr indent="70337" algn="ctr">
              <a:spcBef>
                <a:spcPts val="0"/>
              </a:spcBef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2532896" y="321818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450"/>
          </a:p>
        </p:txBody>
      </p:sp>
      <p:sp>
        <p:nvSpPr>
          <p:cNvPr id="7183" name="Text Box 31"/>
          <p:cNvSpPr txBox="1">
            <a:spLocks noChangeArrowheads="1"/>
          </p:cNvSpPr>
          <p:nvPr/>
        </p:nvSpPr>
        <p:spPr bwMode="auto">
          <a:xfrm>
            <a:off x="4952567" y="1754316"/>
            <a:ext cx="7083955" cy="1713860"/>
          </a:xfrm>
          <a:prstGeom prst="rect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ru-RU" sz="3517" dirty="0" err="1"/>
              <a:t>Uchburchakning</a:t>
            </a:r>
            <a:r>
              <a:rPr lang="en-US" altLang="ru-RU" sz="3517" dirty="0"/>
              <a:t> </a:t>
            </a:r>
            <a:r>
              <a:rPr lang="en-US" altLang="ru-RU" sz="3517" dirty="0" err="1"/>
              <a:t>balandliklari</a:t>
            </a:r>
            <a:r>
              <a:rPr lang="en-US" altLang="ru-RU" sz="3517" dirty="0"/>
              <a:t> (</a:t>
            </a:r>
            <a:r>
              <a:rPr lang="en-US" altLang="ru-RU" sz="3517" dirty="0" err="1"/>
              <a:t>yoki</a:t>
            </a:r>
            <a:r>
              <a:rPr lang="en-US" altLang="ru-RU" sz="3517" dirty="0"/>
              <a:t> </a:t>
            </a:r>
            <a:r>
              <a:rPr lang="en-US" altLang="ru-RU" sz="3517" dirty="0" err="1"/>
              <a:t>ularning</a:t>
            </a:r>
            <a:r>
              <a:rPr lang="en-US" altLang="ru-RU" sz="3517" dirty="0"/>
              <a:t> </a:t>
            </a:r>
            <a:r>
              <a:rPr lang="en-US" altLang="ru-RU" sz="3517" dirty="0" err="1"/>
              <a:t>davomi</a:t>
            </a:r>
            <a:r>
              <a:rPr lang="en-US" altLang="ru-RU" sz="3517" dirty="0"/>
              <a:t>) </a:t>
            </a:r>
            <a:r>
              <a:rPr lang="en-US" altLang="ru-RU" sz="3517" dirty="0" err="1"/>
              <a:t>bir</a:t>
            </a:r>
            <a:r>
              <a:rPr lang="en-US" altLang="ru-RU" sz="3517" dirty="0"/>
              <a:t> </a:t>
            </a:r>
            <a:r>
              <a:rPr lang="en-US" altLang="ru-RU" sz="3517" dirty="0" err="1"/>
              <a:t>nuqtada</a:t>
            </a:r>
            <a:r>
              <a:rPr lang="en-US" altLang="ru-RU" sz="3517" dirty="0"/>
              <a:t> </a:t>
            </a:r>
            <a:r>
              <a:rPr lang="en-US" altLang="ru-RU" sz="3517" dirty="0" err="1"/>
              <a:t>kesishadi</a:t>
            </a:r>
            <a:r>
              <a:rPr lang="en-US" altLang="ru-RU" sz="3517" dirty="0"/>
              <a:t>.</a:t>
            </a:r>
            <a:endParaRPr lang="ru-RU" altLang="ru-RU" sz="3517" dirty="0"/>
          </a:p>
        </p:txBody>
      </p:sp>
      <p:pic>
        <p:nvPicPr>
          <p:cNvPr id="1028" name="Picture 4" descr="Высота треугольника - Wikiw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01" y="1951713"/>
            <a:ext cx="3684529" cy="2954575"/>
          </a:xfrm>
          <a:prstGeom prst="rect">
            <a:avLst/>
          </a:prstGeom>
          <a:noFill/>
          <a:effectLst>
            <a:reflection blurRad="6350" stA="50000" endA="275" endPos="40000" dist="1016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3715" y="-19677"/>
            <a:ext cx="1256223" cy="125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428237" y="1403016"/>
            <a:ext cx="2257222" cy="657525"/>
          </a:xfrm>
          <a:prstGeom prst="roundRect">
            <a:avLst/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26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1-teorema</a:t>
            </a:r>
            <a:endParaRPr lang="ru-RU" sz="3126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26389" y="4484206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517" b="1" dirty="0"/>
              <a:t>В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187194" y="1426661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4259971" y="462753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399938" y="487004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439133" y="330477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F</a:t>
            </a:r>
            <a:endParaRPr lang="ru-RU" altLang="ru-RU" sz="3517" b="1" dirty="0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2648995" y="236874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E</a:t>
            </a:r>
            <a:endParaRPr lang="ru-RU" altLang="ru-RU" sz="3517" b="1" dirty="0"/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4952567" y="3968011"/>
            <a:ext cx="7066512" cy="1533453"/>
          </a:xfrm>
          <a:prstGeom prst="rect">
            <a:avLst/>
          </a:prstGeom>
          <a:ln/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3126" dirty="0" err="1"/>
              <a:t>Uchburchak</a:t>
            </a:r>
            <a:r>
              <a:rPr lang="ru-RU" sz="3126" dirty="0"/>
              <a:t> </a:t>
            </a:r>
            <a:r>
              <a:rPr lang="ru-RU" sz="3126" dirty="0" err="1"/>
              <a:t>balandliklari</a:t>
            </a:r>
            <a:r>
              <a:rPr lang="ru-RU" sz="3126" dirty="0"/>
              <a:t> (</a:t>
            </a:r>
            <a:r>
              <a:rPr lang="ru-RU" sz="3126" dirty="0" err="1"/>
              <a:t>yoki</a:t>
            </a:r>
            <a:r>
              <a:rPr lang="ru-RU" sz="3126" dirty="0"/>
              <a:t> </a:t>
            </a:r>
            <a:r>
              <a:rPr lang="ru-RU" sz="3126" dirty="0" err="1"/>
              <a:t>ularning</a:t>
            </a:r>
            <a:r>
              <a:rPr lang="ru-RU" sz="3126" dirty="0"/>
              <a:t> </a:t>
            </a:r>
            <a:r>
              <a:rPr lang="ru-RU" sz="3126" dirty="0" err="1"/>
              <a:t>davomi</a:t>
            </a:r>
            <a:r>
              <a:rPr lang="en-US" sz="3126" dirty="0" smtClean="0"/>
              <a:t>)</a:t>
            </a:r>
            <a:r>
              <a:rPr lang="ru-RU" sz="3126" dirty="0" err="1" smtClean="0"/>
              <a:t>ning</a:t>
            </a:r>
            <a:r>
              <a:rPr lang="ru-RU" sz="3126" dirty="0" smtClean="0"/>
              <a:t> </a:t>
            </a:r>
            <a:r>
              <a:rPr lang="ru-RU" sz="3126" dirty="0" err="1"/>
              <a:t>kesishish</a:t>
            </a:r>
            <a:r>
              <a:rPr lang="ru-RU" sz="3126" dirty="0"/>
              <a:t> </a:t>
            </a:r>
            <a:r>
              <a:rPr lang="ru-RU" sz="3126" dirty="0" err="1"/>
              <a:t>nuqtasi</a:t>
            </a:r>
            <a:r>
              <a:rPr lang="ru-RU" sz="3126" dirty="0"/>
              <a:t> </a:t>
            </a:r>
            <a:r>
              <a:rPr lang="ru-RU" sz="3126" dirty="0" err="1"/>
              <a:t>uning</a:t>
            </a:r>
            <a:r>
              <a:rPr lang="ru-RU" sz="3126" dirty="0"/>
              <a:t> </a:t>
            </a:r>
            <a:r>
              <a:rPr lang="ru-RU" sz="3126" b="1" i="1" dirty="0" err="1"/>
              <a:t>ortomarkazi</a:t>
            </a:r>
            <a:r>
              <a:rPr lang="ru-RU" sz="3126" b="1" dirty="0"/>
              <a:t> </a:t>
            </a:r>
            <a:r>
              <a:rPr lang="ru-RU" sz="3126" dirty="0" err="1"/>
              <a:t>ham</a:t>
            </a:r>
            <a:r>
              <a:rPr lang="ru-RU" sz="3126" dirty="0"/>
              <a:t> </a:t>
            </a:r>
            <a:r>
              <a:rPr lang="ru-RU" sz="3126" dirty="0" err="1"/>
              <a:t>deyiladi</a:t>
            </a:r>
            <a:r>
              <a:rPr lang="ru-RU" sz="3126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095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12237201" cy="1279351"/>
          </a:xfrm>
          <a:solidFill>
            <a:srgbClr val="0070C0"/>
          </a:solidFill>
        </p:spPr>
        <p:txBody>
          <a:bodyPr>
            <a:noAutofit/>
          </a:bodyPr>
          <a:lstStyle/>
          <a:p>
            <a:pPr indent="70337" algn="ctr">
              <a:spcBef>
                <a:spcPts val="0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2532896" y="321818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2450"/>
          </a:p>
        </p:txBody>
      </p:sp>
      <p:sp>
        <p:nvSpPr>
          <p:cNvPr id="7183" name="Text Box 31"/>
          <p:cNvSpPr txBox="1">
            <a:spLocks noChangeArrowheads="1"/>
          </p:cNvSpPr>
          <p:nvPr/>
        </p:nvSpPr>
        <p:spPr bwMode="auto">
          <a:xfrm>
            <a:off x="4565993" y="1595086"/>
            <a:ext cx="7341816" cy="1077218"/>
          </a:xfrm>
          <a:prstGeom prst="rect">
            <a:avLst/>
          </a:prstGeom>
          <a:solidFill>
            <a:schemeClr val="bg1"/>
          </a:solidFill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ru-RU" dirty="0" err="1"/>
              <a:t>Uchburchakning</a:t>
            </a:r>
            <a:r>
              <a:rPr lang="en-US" altLang="ru-RU" dirty="0"/>
              <a:t> </a:t>
            </a:r>
            <a:r>
              <a:rPr lang="en-US" altLang="ru-RU" dirty="0" err="1" smtClean="0"/>
              <a:t>tomonlaridan</a:t>
            </a:r>
            <a:r>
              <a:rPr lang="en-US" altLang="ru-RU" dirty="0" smtClean="0"/>
              <a:t> </a:t>
            </a:r>
            <a:r>
              <a:rPr lang="en-US" altLang="ru-RU" dirty="0" err="1" smtClean="0"/>
              <a:t>qaysi</a:t>
            </a:r>
            <a:r>
              <a:rPr lang="en-US" altLang="ru-RU" dirty="0" smtClean="0"/>
              <a:t> </a:t>
            </a:r>
            <a:r>
              <a:rPr lang="en-US" altLang="ru-RU" dirty="0" err="1" smtClean="0"/>
              <a:t>biri</a:t>
            </a:r>
            <a:r>
              <a:rPr lang="en-US" altLang="ru-RU" dirty="0" smtClean="0"/>
              <a:t> </a:t>
            </a:r>
            <a:r>
              <a:rPr lang="en-US" altLang="ru-RU" dirty="0" err="1" smtClean="0"/>
              <a:t>ortomarkazga</a:t>
            </a:r>
            <a:r>
              <a:rPr lang="en-US" altLang="ru-RU" dirty="0" smtClean="0"/>
              <a:t> </a:t>
            </a:r>
            <a:r>
              <a:rPr lang="en-US" altLang="ru-RU" dirty="0" err="1" smtClean="0"/>
              <a:t>yaqin</a:t>
            </a:r>
            <a:r>
              <a:rPr lang="en-US" altLang="ru-RU" dirty="0" smtClean="0"/>
              <a:t> </a:t>
            </a:r>
            <a:r>
              <a:rPr lang="en-US" altLang="ru-RU" dirty="0" err="1" smtClean="0"/>
              <a:t>joylashgan</a:t>
            </a:r>
            <a:r>
              <a:rPr lang="en-US" altLang="ru-RU" dirty="0"/>
              <a:t>?</a:t>
            </a:r>
            <a:endParaRPr lang="ru-RU" altLang="ru-RU" dirty="0"/>
          </a:p>
        </p:txBody>
      </p:sp>
      <p:pic>
        <p:nvPicPr>
          <p:cNvPr id="1028" name="Picture 4" descr="Высота треугольника - Wikiw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72" y="2056495"/>
            <a:ext cx="3684529" cy="2954575"/>
          </a:xfrm>
          <a:prstGeom prst="rect">
            <a:avLst/>
          </a:prstGeom>
          <a:solidFill>
            <a:schemeClr val="bg1"/>
          </a:solidFill>
          <a:effectLst>
            <a:reflection blurRad="6350" stA="50000" endA="275" endPos="40000" dist="101600" dir="5400000" sy="-100000" algn="bl" rotWithShape="0"/>
          </a:effectLst>
          <a:extLst/>
        </p:spPr>
      </p:pic>
      <p:pic>
        <p:nvPicPr>
          <p:cNvPr id="10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3715" y="-19677"/>
            <a:ext cx="1256223" cy="125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812872" y="1567639"/>
            <a:ext cx="3327680" cy="657525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-69029" y="4887924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517" b="1" dirty="0"/>
              <a:t>В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521415" y="4868504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857870" y="1563813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C</a:t>
            </a:r>
            <a:endParaRPr lang="ru-RU" altLang="ru-RU" sz="3517" b="1" dirty="0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399938" y="487004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D</a:t>
            </a:r>
            <a:endParaRPr lang="ru-RU" altLang="ru-RU" sz="3517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 Box 31"/>
              <p:cNvSpPr txBox="1">
                <a:spLocks noChangeArrowheads="1"/>
              </p:cNvSpPr>
              <p:nvPr/>
            </p:nvSpPr>
            <p:spPr bwMode="auto">
              <a:xfrm>
                <a:off x="4547062" y="3068960"/>
                <a:ext cx="7360747" cy="2677656"/>
              </a:xfrm>
              <a:prstGeom prst="rect">
                <a:avLst/>
              </a:prstGeom>
              <a:solidFill>
                <a:schemeClr val="bg1"/>
              </a:solidFill>
              <a:ln/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scene3d>
                <a:camera prst="orthographicFront"/>
                <a:lightRig rig="threePt" dir="t"/>
              </a:scene3d>
              <a:sp3d>
                <a:bevelT prst="relaxedInset"/>
              </a:sp3d>
              <a:extLst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just"/>
                <a:r>
                  <a:rPr lang="ru-RU" sz="2800" dirty="0" smtClean="0"/>
                  <a:t>∆</a:t>
                </a:r>
                <a:r>
                  <a:rPr lang="en-US" sz="2800" dirty="0" smtClean="0"/>
                  <a:t>ABC da, AC&lt; BC</a:t>
                </a:r>
                <a:r>
                  <a:rPr lang="ru-RU" sz="2800" dirty="0" smtClean="0"/>
                  <a:t>.</a:t>
                </a:r>
                <a:r>
                  <a:rPr lang="en-US" sz="2800" dirty="0" smtClean="0"/>
                  <a:t> CD </a:t>
                </a:r>
                <a:r>
                  <a:rPr lang="en-US" sz="2800" dirty="0" err="1" smtClean="0"/>
                  <a:t>balandlik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, AD&gt;BD.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⇉∠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𝐴𝐶𝐷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&gt;∠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𝐵𝐶𝐷</m:t>
                    </m:r>
                  </m:oMath>
                </a14:m>
                <a:r>
                  <a:rPr lang="en-US" sz="2800" dirty="0" smtClean="0"/>
                  <a:t>. Bu </a:t>
                </a:r>
                <a:r>
                  <a:rPr lang="en-US" sz="2800" dirty="0" err="1" smtClean="0"/>
                  <a:t>balandlik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nuqtalari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shu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uchdan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chiquvchi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tomonlaridan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eng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kichigiga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yaqin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joylashganini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bildiradi</a:t>
                </a:r>
                <a:r>
                  <a:rPr lang="en-US" sz="2800" dirty="0" smtClean="0"/>
                  <a:t>. </a:t>
                </a:r>
              </a:p>
              <a:p>
                <a:pPr algn="just"/>
                <a:r>
                  <a:rPr lang="en-US" sz="2800" dirty="0" err="1" smtClean="0"/>
                  <a:t>Demak</a:t>
                </a:r>
                <a:r>
                  <a:rPr lang="en-US" sz="2800" dirty="0" smtClean="0"/>
                  <a:t>, </a:t>
                </a:r>
                <a:r>
                  <a:rPr lang="en-US" sz="2800" dirty="0" err="1" smtClean="0"/>
                  <a:t>uchburchakning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ortomarkazi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kichik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tomonga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yaqin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joylashadi</a:t>
                </a:r>
                <a:r>
                  <a:rPr lang="en-US" sz="2800" dirty="0" smtClean="0"/>
                  <a:t>.  </a:t>
                </a:r>
                <a:endParaRPr lang="ru-RU" sz="2800" dirty="0"/>
              </a:p>
            </p:txBody>
          </p:sp>
        </mc:Choice>
        <mc:Fallback>
          <p:sp>
            <p:nvSpPr>
              <p:cNvPr id="19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47062" y="3068960"/>
                <a:ext cx="7360747" cy="267765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/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369515" y="339505"/>
            <a:ext cx="109055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3905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3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43715" y="-19676"/>
            <a:ext cx="11917892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657783" y="116573"/>
            <a:ext cx="11482730" cy="1124390"/>
          </a:xfrm>
          <a:prstGeom prst="rect">
            <a:avLst/>
          </a:prstGeom>
        </p:spPr>
        <p:txBody>
          <a:bodyPr vert="horz" lIns="89331" tIns="44665" rIns="89331" bIns="44665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0337" algn="ctr">
              <a:spcBef>
                <a:spcPts val="0"/>
              </a:spcBef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medianalarining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6"/>
          <p:cNvSpPr>
            <a:spLocks noChangeShapeType="1"/>
          </p:cNvSpPr>
          <p:nvPr/>
        </p:nvSpPr>
        <p:spPr bwMode="auto">
          <a:xfrm>
            <a:off x="2532896" y="321818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450"/>
          </a:p>
        </p:txBody>
      </p:sp>
      <p:sp>
        <p:nvSpPr>
          <p:cNvPr id="20" name="Text Box 31"/>
          <p:cNvSpPr txBox="1">
            <a:spLocks noChangeArrowheads="1"/>
          </p:cNvSpPr>
          <p:nvPr/>
        </p:nvSpPr>
        <p:spPr bwMode="auto">
          <a:xfrm>
            <a:off x="4817875" y="1566937"/>
            <a:ext cx="6960170" cy="2076979"/>
          </a:xfrm>
          <a:prstGeom prst="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01600" prst="riblet"/>
          </a:sp3d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s-ES" altLang="ru-RU" sz="3224" dirty="0">
                <a:cs typeface="Arial" panose="020B0604020202020204" pitchFamily="34" charset="0"/>
              </a:rPr>
              <a:t>Uchburchak  medianalari  bir  nuqtada  kesishadi  va  bu  nuqtada  uchidan boshlab hisoblaganda 2 : 1 nisbatda bo‘linadi.</a:t>
            </a:r>
            <a:endParaRPr lang="ru-RU" altLang="ru-RU" sz="3224" dirty="0">
              <a:cs typeface="Arial" panose="020B0604020202020204" pitchFamily="34" charset="0"/>
            </a:endParaRPr>
          </a:p>
        </p:txBody>
      </p:sp>
      <p:pic>
        <p:nvPicPr>
          <p:cNvPr id="22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4880" y="48448"/>
            <a:ext cx="1256223" cy="125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292492" y="1566937"/>
            <a:ext cx="2257222" cy="657525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26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2-teorema</a:t>
            </a:r>
            <a:endParaRPr lang="ru-RU" sz="3126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Box 31"/>
          <p:cNvSpPr txBox="1">
            <a:spLocks noChangeArrowheads="1"/>
          </p:cNvSpPr>
          <p:nvPr/>
        </p:nvSpPr>
        <p:spPr bwMode="auto">
          <a:xfrm>
            <a:off x="4817875" y="4077072"/>
            <a:ext cx="6960170" cy="1580817"/>
          </a:xfrm>
          <a:prstGeom prst="rect">
            <a:avLst/>
          </a:prstGeom>
          <a:ln/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224" dirty="0" err="1">
                <a:cs typeface="Arial" panose="020B0604020202020204" pitchFamily="34" charset="0"/>
              </a:rPr>
              <a:t>Uchburchak</a:t>
            </a:r>
            <a:r>
              <a:rPr lang="en-US" sz="3224" dirty="0">
                <a:cs typeface="Arial" panose="020B0604020202020204" pitchFamily="34" charset="0"/>
              </a:rPr>
              <a:t> </a:t>
            </a:r>
            <a:r>
              <a:rPr lang="en-US" sz="3224" dirty="0" err="1">
                <a:cs typeface="Arial" panose="020B0604020202020204" pitchFamily="34" charset="0"/>
              </a:rPr>
              <a:t>medianalarining</a:t>
            </a:r>
            <a:r>
              <a:rPr lang="en-US" sz="3224" dirty="0">
                <a:cs typeface="Arial" panose="020B0604020202020204" pitchFamily="34" charset="0"/>
              </a:rPr>
              <a:t> </a:t>
            </a:r>
            <a:r>
              <a:rPr lang="en-US" sz="3224" dirty="0" err="1">
                <a:cs typeface="Arial" panose="020B0604020202020204" pitchFamily="34" charset="0"/>
              </a:rPr>
              <a:t>kesishish</a:t>
            </a:r>
            <a:r>
              <a:rPr lang="en-US" sz="3224" dirty="0">
                <a:cs typeface="Arial" panose="020B0604020202020204" pitchFamily="34" charset="0"/>
              </a:rPr>
              <a:t> </a:t>
            </a:r>
            <a:r>
              <a:rPr lang="en-US" sz="3224" dirty="0" err="1">
                <a:cs typeface="Arial" panose="020B0604020202020204" pitchFamily="34" charset="0"/>
              </a:rPr>
              <a:t>nuqtasi</a:t>
            </a:r>
            <a:r>
              <a:rPr lang="en-US" sz="3224" dirty="0">
                <a:cs typeface="Arial" panose="020B0604020202020204" pitchFamily="34" charset="0"/>
              </a:rPr>
              <a:t> </a:t>
            </a:r>
            <a:r>
              <a:rPr lang="en-US" sz="3224" b="1" i="1" dirty="0" err="1">
                <a:cs typeface="Arial" panose="020B0604020202020204" pitchFamily="34" charset="0"/>
              </a:rPr>
              <a:t>sentroid</a:t>
            </a:r>
            <a:r>
              <a:rPr lang="en-US" sz="3224" dirty="0">
                <a:cs typeface="Arial" panose="020B0604020202020204" pitchFamily="34" charset="0"/>
              </a:rPr>
              <a:t> </a:t>
            </a:r>
            <a:r>
              <a:rPr lang="en-US" sz="3224" dirty="0" err="1">
                <a:cs typeface="Arial" panose="020B0604020202020204" pitchFamily="34" charset="0"/>
              </a:rPr>
              <a:t>yoki</a:t>
            </a:r>
            <a:r>
              <a:rPr lang="en-US" sz="3224" dirty="0">
                <a:cs typeface="Arial" panose="020B0604020202020204" pitchFamily="34" charset="0"/>
              </a:rPr>
              <a:t> </a:t>
            </a:r>
            <a:r>
              <a:rPr lang="en-US" sz="3224" b="1" i="1" dirty="0" err="1">
                <a:cs typeface="Arial" panose="020B0604020202020204" pitchFamily="34" charset="0"/>
              </a:rPr>
              <a:t>og‘irlik</a:t>
            </a:r>
            <a:r>
              <a:rPr lang="en-US" sz="3224" b="1" i="1" dirty="0">
                <a:cs typeface="Arial" panose="020B0604020202020204" pitchFamily="34" charset="0"/>
              </a:rPr>
              <a:t> </a:t>
            </a:r>
            <a:r>
              <a:rPr lang="en-US" sz="3224" b="1" i="1" dirty="0" err="1" smtClean="0">
                <a:cs typeface="Arial" panose="020B0604020202020204" pitchFamily="34" charset="0"/>
              </a:rPr>
              <a:t>markazi</a:t>
            </a:r>
            <a:r>
              <a:rPr lang="ru-RU" sz="3224" b="1" i="1" dirty="0">
                <a:cs typeface="Arial" panose="020B0604020202020204" pitchFamily="34" charset="0"/>
              </a:rPr>
              <a:t> </a:t>
            </a:r>
            <a:r>
              <a:rPr lang="en-US" sz="3224" dirty="0" smtClean="0">
                <a:cs typeface="Arial" panose="020B0604020202020204" pitchFamily="34" charset="0"/>
              </a:rPr>
              <a:t>ham </a:t>
            </a:r>
            <a:r>
              <a:rPr lang="en-US" sz="3224" dirty="0" err="1">
                <a:cs typeface="Arial" panose="020B0604020202020204" pitchFamily="34" charset="0"/>
              </a:rPr>
              <a:t>deyiladi</a:t>
            </a:r>
            <a:r>
              <a:rPr lang="en-US" sz="3224" dirty="0">
                <a:cs typeface="Arial" panose="020B0604020202020204" pitchFamily="34" charset="0"/>
              </a:rPr>
              <a:t>.</a:t>
            </a:r>
            <a:endParaRPr lang="ru-RU" sz="3224" dirty="0">
              <a:cs typeface="Arial" panose="020B0604020202020204" pitchFamily="34" charset="0"/>
            </a:endParaRPr>
          </a:p>
        </p:txBody>
      </p:sp>
      <p:pic>
        <p:nvPicPr>
          <p:cNvPr id="2054" name="Picture 6" descr="Медиана. Подробная теория с примерами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6" y="2179379"/>
            <a:ext cx="4584133" cy="292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101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0" y="-19676"/>
            <a:ext cx="12191999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76200" y="64172"/>
            <a:ext cx="13143073" cy="1124390"/>
          </a:xfrm>
          <a:prstGeom prst="rect">
            <a:avLst/>
          </a:prstGeom>
        </p:spPr>
        <p:txBody>
          <a:bodyPr vert="horz" lIns="89331" tIns="44665" rIns="89331" bIns="44665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0337" algn="ctr">
              <a:spcBef>
                <a:spcPts val="0"/>
              </a:spcBef>
            </a:pP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medianalarining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3715" y="-19677"/>
            <a:ext cx="1256223" cy="125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 1"/>
          <p:cNvSpPr txBox="1">
            <a:spLocks/>
          </p:cNvSpPr>
          <p:nvPr/>
        </p:nvSpPr>
        <p:spPr>
          <a:xfrm>
            <a:off x="4275008" y="1720890"/>
            <a:ext cx="7848872" cy="406176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marL="228486" indent="-228486" algn="l" defTabSz="913943" rtl="0" eaLnBrk="1" latinLnBrk="0" hangingPunct="1">
              <a:lnSpc>
                <a:spcPct val="90000"/>
              </a:lnSpc>
              <a:spcBef>
                <a:spcPts val="999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457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429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99400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6371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3343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0314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7286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4257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O – AA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CC</a:t>
            </a:r>
            <a:r>
              <a:rPr lang="en-US" sz="254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, D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AO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CO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kesmalarning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- ∆ABC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540" b="1" i="1" dirty="0">
                <a:latin typeface="Arial" panose="020B0604020202020204" pitchFamily="34" charset="0"/>
                <a:cs typeface="Arial" panose="020B0604020202020204" pitchFamily="34" charset="0"/>
              </a:rPr>
              <a:t>||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AC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254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4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=0,5AC.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DE-∆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AOCning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chizig‘i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|| 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AC, DE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0,5AC.</a:t>
            </a:r>
          </a:p>
          <a:p>
            <a:pPr marL="0" indent="0">
              <a:buNone/>
            </a:pP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nuqtasida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ikkiga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 = DO = 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OA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54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= EO= OC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CC</a:t>
            </a:r>
            <a:r>
              <a:rPr lang="en-US" sz="254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medianalar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: 1 </a:t>
            </a:r>
            <a:r>
              <a:rPr lang="en-US" sz="2540" i="1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254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4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540" i="1" dirty="0"/>
              <a:t>.</a:t>
            </a:r>
            <a:endParaRPr lang="ru-RU" sz="2540" i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5756" y="1362608"/>
            <a:ext cx="2172405" cy="58749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26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endParaRPr lang="ru-RU" sz="3126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14" y="2096537"/>
            <a:ext cx="3706020" cy="419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0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0" y="-19676"/>
            <a:ext cx="12191999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81053" y="40244"/>
            <a:ext cx="13682094" cy="1124390"/>
          </a:xfrm>
          <a:prstGeom prst="rect">
            <a:avLst/>
          </a:prstGeom>
        </p:spPr>
        <p:txBody>
          <a:bodyPr vert="horz" lIns="89331" tIns="44665" rIns="89331" bIns="44665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0337" algn="just">
              <a:spcBef>
                <a:spcPts val="0"/>
              </a:spcBef>
            </a:pPr>
            <a:r>
              <a:rPr 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bissektrisalarining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3715" y="-19677"/>
            <a:ext cx="1256223" cy="125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6292214" y="2727499"/>
            <a:ext cx="5344832" cy="1535420"/>
          </a:xfrm>
          <a:prstGeom prst="rect">
            <a:avLst/>
          </a:prstGeom>
          <a:solidFill>
            <a:schemeClr val="bg1"/>
          </a:solidFill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3126" b="1" dirty="0" err="1">
                <a:cs typeface="Arial" panose="020B0604020202020204" pitchFamily="34" charset="0"/>
              </a:rPr>
              <a:t>Uchburchakning</a:t>
            </a:r>
            <a:r>
              <a:rPr lang="ru-RU" sz="3126" b="1" dirty="0">
                <a:cs typeface="Arial" panose="020B0604020202020204" pitchFamily="34" charset="0"/>
              </a:rPr>
              <a:t> </a:t>
            </a:r>
            <a:r>
              <a:rPr lang="ru-RU" sz="3126" b="1" dirty="0" err="1">
                <a:cs typeface="Arial" panose="020B0604020202020204" pitchFamily="34" charset="0"/>
              </a:rPr>
              <a:t>uchala</a:t>
            </a:r>
            <a:r>
              <a:rPr lang="ru-RU" sz="3126" b="1" dirty="0">
                <a:cs typeface="Arial" panose="020B0604020202020204" pitchFamily="34" charset="0"/>
              </a:rPr>
              <a:t> </a:t>
            </a:r>
            <a:r>
              <a:rPr lang="ru-RU" sz="3126" b="1" dirty="0" err="1">
                <a:cs typeface="Arial" panose="020B0604020202020204" pitchFamily="34" charset="0"/>
              </a:rPr>
              <a:t>bissektrisasi</a:t>
            </a:r>
            <a:r>
              <a:rPr lang="ru-RU" sz="3126" b="1" dirty="0">
                <a:cs typeface="Arial" panose="020B0604020202020204" pitchFamily="34" charset="0"/>
              </a:rPr>
              <a:t> </a:t>
            </a:r>
            <a:r>
              <a:rPr lang="ru-RU" sz="3126" b="1" dirty="0" err="1">
                <a:cs typeface="Arial" panose="020B0604020202020204" pitchFamily="34" charset="0"/>
              </a:rPr>
              <a:t>bir</a:t>
            </a:r>
            <a:r>
              <a:rPr lang="ru-RU" sz="3126" b="1" dirty="0">
                <a:cs typeface="Arial" panose="020B0604020202020204" pitchFamily="34" charset="0"/>
              </a:rPr>
              <a:t> </a:t>
            </a:r>
            <a:r>
              <a:rPr lang="ru-RU" sz="3126" b="1" dirty="0" err="1">
                <a:cs typeface="Arial" panose="020B0604020202020204" pitchFamily="34" charset="0"/>
              </a:rPr>
              <a:t>nuqtada</a:t>
            </a:r>
            <a:r>
              <a:rPr lang="ru-RU" sz="3126" b="1" dirty="0">
                <a:cs typeface="Arial" panose="020B0604020202020204" pitchFamily="34" charset="0"/>
              </a:rPr>
              <a:t> </a:t>
            </a:r>
            <a:r>
              <a:rPr lang="ru-RU" sz="3126" b="1" dirty="0" err="1">
                <a:cs typeface="Arial" panose="020B0604020202020204" pitchFamily="34" charset="0"/>
              </a:rPr>
              <a:t>kesishadi</a:t>
            </a:r>
            <a:r>
              <a:rPr lang="ru-RU" sz="3126" b="1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60862" y="1680371"/>
            <a:ext cx="3374158" cy="657525"/>
          </a:xfrm>
          <a:prstGeom prst="roundRect">
            <a:avLst/>
          </a:prstGeom>
          <a:noFill/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3-teorema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71826" y="2496999"/>
            <a:ext cx="4896544" cy="2354560"/>
          </a:xfrm>
          <a:prstGeom prst="triangle">
            <a:avLst>
              <a:gd name="adj" fmla="val 2548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stCxn id="8" idx="0"/>
          </p:cNvCxnSpPr>
          <p:nvPr/>
        </p:nvCxnSpPr>
        <p:spPr>
          <a:xfrm>
            <a:off x="2019514" y="2496999"/>
            <a:ext cx="457314" cy="235456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8" idx="2"/>
          </p:cNvCxnSpPr>
          <p:nvPr/>
        </p:nvCxnSpPr>
        <p:spPr>
          <a:xfrm flipV="1">
            <a:off x="771826" y="3309389"/>
            <a:ext cx="2512152" cy="154217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8" idx="1"/>
            <a:endCxn id="8" idx="4"/>
          </p:cNvCxnSpPr>
          <p:nvPr/>
        </p:nvCxnSpPr>
        <p:spPr>
          <a:xfrm>
            <a:off x="1395670" y="3674279"/>
            <a:ext cx="4272700" cy="117728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7474" y="465313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97338" y="184013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58116" y="464030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2207568" y="3820428"/>
            <a:ext cx="203828" cy="18463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 rot="20567029">
            <a:off x="2159565" y="3237183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Дуга 28"/>
          <p:cNvSpPr/>
          <p:nvPr/>
        </p:nvSpPr>
        <p:spPr>
          <a:xfrm>
            <a:off x="335360" y="4406675"/>
            <a:ext cx="845693" cy="756846"/>
          </a:xfrm>
          <a:prstGeom prst="arc">
            <a:avLst>
              <a:gd name="adj1" fmla="val 18121478"/>
              <a:gd name="adj2" fmla="val 444397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/>
          <p:cNvSpPr/>
          <p:nvPr/>
        </p:nvSpPr>
        <p:spPr>
          <a:xfrm rot="13424021">
            <a:off x="4737514" y="4358858"/>
            <a:ext cx="845693" cy="756846"/>
          </a:xfrm>
          <a:prstGeom prst="arc">
            <a:avLst>
              <a:gd name="adj1" fmla="val 17869606"/>
              <a:gd name="adj2" fmla="val 850144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5741812">
            <a:off x="1525000" y="2085367"/>
            <a:ext cx="845693" cy="756846"/>
          </a:xfrm>
          <a:prstGeom prst="arc">
            <a:avLst>
              <a:gd name="adj1" fmla="val 17656323"/>
              <a:gd name="adj2" fmla="val 602570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/>
          <p:cNvSpPr/>
          <p:nvPr/>
        </p:nvSpPr>
        <p:spPr>
          <a:xfrm rot="13424021">
            <a:off x="4837972" y="4406674"/>
            <a:ext cx="845693" cy="756846"/>
          </a:xfrm>
          <a:prstGeom prst="arc">
            <a:avLst>
              <a:gd name="adj1" fmla="val 18488841"/>
              <a:gd name="adj2" fmla="val 850144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/>
          <p:cNvSpPr/>
          <p:nvPr/>
        </p:nvSpPr>
        <p:spPr>
          <a:xfrm rot="13424021">
            <a:off x="4955320" y="4450246"/>
            <a:ext cx="845693" cy="756846"/>
          </a:xfrm>
          <a:prstGeom prst="arc">
            <a:avLst>
              <a:gd name="adj1" fmla="val 18848265"/>
              <a:gd name="adj2" fmla="val 321975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/>
          <p:cNvSpPr/>
          <p:nvPr/>
        </p:nvSpPr>
        <p:spPr>
          <a:xfrm rot="5741812">
            <a:off x="1482790" y="1981111"/>
            <a:ext cx="845693" cy="756846"/>
          </a:xfrm>
          <a:prstGeom prst="arc">
            <a:avLst>
              <a:gd name="adj1" fmla="val 18212874"/>
              <a:gd name="adj2" fmla="val 82122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61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1"/>
          <p:cNvSpPr txBox="1">
            <a:spLocks/>
          </p:cNvSpPr>
          <p:nvPr/>
        </p:nvSpPr>
        <p:spPr>
          <a:xfrm>
            <a:off x="344156" y="227371"/>
            <a:ext cx="6932722" cy="6422147"/>
          </a:xfrm>
          <a:prstGeom prst="rect">
            <a:avLst/>
          </a:prstGeom>
          <a:solidFill>
            <a:schemeClr val="bg1"/>
          </a:solidFill>
          <a:ln>
            <a:solidFill>
              <a:srgbClr val="7A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lvl1pPr marL="228486" indent="-228486" algn="l" defTabSz="913943" rtl="0" eaLnBrk="1" latinLnBrk="0" hangingPunct="1">
              <a:lnSpc>
                <a:spcPct val="90000"/>
              </a:lnSpc>
              <a:spcBef>
                <a:spcPts val="999"/>
              </a:spcBef>
              <a:buFont typeface="Arial" panose="020B0604020202020204" pitchFamily="34" charset="0"/>
              <a:buChar char="•"/>
              <a:defRPr sz="2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457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3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2429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599400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6371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3343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0314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7286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4257" indent="-228486" algn="l" defTabSz="91394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∆ABC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AA</a:t>
            </a:r>
            <a:r>
              <a:rPr lang="en-US" sz="28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BB</a:t>
            </a:r>
            <a:r>
              <a:rPr lang="en-US" sz="28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bissektrisalari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kesishgan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AB, BC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chiziqlarga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OK, OL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bissektrisasining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tomonlarigacha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masofalar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OK = ON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OK = OL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ON =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ACB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uzoqlashadi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CC</a:t>
            </a:r>
            <a:r>
              <a:rPr lang="en-US" sz="28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bissektrisasida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∆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kesishadi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isbotlandi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59752" y="427496"/>
            <a:ext cx="2172405" cy="455657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26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endParaRPr lang="ru-RU" sz="3126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7494305" y="2357670"/>
            <a:ext cx="4561544" cy="2354560"/>
          </a:xfrm>
          <a:prstGeom prst="triangle">
            <a:avLst>
              <a:gd name="adj" fmla="val 2548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>
            <a:stCxn id="9" idx="0"/>
          </p:cNvCxnSpPr>
          <p:nvPr/>
        </p:nvCxnSpPr>
        <p:spPr>
          <a:xfrm>
            <a:off x="8656632" y="2357670"/>
            <a:ext cx="542675" cy="235456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9" idx="2"/>
          </p:cNvCxnSpPr>
          <p:nvPr/>
        </p:nvCxnSpPr>
        <p:spPr>
          <a:xfrm flipV="1">
            <a:off x="7494305" y="3246084"/>
            <a:ext cx="2425657" cy="146614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9" idx="1"/>
            <a:endCxn id="9" idx="4"/>
          </p:cNvCxnSpPr>
          <p:nvPr/>
        </p:nvCxnSpPr>
        <p:spPr>
          <a:xfrm>
            <a:off x="8075469" y="3534950"/>
            <a:ext cx="3980380" cy="117728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459180" y="479104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62435" y="190619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754830" y="4808735"/>
            <a:ext cx="516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850153" y="3681099"/>
            <a:ext cx="203828" cy="18463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8597731" y="3843123"/>
            <a:ext cx="4235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Дуга 17"/>
          <p:cNvSpPr/>
          <p:nvPr/>
        </p:nvSpPr>
        <p:spPr>
          <a:xfrm>
            <a:off x="7050507" y="4328338"/>
            <a:ext cx="845693" cy="756846"/>
          </a:xfrm>
          <a:prstGeom prst="arc">
            <a:avLst>
              <a:gd name="adj1" fmla="val 18121478"/>
              <a:gd name="adj2" fmla="val 444397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3424021">
            <a:off x="11154686" y="4219529"/>
            <a:ext cx="845693" cy="756846"/>
          </a:xfrm>
          <a:prstGeom prst="arc">
            <a:avLst>
              <a:gd name="adj1" fmla="val 17869606"/>
              <a:gd name="adj2" fmla="val 850144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 rot="5741812">
            <a:off x="8197763" y="1946038"/>
            <a:ext cx="845693" cy="756846"/>
          </a:xfrm>
          <a:prstGeom prst="arc">
            <a:avLst>
              <a:gd name="adj1" fmla="val 18028438"/>
              <a:gd name="adj2" fmla="val 602570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 rot="13424021">
            <a:off x="11244543" y="4267345"/>
            <a:ext cx="845693" cy="756846"/>
          </a:xfrm>
          <a:prstGeom prst="arc">
            <a:avLst>
              <a:gd name="adj1" fmla="val 18488841"/>
              <a:gd name="adj2" fmla="val 850144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13424021">
            <a:off x="11370710" y="4310917"/>
            <a:ext cx="845693" cy="756846"/>
          </a:xfrm>
          <a:prstGeom prst="arc">
            <a:avLst>
              <a:gd name="adj1" fmla="val 18848265"/>
              <a:gd name="adj2" fmla="val 321975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5741812">
            <a:off x="8125755" y="1841782"/>
            <a:ext cx="845693" cy="756846"/>
          </a:xfrm>
          <a:prstGeom prst="arc">
            <a:avLst>
              <a:gd name="adj1" fmla="val 18212874"/>
              <a:gd name="adj2" fmla="val 82122"/>
            </a:avLst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480685" y="3246084"/>
                <a:ext cx="5981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685" y="3246084"/>
                <a:ext cx="598177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968831" y="2805872"/>
                <a:ext cx="6344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𝐀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831" y="2805872"/>
                <a:ext cx="634468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979131" y="4730353"/>
                <a:ext cx="6222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𝐁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9131" y="4730353"/>
                <a:ext cx="622222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единительная линия 36"/>
          <p:cNvCxnSpPr>
            <a:stCxn id="16" idx="4"/>
          </p:cNvCxnSpPr>
          <p:nvPr/>
        </p:nvCxnSpPr>
        <p:spPr>
          <a:xfrm>
            <a:off x="8952067" y="3865735"/>
            <a:ext cx="15063" cy="857299"/>
          </a:xfrm>
          <a:prstGeom prst="line">
            <a:avLst/>
          </a:prstGeom>
          <a:ln w="28575">
            <a:solidFill>
              <a:srgbClr val="7A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16" idx="4"/>
          </p:cNvCxnSpPr>
          <p:nvPr/>
        </p:nvCxnSpPr>
        <p:spPr>
          <a:xfrm flipH="1">
            <a:off x="8952067" y="3092390"/>
            <a:ext cx="675349" cy="773345"/>
          </a:xfrm>
          <a:prstGeom prst="line">
            <a:avLst/>
          </a:prstGeom>
          <a:ln w="28575">
            <a:solidFill>
              <a:srgbClr val="7A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endCxn id="16" idx="5"/>
          </p:cNvCxnSpPr>
          <p:nvPr/>
        </p:nvCxnSpPr>
        <p:spPr>
          <a:xfrm>
            <a:off x="8179773" y="3438445"/>
            <a:ext cx="844358" cy="400251"/>
          </a:xfrm>
          <a:prstGeom prst="line">
            <a:avLst/>
          </a:prstGeom>
          <a:ln w="28575">
            <a:solidFill>
              <a:srgbClr val="7A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681808" y="4713313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i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754825" y="2960416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400" b="1" i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9512478" y="2558682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400" b="1" i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8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3715" y="112156"/>
            <a:ext cx="13245054" cy="1124390"/>
          </a:xfrm>
          <a:prstGeom prst="rect">
            <a:avLst/>
          </a:prstGeom>
        </p:spPr>
        <p:txBody>
          <a:bodyPr vert="horz" lIns="89331" tIns="44665" rIns="89331" bIns="44665" rtlCol="0" anchor="ctr"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70337" algn="ctr">
              <a:spcBef>
                <a:spcPts val="0"/>
              </a:spcBef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perpendikularlarining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endParaRPr lang="ru-RU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3715" y="-19677"/>
            <a:ext cx="1256223" cy="125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Box 31"/>
          <p:cNvSpPr txBox="1">
            <a:spLocks noChangeArrowheads="1"/>
          </p:cNvSpPr>
          <p:nvPr/>
        </p:nvSpPr>
        <p:spPr bwMode="auto">
          <a:xfrm>
            <a:off x="5032513" y="2978778"/>
            <a:ext cx="6104434" cy="1754326"/>
          </a:xfrm>
          <a:prstGeom prst="rect">
            <a:avLst/>
          </a:prstGeom>
          <a:solidFill>
            <a:schemeClr val="bg1"/>
          </a:solidFill>
          <a:ln/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0000" endA="275" endPos="40000" dist="1016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3600" b="1" dirty="0" err="1">
                <a:cs typeface="Arial" panose="020B0604020202020204" pitchFamily="34" charset="0"/>
              </a:rPr>
              <a:t>Uchburchak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tomonlarining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o‘rta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perpendikularlari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bir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nuqtada</a:t>
            </a:r>
            <a:r>
              <a:rPr lang="en-US" sz="3600" b="1" dirty="0">
                <a:cs typeface="Arial" panose="020B0604020202020204" pitchFamily="34" charset="0"/>
              </a:rPr>
              <a:t> </a:t>
            </a:r>
            <a:r>
              <a:rPr lang="en-US" sz="3600" b="1" dirty="0" err="1">
                <a:cs typeface="Arial" panose="020B0604020202020204" pitchFamily="34" charset="0"/>
              </a:rPr>
              <a:t>kesishadi</a:t>
            </a:r>
            <a:r>
              <a:rPr lang="en-US" sz="3600" b="1" dirty="0">
                <a:cs typeface="Arial" panose="020B0604020202020204" pitchFamily="34" charset="0"/>
              </a:rPr>
              <a:t>.</a:t>
            </a:r>
            <a:endParaRPr lang="ru-RU" sz="3600" b="1" dirty="0"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40173" y="1873882"/>
            <a:ext cx="3289114" cy="657525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Окружность: описанная около многоугольни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85" y="2072838"/>
            <a:ext cx="3982665" cy="329407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13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7392</TotalTime>
  <Words>535</Words>
  <Application>Microsoft Office PowerPoint</Application>
  <PresentationFormat>Широкоэкранный</PresentationFormat>
  <Paragraphs>87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SimSun</vt:lpstr>
      <vt:lpstr>Arial</vt:lpstr>
      <vt:lpstr>Calibri</vt:lpstr>
      <vt:lpstr>Calibri Light</vt:lpstr>
      <vt:lpstr>Cambria Math</vt:lpstr>
      <vt:lpstr>Georgia</vt:lpstr>
      <vt:lpstr>Times New Roman</vt:lpstr>
      <vt:lpstr>Тема Office</vt:lpstr>
      <vt:lpstr>Презентация PowerPoint</vt:lpstr>
      <vt:lpstr>   Uchburchakning to‘rt ajoyib nuqtasi</vt:lpstr>
      <vt:lpstr>Uchburchak balandliklarining kesishish nuqtasi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Учетная запись Майкрософт</cp:lastModifiedBy>
  <cp:revision>910</cp:revision>
  <dcterms:created xsi:type="dcterms:W3CDTF">2020-06-19T20:52:49Z</dcterms:created>
  <dcterms:modified xsi:type="dcterms:W3CDTF">2021-03-01T05:01:14Z</dcterms:modified>
</cp:coreProperties>
</file>