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3"/>
  </p:notesMasterIdLst>
  <p:sldIdLst>
    <p:sldId id="306" r:id="rId2"/>
    <p:sldId id="477" r:id="rId3"/>
    <p:sldId id="478" r:id="rId4"/>
    <p:sldId id="475" r:id="rId5"/>
    <p:sldId id="468" r:id="rId6"/>
    <p:sldId id="476" r:id="rId7"/>
    <p:sldId id="469" r:id="rId8"/>
    <p:sldId id="473" r:id="rId9"/>
    <p:sldId id="470" r:id="rId10"/>
    <p:sldId id="472" r:id="rId11"/>
    <p:sldId id="467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E1116F"/>
    <a:srgbClr val="2B133D"/>
    <a:srgbClr val="000000"/>
    <a:srgbClr val="5D28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73" d="100"/>
          <a:sy n="73" d="100"/>
        </p:scale>
        <p:origin x="52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4E3957-A9B3-47B7-A260-D8F3A287F81C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337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03461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6770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67872" y="2636912"/>
            <a:ext cx="10344389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MASALALAR YECHISH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149080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049172" y="3631931"/>
            <a:ext cx="1703513" cy="17823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Группа 77"/>
          <p:cNvGrpSpPr/>
          <p:nvPr/>
        </p:nvGrpSpPr>
        <p:grpSpPr>
          <a:xfrm>
            <a:off x="997296" y="2276872"/>
            <a:ext cx="2866456" cy="2863717"/>
            <a:chOff x="8325981" y="2696872"/>
            <a:chExt cx="2866456" cy="2863717"/>
          </a:xfrm>
        </p:grpSpPr>
        <p:sp>
          <p:nvSpPr>
            <p:cNvPr id="35" name="Овал 34"/>
            <p:cNvSpPr/>
            <p:nvPr/>
          </p:nvSpPr>
          <p:spPr>
            <a:xfrm>
              <a:off x="8692141" y="3116169"/>
              <a:ext cx="2500296" cy="238984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Text Box 17"/>
            <p:cNvSpPr txBox="1">
              <a:spLocks noChangeArrowheads="1"/>
            </p:cNvSpPr>
            <p:nvPr/>
          </p:nvSpPr>
          <p:spPr bwMode="auto">
            <a:xfrm>
              <a:off x="9640729" y="4350430"/>
              <a:ext cx="476998" cy="5810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О</a:t>
              </a:r>
            </a:p>
          </p:txBody>
        </p:sp>
        <p:sp>
          <p:nvSpPr>
            <p:cNvPr id="37" name="Овал 36"/>
            <p:cNvSpPr/>
            <p:nvPr/>
          </p:nvSpPr>
          <p:spPr>
            <a:xfrm>
              <a:off x="9916598" y="4244047"/>
              <a:ext cx="70792" cy="66611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8692141" y="3140391"/>
              <a:ext cx="998434" cy="1035483"/>
            </a:xfrm>
            <a:prstGeom prst="line">
              <a:avLst/>
            </a:prstGeom>
            <a:ln w="28575">
              <a:solidFill>
                <a:srgbClr val="7A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>
              <a:endCxn id="35" idx="7"/>
            </p:cNvCxnSpPr>
            <p:nvPr/>
          </p:nvCxnSpPr>
          <p:spPr>
            <a:xfrm>
              <a:off x="9690573" y="3140391"/>
              <a:ext cx="1135704" cy="325762"/>
            </a:xfrm>
            <a:prstGeom prst="line">
              <a:avLst/>
            </a:prstGeom>
            <a:ln w="28575">
              <a:solidFill>
                <a:srgbClr val="7A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>
              <a:off x="9655177" y="3140391"/>
              <a:ext cx="70792" cy="66611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8658877" y="4147386"/>
              <a:ext cx="70792" cy="66611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Text Box 17"/>
            <p:cNvSpPr txBox="1">
              <a:spLocks noChangeArrowheads="1"/>
            </p:cNvSpPr>
            <p:nvPr/>
          </p:nvSpPr>
          <p:spPr bwMode="auto">
            <a:xfrm>
              <a:off x="8325981" y="3942395"/>
              <a:ext cx="14073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ru-RU" sz="2400" b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</a:t>
              </a:r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4" name="Text Box 17"/>
            <p:cNvSpPr txBox="1">
              <a:spLocks noChangeArrowheads="1"/>
            </p:cNvSpPr>
            <p:nvPr/>
          </p:nvSpPr>
          <p:spPr bwMode="auto">
            <a:xfrm>
              <a:off x="8749136" y="5098924"/>
              <a:ext cx="2001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5" name="Text Box 17"/>
            <p:cNvSpPr txBox="1">
              <a:spLocks noChangeArrowheads="1"/>
            </p:cNvSpPr>
            <p:nvPr/>
          </p:nvSpPr>
          <p:spPr bwMode="auto">
            <a:xfrm>
              <a:off x="9461773" y="2696872"/>
              <a:ext cx="14073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ru-RU" sz="2400" b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</a:t>
              </a:r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9110302" y="3532764"/>
              <a:ext cx="1033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20°</a:t>
              </a:r>
              <a:endParaRPr lang="ru-RU" dirty="0"/>
            </a:p>
          </p:txBody>
        </p:sp>
        <p:cxnSp>
          <p:nvCxnSpPr>
            <p:cNvPr id="47" name="Прямая соединительная линия 46"/>
            <p:cNvCxnSpPr/>
            <p:nvPr/>
          </p:nvCxnSpPr>
          <p:spPr>
            <a:xfrm flipV="1">
              <a:off x="9058301" y="3466153"/>
              <a:ext cx="1767976" cy="1689874"/>
            </a:xfrm>
            <a:prstGeom prst="line">
              <a:avLst/>
            </a:prstGeom>
            <a:ln w="28575">
              <a:solidFill>
                <a:srgbClr val="7A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>
              <a:endCxn id="35" idx="3"/>
            </p:cNvCxnSpPr>
            <p:nvPr/>
          </p:nvCxnSpPr>
          <p:spPr>
            <a:xfrm flipH="1">
              <a:off x="9058301" y="3226188"/>
              <a:ext cx="632272" cy="1929839"/>
            </a:xfrm>
            <a:prstGeom prst="line">
              <a:avLst/>
            </a:prstGeom>
            <a:ln w="28575">
              <a:solidFill>
                <a:srgbClr val="7A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Овал 50"/>
            <p:cNvSpPr/>
            <p:nvPr/>
          </p:nvSpPr>
          <p:spPr>
            <a:xfrm>
              <a:off x="10762930" y="3415623"/>
              <a:ext cx="70792" cy="66611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Text Box 17"/>
            <p:cNvSpPr txBox="1">
              <a:spLocks noChangeArrowheads="1"/>
            </p:cNvSpPr>
            <p:nvPr/>
          </p:nvSpPr>
          <p:spPr bwMode="auto">
            <a:xfrm>
              <a:off x="10785554" y="3062574"/>
              <a:ext cx="14073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ru-RU" sz="2400" b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Прямоугольник 78"/>
              <p:cNvSpPr/>
              <p:nvPr/>
            </p:nvSpPr>
            <p:spPr>
              <a:xfrm>
                <a:off x="1520501" y="1536150"/>
                <a:ext cx="184595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2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3200" b="1" dirty="0" smtClean="0">
                    <a:solidFill>
                      <a:srgbClr val="C00000"/>
                    </a:solidFill>
                  </a:rPr>
                  <a:t>ВСD</a:t>
                </a:r>
                <a:r>
                  <a:rPr lang="en-US" sz="3200" b="1" dirty="0" smtClean="0">
                    <a:solidFill>
                      <a:srgbClr val="C00000"/>
                    </a:solidFill>
                  </a:rPr>
                  <a:t> - ?</a:t>
                </a:r>
                <a:r>
                  <a:rPr lang="ru-RU" sz="3200" dirty="0"/>
                  <a:t> </a:t>
                </a:r>
                <a:endParaRPr lang="ru-RU" sz="32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9" name="Прямоугольник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0501" y="1536150"/>
                <a:ext cx="1845955" cy="584775"/>
              </a:xfrm>
              <a:prstGeom prst="rect">
                <a:avLst/>
              </a:prstGeom>
              <a:blipFill rotWithShape="0">
                <a:blip r:embed="rId2"/>
                <a:stretch>
                  <a:fillRect t="-12500" r="-264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627944" y="14471"/>
            <a:ext cx="80586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no’malumni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toping.</a:t>
            </a:r>
            <a:endParaRPr lang="ru-RU" sz="3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511824" y="750631"/>
            <a:ext cx="73286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Diametrga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aylanaga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tiralgan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chizilgan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burchakdir</a:t>
            </a:r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676942" y="3244334"/>
                <a:ext cx="236475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200" b="1" i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2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𝐀</m:t>
                    </m:r>
                  </m:oMath>
                </a14:m>
                <a:r>
                  <a:rPr lang="ru-RU" sz="3200" b="1" dirty="0" smtClean="0">
                    <a:solidFill>
                      <a:schemeClr val="tx1"/>
                    </a:solidFill>
                  </a:rPr>
                  <a:t>СD</a:t>
                </a:r>
                <a:r>
                  <a:rPr lang="en-US" sz="3200" b="1" dirty="0" smtClean="0">
                    <a:solidFill>
                      <a:schemeClr val="tx1"/>
                    </a:solidFill>
                  </a:rPr>
                  <a:t> = 90⁰ </a:t>
                </a:r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6942" y="3244334"/>
                <a:ext cx="2364750" cy="584775"/>
              </a:xfrm>
              <a:prstGeom prst="rect">
                <a:avLst/>
              </a:prstGeom>
              <a:blipFill rotWithShape="0">
                <a:blip r:embed="rId3"/>
                <a:stretch>
                  <a:fillRect t="-12500" r="-567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5676942" y="3984060"/>
                <a:ext cx="451117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2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2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𝐁</m:t>
                    </m:r>
                  </m:oMath>
                </a14:m>
                <a:r>
                  <a:rPr lang="ru-RU" sz="3200" b="1" dirty="0" smtClean="0">
                    <a:solidFill>
                      <a:schemeClr val="tx1"/>
                    </a:solidFill>
                  </a:rPr>
                  <a:t>СD</a:t>
                </a:r>
                <a:r>
                  <a:rPr lang="en-US" sz="3200" b="1" dirty="0" smtClean="0">
                    <a:solidFill>
                      <a:schemeClr val="tx1"/>
                    </a:solidFill>
                  </a:rPr>
                  <a:t> = 20⁰ + 90⁰ = 110⁰ </a:t>
                </a:r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6942" y="3984060"/>
                <a:ext cx="4511171" cy="584775"/>
              </a:xfrm>
              <a:prstGeom prst="rect">
                <a:avLst/>
              </a:prstGeom>
              <a:blipFill rotWithShape="0">
                <a:blip r:embed="rId4"/>
                <a:stretch>
                  <a:fillRect t="-12632" r="-2568" b="-35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5556729" y="2665750"/>
                <a:ext cx="177965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2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2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𝐁</m:t>
                    </m:r>
                  </m:oMath>
                </a14:m>
                <a:r>
                  <a:rPr lang="ru-RU" sz="3200" b="1" dirty="0" smtClean="0">
                    <a:solidFill>
                      <a:srgbClr val="C00000"/>
                    </a:solidFill>
                  </a:rPr>
                  <a:t>СD</a:t>
                </a:r>
                <a:r>
                  <a:rPr lang="en-US" sz="3200" b="1" dirty="0" smtClean="0">
                    <a:solidFill>
                      <a:srgbClr val="C00000"/>
                    </a:solidFill>
                  </a:rPr>
                  <a:t> =  </a:t>
                </a:r>
                <a:endParaRPr lang="ru-RU" sz="32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6729" y="2665750"/>
                <a:ext cx="1779654" cy="584775"/>
              </a:xfrm>
              <a:prstGeom prst="rect">
                <a:avLst/>
              </a:prstGeom>
              <a:blipFill rotWithShape="0">
                <a:blip r:embed="rId5"/>
                <a:stretch>
                  <a:fillRect t="-12500" r="-7904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7135079" y="2678617"/>
                <a:ext cx="166423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2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2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𝐀</m:t>
                    </m:r>
                  </m:oMath>
                </a14:m>
                <a:r>
                  <a:rPr lang="ru-RU" sz="3200" b="1" dirty="0" smtClean="0">
                    <a:solidFill>
                      <a:srgbClr val="C00000"/>
                    </a:solidFill>
                  </a:rPr>
                  <a:t>С</a:t>
                </a:r>
                <a:r>
                  <a:rPr lang="en-US" sz="3200" b="1" dirty="0" smtClean="0">
                    <a:solidFill>
                      <a:srgbClr val="C00000"/>
                    </a:solidFill>
                  </a:rPr>
                  <a:t>B + </a:t>
                </a:r>
                <a:endParaRPr lang="ru-RU" sz="32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5079" y="2678617"/>
                <a:ext cx="1664238" cy="584775"/>
              </a:xfrm>
              <a:prstGeom prst="rect">
                <a:avLst/>
              </a:prstGeom>
              <a:blipFill rotWithShape="0">
                <a:blip r:embed="rId6"/>
                <a:stretch>
                  <a:fillRect t="-12500" r="-8425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8672507" y="2653357"/>
                <a:ext cx="148630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2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2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𝐀</m:t>
                    </m:r>
                  </m:oMath>
                </a14:m>
                <a:r>
                  <a:rPr lang="ru-RU" sz="3200" b="1" dirty="0" smtClean="0">
                    <a:solidFill>
                      <a:srgbClr val="C00000"/>
                    </a:solidFill>
                  </a:rPr>
                  <a:t>СD</a:t>
                </a:r>
                <a:r>
                  <a:rPr lang="en-US" sz="3200" b="1" dirty="0" smtClean="0">
                    <a:solidFill>
                      <a:srgbClr val="C00000"/>
                    </a:solidFill>
                  </a:rPr>
                  <a:t>  </a:t>
                </a:r>
                <a:endParaRPr lang="ru-RU" sz="32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72507" y="2653357"/>
                <a:ext cx="1486304" cy="584775"/>
              </a:xfrm>
              <a:prstGeom prst="rect">
                <a:avLst/>
              </a:prstGeom>
              <a:blipFill rotWithShape="0">
                <a:blip r:embed="rId7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Прямоугольник 25"/>
          <p:cNvSpPr/>
          <p:nvPr/>
        </p:nvSpPr>
        <p:spPr>
          <a:xfrm>
            <a:off x="5556729" y="4909756"/>
            <a:ext cx="28266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110⁰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930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22" grpId="0"/>
      <p:bldP spid="23" grpId="0"/>
      <p:bldP spid="24" grpId="0"/>
      <p:bldP spid="25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19392" y="2014137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O‘zingizni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sinab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endParaRPr lang="en-US" sz="28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737859" y="1856531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5630634" y="3840626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9812" y="3071552"/>
            <a:ext cx="4466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149 -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78157" y="3862558"/>
            <a:ext cx="47836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1- 4-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200" b="1" i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23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6947" name="Group 51"/>
          <p:cNvGrpSpPr>
            <a:grpSpLocks/>
          </p:cNvGrpSpPr>
          <p:nvPr/>
        </p:nvGrpSpPr>
        <p:grpSpPr bwMode="auto">
          <a:xfrm>
            <a:off x="7043738" y="1676401"/>
            <a:ext cx="2711450" cy="3846513"/>
            <a:chOff x="3477" y="1680"/>
            <a:chExt cx="1708" cy="2423"/>
          </a:xfrm>
        </p:grpSpPr>
        <p:sp>
          <p:nvSpPr>
            <p:cNvPr id="336943" name="Freeform 47"/>
            <p:cNvSpPr>
              <a:spLocks/>
            </p:cNvSpPr>
            <p:nvPr/>
          </p:nvSpPr>
          <p:spPr bwMode="auto">
            <a:xfrm>
              <a:off x="4048" y="1968"/>
              <a:ext cx="624" cy="840"/>
            </a:xfrm>
            <a:custGeom>
              <a:avLst/>
              <a:gdLst>
                <a:gd name="T0" fmla="*/ 64 w 624"/>
                <a:gd name="T1" fmla="*/ 632 h 840"/>
                <a:gd name="T2" fmla="*/ 336 w 624"/>
                <a:gd name="T3" fmla="*/ 0 h 840"/>
                <a:gd name="T4" fmla="*/ 624 w 624"/>
                <a:gd name="T5" fmla="*/ 760 h 840"/>
                <a:gd name="T6" fmla="*/ 624 w 624"/>
                <a:gd name="T7" fmla="*/ 744 h 840"/>
                <a:gd name="T8" fmla="*/ 416 w 624"/>
                <a:gd name="T9" fmla="*/ 728 h 840"/>
                <a:gd name="T10" fmla="*/ 320 w 624"/>
                <a:gd name="T11" fmla="*/ 840 h 840"/>
                <a:gd name="T12" fmla="*/ 192 w 624"/>
                <a:gd name="T13" fmla="*/ 824 h 840"/>
                <a:gd name="T14" fmla="*/ 16 w 624"/>
                <a:gd name="T15" fmla="*/ 776 h 840"/>
                <a:gd name="T16" fmla="*/ 0 w 624"/>
                <a:gd name="T17" fmla="*/ 808 h 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4" h="840">
                  <a:moveTo>
                    <a:pt x="64" y="632"/>
                  </a:moveTo>
                  <a:lnTo>
                    <a:pt x="336" y="0"/>
                  </a:lnTo>
                  <a:lnTo>
                    <a:pt x="624" y="760"/>
                  </a:lnTo>
                  <a:lnTo>
                    <a:pt x="624" y="744"/>
                  </a:lnTo>
                  <a:lnTo>
                    <a:pt x="416" y="728"/>
                  </a:lnTo>
                  <a:lnTo>
                    <a:pt x="320" y="840"/>
                  </a:lnTo>
                  <a:lnTo>
                    <a:pt x="192" y="824"/>
                  </a:lnTo>
                  <a:lnTo>
                    <a:pt x="16" y="776"/>
                  </a:lnTo>
                  <a:lnTo>
                    <a:pt x="0" y="808"/>
                  </a:lnTo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path path="rect">
                <a:fillToRect l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6934" name="Freeform 38"/>
            <p:cNvSpPr>
              <a:spLocks/>
            </p:cNvSpPr>
            <p:nvPr/>
          </p:nvSpPr>
          <p:spPr bwMode="auto">
            <a:xfrm>
              <a:off x="3670" y="1960"/>
              <a:ext cx="1362" cy="1819"/>
            </a:xfrm>
            <a:custGeom>
              <a:avLst/>
              <a:gdLst>
                <a:gd name="T0" fmla="*/ 0 w 1362"/>
                <a:gd name="T1" fmla="*/ 1819 h 1819"/>
                <a:gd name="T2" fmla="*/ 698 w 1362"/>
                <a:gd name="T3" fmla="*/ 0 h 1819"/>
                <a:gd name="T4" fmla="*/ 1362 w 1362"/>
                <a:gd name="T5" fmla="*/ 1638 h 18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2" h="1819">
                  <a:moveTo>
                    <a:pt x="0" y="1819"/>
                  </a:moveTo>
                  <a:lnTo>
                    <a:pt x="698" y="0"/>
                  </a:lnTo>
                  <a:lnTo>
                    <a:pt x="1362" y="1638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6939" name="Text Box 43"/>
            <p:cNvSpPr txBox="1">
              <a:spLocks noChangeArrowheads="1"/>
            </p:cNvSpPr>
            <p:nvPr/>
          </p:nvSpPr>
          <p:spPr bwMode="auto">
            <a:xfrm>
              <a:off x="3477" y="3815"/>
              <a:ext cx="1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А</a:t>
              </a:r>
            </a:p>
          </p:txBody>
        </p:sp>
        <p:sp>
          <p:nvSpPr>
            <p:cNvPr id="336940" name="Text Box 44"/>
            <p:cNvSpPr txBox="1">
              <a:spLocks noChangeArrowheads="1"/>
            </p:cNvSpPr>
            <p:nvPr/>
          </p:nvSpPr>
          <p:spPr bwMode="auto">
            <a:xfrm>
              <a:off x="4996" y="3597"/>
              <a:ext cx="1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В</a:t>
              </a:r>
            </a:p>
          </p:txBody>
        </p:sp>
        <p:sp>
          <p:nvSpPr>
            <p:cNvPr id="336946" name="Text Box 50"/>
            <p:cNvSpPr txBox="1">
              <a:spLocks noChangeArrowheads="1"/>
            </p:cNvSpPr>
            <p:nvPr/>
          </p:nvSpPr>
          <p:spPr bwMode="auto">
            <a:xfrm>
              <a:off x="4272" y="1680"/>
              <a:ext cx="1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С</a:t>
              </a:r>
            </a:p>
          </p:txBody>
        </p:sp>
      </p:grpSp>
      <p:grpSp>
        <p:nvGrpSpPr>
          <p:cNvPr id="336945" name="Group 49"/>
          <p:cNvGrpSpPr>
            <a:grpSpLocks/>
          </p:cNvGrpSpPr>
          <p:nvPr/>
        </p:nvGrpSpPr>
        <p:grpSpPr bwMode="auto">
          <a:xfrm>
            <a:off x="2547938" y="3324225"/>
            <a:ext cx="2711450" cy="1893888"/>
            <a:chOff x="645" y="2094"/>
            <a:chExt cx="1708" cy="1193"/>
          </a:xfrm>
        </p:grpSpPr>
        <p:sp>
          <p:nvSpPr>
            <p:cNvPr id="336942" name="Freeform 46"/>
            <p:cNvSpPr>
              <a:spLocks/>
            </p:cNvSpPr>
            <p:nvPr/>
          </p:nvSpPr>
          <p:spPr bwMode="auto">
            <a:xfrm>
              <a:off x="1008" y="2104"/>
              <a:ext cx="912" cy="728"/>
            </a:xfrm>
            <a:custGeom>
              <a:avLst/>
              <a:gdLst>
                <a:gd name="T0" fmla="*/ 0 w 912"/>
                <a:gd name="T1" fmla="*/ 584 h 728"/>
                <a:gd name="T2" fmla="*/ 400 w 912"/>
                <a:gd name="T3" fmla="*/ 0 h 728"/>
                <a:gd name="T4" fmla="*/ 912 w 912"/>
                <a:gd name="T5" fmla="*/ 440 h 728"/>
                <a:gd name="T6" fmla="*/ 768 w 912"/>
                <a:gd name="T7" fmla="*/ 584 h 728"/>
                <a:gd name="T8" fmla="*/ 480 w 912"/>
                <a:gd name="T9" fmla="*/ 728 h 728"/>
                <a:gd name="T10" fmla="*/ 192 w 912"/>
                <a:gd name="T11" fmla="*/ 728 h 728"/>
                <a:gd name="T12" fmla="*/ 96 w 912"/>
                <a:gd name="T13" fmla="*/ 632 h 728"/>
                <a:gd name="T14" fmla="*/ 0 w 912"/>
                <a:gd name="T15" fmla="*/ 632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12" h="728">
                  <a:moveTo>
                    <a:pt x="0" y="584"/>
                  </a:moveTo>
                  <a:lnTo>
                    <a:pt x="400" y="0"/>
                  </a:lnTo>
                  <a:lnTo>
                    <a:pt x="912" y="440"/>
                  </a:lnTo>
                  <a:lnTo>
                    <a:pt x="768" y="584"/>
                  </a:lnTo>
                  <a:lnTo>
                    <a:pt x="480" y="728"/>
                  </a:lnTo>
                  <a:lnTo>
                    <a:pt x="192" y="728"/>
                  </a:lnTo>
                  <a:lnTo>
                    <a:pt x="96" y="632"/>
                  </a:lnTo>
                  <a:lnTo>
                    <a:pt x="0" y="632"/>
                  </a:lnTo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6926" name="Freeform 30"/>
            <p:cNvSpPr>
              <a:spLocks/>
            </p:cNvSpPr>
            <p:nvPr/>
          </p:nvSpPr>
          <p:spPr bwMode="auto">
            <a:xfrm>
              <a:off x="838" y="2094"/>
              <a:ext cx="1362" cy="869"/>
            </a:xfrm>
            <a:custGeom>
              <a:avLst/>
              <a:gdLst>
                <a:gd name="T0" fmla="*/ 0 w 1808"/>
                <a:gd name="T1" fmla="*/ 1152 h 1152"/>
                <a:gd name="T2" fmla="*/ 752 w 1808"/>
                <a:gd name="T3" fmla="*/ 0 h 1152"/>
                <a:gd name="T4" fmla="*/ 1808 w 1808"/>
                <a:gd name="T5" fmla="*/ 912 h 1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08" h="1152">
                  <a:moveTo>
                    <a:pt x="0" y="1152"/>
                  </a:moveTo>
                  <a:lnTo>
                    <a:pt x="752" y="0"/>
                  </a:lnTo>
                  <a:lnTo>
                    <a:pt x="1808" y="912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6913" name="Text Box 17"/>
            <p:cNvSpPr txBox="1">
              <a:spLocks noChangeArrowheads="1"/>
            </p:cNvSpPr>
            <p:nvPr/>
          </p:nvSpPr>
          <p:spPr bwMode="auto">
            <a:xfrm>
              <a:off x="645" y="2999"/>
              <a:ext cx="1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А</a:t>
              </a:r>
            </a:p>
          </p:txBody>
        </p:sp>
        <p:sp>
          <p:nvSpPr>
            <p:cNvPr id="336914" name="Text Box 18"/>
            <p:cNvSpPr txBox="1">
              <a:spLocks noChangeArrowheads="1"/>
            </p:cNvSpPr>
            <p:nvPr/>
          </p:nvSpPr>
          <p:spPr bwMode="auto">
            <a:xfrm>
              <a:off x="2164" y="2781"/>
              <a:ext cx="1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В</a:t>
              </a:r>
            </a:p>
          </p:txBody>
        </p:sp>
      </p:grpSp>
      <p:sp>
        <p:nvSpPr>
          <p:cNvPr id="336898" name="Text Box 2"/>
          <p:cNvSpPr txBox="1">
            <a:spLocks noChangeArrowheads="1"/>
          </p:cNvSpPr>
          <p:nvPr/>
        </p:nvSpPr>
        <p:spPr bwMode="auto">
          <a:xfrm>
            <a:off x="2013214" y="353000"/>
            <a:ext cx="100610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ru-RU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alt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farqi</a:t>
            </a:r>
            <a:r>
              <a:rPr lang="en-US" alt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o‘xshashligini</a:t>
            </a:r>
            <a:r>
              <a:rPr lang="en-US" alt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endParaRPr lang="ru-RU" alt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36927" name="Group 31"/>
          <p:cNvGrpSpPr>
            <a:grpSpLocks/>
          </p:cNvGrpSpPr>
          <p:nvPr/>
        </p:nvGrpSpPr>
        <p:grpSpPr bwMode="auto">
          <a:xfrm>
            <a:off x="2133601" y="1828800"/>
            <a:ext cx="3216275" cy="3162300"/>
            <a:chOff x="518" y="960"/>
            <a:chExt cx="2688" cy="2640"/>
          </a:xfrm>
        </p:grpSpPr>
        <p:sp>
          <p:nvSpPr>
            <p:cNvPr id="336909" name="Oval 13"/>
            <p:cNvSpPr>
              <a:spLocks noChangeArrowheads="1"/>
            </p:cNvSpPr>
            <p:nvPr/>
          </p:nvSpPr>
          <p:spPr bwMode="auto">
            <a:xfrm>
              <a:off x="518" y="960"/>
              <a:ext cx="2688" cy="26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6910" name="Oval 14"/>
            <p:cNvSpPr>
              <a:spLocks noChangeArrowheads="1"/>
            </p:cNvSpPr>
            <p:nvPr/>
          </p:nvSpPr>
          <p:spPr bwMode="auto">
            <a:xfrm>
              <a:off x="1821" y="2198"/>
              <a:ext cx="82" cy="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6911" name="Text Box 15"/>
            <p:cNvSpPr txBox="1">
              <a:spLocks noChangeArrowheads="1"/>
            </p:cNvSpPr>
            <p:nvPr/>
          </p:nvSpPr>
          <p:spPr bwMode="auto">
            <a:xfrm>
              <a:off x="1583" y="1920"/>
              <a:ext cx="355" cy="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400"/>
                <a:t>О</a:t>
              </a:r>
            </a:p>
          </p:txBody>
        </p:sp>
      </p:grpSp>
      <p:grpSp>
        <p:nvGrpSpPr>
          <p:cNvPr id="336935" name="Group 39"/>
          <p:cNvGrpSpPr>
            <a:grpSpLocks/>
          </p:cNvGrpSpPr>
          <p:nvPr/>
        </p:nvGrpSpPr>
        <p:grpSpPr bwMode="auto">
          <a:xfrm>
            <a:off x="6626557" y="2119196"/>
            <a:ext cx="3276600" cy="3162300"/>
            <a:chOff x="518" y="960"/>
            <a:chExt cx="2688" cy="2640"/>
          </a:xfrm>
        </p:grpSpPr>
        <p:sp>
          <p:nvSpPr>
            <p:cNvPr id="336936" name="Oval 40"/>
            <p:cNvSpPr>
              <a:spLocks noChangeArrowheads="1"/>
            </p:cNvSpPr>
            <p:nvPr/>
          </p:nvSpPr>
          <p:spPr bwMode="auto">
            <a:xfrm>
              <a:off x="518" y="960"/>
              <a:ext cx="2688" cy="26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6937" name="Oval 41"/>
            <p:cNvSpPr>
              <a:spLocks noChangeArrowheads="1"/>
            </p:cNvSpPr>
            <p:nvPr/>
          </p:nvSpPr>
          <p:spPr bwMode="auto">
            <a:xfrm>
              <a:off x="1821" y="2198"/>
              <a:ext cx="82" cy="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6938" name="Text Box 42"/>
            <p:cNvSpPr txBox="1">
              <a:spLocks noChangeArrowheads="1"/>
            </p:cNvSpPr>
            <p:nvPr/>
          </p:nvSpPr>
          <p:spPr bwMode="auto">
            <a:xfrm>
              <a:off x="1583" y="1920"/>
              <a:ext cx="349" cy="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400"/>
                <a:t>О</a:t>
              </a:r>
            </a:p>
          </p:txBody>
        </p:sp>
      </p:grpSp>
      <p:sp>
        <p:nvSpPr>
          <p:cNvPr id="336941" name="Oval 45"/>
          <p:cNvSpPr>
            <a:spLocks noChangeArrowheads="1"/>
          </p:cNvSpPr>
          <p:nvPr/>
        </p:nvSpPr>
        <p:spPr bwMode="auto">
          <a:xfrm>
            <a:off x="8382000" y="20574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6948" name="Oval 52"/>
          <p:cNvSpPr>
            <a:spLocks noChangeArrowheads="1"/>
          </p:cNvSpPr>
          <p:nvPr/>
        </p:nvSpPr>
        <p:spPr bwMode="auto">
          <a:xfrm>
            <a:off x="3657600" y="32766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6949" name="Text Box 53"/>
          <p:cNvSpPr txBox="1">
            <a:spLocks noChangeArrowheads="1"/>
          </p:cNvSpPr>
          <p:nvPr/>
        </p:nvSpPr>
        <p:spPr bwMode="auto">
          <a:xfrm>
            <a:off x="1847528" y="1084183"/>
            <a:ext cx="50150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ru-RU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alt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endParaRPr lang="ru-RU" altLang="ru-RU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6950" name="Text Box 54"/>
          <p:cNvSpPr txBox="1">
            <a:spLocks noChangeArrowheads="1"/>
          </p:cNvSpPr>
          <p:nvPr/>
        </p:nvSpPr>
        <p:spPr bwMode="auto">
          <a:xfrm>
            <a:off x="6885123" y="1076982"/>
            <a:ext cx="448774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ru-RU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alt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chizilgan</a:t>
            </a:r>
            <a:r>
              <a:rPr lang="en-US" alt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endParaRPr lang="ru-RU" altLang="ru-RU" sz="2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6952" name="Text Box 56"/>
          <p:cNvSpPr txBox="1">
            <a:spLocks noChangeArrowheads="1"/>
          </p:cNvSpPr>
          <p:nvPr/>
        </p:nvSpPr>
        <p:spPr bwMode="auto">
          <a:xfrm>
            <a:off x="765688" y="5331624"/>
            <a:ext cx="114263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400" b="1" dirty="0" smtClean="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b="1" dirty="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FF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6953" name="Text Box 57"/>
          <p:cNvSpPr txBox="1">
            <a:spLocks noChangeArrowheads="1"/>
          </p:cNvSpPr>
          <p:nvPr/>
        </p:nvSpPr>
        <p:spPr bwMode="auto">
          <a:xfrm>
            <a:off x="1487488" y="5349088"/>
            <a:ext cx="9067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Uchi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aylanada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yotuvchi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aylanani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kesib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aylanaga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chizilgan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FF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2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6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36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6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6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36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6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6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36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6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6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6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69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69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69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69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69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69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69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69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36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3369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6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36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941" grpId="0" animBg="1"/>
      <p:bldP spid="336948" grpId="0" animBg="1"/>
      <p:bldP spid="336949" grpId="0"/>
      <p:bldP spid="336950" grpId="0"/>
      <p:bldP spid="336952" grpId="0"/>
      <p:bldP spid="336952" grpId="1"/>
      <p:bldP spid="3369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9496" y="-99392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Jadvalni</a:t>
            </a:r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623706"/>
              </p:ext>
            </p:extLst>
          </p:nvPr>
        </p:nvGraphicFramePr>
        <p:xfrm>
          <a:off x="1454464" y="934332"/>
          <a:ext cx="8659688" cy="5556504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3630488"/>
                <a:gridCol w="838200"/>
                <a:gridCol w="762000"/>
                <a:gridCol w="762000"/>
                <a:gridCol w="838200"/>
                <a:gridCol w="838200"/>
                <a:gridCol w="990600"/>
              </a:tblGrid>
              <a:tr h="6188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Birinchi</a:t>
                      </a:r>
                      <a:r>
                        <a:rPr lang="en-US" sz="20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aylana</a:t>
                      </a:r>
                      <a:r>
                        <a:rPr lang="en-US" sz="20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radiusi</a:t>
                      </a:r>
                      <a:r>
                        <a:rPr lang="ru-RU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с</a:t>
                      </a: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effectLst/>
                        </a:rPr>
                        <a:t>6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>
                          <a:effectLst/>
                        </a:rPr>
                        <a:t>3</a:t>
                      </a:r>
                      <a:endParaRPr lang="ru-RU" sz="2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>
                          <a:effectLst/>
                        </a:rPr>
                        <a:t>6</a:t>
                      </a:r>
                      <a:endParaRPr lang="ru-RU" sz="2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>
                          <a:effectLst/>
                        </a:rPr>
                        <a:t>3</a:t>
                      </a:r>
                      <a:endParaRPr lang="ru-RU" sz="2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>
                          <a:effectLst/>
                        </a:rPr>
                        <a:t>3</a:t>
                      </a:r>
                      <a:endParaRPr lang="ru-RU" sz="2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effectLst/>
                        </a:rPr>
                        <a:t>5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8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Ikkinchi</a:t>
                      </a:r>
                      <a:r>
                        <a:rPr lang="en-US" sz="20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aylana</a:t>
                      </a:r>
                      <a:r>
                        <a:rPr lang="en-US" sz="20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radiusi</a:t>
                      </a:r>
                      <a:r>
                        <a:rPr lang="ru-RU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с</a:t>
                      </a: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>
                          <a:effectLst/>
                        </a:rPr>
                        <a:t>2</a:t>
                      </a:r>
                      <a:endParaRPr lang="ru-RU" sz="2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>
                          <a:effectLst/>
                        </a:rPr>
                        <a:t>2</a:t>
                      </a:r>
                      <a:endParaRPr lang="ru-RU" sz="2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effectLst/>
                        </a:rPr>
                        <a:t>4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>
                          <a:effectLst/>
                        </a:rPr>
                        <a:t>4</a:t>
                      </a:r>
                      <a:endParaRPr lang="ru-RU" sz="2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>
                          <a:effectLst/>
                        </a:rPr>
                        <a:t>4</a:t>
                      </a:r>
                      <a:endParaRPr lang="ru-RU" sz="2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effectLst/>
                        </a:rPr>
                        <a:t>2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5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Aylana</a:t>
                      </a:r>
                      <a:r>
                        <a:rPr lang="en-US" sz="20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markazlari</a:t>
                      </a:r>
                      <a:r>
                        <a:rPr lang="en-US" sz="20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orasidagi</a:t>
                      </a:r>
                      <a:r>
                        <a:rPr lang="en-US" sz="20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masofa</a:t>
                      </a:r>
                      <a:r>
                        <a:rPr lang="ru-RU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с</a:t>
                      </a:r>
                      <a:r>
                        <a:rPr lang="en-US" sz="20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effectLst/>
                        </a:rPr>
                        <a:t>3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effectLst/>
                        </a:rPr>
                        <a:t>5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 dirty="0" smtClean="0">
                          <a:effectLst/>
                        </a:rPr>
                        <a:t>12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effectLst/>
                        </a:rPr>
                        <a:t>5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effectLst/>
                        </a:rPr>
                        <a:t>0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effectLst/>
                        </a:rPr>
                        <a:t>9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15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err="1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Ikki</a:t>
                      </a:r>
                      <a:r>
                        <a:rPr lang="en-US" sz="2400" b="1" baseline="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baseline="0" dirty="0" err="1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aylananing</a:t>
                      </a:r>
                      <a:r>
                        <a:rPr lang="en-US" sz="2400" b="1" baseline="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baseline="0" dirty="0" err="1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o‘zaro</a:t>
                      </a:r>
                      <a:r>
                        <a:rPr lang="en-US" sz="2400" b="1" baseline="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baseline="0" dirty="0" err="1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joylashuvi</a:t>
                      </a:r>
                      <a:endParaRPr lang="ru-RU" sz="2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667394" y="3183001"/>
            <a:ext cx="1231106" cy="2775760"/>
          </a:xfrm>
          <a:prstGeom prst="rect">
            <a:avLst/>
          </a:prstGeom>
          <a:noFill/>
        </p:spPr>
        <p:txBody>
          <a:bodyPr vert="vert270"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20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Aylanalar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kesishadi</a:t>
            </a:r>
            <a:endParaRPr lang="ru-RU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40767" y="2943368"/>
            <a:ext cx="923330" cy="3310970"/>
          </a:xfrm>
          <a:prstGeom prst="rect">
            <a:avLst/>
          </a:prstGeom>
          <a:noFill/>
        </p:spPr>
        <p:txBody>
          <a:bodyPr vert="vert270"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Aylanalar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kesishadi</a:t>
            </a:r>
            <a:endParaRPr lang="ru-RU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79386" y="3022530"/>
            <a:ext cx="553998" cy="3400738"/>
          </a:xfrm>
          <a:prstGeom prst="rect">
            <a:avLst/>
          </a:prstGeom>
          <a:noFill/>
        </p:spPr>
        <p:txBody>
          <a:bodyPr vert="vert270"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Aylanalar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kesishmaydi</a:t>
            </a:r>
            <a:endParaRPr lang="ru-RU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436340" y="2718226"/>
            <a:ext cx="923330" cy="3705310"/>
          </a:xfrm>
          <a:prstGeom prst="rect">
            <a:avLst/>
          </a:prstGeom>
          <a:noFill/>
        </p:spPr>
        <p:txBody>
          <a:bodyPr vert="vert270"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Aylanalar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kesishadi</a:t>
            </a:r>
            <a:endParaRPr lang="ru-RU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182649" y="3067419"/>
            <a:ext cx="923330" cy="2732287"/>
          </a:xfrm>
          <a:prstGeom prst="rect">
            <a:avLst/>
          </a:prstGeom>
          <a:noFill/>
        </p:spPr>
        <p:txBody>
          <a:bodyPr vert="vert270"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Aylanalar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endParaRPr lang="en-US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markazga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endParaRPr lang="ru-RU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123300" y="3284807"/>
            <a:ext cx="923330" cy="2628091"/>
          </a:xfrm>
          <a:prstGeom prst="rect">
            <a:avLst/>
          </a:prstGeom>
          <a:noFill/>
        </p:spPr>
        <p:txBody>
          <a:bodyPr vert="vert270"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Aylanalar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kesishmaydi</a:t>
            </a:r>
            <a:endParaRPr lang="ru-RU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88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6578" y="284749"/>
                <a:ext cx="11247841" cy="12134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Markaziy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burchakka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yoy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aylananing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r>
                  <a:rPr lang="en-US" sz="2800" b="1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800" b="1" dirty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2800" b="1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;   </a:t>
                </a:r>
                <a:r>
                  <a:rPr lang="en-US" sz="2800" b="1" dirty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2800" b="1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𝟏𝟕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;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qismiga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Shu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markaziy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burchakni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28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578" y="284749"/>
                <a:ext cx="11247841" cy="1213474"/>
              </a:xfrm>
              <a:prstGeom prst="rect">
                <a:avLst/>
              </a:prstGeom>
              <a:blipFill rotWithShape="0">
                <a:blip r:embed="rId3"/>
                <a:stretch>
                  <a:fillRect l="-1083" t="-1508" r="-867" b="-45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reeform 3"/>
          <p:cNvSpPr>
            <a:spLocks/>
          </p:cNvSpPr>
          <p:nvPr/>
        </p:nvSpPr>
        <p:spPr bwMode="auto">
          <a:xfrm>
            <a:off x="352847" y="3418826"/>
            <a:ext cx="4109182" cy="1753199"/>
          </a:xfrm>
          <a:custGeom>
            <a:avLst/>
            <a:gdLst>
              <a:gd name="T0" fmla="*/ 0 w 912"/>
              <a:gd name="T1" fmla="*/ 584 h 728"/>
              <a:gd name="T2" fmla="*/ 400 w 912"/>
              <a:gd name="T3" fmla="*/ 0 h 728"/>
              <a:gd name="T4" fmla="*/ 912 w 912"/>
              <a:gd name="T5" fmla="*/ 440 h 728"/>
              <a:gd name="T6" fmla="*/ 768 w 912"/>
              <a:gd name="T7" fmla="*/ 584 h 728"/>
              <a:gd name="T8" fmla="*/ 480 w 912"/>
              <a:gd name="T9" fmla="*/ 728 h 728"/>
              <a:gd name="T10" fmla="*/ 192 w 912"/>
              <a:gd name="T11" fmla="*/ 728 h 728"/>
              <a:gd name="T12" fmla="*/ 96 w 912"/>
              <a:gd name="T13" fmla="*/ 632 h 728"/>
              <a:gd name="T14" fmla="*/ 0 w 912"/>
              <a:gd name="T15" fmla="*/ 632 h 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12" h="728">
                <a:moveTo>
                  <a:pt x="0" y="584"/>
                </a:moveTo>
                <a:lnTo>
                  <a:pt x="400" y="0"/>
                </a:lnTo>
                <a:lnTo>
                  <a:pt x="912" y="440"/>
                </a:lnTo>
                <a:lnTo>
                  <a:pt x="768" y="584"/>
                </a:lnTo>
                <a:lnTo>
                  <a:pt x="480" y="728"/>
                </a:lnTo>
                <a:lnTo>
                  <a:pt x="192" y="728"/>
                </a:lnTo>
                <a:lnTo>
                  <a:pt x="96" y="632"/>
                </a:lnTo>
                <a:lnTo>
                  <a:pt x="0" y="632"/>
                </a:lnTo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86578" y="3390405"/>
            <a:ext cx="4283867" cy="1438275"/>
          </a:xfrm>
          <a:custGeom>
            <a:avLst/>
            <a:gdLst>
              <a:gd name="T0" fmla="*/ 0 w 1336"/>
              <a:gd name="T1" fmla="*/ 906 h 906"/>
              <a:gd name="T2" fmla="*/ 540 w 1336"/>
              <a:gd name="T3" fmla="*/ 0 h 906"/>
              <a:gd name="T4" fmla="*/ 1336 w 1336"/>
              <a:gd name="T5" fmla="*/ 688 h 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36" h="906">
                <a:moveTo>
                  <a:pt x="0" y="906"/>
                </a:moveTo>
                <a:lnTo>
                  <a:pt x="540" y="0"/>
                </a:lnTo>
                <a:lnTo>
                  <a:pt x="1336" y="688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35360" y="4056259"/>
            <a:ext cx="2984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076775" y="3604444"/>
            <a:ext cx="3000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</a:t>
            </a: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568004" y="1877523"/>
            <a:ext cx="3216275" cy="3180054"/>
            <a:chOff x="518" y="960"/>
            <a:chExt cx="2688" cy="2640"/>
          </a:xfrm>
        </p:grpSpPr>
        <p:sp>
          <p:nvSpPr>
            <p:cNvPr id="9" name="Oval 17"/>
            <p:cNvSpPr>
              <a:spLocks noChangeArrowheads="1"/>
            </p:cNvSpPr>
            <p:nvPr/>
          </p:nvSpPr>
          <p:spPr bwMode="auto">
            <a:xfrm>
              <a:off x="518" y="960"/>
              <a:ext cx="2688" cy="26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Oval 18"/>
            <p:cNvSpPr>
              <a:spLocks noChangeArrowheads="1"/>
            </p:cNvSpPr>
            <p:nvPr/>
          </p:nvSpPr>
          <p:spPr bwMode="auto">
            <a:xfrm>
              <a:off x="1821" y="2198"/>
              <a:ext cx="82" cy="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" name="Text Box 19"/>
            <p:cNvSpPr txBox="1">
              <a:spLocks noChangeArrowheads="1"/>
            </p:cNvSpPr>
            <p:nvPr/>
          </p:nvSpPr>
          <p:spPr bwMode="auto">
            <a:xfrm>
              <a:off x="1583" y="1920"/>
              <a:ext cx="613" cy="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400" dirty="0"/>
                <a:t>    О</a:t>
              </a:r>
            </a:p>
          </p:txBody>
        </p:sp>
      </p:grpSp>
      <p:graphicFrame>
        <p:nvGraphicFramePr>
          <p:cNvPr id="13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560603"/>
              </p:ext>
            </p:extLst>
          </p:nvPr>
        </p:nvGraphicFramePr>
        <p:xfrm>
          <a:off x="4503379" y="335960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Формула" r:id="rId4" imgW="114151" imgH="215619" progId="Equation.3">
                  <p:embed/>
                </p:oleObj>
              </mc:Choice>
              <mc:Fallback>
                <p:oleObj name="Формула" r:id="rId4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379" y="335960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000187" y="2080723"/>
                <a:ext cx="7015062" cy="44695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i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Yechim:</a:t>
                </a:r>
              </a:p>
              <a:p>
                <a:r>
                  <a:rPr lang="en-US" altLang="ru-RU" sz="3200" b="1" dirty="0" smtClean="0">
                    <a:solidFill>
                      <a:schemeClr val="tx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altLang="ru-RU" sz="32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altLang="ru-RU" sz="32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 </a:t>
                </a:r>
                <a:r>
                  <a:rPr lang="en-US" altLang="ru-RU" sz="32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360⁰</a:t>
                </a:r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smtClean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24⁰ ∙ 4 = 96⁰</a:t>
                </a:r>
              </a:p>
              <a:p>
                <a:r>
                  <a:rPr lang="en-US" altLang="ru-RU" sz="3200" b="1" dirty="0" smtClean="0">
                    <a:ea typeface="Cambria Math" panose="02040503050406030204" pitchFamily="18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US" altLang="ru-RU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altLang="ru-RU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AOB = 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360⁰</a:t>
                </a:r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40⁰ 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∙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 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200⁰</a:t>
                </a:r>
              </a:p>
              <a:p>
                <a:r>
                  <a:rPr lang="en-US" altLang="ru-RU" sz="3200" b="1" dirty="0">
                    <a:ea typeface="Cambria Math" panose="02040503050406030204" pitchFamily="18" charset="0"/>
                    <a:cs typeface="Arial" panose="020B0604020202020204" pitchFamily="34" charset="0"/>
                  </a:rPr>
                  <a:t>c</a:t>
                </a:r>
                <a:r>
                  <a:rPr lang="en-US" altLang="ru-RU" sz="3200" b="1" dirty="0" smtClean="0">
                    <a:ea typeface="Cambria Math" panose="02040503050406030204" pitchFamily="18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en-US" altLang="ru-RU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altLang="ru-RU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AOB = 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360⁰</a:t>
                </a:r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𝟏𝟕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18⁰ ∙17 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306⁰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2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14350" indent="-514350">
                  <a:buAutoNum type="alphaLcParenR"/>
                </a:pP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0187" y="2080723"/>
                <a:ext cx="7015062" cy="4469557"/>
              </a:xfrm>
              <a:prstGeom prst="rect">
                <a:avLst/>
              </a:prstGeom>
              <a:blipFill rotWithShape="0">
                <a:blip r:embed="rId6"/>
                <a:stretch>
                  <a:fillRect l="-2172" t="-1771" r="-13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Дуга 17"/>
          <p:cNvSpPr/>
          <p:nvPr/>
        </p:nvSpPr>
        <p:spPr>
          <a:xfrm rot="4972670">
            <a:off x="-281067" y="888986"/>
            <a:ext cx="4711843" cy="3780051"/>
          </a:xfrm>
          <a:prstGeom prst="arc">
            <a:avLst>
              <a:gd name="adj1" fmla="val 18868074"/>
              <a:gd name="adj2" fmla="val 2603786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190511" y="5390708"/>
            <a:ext cx="43172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96º, 200⁰, 306⁰</a:t>
            </a:r>
            <a:endParaRPr lang="en-US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18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15"/>
          <p:cNvSpPr txBox="1">
            <a:spLocks noChangeArrowheads="1"/>
          </p:cNvSpPr>
          <p:nvPr/>
        </p:nvSpPr>
        <p:spPr bwMode="auto">
          <a:xfrm>
            <a:off x="3447215" y="2407517"/>
            <a:ext cx="696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 dirty="0"/>
              <a:t>N</a:t>
            </a:r>
            <a:endParaRPr lang="ru-RU" sz="2400" b="1" i="1" dirty="0"/>
          </a:p>
        </p:txBody>
      </p:sp>
      <p:grpSp>
        <p:nvGrpSpPr>
          <p:cNvPr id="28677" name="Group 16"/>
          <p:cNvGrpSpPr>
            <a:grpSpLocks/>
          </p:cNvGrpSpPr>
          <p:nvPr/>
        </p:nvGrpSpPr>
        <p:grpSpPr bwMode="auto">
          <a:xfrm>
            <a:off x="435728" y="1688381"/>
            <a:ext cx="3622616" cy="3108325"/>
            <a:chOff x="3220" y="935"/>
            <a:chExt cx="2238" cy="1769"/>
          </a:xfrm>
        </p:grpSpPr>
        <p:sp>
          <p:nvSpPr>
            <p:cNvPr id="28687" name="Oval 17"/>
            <p:cNvSpPr>
              <a:spLocks noChangeArrowheads="1"/>
            </p:cNvSpPr>
            <p:nvPr/>
          </p:nvSpPr>
          <p:spPr bwMode="auto">
            <a:xfrm>
              <a:off x="3220" y="1207"/>
              <a:ext cx="1565" cy="1406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88" name="Oval 18"/>
            <p:cNvSpPr>
              <a:spLocks noChangeArrowheads="1"/>
            </p:cNvSpPr>
            <p:nvPr/>
          </p:nvSpPr>
          <p:spPr bwMode="auto">
            <a:xfrm>
              <a:off x="3946" y="1865"/>
              <a:ext cx="90" cy="91"/>
            </a:xfrm>
            <a:prstGeom prst="ellipse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89" name="Text Box 19"/>
            <p:cNvSpPr txBox="1">
              <a:spLocks noChangeArrowheads="1"/>
            </p:cNvSpPr>
            <p:nvPr/>
          </p:nvSpPr>
          <p:spPr bwMode="auto">
            <a:xfrm>
              <a:off x="3677" y="1797"/>
              <a:ext cx="247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sz="2400" b="1" i="1"/>
                <a:t>О</a:t>
              </a:r>
            </a:p>
          </p:txBody>
        </p:sp>
        <p:sp>
          <p:nvSpPr>
            <p:cNvPr id="28690" name="Oval 20"/>
            <p:cNvSpPr>
              <a:spLocks noChangeArrowheads="1"/>
            </p:cNvSpPr>
            <p:nvPr/>
          </p:nvSpPr>
          <p:spPr bwMode="auto">
            <a:xfrm>
              <a:off x="5125" y="1570"/>
              <a:ext cx="90" cy="91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91" name="Line 21"/>
            <p:cNvSpPr>
              <a:spLocks noChangeShapeType="1"/>
            </p:cNvSpPr>
            <p:nvPr/>
          </p:nvSpPr>
          <p:spPr bwMode="auto">
            <a:xfrm flipH="1" flipV="1">
              <a:off x="3606" y="1185"/>
              <a:ext cx="1542" cy="431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692" name="Line 22"/>
            <p:cNvSpPr>
              <a:spLocks noChangeShapeType="1"/>
            </p:cNvSpPr>
            <p:nvPr/>
          </p:nvSpPr>
          <p:spPr bwMode="auto">
            <a:xfrm flipH="1">
              <a:off x="4105" y="1616"/>
              <a:ext cx="1043" cy="1088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693" name="Oval 23"/>
            <p:cNvSpPr>
              <a:spLocks noChangeArrowheads="1"/>
            </p:cNvSpPr>
            <p:nvPr/>
          </p:nvSpPr>
          <p:spPr bwMode="auto">
            <a:xfrm>
              <a:off x="3719" y="1185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94" name="Oval 24"/>
            <p:cNvSpPr>
              <a:spLocks noChangeArrowheads="1"/>
            </p:cNvSpPr>
            <p:nvPr/>
          </p:nvSpPr>
          <p:spPr bwMode="auto">
            <a:xfrm>
              <a:off x="4558" y="1412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95" name="Oval 25"/>
            <p:cNvSpPr>
              <a:spLocks noChangeArrowheads="1"/>
            </p:cNvSpPr>
            <p:nvPr/>
          </p:nvSpPr>
          <p:spPr bwMode="auto">
            <a:xfrm>
              <a:off x="4740" y="1956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96" name="Oval 26"/>
            <p:cNvSpPr>
              <a:spLocks noChangeArrowheads="1"/>
            </p:cNvSpPr>
            <p:nvPr/>
          </p:nvSpPr>
          <p:spPr bwMode="auto">
            <a:xfrm>
              <a:off x="4150" y="2546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97" name="Arc 27"/>
            <p:cNvSpPr>
              <a:spLocks/>
            </p:cNvSpPr>
            <p:nvPr/>
          </p:nvSpPr>
          <p:spPr bwMode="auto">
            <a:xfrm rot="19769033">
              <a:off x="4925" y="1413"/>
              <a:ext cx="533" cy="211"/>
            </a:xfrm>
            <a:custGeom>
              <a:avLst/>
              <a:gdLst>
                <a:gd name="T0" fmla="*/ 1 w 21600"/>
                <a:gd name="T1" fmla="*/ 3 h 13122"/>
                <a:gd name="T2" fmla="*/ 1 w 21600"/>
                <a:gd name="T3" fmla="*/ 0 h 13122"/>
                <a:gd name="T4" fmla="*/ 13 w 21600"/>
                <a:gd name="T5" fmla="*/ 2 h 13122"/>
                <a:gd name="T6" fmla="*/ 0 60000 65536"/>
                <a:gd name="T7" fmla="*/ 0 60000 65536"/>
                <a:gd name="T8" fmla="*/ 0 60000 65536"/>
                <a:gd name="T9" fmla="*/ 0 w 21600"/>
                <a:gd name="T10" fmla="*/ 0 h 13122"/>
                <a:gd name="T11" fmla="*/ 21600 w 21600"/>
                <a:gd name="T12" fmla="*/ 13122 h 131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3122" fill="none" extrusionOk="0">
                  <a:moveTo>
                    <a:pt x="1132" y="13122"/>
                  </a:moveTo>
                  <a:cubicBezTo>
                    <a:pt x="382" y="10897"/>
                    <a:pt x="0" y="8566"/>
                    <a:pt x="0" y="6219"/>
                  </a:cubicBezTo>
                  <a:cubicBezTo>
                    <a:pt x="-1" y="4112"/>
                    <a:pt x="308" y="2017"/>
                    <a:pt x="914" y="-1"/>
                  </a:cubicBezTo>
                </a:path>
                <a:path w="21600" h="13122" stroke="0" extrusionOk="0">
                  <a:moveTo>
                    <a:pt x="1132" y="13122"/>
                  </a:moveTo>
                  <a:cubicBezTo>
                    <a:pt x="382" y="10897"/>
                    <a:pt x="0" y="8566"/>
                    <a:pt x="0" y="6219"/>
                  </a:cubicBezTo>
                  <a:cubicBezTo>
                    <a:pt x="-1" y="4112"/>
                    <a:pt x="308" y="2017"/>
                    <a:pt x="914" y="-1"/>
                  </a:cubicBezTo>
                  <a:lnTo>
                    <a:pt x="21600" y="6219"/>
                  </a:lnTo>
                  <a:lnTo>
                    <a:pt x="1132" y="13122"/>
                  </a:lnTo>
                  <a:close/>
                </a:path>
              </a:pathLst>
            </a:custGeom>
            <a:noFill/>
            <a:ln w="571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698" name="Text Box 28"/>
            <p:cNvSpPr txBox="1">
              <a:spLocks noChangeArrowheads="1"/>
            </p:cNvSpPr>
            <p:nvPr/>
          </p:nvSpPr>
          <p:spPr bwMode="auto">
            <a:xfrm>
              <a:off x="4558" y="1138"/>
              <a:ext cx="252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sz="2400" b="1" i="1"/>
                <a:t>А</a:t>
              </a:r>
            </a:p>
          </p:txBody>
        </p:sp>
        <p:sp>
          <p:nvSpPr>
            <p:cNvPr id="28699" name="Text Box 29"/>
            <p:cNvSpPr txBox="1">
              <a:spLocks noChangeArrowheads="1"/>
            </p:cNvSpPr>
            <p:nvPr/>
          </p:nvSpPr>
          <p:spPr bwMode="auto">
            <a:xfrm>
              <a:off x="3651" y="935"/>
              <a:ext cx="251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2400" b="1" i="1"/>
                <a:t>D</a:t>
              </a:r>
              <a:endParaRPr lang="ru-RU" sz="2400" b="1" i="1"/>
            </a:p>
          </p:txBody>
        </p:sp>
        <p:sp>
          <p:nvSpPr>
            <p:cNvPr id="28700" name="Text Box 30"/>
            <p:cNvSpPr txBox="1">
              <a:spLocks noChangeArrowheads="1"/>
            </p:cNvSpPr>
            <p:nvPr/>
          </p:nvSpPr>
          <p:spPr bwMode="auto">
            <a:xfrm>
              <a:off x="4810" y="1910"/>
              <a:ext cx="247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2400" b="1" i="1"/>
                <a:t>B</a:t>
              </a:r>
              <a:endParaRPr lang="ru-RU" sz="2400" b="1" i="1"/>
            </a:p>
          </p:txBody>
        </p:sp>
      </p:grpSp>
      <p:sp>
        <p:nvSpPr>
          <p:cNvPr id="28678" name="Text Box 31"/>
          <p:cNvSpPr txBox="1">
            <a:spLocks noChangeArrowheads="1"/>
          </p:cNvSpPr>
          <p:nvPr/>
        </p:nvSpPr>
        <p:spPr bwMode="auto">
          <a:xfrm>
            <a:off x="1980364" y="4482381"/>
            <a:ext cx="4000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C</a:t>
            </a:r>
            <a:endParaRPr lang="ru-RU" sz="2400" b="1" i="1"/>
          </a:p>
        </p:txBody>
      </p:sp>
      <p:sp>
        <p:nvSpPr>
          <p:cNvPr id="113697" name="Arc 33"/>
          <p:cNvSpPr>
            <a:spLocks/>
          </p:cNvSpPr>
          <p:nvPr/>
        </p:nvSpPr>
        <p:spPr bwMode="auto">
          <a:xfrm rot="10719420" flipH="1">
            <a:off x="451099" y="2213568"/>
            <a:ext cx="1574800" cy="2438400"/>
          </a:xfrm>
          <a:custGeom>
            <a:avLst/>
            <a:gdLst>
              <a:gd name="T0" fmla="*/ 47123001 w 28620"/>
              <a:gd name="T1" fmla="*/ 140429725 h 42340"/>
              <a:gd name="T2" fmla="*/ 86652517 w 28620"/>
              <a:gd name="T3" fmla="*/ 3890498 h 42340"/>
              <a:gd name="T4" fmla="*/ 65398110 w 28620"/>
              <a:gd name="T5" fmla="*/ 71641044 h 42340"/>
              <a:gd name="T6" fmla="*/ 0 60000 65536"/>
              <a:gd name="T7" fmla="*/ 0 60000 65536"/>
              <a:gd name="T8" fmla="*/ 0 60000 65536"/>
              <a:gd name="T9" fmla="*/ 0 w 28620"/>
              <a:gd name="T10" fmla="*/ 0 h 42340"/>
              <a:gd name="T11" fmla="*/ 28620 w 28620"/>
              <a:gd name="T12" fmla="*/ 42340 h 423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620" h="42340" fill="none" extrusionOk="0">
                <a:moveTo>
                  <a:pt x="15564" y="42339"/>
                </a:moveTo>
                <a:cubicBezTo>
                  <a:pt x="6342" y="39655"/>
                  <a:pt x="0" y="3120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3988" y="-1"/>
                  <a:pt x="26361" y="396"/>
                  <a:pt x="28620" y="1172"/>
                </a:cubicBezTo>
              </a:path>
              <a:path w="28620" h="42340" stroke="0" extrusionOk="0">
                <a:moveTo>
                  <a:pt x="15564" y="42339"/>
                </a:moveTo>
                <a:cubicBezTo>
                  <a:pt x="6342" y="39655"/>
                  <a:pt x="0" y="3120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3988" y="-1"/>
                  <a:pt x="26361" y="396"/>
                  <a:pt x="28620" y="1172"/>
                </a:cubicBezTo>
                <a:lnTo>
                  <a:pt x="21600" y="21600"/>
                </a:lnTo>
                <a:lnTo>
                  <a:pt x="15564" y="42339"/>
                </a:lnTo>
                <a:close/>
              </a:path>
            </a:pathLst>
          </a:custGeom>
          <a:noFill/>
          <a:ln w="57150">
            <a:solidFill>
              <a:srgbClr val="E1116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113698" name="Arc 34"/>
          <p:cNvSpPr>
            <a:spLocks/>
          </p:cNvSpPr>
          <p:nvPr/>
        </p:nvSpPr>
        <p:spPr bwMode="auto">
          <a:xfrm rot="4754984" flipH="1">
            <a:off x="2201027" y="2767880"/>
            <a:ext cx="863600" cy="647700"/>
          </a:xfrm>
          <a:custGeom>
            <a:avLst/>
            <a:gdLst>
              <a:gd name="T0" fmla="*/ 0 w 23538"/>
              <a:gd name="T1" fmla="*/ 1828913 h 21600"/>
              <a:gd name="T2" fmla="*/ 31685146 w 23538"/>
              <a:gd name="T3" fmla="*/ 4936434 h 21600"/>
              <a:gd name="T4" fmla="*/ 12317068 w 23538"/>
              <a:gd name="T5" fmla="*/ 19422004 h 21600"/>
              <a:gd name="T6" fmla="*/ 0 60000 65536"/>
              <a:gd name="T7" fmla="*/ 0 60000 65536"/>
              <a:gd name="T8" fmla="*/ 0 60000 65536"/>
              <a:gd name="T9" fmla="*/ 0 w 23538"/>
              <a:gd name="T10" fmla="*/ 0 h 21600"/>
              <a:gd name="T11" fmla="*/ 23538 w 2353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538" h="21600" fill="none" extrusionOk="0">
                <a:moveTo>
                  <a:pt x="-1" y="2033"/>
                </a:moveTo>
                <a:cubicBezTo>
                  <a:pt x="2864" y="694"/>
                  <a:pt x="5987" y="-1"/>
                  <a:pt x="9150" y="0"/>
                </a:cubicBezTo>
                <a:cubicBezTo>
                  <a:pt x="14457" y="0"/>
                  <a:pt x="19579" y="1954"/>
                  <a:pt x="23538" y="5489"/>
                </a:cubicBezTo>
              </a:path>
              <a:path w="23538" h="21600" stroke="0" extrusionOk="0">
                <a:moveTo>
                  <a:pt x="-1" y="2033"/>
                </a:moveTo>
                <a:cubicBezTo>
                  <a:pt x="2864" y="694"/>
                  <a:pt x="5987" y="-1"/>
                  <a:pt x="9150" y="0"/>
                </a:cubicBezTo>
                <a:cubicBezTo>
                  <a:pt x="14457" y="0"/>
                  <a:pt x="19579" y="1954"/>
                  <a:pt x="23538" y="5489"/>
                </a:cubicBezTo>
                <a:lnTo>
                  <a:pt x="9150" y="21600"/>
                </a:lnTo>
                <a:lnTo>
                  <a:pt x="-1" y="2033"/>
                </a:lnTo>
                <a:close/>
              </a:path>
            </a:pathLst>
          </a:custGeom>
          <a:noFill/>
          <a:ln w="5715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947787" y="2695593"/>
            <a:ext cx="349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x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792138" y="1806644"/>
            <a:ext cx="674510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A, B, C, D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ru-RU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4:5:6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nisbatdagi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yoylarga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nuqtalardan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urinmalar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o‘tkazilib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kesishguncha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ettirilgan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ANB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kattaligini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654" y="0"/>
            <a:ext cx="11971002" cy="127445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457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3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3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113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136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3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13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97" grpId="0" animBg="1"/>
      <p:bldP spid="113697" grpId="1" animBg="1"/>
      <p:bldP spid="113698" grpId="0" animBg="1"/>
      <p:bldP spid="113698" grpId="1" animBg="1"/>
      <p:bldP spid="113698" grpId="2" animBg="1"/>
      <p:bldP spid="113698" grpId="3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15"/>
          <p:cNvSpPr txBox="1">
            <a:spLocks noChangeArrowheads="1"/>
          </p:cNvSpPr>
          <p:nvPr/>
        </p:nvSpPr>
        <p:spPr bwMode="auto">
          <a:xfrm>
            <a:off x="3742903" y="2275928"/>
            <a:ext cx="696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 dirty="0"/>
              <a:t>N</a:t>
            </a:r>
            <a:endParaRPr lang="ru-RU" sz="2400" b="1" i="1" dirty="0"/>
          </a:p>
        </p:txBody>
      </p:sp>
      <p:grpSp>
        <p:nvGrpSpPr>
          <p:cNvPr id="28677" name="Group 16"/>
          <p:cNvGrpSpPr>
            <a:grpSpLocks/>
          </p:cNvGrpSpPr>
          <p:nvPr/>
        </p:nvGrpSpPr>
        <p:grpSpPr bwMode="auto">
          <a:xfrm>
            <a:off x="731416" y="1556792"/>
            <a:ext cx="3622616" cy="3108325"/>
            <a:chOff x="3220" y="935"/>
            <a:chExt cx="2238" cy="1769"/>
          </a:xfrm>
        </p:grpSpPr>
        <p:sp>
          <p:nvSpPr>
            <p:cNvPr id="28687" name="Oval 17"/>
            <p:cNvSpPr>
              <a:spLocks noChangeArrowheads="1"/>
            </p:cNvSpPr>
            <p:nvPr/>
          </p:nvSpPr>
          <p:spPr bwMode="auto">
            <a:xfrm>
              <a:off x="3220" y="1207"/>
              <a:ext cx="1565" cy="1406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88" name="Oval 18"/>
            <p:cNvSpPr>
              <a:spLocks noChangeArrowheads="1"/>
            </p:cNvSpPr>
            <p:nvPr/>
          </p:nvSpPr>
          <p:spPr bwMode="auto">
            <a:xfrm>
              <a:off x="3946" y="1865"/>
              <a:ext cx="90" cy="91"/>
            </a:xfrm>
            <a:prstGeom prst="ellipse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89" name="Text Box 19"/>
            <p:cNvSpPr txBox="1">
              <a:spLocks noChangeArrowheads="1"/>
            </p:cNvSpPr>
            <p:nvPr/>
          </p:nvSpPr>
          <p:spPr bwMode="auto">
            <a:xfrm>
              <a:off x="3677" y="1797"/>
              <a:ext cx="247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sz="2400" b="1" i="1"/>
                <a:t>О</a:t>
              </a:r>
            </a:p>
          </p:txBody>
        </p:sp>
        <p:sp>
          <p:nvSpPr>
            <p:cNvPr id="28690" name="Oval 20"/>
            <p:cNvSpPr>
              <a:spLocks noChangeArrowheads="1"/>
            </p:cNvSpPr>
            <p:nvPr/>
          </p:nvSpPr>
          <p:spPr bwMode="auto">
            <a:xfrm>
              <a:off x="5125" y="1570"/>
              <a:ext cx="90" cy="91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91" name="Line 21"/>
            <p:cNvSpPr>
              <a:spLocks noChangeShapeType="1"/>
            </p:cNvSpPr>
            <p:nvPr/>
          </p:nvSpPr>
          <p:spPr bwMode="auto">
            <a:xfrm flipH="1" flipV="1">
              <a:off x="3606" y="1185"/>
              <a:ext cx="1542" cy="431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692" name="Line 22"/>
            <p:cNvSpPr>
              <a:spLocks noChangeShapeType="1"/>
            </p:cNvSpPr>
            <p:nvPr/>
          </p:nvSpPr>
          <p:spPr bwMode="auto">
            <a:xfrm flipH="1">
              <a:off x="4105" y="1616"/>
              <a:ext cx="1043" cy="1088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693" name="Oval 23"/>
            <p:cNvSpPr>
              <a:spLocks noChangeArrowheads="1"/>
            </p:cNvSpPr>
            <p:nvPr/>
          </p:nvSpPr>
          <p:spPr bwMode="auto">
            <a:xfrm>
              <a:off x="3719" y="1185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94" name="Oval 24"/>
            <p:cNvSpPr>
              <a:spLocks noChangeArrowheads="1"/>
            </p:cNvSpPr>
            <p:nvPr/>
          </p:nvSpPr>
          <p:spPr bwMode="auto">
            <a:xfrm>
              <a:off x="4558" y="1412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95" name="Oval 25"/>
            <p:cNvSpPr>
              <a:spLocks noChangeArrowheads="1"/>
            </p:cNvSpPr>
            <p:nvPr/>
          </p:nvSpPr>
          <p:spPr bwMode="auto">
            <a:xfrm>
              <a:off x="4740" y="1956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96" name="Oval 26"/>
            <p:cNvSpPr>
              <a:spLocks noChangeArrowheads="1"/>
            </p:cNvSpPr>
            <p:nvPr/>
          </p:nvSpPr>
          <p:spPr bwMode="auto">
            <a:xfrm>
              <a:off x="4150" y="2546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sz="3600"/>
            </a:p>
          </p:txBody>
        </p:sp>
        <p:sp>
          <p:nvSpPr>
            <p:cNvPr id="28697" name="Arc 27"/>
            <p:cNvSpPr>
              <a:spLocks/>
            </p:cNvSpPr>
            <p:nvPr/>
          </p:nvSpPr>
          <p:spPr bwMode="auto">
            <a:xfrm rot="19769033">
              <a:off x="4925" y="1413"/>
              <a:ext cx="533" cy="211"/>
            </a:xfrm>
            <a:custGeom>
              <a:avLst/>
              <a:gdLst>
                <a:gd name="T0" fmla="*/ 1 w 21600"/>
                <a:gd name="T1" fmla="*/ 3 h 13122"/>
                <a:gd name="T2" fmla="*/ 1 w 21600"/>
                <a:gd name="T3" fmla="*/ 0 h 13122"/>
                <a:gd name="T4" fmla="*/ 13 w 21600"/>
                <a:gd name="T5" fmla="*/ 2 h 13122"/>
                <a:gd name="T6" fmla="*/ 0 60000 65536"/>
                <a:gd name="T7" fmla="*/ 0 60000 65536"/>
                <a:gd name="T8" fmla="*/ 0 60000 65536"/>
                <a:gd name="T9" fmla="*/ 0 w 21600"/>
                <a:gd name="T10" fmla="*/ 0 h 13122"/>
                <a:gd name="T11" fmla="*/ 21600 w 21600"/>
                <a:gd name="T12" fmla="*/ 13122 h 131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3122" fill="none" extrusionOk="0">
                  <a:moveTo>
                    <a:pt x="1132" y="13122"/>
                  </a:moveTo>
                  <a:cubicBezTo>
                    <a:pt x="382" y="10897"/>
                    <a:pt x="0" y="8566"/>
                    <a:pt x="0" y="6219"/>
                  </a:cubicBezTo>
                  <a:cubicBezTo>
                    <a:pt x="-1" y="4112"/>
                    <a:pt x="308" y="2017"/>
                    <a:pt x="914" y="-1"/>
                  </a:cubicBezTo>
                </a:path>
                <a:path w="21600" h="13122" stroke="0" extrusionOk="0">
                  <a:moveTo>
                    <a:pt x="1132" y="13122"/>
                  </a:moveTo>
                  <a:cubicBezTo>
                    <a:pt x="382" y="10897"/>
                    <a:pt x="0" y="8566"/>
                    <a:pt x="0" y="6219"/>
                  </a:cubicBezTo>
                  <a:cubicBezTo>
                    <a:pt x="-1" y="4112"/>
                    <a:pt x="308" y="2017"/>
                    <a:pt x="914" y="-1"/>
                  </a:cubicBezTo>
                  <a:lnTo>
                    <a:pt x="21600" y="6219"/>
                  </a:lnTo>
                  <a:lnTo>
                    <a:pt x="1132" y="13122"/>
                  </a:lnTo>
                  <a:close/>
                </a:path>
              </a:pathLst>
            </a:custGeom>
            <a:noFill/>
            <a:ln w="571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698" name="Text Box 28"/>
            <p:cNvSpPr txBox="1">
              <a:spLocks noChangeArrowheads="1"/>
            </p:cNvSpPr>
            <p:nvPr/>
          </p:nvSpPr>
          <p:spPr bwMode="auto">
            <a:xfrm>
              <a:off x="4558" y="1138"/>
              <a:ext cx="252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ru-RU" sz="2400" b="1" i="1"/>
                <a:t>А</a:t>
              </a:r>
            </a:p>
          </p:txBody>
        </p:sp>
        <p:sp>
          <p:nvSpPr>
            <p:cNvPr id="28699" name="Text Box 29"/>
            <p:cNvSpPr txBox="1">
              <a:spLocks noChangeArrowheads="1"/>
            </p:cNvSpPr>
            <p:nvPr/>
          </p:nvSpPr>
          <p:spPr bwMode="auto">
            <a:xfrm>
              <a:off x="3651" y="935"/>
              <a:ext cx="251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2400" b="1" i="1"/>
                <a:t>D</a:t>
              </a:r>
              <a:endParaRPr lang="ru-RU" sz="2400" b="1" i="1"/>
            </a:p>
          </p:txBody>
        </p:sp>
        <p:sp>
          <p:nvSpPr>
            <p:cNvPr id="28700" name="Text Box 30"/>
            <p:cNvSpPr txBox="1">
              <a:spLocks noChangeArrowheads="1"/>
            </p:cNvSpPr>
            <p:nvPr/>
          </p:nvSpPr>
          <p:spPr bwMode="auto">
            <a:xfrm>
              <a:off x="4810" y="1910"/>
              <a:ext cx="247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sz="2400" b="1" i="1"/>
                <a:t>B</a:t>
              </a:r>
              <a:endParaRPr lang="ru-RU" sz="2400" b="1" i="1"/>
            </a:p>
          </p:txBody>
        </p:sp>
      </p:grpSp>
      <p:sp>
        <p:nvSpPr>
          <p:cNvPr id="28678" name="Text Box 31"/>
          <p:cNvSpPr txBox="1">
            <a:spLocks noChangeArrowheads="1"/>
          </p:cNvSpPr>
          <p:nvPr/>
        </p:nvSpPr>
        <p:spPr bwMode="auto">
          <a:xfrm>
            <a:off x="2276052" y="4350792"/>
            <a:ext cx="4000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400" b="1" i="1"/>
              <a:t>C</a:t>
            </a:r>
            <a:endParaRPr lang="ru-RU" sz="2400" b="1" i="1"/>
          </a:p>
        </p:txBody>
      </p:sp>
      <p:sp>
        <p:nvSpPr>
          <p:cNvPr id="113697" name="Arc 33"/>
          <p:cNvSpPr>
            <a:spLocks/>
          </p:cNvSpPr>
          <p:nvPr/>
        </p:nvSpPr>
        <p:spPr bwMode="auto">
          <a:xfrm rot="10719420" flipH="1">
            <a:off x="731415" y="2096541"/>
            <a:ext cx="1574800" cy="2438400"/>
          </a:xfrm>
          <a:custGeom>
            <a:avLst/>
            <a:gdLst>
              <a:gd name="T0" fmla="*/ 47123001 w 28620"/>
              <a:gd name="T1" fmla="*/ 140429725 h 42340"/>
              <a:gd name="T2" fmla="*/ 86652517 w 28620"/>
              <a:gd name="T3" fmla="*/ 3890498 h 42340"/>
              <a:gd name="T4" fmla="*/ 65398110 w 28620"/>
              <a:gd name="T5" fmla="*/ 71641044 h 42340"/>
              <a:gd name="T6" fmla="*/ 0 60000 65536"/>
              <a:gd name="T7" fmla="*/ 0 60000 65536"/>
              <a:gd name="T8" fmla="*/ 0 60000 65536"/>
              <a:gd name="T9" fmla="*/ 0 w 28620"/>
              <a:gd name="T10" fmla="*/ 0 h 42340"/>
              <a:gd name="T11" fmla="*/ 28620 w 28620"/>
              <a:gd name="T12" fmla="*/ 42340 h 423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620" h="42340" fill="none" extrusionOk="0">
                <a:moveTo>
                  <a:pt x="15564" y="42339"/>
                </a:moveTo>
                <a:cubicBezTo>
                  <a:pt x="6342" y="39655"/>
                  <a:pt x="0" y="3120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3988" y="-1"/>
                  <a:pt x="26361" y="396"/>
                  <a:pt x="28620" y="1172"/>
                </a:cubicBezTo>
              </a:path>
              <a:path w="28620" h="42340" stroke="0" extrusionOk="0">
                <a:moveTo>
                  <a:pt x="15564" y="42339"/>
                </a:moveTo>
                <a:cubicBezTo>
                  <a:pt x="6342" y="39655"/>
                  <a:pt x="0" y="31204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3988" y="-1"/>
                  <a:pt x="26361" y="396"/>
                  <a:pt x="28620" y="1172"/>
                </a:cubicBezTo>
                <a:lnTo>
                  <a:pt x="21600" y="21600"/>
                </a:lnTo>
                <a:lnTo>
                  <a:pt x="15564" y="42339"/>
                </a:lnTo>
                <a:close/>
              </a:path>
            </a:pathLst>
          </a:custGeom>
          <a:noFill/>
          <a:ln w="57150">
            <a:solidFill>
              <a:srgbClr val="FF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113698" name="Arc 34"/>
          <p:cNvSpPr>
            <a:spLocks/>
          </p:cNvSpPr>
          <p:nvPr/>
        </p:nvSpPr>
        <p:spPr bwMode="auto">
          <a:xfrm rot="4754984" flipH="1">
            <a:off x="2496715" y="2636291"/>
            <a:ext cx="863600" cy="647700"/>
          </a:xfrm>
          <a:custGeom>
            <a:avLst/>
            <a:gdLst>
              <a:gd name="T0" fmla="*/ 0 w 23538"/>
              <a:gd name="T1" fmla="*/ 1828913 h 21600"/>
              <a:gd name="T2" fmla="*/ 31685146 w 23538"/>
              <a:gd name="T3" fmla="*/ 4936434 h 21600"/>
              <a:gd name="T4" fmla="*/ 12317068 w 23538"/>
              <a:gd name="T5" fmla="*/ 19422004 h 21600"/>
              <a:gd name="T6" fmla="*/ 0 60000 65536"/>
              <a:gd name="T7" fmla="*/ 0 60000 65536"/>
              <a:gd name="T8" fmla="*/ 0 60000 65536"/>
              <a:gd name="T9" fmla="*/ 0 w 23538"/>
              <a:gd name="T10" fmla="*/ 0 h 21600"/>
              <a:gd name="T11" fmla="*/ 23538 w 2353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538" h="21600" fill="none" extrusionOk="0">
                <a:moveTo>
                  <a:pt x="-1" y="2033"/>
                </a:moveTo>
                <a:cubicBezTo>
                  <a:pt x="2864" y="694"/>
                  <a:pt x="5987" y="-1"/>
                  <a:pt x="9150" y="0"/>
                </a:cubicBezTo>
                <a:cubicBezTo>
                  <a:pt x="14457" y="0"/>
                  <a:pt x="19579" y="1954"/>
                  <a:pt x="23538" y="5489"/>
                </a:cubicBezTo>
              </a:path>
              <a:path w="23538" h="21600" stroke="0" extrusionOk="0">
                <a:moveTo>
                  <a:pt x="-1" y="2033"/>
                </a:moveTo>
                <a:cubicBezTo>
                  <a:pt x="2864" y="694"/>
                  <a:pt x="5987" y="-1"/>
                  <a:pt x="9150" y="0"/>
                </a:cubicBezTo>
                <a:cubicBezTo>
                  <a:pt x="14457" y="0"/>
                  <a:pt x="19579" y="1954"/>
                  <a:pt x="23538" y="5489"/>
                </a:cubicBezTo>
                <a:lnTo>
                  <a:pt x="9150" y="21600"/>
                </a:lnTo>
                <a:lnTo>
                  <a:pt x="-1" y="2033"/>
                </a:lnTo>
                <a:close/>
              </a:path>
            </a:pathLst>
          </a:custGeom>
          <a:noFill/>
          <a:ln w="5715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/>
          <a:p>
            <a:endParaRPr lang="ru-RU"/>
          </a:p>
        </p:txBody>
      </p:sp>
      <p:sp>
        <p:nvSpPr>
          <p:cNvPr id="28681" name="Text Box 35"/>
          <p:cNvSpPr txBox="1">
            <a:spLocks noChangeArrowheads="1"/>
          </p:cNvSpPr>
          <p:nvPr/>
        </p:nvSpPr>
        <p:spPr bwMode="auto">
          <a:xfrm>
            <a:off x="4872200" y="2538444"/>
            <a:ext cx="18351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800" b="1" dirty="0" err="1" smtClean="0">
                <a:solidFill>
                  <a:srgbClr val="002060"/>
                </a:solidFill>
              </a:rPr>
              <a:t>Yechim</a:t>
            </a:r>
            <a:r>
              <a:rPr lang="ru-RU" sz="2800" b="1" dirty="0" smtClean="0">
                <a:solidFill>
                  <a:srgbClr val="002060"/>
                </a:solidFill>
              </a:rPr>
              <a:t>: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113704" name="Text Box 40"/>
          <p:cNvSpPr txBox="1">
            <a:spLocks noChangeArrowheads="1"/>
          </p:cNvSpPr>
          <p:nvPr/>
        </p:nvSpPr>
        <p:spPr bwMode="auto">
          <a:xfrm>
            <a:off x="1349405" y="5659379"/>
            <a:ext cx="25923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b="1" dirty="0" err="1" smtClean="0">
                <a:solidFill>
                  <a:srgbClr val="7A0000"/>
                </a:solidFill>
              </a:rPr>
              <a:t>Javob</a:t>
            </a:r>
            <a:r>
              <a:rPr lang="ru-RU" b="1" dirty="0" smtClean="0">
                <a:solidFill>
                  <a:srgbClr val="7A0000"/>
                </a:solidFill>
              </a:rPr>
              <a:t>:  </a:t>
            </a:r>
            <a:r>
              <a:rPr lang="en-US" b="1" dirty="0" smtClean="0">
                <a:solidFill>
                  <a:srgbClr val="7A0000"/>
                </a:solidFill>
              </a:rPr>
              <a:t>30</a:t>
            </a:r>
            <a:r>
              <a:rPr lang="ru-RU" b="1" baseline="30000" dirty="0" smtClean="0">
                <a:solidFill>
                  <a:srgbClr val="7A0000"/>
                </a:solidFill>
              </a:rPr>
              <a:t>0</a:t>
            </a:r>
            <a:endParaRPr lang="ru-RU" b="1" dirty="0">
              <a:solidFill>
                <a:srgbClr val="7A0000"/>
              </a:solidFill>
            </a:endParaRPr>
          </a:p>
        </p:txBody>
      </p:sp>
      <p:sp>
        <p:nvSpPr>
          <p:cNvPr id="41" name="Text Box 58"/>
          <p:cNvSpPr txBox="1">
            <a:spLocks noChangeArrowheads="1"/>
          </p:cNvSpPr>
          <p:nvPr/>
        </p:nvSpPr>
        <p:spPr bwMode="auto">
          <a:xfrm>
            <a:off x="4873528" y="1931157"/>
            <a:ext cx="2553553" cy="522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2800" b="1" dirty="0" err="1" smtClean="0">
                <a:solidFill>
                  <a:srgbClr val="002060"/>
                </a:solidFill>
              </a:rPr>
              <a:t>Topish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kerak</a:t>
            </a:r>
            <a:r>
              <a:rPr lang="ru-RU" sz="2800" b="1" dirty="0" smtClean="0">
                <a:solidFill>
                  <a:srgbClr val="002060"/>
                </a:solidFill>
              </a:rPr>
              <a:t>: </a:t>
            </a:r>
            <a:endParaRPr lang="ru-RU" sz="28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780414" y="1961384"/>
                <a:ext cx="152285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200" b="1" dirty="0" smtClean="0">
                    <a:solidFill>
                      <a:srgbClr val="C00000"/>
                    </a:solidFill>
                  </a:rPr>
                  <a:t>ANB - ?</a:t>
                </a:r>
                <a:endParaRPr lang="ru-RU" sz="32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0414" y="1961384"/>
                <a:ext cx="1522853" cy="492443"/>
              </a:xfrm>
              <a:prstGeom prst="rect">
                <a:avLst/>
              </a:prstGeom>
              <a:blipFill rotWithShape="0">
                <a:blip r:embed="rId2"/>
                <a:stretch>
                  <a:fillRect t="-24691" r="-15200" b="-493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209770" y="3199247"/>
                <a:ext cx="4813305" cy="80131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ANB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sz="3200" b="1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DC -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AB) 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9770" y="3199247"/>
                <a:ext cx="4813305" cy="801310"/>
              </a:xfrm>
              <a:prstGeom prst="rect">
                <a:avLst/>
              </a:prstGeom>
              <a:blipFill rotWithShape="0">
                <a:blip r:embed="rId3"/>
                <a:stretch>
                  <a:fillRect r="-2155" b="-106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501420" y="4934054"/>
                <a:ext cx="5068824" cy="80381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𝑨𝑩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200" b="1" dirty="0" smtClean="0"/>
                  <a:t> </a:t>
                </a:r>
                <a:r>
                  <a:rPr lang="ru-RU" sz="3200" b="1" dirty="0" smtClean="0"/>
                  <a:t>·</a:t>
                </a:r>
                <a:r>
                  <a:rPr lang="en-US" sz="3200" b="1" dirty="0" smtClean="0"/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360⁰ = 60⁰</a:t>
                </a:r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1420" y="4934054"/>
                <a:ext cx="5068824" cy="803810"/>
              </a:xfrm>
              <a:prstGeom prst="rect">
                <a:avLst/>
              </a:prstGeom>
              <a:blipFill rotWithShape="0">
                <a:blip r:embed="rId4"/>
                <a:stretch>
                  <a:fillRect l="-3005" r="-962"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4429865" y="3942167"/>
                <a:ext cx="5238742" cy="80381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𝑫𝑪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200" b="1" dirty="0" smtClean="0"/>
                  <a:t> </a:t>
                </a:r>
                <a:r>
                  <a:rPr lang="ru-RU" sz="3200" b="1" dirty="0" smtClean="0"/>
                  <a:t>·</a:t>
                </a:r>
                <a:r>
                  <a:rPr lang="en-US" sz="3200" b="1" dirty="0" smtClean="0"/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360⁰ = 120⁰</a:t>
                </a:r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9865" y="3942167"/>
                <a:ext cx="5238742" cy="803810"/>
              </a:xfrm>
              <a:prstGeom prst="rect">
                <a:avLst/>
              </a:prstGeom>
              <a:blipFill rotWithShape="0">
                <a:blip r:embed="rId5"/>
                <a:stretch>
                  <a:fillRect l="-3027" r="-931"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727481" y="5870558"/>
                <a:ext cx="3959738" cy="62408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ANB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(120⁰ - 60⁰) = 30⁰</a:t>
                </a:r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7481" y="5870558"/>
                <a:ext cx="3959738" cy="624082"/>
              </a:xfrm>
              <a:prstGeom prst="rect">
                <a:avLst/>
              </a:prstGeom>
              <a:blipFill rotWithShape="0">
                <a:blip r:embed="rId6"/>
                <a:stretch>
                  <a:fillRect r="-1541" b="-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3243475" y="2564004"/>
            <a:ext cx="349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x</a:t>
            </a:r>
            <a:endParaRPr lang="ru-RU" sz="28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27848" y="1175413"/>
                <a:ext cx="6105133" cy="8002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𝑨𝑩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 ∪</m:t>
                      </m:r>
                      <m:r>
                        <a:rPr lang="en-US" sz="2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𝑪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 ∪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𝑫𝑨</m:t>
                      </m:r>
                      <m:r>
                        <a:rPr lang="en-US" sz="2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𝑫𝑪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7848" y="1175413"/>
                <a:ext cx="6105133" cy="80021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5469250" y="332656"/>
            <a:ext cx="17427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10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3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3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113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136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3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13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3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97" grpId="0" animBg="1"/>
      <p:bldP spid="113697" grpId="1" animBg="1"/>
      <p:bldP spid="113698" grpId="0" animBg="1"/>
      <p:bldP spid="113698" grpId="1" animBg="1"/>
      <p:bldP spid="113698" grpId="2" animBg="1"/>
      <p:bldP spid="113698" grpId="3" animBg="1"/>
      <p:bldP spid="28681" grpId="0"/>
      <p:bldP spid="113704" grpId="0"/>
      <p:bldP spid="2" grpId="0"/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343608" y="1637296"/>
            <a:ext cx="2804728" cy="2295072"/>
            <a:chOff x="2880459" y="982640"/>
            <a:chExt cx="5947840" cy="5172501"/>
          </a:xfrm>
        </p:grpSpPr>
        <p:sp>
          <p:nvSpPr>
            <p:cNvPr id="4" name="Овал 3"/>
            <p:cNvSpPr/>
            <p:nvPr/>
          </p:nvSpPr>
          <p:spPr>
            <a:xfrm>
              <a:off x="3125337" y="982640"/>
              <a:ext cx="5404513" cy="5172501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 Box 17"/>
            <p:cNvSpPr txBox="1">
              <a:spLocks noChangeArrowheads="1"/>
            </p:cNvSpPr>
            <p:nvPr/>
          </p:nvSpPr>
          <p:spPr bwMode="auto">
            <a:xfrm>
              <a:off x="5356746" y="3456296"/>
              <a:ext cx="1011544" cy="13096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О</a:t>
              </a:r>
            </a:p>
          </p:txBody>
        </p:sp>
        <p:sp>
          <p:nvSpPr>
            <p:cNvPr id="6" name="Овал 5"/>
            <p:cNvSpPr/>
            <p:nvPr/>
          </p:nvSpPr>
          <p:spPr>
            <a:xfrm>
              <a:off x="5732060" y="3439236"/>
              <a:ext cx="150125" cy="150125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8" name="Прямая соединительная линия 7"/>
            <p:cNvCxnSpPr>
              <a:stCxn id="10" idx="5"/>
              <a:endCxn id="4" idx="6"/>
            </p:cNvCxnSpPr>
            <p:nvPr/>
          </p:nvCxnSpPr>
          <p:spPr>
            <a:xfrm flipV="1">
              <a:off x="3656089" y="3568891"/>
              <a:ext cx="4873761" cy="15338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Овал 9"/>
            <p:cNvSpPr/>
            <p:nvPr/>
          </p:nvSpPr>
          <p:spPr>
            <a:xfrm>
              <a:off x="3527949" y="4974609"/>
              <a:ext cx="150125" cy="150125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 Box 17"/>
            <p:cNvSpPr txBox="1">
              <a:spLocks noChangeArrowheads="1"/>
            </p:cNvSpPr>
            <p:nvPr/>
          </p:nvSpPr>
          <p:spPr bwMode="auto">
            <a:xfrm>
              <a:off x="2880459" y="1177952"/>
              <a:ext cx="298449" cy="457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400" b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А</a:t>
              </a:r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3" name="Text Box 17"/>
            <p:cNvSpPr txBox="1">
              <a:spLocks noChangeArrowheads="1"/>
            </p:cNvSpPr>
            <p:nvPr/>
          </p:nvSpPr>
          <p:spPr bwMode="auto">
            <a:xfrm>
              <a:off x="8529850" y="2918190"/>
              <a:ext cx="298449" cy="10404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" name="Text Box 17"/>
            <p:cNvSpPr txBox="1">
              <a:spLocks noChangeArrowheads="1"/>
            </p:cNvSpPr>
            <p:nvPr/>
          </p:nvSpPr>
          <p:spPr bwMode="auto">
            <a:xfrm>
              <a:off x="4061943" y="1414065"/>
              <a:ext cx="4288887" cy="10404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ru-RU" sz="2400" b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75⁰</a:t>
              </a:r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38" name="Группа 37"/>
          <p:cNvGrpSpPr/>
          <p:nvPr/>
        </p:nvGrpSpPr>
        <p:grpSpPr>
          <a:xfrm>
            <a:off x="1303349" y="2694002"/>
            <a:ext cx="8988291" cy="1111830"/>
            <a:chOff x="-1411191" y="2879692"/>
            <a:chExt cx="8988291" cy="1111830"/>
          </a:xfrm>
        </p:grpSpPr>
        <p:sp>
          <p:nvSpPr>
            <p:cNvPr id="30" name="Text Box 17"/>
            <p:cNvSpPr txBox="1">
              <a:spLocks noChangeArrowheads="1"/>
            </p:cNvSpPr>
            <p:nvPr/>
          </p:nvSpPr>
          <p:spPr bwMode="auto">
            <a:xfrm>
              <a:off x="-1411191" y="3529857"/>
              <a:ext cx="14073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В</a:t>
              </a:r>
            </a:p>
          </p:txBody>
        </p:sp>
        <p:sp>
          <p:nvSpPr>
            <p:cNvPr id="32" name="Text Box 17"/>
            <p:cNvSpPr txBox="1">
              <a:spLocks noChangeArrowheads="1"/>
            </p:cNvSpPr>
            <p:nvPr/>
          </p:nvSpPr>
          <p:spPr bwMode="auto">
            <a:xfrm>
              <a:off x="7436365" y="2879692"/>
              <a:ext cx="14073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56" name="Заголовок 55"/>
          <p:cNvSpPr>
            <a:spLocks noGrp="1"/>
          </p:cNvSpPr>
          <p:nvPr>
            <p:ph type="title"/>
          </p:nvPr>
        </p:nvSpPr>
        <p:spPr>
          <a:xfrm>
            <a:off x="1069053" y="-174951"/>
            <a:ext cx="12313368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no’malumni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9053" y="2556603"/>
            <a:ext cx="349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x</a:t>
            </a:r>
            <a:endParaRPr lang="ru-RU" sz="2800" b="1" dirty="0">
              <a:solidFill>
                <a:srgbClr val="C00000"/>
              </a:solidFill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 flipV="1">
            <a:off x="767544" y="1372855"/>
            <a:ext cx="1557735" cy="17828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Овал 91"/>
              <p:cNvSpPr/>
              <p:nvPr/>
            </p:nvSpPr>
            <p:spPr>
              <a:xfrm>
                <a:off x="3196698" y="5780015"/>
                <a:ext cx="8117576" cy="58456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APB = x = 180⁰-90⁰ = 90⁰</a:t>
                </a:r>
              </a:p>
              <a:p>
                <a:pPr algn="ctr"/>
                <a:r>
                  <a:rPr lang="en-US" sz="3600" b="1" dirty="0" err="1" smtClean="0">
                    <a:solidFill>
                      <a:srgbClr val="C00000"/>
                    </a:solidFill>
                  </a:rPr>
                  <a:t>Javob</a:t>
                </a:r>
                <a:r>
                  <a:rPr lang="en-US" sz="3600" b="1" dirty="0" smtClean="0">
                    <a:solidFill>
                      <a:srgbClr val="C00000"/>
                    </a:solidFill>
                  </a:rPr>
                  <a:t>: 90⁰</a:t>
                </a:r>
                <a:endParaRPr lang="ru-RU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92" name="Овал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698" y="5780015"/>
                <a:ext cx="8117576" cy="584560"/>
              </a:xfrm>
              <a:prstGeom prst="ellipse">
                <a:avLst/>
              </a:prstGeom>
              <a:blipFill rotWithShape="0">
                <a:blip r:embed="rId2"/>
                <a:stretch>
                  <a:fillRect t="-65306" b="-88776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3943495" y="1066307"/>
            <a:ext cx="80207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vatardan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tuzilgan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yoyning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yarmi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o‘lchanadi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Прямая соединительная линия 39"/>
          <p:cNvCxnSpPr>
            <a:endCxn id="4" idx="6"/>
          </p:cNvCxnSpPr>
          <p:nvPr/>
        </p:nvCxnSpPr>
        <p:spPr>
          <a:xfrm>
            <a:off x="1684330" y="2144200"/>
            <a:ext cx="2323271" cy="6406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 flipV="1">
            <a:off x="767545" y="2694002"/>
            <a:ext cx="1743766" cy="15270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1831142" y="3336738"/>
            <a:ext cx="6174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60⁰</a:t>
            </a:r>
            <a:endParaRPr lang="ru-RU" altLang="ru-RU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497372" y="2663224"/>
            <a:ext cx="375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endParaRPr lang="ru-RU" altLang="ru-RU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181022" y="2220072"/>
                <a:ext cx="332975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AD = 2·75⁰ = 150⁰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022" y="2220072"/>
                <a:ext cx="3329758" cy="523220"/>
              </a:xfrm>
              <a:prstGeom prst="rect">
                <a:avLst/>
              </a:prstGeom>
              <a:blipFill rotWithShape="0">
                <a:blip r:embed="rId3"/>
                <a:stretch>
                  <a:fillRect t="-11628" r="-2381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181022" y="2779896"/>
                <a:ext cx="338868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𝐁</m:t>
                    </m:r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 = 2·60⁰ = 120⁰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022" y="2779896"/>
                <a:ext cx="3388685" cy="523220"/>
              </a:xfrm>
              <a:prstGeom prst="rect">
                <a:avLst/>
              </a:prstGeom>
              <a:blipFill rotWithShape="0">
                <a:blip r:embed="rId4"/>
                <a:stretch>
                  <a:fillRect t="-11628" r="-233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218144" y="3282719"/>
                <a:ext cx="493276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 = 360⁰-(150⁰-120⁰) = 90⁰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8144" y="3282719"/>
                <a:ext cx="4932761" cy="523220"/>
              </a:xfrm>
              <a:prstGeom prst="rect">
                <a:avLst/>
              </a:prstGeom>
              <a:blipFill rotWithShape="0">
                <a:blip r:embed="rId5"/>
                <a:stretch>
                  <a:fillRect t="-12941" r="-1360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1582563" y="4348140"/>
            <a:ext cx="1058560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tashqarisidagi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o‘tkazilsa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urinmalar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ru-RU" sz="28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8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urinmalar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tiralgan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yoy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ayirmasiga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21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11" grpId="0"/>
      <p:bldP spid="7" grpId="0"/>
      <p:bldP spid="24" grpId="0"/>
      <p:bldP spid="25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Группа 37"/>
          <p:cNvGrpSpPr/>
          <p:nvPr/>
        </p:nvGrpSpPr>
        <p:grpSpPr>
          <a:xfrm>
            <a:off x="479376" y="1625322"/>
            <a:ext cx="4400103" cy="2598090"/>
            <a:chOff x="4338096" y="1811012"/>
            <a:chExt cx="4400103" cy="2598090"/>
          </a:xfrm>
        </p:grpSpPr>
        <p:sp>
          <p:nvSpPr>
            <p:cNvPr id="22" name="Овал 21"/>
            <p:cNvSpPr/>
            <p:nvPr/>
          </p:nvSpPr>
          <p:spPr>
            <a:xfrm>
              <a:off x="4875867" y="1811012"/>
              <a:ext cx="2548520" cy="2295072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Text Box 17"/>
            <p:cNvSpPr txBox="1">
              <a:spLocks noChangeArrowheads="1"/>
            </p:cNvSpPr>
            <p:nvPr/>
          </p:nvSpPr>
          <p:spPr bwMode="auto">
            <a:xfrm>
              <a:off x="5928097" y="2908589"/>
              <a:ext cx="476998" cy="5810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О</a:t>
              </a:r>
            </a:p>
          </p:txBody>
        </p:sp>
        <p:sp>
          <p:nvSpPr>
            <p:cNvPr id="24" name="Овал 23"/>
            <p:cNvSpPr/>
            <p:nvPr/>
          </p:nvSpPr>
          <p:spPr>
            <a:xfrm>
              <a:off x="6105078" y="2901020"/>
              <a:ext cx="70792" cy="66611"/>
            </a:xfrm>
            <a:prstGeom prst="ellips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единительная линия 24"/>
            <p:cNvCxnSpPr/>
            <p:nvPr/>
          </p:nvCxnSpPr>
          <p:spPr>
            <a:xfrm flipH="1">
              <a:off x="4488287" y="2373562"/>
              <a:ext cx="4099464" cy="2656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flipH="1">
              <a:off x="4875867" y="2373562"/>
              <a:ext cx="3711884" cy="182104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 Box 17"/>
            <p:cNvSpPr txBox="1">
              <a:spLocks noChangeArrowheads="1"/>
            </p:cNvSpPr>
            <p:nvPr/>
          </p:nvSpPr>
          <p:spPr bwMode="auto">
            <a:xfrm>
              <a:off x="5292162" y="3947437"/>
              <a:ext cx="14073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ru-RU" sz="2400" b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2" name="Text Box 17"/>
            <p:cNvSpPr txBox="1">
              <a:spLocks noChangeArrowheads="1"/>
            </p:cNvSpPr>
            <p:nvPr/>
          </p:nvSpPr>
          <p:spPr bwMode="auto">
            <a:xfrm>
              <a:off x="7436365" y="2879692"/>
              <a:ext cx="14073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С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704885" y="2286798"/>
              <a:ext cx="10333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19°</a:t>
              </a:r>
              <a:endParaRPr lang="ru-RU" sz="2000" b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338096" y="3078243"/>
              <a:ext cx="10333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8</a:t>
              </a:r>
              <a:r>
                <a:rPr lang="en-US" sz="2400" b="1" dirty="0" smtClean="0"/>
                <a:t>0°</a:t>
              </a:r>
              <a:endParaRPr lang="ru-RU" sz="2400" b="1" dirty="0"/>
            </a:p>
          </p:txBody>
        </p:sp>
      </p:grpSp>
      <p:sp>
        <p:nvSpPr>
          <p:cNvPr id="56" name="Заголовок 55"/>
          <p:cNvSpPr>
            <a:spLocks noGrp="1"/>
          </p:cNvSpPr>
          <p:nvPr>
            <p:ph type="title"/>
          </p:nvPr>
        </p:nvSpPr>
        <p:spPr>
          <a:xfrm>
            <a:off x="1098802" y="-46643"/>
            <a:ext cx="12313368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no’malumni</a:t>
            </a:r>
            <a:r>
              <a:rPr 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3114343" y="2249638"/>
            <a:ext cx="349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x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3364330" y="1694018"/>
            <a:ext cx="4026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endParaRPr lang="ru-RU" altLang="ru-RU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866699" y="1638757"/>
            <a:ext cx="3866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  <a:endParaRPr lang="ru-RU" altLang="ru-RU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4730867" y="1866395"/>
            <a:ext cx="4026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endParaRPr lang="ru-RU" alt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3" name="Овал 92"/>
          <p:cNvSpPr/>
          <p:nvPr/>
        </p:nvSpPr>
        <p:spPr>
          <a:xfrm>
            <a:off x="1140912" y="5641917"/>
            <a:ext cx="2825837" cy="58456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</a:rPr>
              <a:t>Javob</a:t>
            </a:r>
            <a:r>
              <a:rPr lang="en-US" sz="3200" b="1" dirty="0" smtClean="0">
                <a:solidFill>
                  <a:srgbClr val="C00000"/>
                </a:solidFill>
              </a:rPr>
              <a:t>: 42⁰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521897" y="1603307"/>
            <a:ext cx="647120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tashqarisidagi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kesuvchi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kesuvchilar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yoylar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ayirmasining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yarmiga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4583832" y="4279189"/>
            <a:ext cx="4842609" cy="58456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19⁰ = 0,5∙(80⁰ - x)</a:t>
            </a: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38⁰ = 80⁰ - x</a:t>
            </a:r>
          </a:p>
          <a:p>
            <a:pPr algn="ctr"/>
            <a:r>
              <a:rPr lang="en-US" sz="3200" b="1" dirty="0">
                <a:solidFill>
                  <a:schemeClr val="tx1"/>
                </a:solidFill>
              </a:rPr>
              <a:t>x</a:t>
            </a:r>
            <a:r>
              <a:rPr lang="en-US" sz="3200" b="1" dirty="0" smtClean="0">
                <a:solidFill>
                  <a:schemeClr val="tx1"/>
                </a:solidFill>
              </a:rPr>
              <a:t> = 42⁰ 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75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2" grpId="0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1607769" y="2445965"/>
            <a:ext cx="2500296" cy="2957267"/>
            <a:chOff x="1662271" y="2412250"/>
            <a:chExt cx="2500296" cy="2957267"/>
          </a:xfrm>
        </p:grpSpPr>
        <p:sp>
          <p:nvSpPr>
            <p:cNvPr id="5" name="Овал 4"/>
            <p:cNvSpPr/>
            <p:nvPr/>
          </p:nvSpPr>
          <p:spPr>
            <a:xfrm>
              <a:off x="1662271" y="2828572"/>
              <a:ext cx="2500296" cy="238984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 Box 17"/>
            <p:cNvSpPr txBox="1">
              <a:spLocks noChangeArrowheads="1"/>
            </p:cNvSpPr>
            <p:nvPr/>
          </p:nvSpPr>
          <p:spPr bwMode="auto">
            <a:xfrm>
              <a:off x="2610859" y="4062833"/>
              <a:ext cx="476998" cy="581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О</a:t>
              </a:r>
            </a:p>
          </p:txBody>
        </p:sp>
        <p:sp>
          <p:nvSpPr>
            <p:cNvPr id="7" name="Овал 6"/>
            <p:cNvSpPr/>
            <p:nvPr/>
          </p:nvSpPr>
          <p:spPr>
            <a:xfrm>
              <a:off x="2873080" y="3942802"/>
              <a:ext cx="70792" cy="66611"/>
            </a:xfrm>
            <a:prstGeom prst="ellipse">
              <a:avLst/>
            </a:prstGeom>
            <a:solidFill>
              <a:srgbClr val="0000FF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 flipH="1">
              <a:off x="2008661" y="2852794"/>
              <a:ext cx="652043" cy="1957262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2660703" y="2852794"/>
              <a:ext cx="881685" cy="2143682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Овал 9"/>
            <p:cNvSpPr/>
            <p:nvPr/>
          </p:nvSpPr>
          <p:spPr>
            <a:xfrm>
              <a:off x="2625307" y="2852794"/>
              <a:ext cx="70792" cy="66611"/>
            </a:xfrm>
            <a:prstGeom prst="ellipse">
              <a:avLst/>
            </a:prstGeom>
            <a:solidFill>
              <a:srgbClr val="0000FF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1983849" y="4801481"/>
              <a:ext cx="70792" cy="66611"/>
            </a:xfrm>
            <a:prstGeom prst="ellipse">
              <a:avLst/>
            </a:prstGeom>
            <a:solidFill>
              <a:srgbClr val="0000FF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3525469" y="4999550"/>
              <a:ext cx="70792" cy="66611"/>
            </a:xfrm>
            <a:prstGeom prst="ellipse">
              <a:avLst/>
            </a:prstGeom>
            <a:solidFill>
              <a:srgbClr val="0000FF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 Box 17"/>
            <p:cNvSpPr txBox="1">
              <a:spLocks noChangeArrowheads="1"/>
            </p:cNvSpPr>
            <p:nvPr/>
          </p:nvSpPr>
          <p:spPr bwMode="auto">
            <a:xfrm>
              <a:off x="2264910" y="2412250"/>
              <a:ext cx="14073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ru-RU" sz="2400" b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</a:t>
              </a:r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" name="Text Box 17"/>
            <p:cNvSpPr txBox="1">
              <a:spLocks noChangeArrowheads="1"/>
            </p:cNvSpPr>
            <p:nvPr/>
          </p:nvSpPr>
          <p:spPr bwMode="auto">
            <a:xfrm>
              <a:off x="1669019" y="4868092"/>
              <a:ext cx="2001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" name="Text Box 17"/>
            <p:cNvSpPr txBox="1">
              <a:spLocks noChangeArrowheads="1"/>
            </p:cNvSpPr>
            <p:nvPr/>
          </p:nvSpPr>
          <p:spPr bwMode="auto">
            <a:xfrm>
              <a:off x="3536451" y="2587812"/>
              <a:ext cx="14073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ru-RU" sz="2400" b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</a:t>
              </a:r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418974" y="3237427"/>
              <a:ext cx="1033314" cy="369332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40°</a:t>
              </a:r>
              <a:endParaRPr lang="ru-RU" dirty="0"/>
            </a:p>
          </p:txBody>
        </p:sp>
        <p:cxnSp>
          <p:nvCxnSpPr>
            <p:cNvPr id="17" name="Прямая соединительная линия 16"/>
            <p:cNvCxnSpPr>
              <a:stCxn id="7" idx="1"/>
              <a:endCxn id="12" idx="4"/>
            </p:cNvCxnSpPr>
            <p:nvPr/>
          </p:nvCxnSpPr>
          <p:spPr>
            <a:xfrm>
              <a:off x="2883447" y="3952557"/>
              <a:ext cx="677418" cy="1113604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>
              <a:stCxn id="11" idx="7"/>
              <a:endCxn id="7" idx="2"/>
            </p:cNvCxnSpPr>
            <p:nvPr/>
          </p:nvCxnSpPr>
          <p:spPr>
            <a:xfrm flipV="1">
              <a:off x="2044274" y="3976108"/>
              <a:ext cx="828806" cy="835128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3511821" y="2919405"/>
              <a:ext cx="57144" cy="2058859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>
              <a:endCxn id="11" idx="3"/>
            </p:cNvCxnSpPr>
            <p:nvPr/>
          </p:nvCxnSpPr>
          <p:spPr>
            <a:xfrm flipH="1">
              <a:off x="1994216" y="2940775"/>
              <a:ext cx="1512777" cy="1917562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Овал 27"/>
            <p:cNvSpPr/>
            <p:nvPr/>
          </p:nvSpPr>
          <p:spPr>
            <a:xfrm>
              <a:off x="3460100" y="2923306"/>
              <a:ext cx="70792" cy="66611"/>
            </a:xfrm>
            <a:prstGeom prst="ellipse">
              <a:avLst/>
            </a:prstGeom>
            <a:solidFill>
              <a:srgbClr val="0000FF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Text Box 17"/>
            <p:cNvSpPr txBox="1">
              <a:spLocks noChangeArrowheads="1"/>
            </p:cNvSpPr>
            <p:nvPr/>
          </p:nvSpPr>
          <p:spPr bwMode="auto">
            <a:xfrm>
              <a:off x="3608946" y="4907852"/>
              <a:ext cx="2001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ru-RU" sz="2400" b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Прямоугольник 78"/>
              <p:cNvSpPr/>
              <p:nvPr/>
            </p:nvSpPr>
            <p:spPr>
              <a:xfrm>
                <a:off x="1532350" y="1489488"/>
                <a:ext cx="384028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ru-RU" sz="3200" b="1" dirty="0">
                    <a:solidFill>
                      <a:srgbClr val="C00000"/>
                    </a:solidFill>
                  </a:rPr>
                  <a:t>АОD</a:t>
                </a:r>
                <a:r>
                  <a:rPr lang="en-US" sz="3200" b="1" dirty="0">
                    <a:solidFill>
                      <a:srgbClr val="C00000"/>
                    </a:solidFill>
                  </a:rPr>
                  <a:t>,</a:t>
                </a:r>
                <a:r>
                  <a:rPr lang="ru-RU" sz="3200" b="1" dirty="0">
                    <a:solidFill>
                      <a:srgbClr val="C0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ru-RU" sz="3200" b="1" dirty="0">
                    <a:solidFill>
                      <a:srgbClr val="C00000"/>
                    </a:solidFill>
                  </a:rPr>
                  <a:t>ACD</a:t>
                </a:r>
                <a:r>
                  <a:rPr lang="en-US" sz="3200" b="1" dirty="0">
                    <a:solidFill>
                      <a:srgbClr val="C00000"/>
                    </a:solidFill>
                  </a:rPr>
                  <a:t> - ?  </a:t>
                </a:r>
                <a:r>
                  <a:rPr lang="en-US" sz="3200" b="1" dirty="0" smtClean="0">
                    <a:solidFill>
                      <a:srgbClr val="C00000"/>
                    </a:solidFill>
                  </a:rPr>
                  <a:t>        </a:t>
                </a:r>
                <a:endParaRPr lang="ru-RU" sz="32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9" name="Прямоугольник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2350" y="1489488"/>
                <a:ext cx="3840282" cy="584775"/>
              </a:xfrm>
              <a:prstGeom prst="rect">
                <a:avLst/>
              </a:prstGeom>
              <a:blipFill rotWithShape="0">
                <a:blip r:embed="rId2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271464" y="369574"/>
            <a:ext cx="80586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no’malumni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toping.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227676" y="1922745"/>
                <a:ext cx="312938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AD = 2·40⁰ = 80⁰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7676" y="1922745"/>
                <a:ext cx="3129383" cy="523220"/>
              </a:xfrm>
              <a:prstGeom prst="rect">
                <a:avLst/>
              </a:prstGeom>
              <a:blipFill rotWithShape="0">
                <a:blip r:embed="rId3"/>
                <a:stretch>
                  <a:fillRect t="-11628" r="-2729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181022" y="2779896"/>
                <a:ext cx="641553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ru-RU" sz="3200" b="1" dirty="0">
                    <a:solidFill>
                      <a:schemeClr val="tx1"/>
                    </a:solidFill>
                  </a:rPr>
                  <a:t>ACD</a:t>
                </a:r>
                <a:r>
                  <a:rPr lang="en-US" sz="32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80⁰:2 = 40⁰ 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ichki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3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022" y="2779896"/>
                <a:ext cx="6415539" cy="584775"/>
              </a:xfrm>
              <a:prstGeom prst="rect">
                <a:avLst/>
              </a:prstGeom>
              <a:blipFill rotWithShape="0">
                <a:blip r:embed="rId4"/>
                <a:stretch>
                  <a:fillRect t="-15625" r="-1521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215769" y="3633475"/>
                <a:ext cx="586968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ru-RU" sz="3200" b="1" dirty="0" smtClean="0">
                    <a:solidFill>
                      <a:schemeClr val="tx1"/>
                    </a:solidFill>
                  </a:rPr>
                  <a:t>A</a:t>
                </a:r>
                <a:r>
                  <a:rPr lang="en-US" sz="3200" b="1" dirty="0" smtClean="0">
                    <a:solidFill>
                      <a:schemeClr val="tx1"/>
                    </a:solidFill>
                  </a:rPr>
                  <a:t>O</a:t>
                </a:r>
                <a:r>
                  <a:rPr lang="ru-RU" sz="3200" b="1" dirty="0" smtClean="0">
                    <a:solidFill>
                      <a:schemeClr val="tx1"/>
                    </a:solidFill>
                  </a:rPr>
                  <a:t>D</a:t>
                </a:r>
                <a:r>
                  <a:rPr lang="en-US" sz="32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80⁰ 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markaziy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3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5769" y="3633475"/>
                <a:ext cx="5869684" cy="584775"/>
              </a:xfrm>
              <a:prstGeom prst="rect">
                <a:avLst/>
              </a:prstGeom>
              <a:blipFill rotWithShape="0">
                <a:blip r:embed="rId5"/>
                <a:stretch>
                  <a:fillRect t="-15625" r="-1871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>
            <a:stCxn id="11" idx="4"/>
            <a:endCxn id="12" idx="3"/>
          </p:cNvCxnSpPr>
          <p:nvPr/>
        </p:nvCxnSpPr>
        <p:spPr>
          <a:xfrm>
            <a:off x="1964743" y="4901807"/>
            <a:ext cx="1516591" cy="188314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5591944" y="5066570"/>
            <a:ext cx="34836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40⁰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80⁰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157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7615</TotalTime>
  <Words>545</Words>
  <Application>Microsoft Office PowerPoint</Application>
  <PresentationFormat>Широкоэкранный</PresentationFormat>
  <Paragraphs>158</Paragraphs>
  <Slides>11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Тема Office</vt:lpstr>
      <vt:lpstr>Формула</vt:lpstr>
      <vt:lpstr>Презентация PowerPoint</vt:lpstr>
      <vt:lpstr>Презентация PowerPoint</vt:lpstr>
      <vt:lpstr>Jadvalni to‘ldiring</vt:lpstr>
      <vt:lpstr>Презентация PowerPoint</vt:lpstr>
      <vt:lpstr>Презентация PowerPoint</vt:lpstr>
      <vt:lpstr>Презентация PowerPoint</vt:lpstr>
      <vt:lpstr> Chizma asosida no’malumni toping.</vt:lpstr>
      <vt:lpstr> Chizma asosida no’malumni toping.</vt:lpstr>
      <vt:lpstr>Презентация PowerPoint</vt:lpstr>
      <vt:lpstr>Презентация PowerPoint</vt:lpstr>
      <vt:lpstr>       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910</cp:revision>
  <dcterms:created xsi:type="dcterms:W3CDTF">2020-06-19T20:52:49Z</dcterms:created>
  <dcterms:modified xsi:type="dcterms:W3CDTF">2021-03-14T08:22:13Z</dcterms:modified>
</cp:coreProperties>
</file>