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306" r:id="rId2"/>
    <p:sldId id="477" r:id="rId3"/>
    <p:sldId id="478" r:id="rId4"/>
    <p:sldId id="475" r:id="rId5"/>
    <p:sldId id="468" r:id="rId6"/>
    <p:sldId id="476" r:id="rId7"/>
    <p:sldId id="469" r:id="rId8"/>
    <p:sldId id="473" r:id="rId9"/>
    <p:sldId id="470" r:id="rId10"/>
    <p:sldId id="472" r:id="rId11"/>
    <p:sldId id="467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E1116F"/>
    <a:srgbClr val="2B133D"/>
    <a:srgbClr val="000000"/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3" d="100"/>
          <a:sy n="73" d="100"/>
        </p:scale>
        <p:origin x="52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E3957-A9B3-47B7-A260-D8F3A287F81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34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77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7872" y="2636912"/>
            <a:ext cx="1034438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MASALALAR YECHISH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149080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049172" y="3631931"/>
            <a:ext cx="1703513" cy="1782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Группа 77"/>
          <p:cNvGrpSpPr/>
          <p:nvPr/>
        </p:nvGrpSpPr>
        <p:grpSpPr>
          <a:xfrm>
            <a:off x="997296" y="2276872"/>
            <a:ext cx="2866456" cy="2863717"/>
            <a:chOff x="8325981" y="2696872"/>
            <a:chExt cx="2866456" cy="2863717"/>
          </a:xfrm>
        </p:grpSpPr>
        <p:sp>
          <p:nvSpPr>
            <p:cNvPr id="35" name="Овал 34"/>
            <p:cNvSpPr/>
            <p:nvPr/>
          </p:nvSpPr>
          <p:spPr>
            <a:xfrm>
              <a:off x="8692141" y="3116169"/>
              <a:ext cx="2500296" cy="238984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9640729" y="4350430"/>
              <a:ext cx="476998" cy="581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О</a:t>
              </a:r>
            </a:p>
          </p:txBody>
        </p:sp>
        <p:sp>
          <p:nvSpPr>
            <p:cNvPr id="37" name="Овал 36"/>
            <p:cNvSpPr/>
            <p:nvPr/>
          </p:nvSpPr>
          <p:spPr>
            <a:xfrm>
              <a:off x="9916598" y="4244047"/>
              <a:ext cx="70792" cy="66611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8692141" y="3140391"/>
              <a:ext cx="998434" cy="1035483"/>
            </a:xfrm>
            <a:prstGeom prst="line">
              <a:avLst/>
            </a:prstGeom>
            <a:ln w="28575">
              <a:solidFill>
                <a:srgbClr val="7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endCxn id="35" idx="7"/>
            </p:cNvCxnSpPr>
            <p:nvPr/>
          </p:nvCxnSpPr>
          <p:spPr>
            <a:xfrm>
              <a:off x="9690573" y="3140391"/>
              <a:ext cx="1135704" cy="325762"/>
            </a:xfrm>
            <a:prstGeom prst="line">
              <a:avLst/>
            </a:prstGeom>
            <a:ln w="28575">
              <a:solidFill>
                <a:srgbClr val="7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>
              <a:off x="9655177" y="3140391"/>
              <a:ext cx="70792" cy="66611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8658877" y="4147386"/>
              <a:ext cx="70792" cy="66611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8325981" y="3942395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4" name="Text Box 17"/>
            <p:cNvSpPr txBox="1">
              <a:spLocks noChangeArrowheads="1"/>
            </p:cNvSpPr>
            <p:nvPr/>
          </p:nvSpPr>
          <p:spPr bwMode="auto">
            <a:xfrm>
              <a:off x="8749136" y="5098924"/>
              <a:ext cx="2001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5" name="Text Box 17"/>
            <p:cNvSpPr txBox="1">
              <a:spLocks noChangeArrowheads="1"/>
            </p:cNvSpPr>
            <p:nvPr/>
          </p:nvSpPr>
          <p:spPr bwMode="auto">
            <a:xfrm>
              <a:off x="9461773" y="2696872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110302" y="3532764"/>
              <a:ext cx="1033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20°</a:t>
              </a:r>
              <a:endParaRPr lang="ru-RU" dirty="0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9058301" y="3466153"/>
              <a:ext cx="1767976" cy="1689874"/>
            </a:xfrm>
            <a:prstGeom prst="line">
              <a:avLst/>
            </a:prstGeom>
            <a:ln w="28575">
              <a:solidFill>
                <a:srgbClr val="7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endCxn id="35" idx="3"/>
            </p:cNvCxnSpPr>
            <p:nvPr/>
          </p:nvCxnSpPr>
          <p:spPr>
            <a:xfrm flipH="1">
              <a:off x="9058301" y="3226188"/>
              <a:ext cx="632272" cy="1929839"/>
            </a:xfrm>
            <a:prstGeom prst="line">
              <a:avLst/>
            </a:prstGeom>
            <a:ln w="28575">
              <a:solidFill>
                <a:srgbClr val="7A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>
              <a:off x="10762930" y="3415623"/>
              <a:ext cx="70792" cy="66611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Text Box 17"/>
            <p:cNvSpPr txBox="1">
              <a:spLocks noChangeArrowheads="1"/>
            </p:cNvSpPr>
            <p:nvPr/>
          </p:nvSpPr>
          <p:spPr bwMode="auto">
            <a:xfrm>
              <a:off x="10785554" y="3062574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1520501" y="1536150"/>
                <a:ext cx="184595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3200" b="1" dirty="0" smtClean="0">
                    <a:solidFill>
                      <a:srgbClr val="C00000"/>
                    </a:solidFill>
                  </a:rPr>
                  <a:t>ВСD</a:t>
                </a:r>
                <a:r>
                  <a:rPr lang="en-US" sz="3200" b="1" dirty="0" smtClean="0">
                    <a:solidFill>
                      <a:srgbClr val="C00000"/>
                    </a:solidFill>
                  </a:rPr>
                  <a:t> - ?</a:t>
                </a:r>
                <a:r>
                  <a:rPr lang="ru-RU" sz="3200" dirty="0"/>
                  <a:t> 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501" y="1536150"/>
                <a:ext cx="1845955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500" r="-264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627944" y="14471"/>
            <a:ext cx="8058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no’malumni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toping.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11824" y="750631"/>
            <a:ext cx="732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Diametrga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tiralgan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chizilgan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burchakdir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676942" y="3244334"/>
                <a:ext cx="236475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</a:rPr>
                  <a:t>СD</a:t>
                </a:r>
                <a:r>
                  <a:rPr lang="en-US" sz="3200" b="1" dirty="0" smtClean="0">
                    <a:solidFill>
                      <a:schemeClr val="tx1"/>
                    </a:solidFill>
                  </a:rPr>
                  <a:t> = 90⁰ </a:t>
                </a:r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942" y="3244334"/>
                <a:ext cx="2364750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2500" r="-567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676942" y="3984060"/>
                <a:ext cx="45111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</a:rPr>
                  <a:t>СD</a:t>
                </a:r>
                <a:r>
                  <a:rPr lang="en-US" sz="3200" b="1" dirty="0" smtClean="0">
                    <a:solidFill>
                      <a:schemeClr val="tx1"/>
                    </a:solidFill>
                  </a:rPr>
                  <a:t> = 20⁰ + 90⁰ = 110⁰ </a:t>
                </a:r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942" y="3984060"/>
                <a:ext cx="4511171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2632" r="-2568" b="-3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556729" y="2665750"/>
                <a:ext cx="177965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ru-RU" sz="3200" b="1" dirty="0" smtClean="0">
                    <a:solidFill>
                      <a:srgbClr val="C00000"/>
                    </a:solidFill>
                  </a:rPr>
                  <a:t>СD</a:t>
                </a:r>
                <a:r>
                  <a:rPr lang="en-US" sz="3200" b="1" dirty="0" smtClean="0">
                    <a:solidFill>
                      <a:srgbClr val="C00000"/>
                    </a:solidFill>
                  </a:rPr>
                  <a:t> =  </a:t>
                </a:r>
                <a:endParaRPr lang="ru-RU" sz="32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729" y="2665750"/>
                <a:ext cx="1779654" cy="584775"/>
              </a:xfrm>
              <a:prstGeom prst="rect">
                <a:avLst/>
              </a:prstGeom>
              <a:blipFill rotWithShape="0">
                <a:blip r:embed="rId5"/>
                <a:stretch>
                  <a:fillRect t="-12500" r="-7904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7135079" y="2678617"/>
                <a:ext cx="16642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ru-RU" sz="3200" b="1" dirty="0" smtClean="0">
                    <a:solidFill>
                      <a:srgbClr val="C00000"/>
                    </a:solidFill>
                  </a:rPr>
                  <a:t>С</a:t>
                </a:r>
                <a:r>
                  <a:rPr lang="en-US" sz="3200" b="1" dirty="0" smtClean="0">
                    <a:solidFill>
                      <a:srgbClr val="C00000"/>
                    </a:solidFill>
                  </a:rPr>
                  <a:t>B + </a:t>
                </a:r>
                <a:endParaRPr lang="ru-RU" sz="32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079" y="2678617"/>
                <a:ext cx="1664238" cy="584775"/>
              </a:xfrm>
              <a:prstGeom prst="rect">
                <a:avLst/>
              </a:prstGeom>
              <a:blipFill rotWithShape="0">
                <a:blip r:embed="rId6"/>
                <a:stretch>
                  <a:fillRect t="-12500" r="-8425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8672507" y="2653357"/>
                <a:ext cx="14863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ru-RU" sz="3200" b="1" dirty="0" smtClean="0">
                    <a:solidFill>
                      <a:srgbClr val="C00000"/>
                    </a:solidFill>
                  </a:rPr>
                  <a:t>СD</a:t>
                </a:r>
                <a:r>
                  <a:rPr lang="en-US" sz="3200" b="1" dirty="0" smtClean="0">
                    <a:solidFill>
                      <a:srgbClr val="C00000"/>
                    </a:solidFill>
                  </a:rPr>
                  <a:t>  </a:t>
                </a:r>
                <a:endParaRPr lang="ru-RU" sz="32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507" y="2653357"/>
                <a:ext cx="1486304" cy="584775"/>
              </a:xfrm>
              <a:prstGeom prst="rect">
                <a:avLst/>
              </a:prstGeom>
              <a:blipFill rotWithShape="0"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/>
          <p:cNvSpPr/>
          <p:nvPr/>
        </p:nvSpPr>
        <p:spPr>
          <a:xfrm>
            <a:off x="5556729" y="4909756"/>
            <a:ext cx="2826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110⁰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9392" y="2014137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O‘zingizni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sinab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737859" y="1856531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630634" y="3840626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149 -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8157" y="3862558"/>
            <a:ext cx="4783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1- 4-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3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947" name="Group 51"/>
          <p:cNvGrpSpPr>
            <a:grpSpLocks/>
          </p:cNvGrpSpPr>
          <p:nvPr/>
        </p:nvGrpSpPr>
        <p:grpSpPr bwMode="auto">
          <a:xfrm>
            <a:off x="7043738" y="1676401"/>
            <a:ext cx="2711450" cy="3846513"/>
            <a:chOff x="3477" y="1680"/>
            <a:chExt cx="1708" cy="2423"/>
          </a:xfrm>
        </p:grpSpPr>
        <p:sp>
          <p:nvSpPr>
            <p:cNvPr id="336943" name="Freeform 47"/>
            <p:cNvSpPr>
              <a:spLocks/>
            </p:cNvSpPr>
            <p:nvPr/>
          </p:nvSpPr>
          <p:spPr bwMode="auto">
            <a:xfrm>
              <a:off x="4048" y="1968"/>
              <a:ext cx="624" cy="840"/>
            </a:xfrm>
            <a:custGeom>
              <a:avLst/>
              <a:gdLst>
                <a:gd name="T0" fmla="*/ 64 w 624"/>
                <a:gd name="T1" fmla="*/ 632 h 840"/>
                <a:gd name="T2" fmla="*/ 336 w 624"/>
                <a:gd name="T3" fmla="*/ 0 h 840"/>
                <a:gd name="T4" fmla="*/ 624 w 624"/>
                <a:gd name="T5" fmla="*/ 760 h 840"/>
                <a:gd name="T6" fmla="*/ 624 w 624"/>
                <a:gd name="T7" fmla="*/ 744 h 840"/>
                <a:gd name="T8" fmla="*/ 416 w 624"/>
                <a:gd name="T9" fmla="*/ 728 h 840"/>
                <a:gd name="T10" fmla="*/ 320 w 624"/>
                <a:gd name="T11" fmla="*/ 840 h 840"/>
                <a:gd name="T12" fmla="*/ 192 w 624"/>
                <a:gd name="T13" fmla="*/ 824 h 840"/>
                <a:gd name="T14" fmla="*/ 16 w 624"/>
                <a:gd name="T15" fmla="*/ 776 h 840"/>
                <a:gd name="T16" fmla="*/ 0 w 624"/>
                <a:gd name="T17" fmla="*/ 808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4" h="840">
                  <a:moveTo>
                    <a:pt x="64" y="632"/>
                  </a:moveTo>
                  <a:lnTo>
                    <a:pt x="336" y="0"/>
                  </a:lnTo>
                  <a:lnTo>
                    <a:pt x="624" y="760"/>
                  </a:lnTo>
                  <a:lnTo>
                    <a:pt x="624" y="744"/>
                  </a:lnTo>
                  <a:lnTo>
                    <a:pt x="416" y="728"/>
                  </a:lnTo>
                  <a:lnTo>
                    <a:pt x="320" y="840"/>
                  </a:lnTo>
                  <a:lnTo>
                    <a:pt x="192" y="824"/>
                  </a:lnTo>
                  <a:lnTo>
                    <a:pt x="16" y="776"/>
                  </a:lnTo>
                  <a:lnTo>
                    <a:pt x="0" y="808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34" name="Freeform 38"/>
            <p:cNvSpPr>
              <a:spLocks/>
            </p:cNvSpPr>
            <p:nvPr/>
          </p:nvSpPr>
          <p:spPr bwMode="auto">
            <a:xfrm>
              <a:off x="3670" y="1960"/>
              <a:ext cx="1362" cy="1819"/>
            </a:xfrm>
            <a:custGeom>
              <a:avLst/>
              <a:gdLst>
                <a:gd name="T0" fmla="*/ 0 w 1362"/>
                <a:gd name="T1" fmla="*/ 1819 h 1819"/>
                <a:gd name="T2" fmla="*/ 698 w 1362"/>
                <a:gd name="T3" fmla="*/ 0 h 1819"/>
                <a:gd name="T4" fmla="*/ 1362 w 1362"/>
                <a:gd name="T5" fmla="*/ 1638 h 1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2" h="1819">
                  <a:moveTo>
                    <a:pt x="0" y="1819"/>
                  </a:moveTo>
                  <a:lnTo>
                    <a:pt x="698" y="0"/>
                  </a:lnTo>
                  <a:lnTo>
                    <a:pt x="1362" y="163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39" name="Text Box 43"/>
            <p:cNvSpPr txBox="1">
              <a:spLocks noChangeArrowheads="1"/>
            </p:cNvSpPr>
            <p:nvPr/>
          </p:nvSpPr>
          <p:spPr bwMode="auto">
            <a:xfrm>
              <a:off x="3477" y="3815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</a:p>
          </p:txBody>
        </p:sp>
        <p:sp>
          <p:nvSpPr>
            <p:cNvPr id="336940" name="Text Box 44"/>
            <p:cNvSpPr txBox="1">
              <a:spLocks noChangeArrowheads="1"/>
            </p:cNvSpPr>
            <p:nvPr/>
          </p:nvSpPr>
          <p:spPr bwMode="auto">
            <a:xfrm>
              <a:off x="4996" y="3597"/>
              <a:ext cx="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  <p:sp>
          <p:nvSpPr>
            <p:cNvPr id="336946" name="Text Box 50"/>
            <p:cNvSpPr txBox="1">
              <a:spLocks noChangeArrowheads="1"/>
            </p:cNvSpPr>
            <p:nvPr/>
          </p:nvSpPr>
          <p:spPr bwMode="auto">
            <a:xfrm>
              <a:off x="4272" y="1680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</a:t>
              </a:r>
            </a:p>
          </p:txBody>
        </p:sp>
      </p:grpSp>
      <p:grpSp>
        <p:nvGrpSpPr>
          <p:cNvPr id="336945" name="Group 49"/>
          <p:cNvGrpSpPr>
            <a:grpSpLocks/>
          </p:cNvGrpSpPr>
          <p:nvPr/>
        </p:nvGrpSpPr>
        <p:grpSpPr bwMode="auto">
          <a:xfrm>
            <a:off x="2547938" y="3324225"/>
            <a:ext cx="2711450" cy="1893888"/>
            <a:chOff x="645" y="2094"/>
            <a:chExt cx="1708" cy="1193"/>
          </a:xfrm>
        </p:grpSpPr>
        <p:sp>
          <p:nvSpPr>
            <p:cNvPr id="336942" name="Freeform 46"/>
            <p:cNvSpPr>
              <a:spLocks/>
            </p:cNvSpPr>
            <p:nvPr/>
          </p:nvSpPr>
          <p:spPr bwMode="auto">
            <a:xfrm>
              <a:off x="1008" y="2104"/>
              <a:ext cx="912" cy="728"/>
            </a:xfrm>
            <a:custGeom>
              <a:avLst/>
              <a:gdLst>
                <a:gd name="T0" fmla="*/ 0 w 912"/>
                <a:gd name="T1" fmla="*/ 584 h 728"/>
                <a:gd name="T2" fmla="*/ 400 w 912"/>
                <a:gd name="T3" fmla="*/ 0 h 728"/>
                <a:gd name="T4" fmla="*/ 912 w 912"/>
                <a:gd name="T5" fmla="*/ 440 h 728"/>
                <a:gd name="T6" fmla="*/ 768 w 912"/>
                <a:gd name="T7" fmla="*/ 584 h 728"/>
                <a:gd name="T8" fmla="*/ 480 w 912"/>
                <a:gd name="T9" fmla="*/ 728 h 728"/>
                <a:gd name="T10" fmla="*/ 192 w 912"/>
                <a:gd name="T11" fmla="*/ 728 h 728"/>
                <a:gd name="T12" fmla="*/ 96 w 912"/>
                <a:gd name="T13" fmla="*/ 632 h 728"/>
                <a:gd name="T14" fmla="*/ 0 w 912"/>
                <a:gd name="T15" fmla="*/ 632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2" h="728">
                  <a:moveTo>
                    <a:pt x="0" y="584"/>
                  </a:moveTo>
                  <a:lnTo>
                    <a:pt x="400" y="0"/>
                  </a:lnTo>
                  <a:lnTo>
                    <a:pt x="912" y="440"/>
                  </a:lnTo>
                  <a:lnTo>
                    <a:pt x="768" y="584"/>
                  </a:lnTo>
                  <a:lnTo>
                    <a:pt x="480" y="728"/>
                  </a:lnTo>
                  <a:lnTo>
                    <a:pt x="192" y="728"/>
                  </a:lnTo>
                  <a:lnTo>
                    <a:pt x="96" y="632"/>
                  </a:lnTo>
                  <a:lnTo>
                    <a:pt x="0" y="632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26" name="Freeform 30"/>
            <p:cNvSpPr>
              <a:spLocks/>
            </p:cNvSpPr>
            <p:nvPr/>
          </p:nvSpPr>
          <p:spPr bwMode="auto">
            <a:xfrm>
              <a:off x="838" y="2094"/>
              <a:ext cx="1362" cy="869"/>
            </a:xfrm>
            <a:custGeom>
              <a:avLst/>
              <a:gdLst>
                <a:gd name="T0" fmla="*/ 0 w 1808"/>
                <a:gd name="T1" fmla="*/ 1152 h 1152"/>
                <a:gd name="T2" fmla="*/ 752 w 1808"/>
                <a:gd name="T3" fmla="*/ 0 h 1152"/>
                <a:gd name="T4" fmla="*/ 1808 w 1808"/>
                <a:gd name="T5" fmla="*/ 91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8" h="1152">
                  <a:moveTo>
                    <a:pt x="0" y="1152"/>
                  </a:moveTo>
                  <a:lnTo>
                    <a:pt x="752" y="0"/>
                  </a:lnTo>
                  <a:lnTo>
                    <a:pt x="1808" y="91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6913" name="Text Box 17"/>
            <p:cNvSpPr txBox="1">
              <a:spLocks noChangeArrowheads="1"/>
            </p:cNvSpPr>
            <p:nvPr/>
          </p:nvSpPr>
          <p:spPr bwMode="auto">
            <a:xfrm>
              <a:off x="645" y="2999"/>
              <a:ext cx="1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</a:p>
          </p:txBody>
        </p:sp>
        <p:sp>
          <p:nvSpPr>
            <p:cNvPr id="336914" name="Text Box 18"/>
            <p:cNvSpPr txBox="1">
              <a:spLocks noChangeArrowheads="1"/>
            </p:cNvSpPr>
            <p:nvPr/>
          </p:nvSpPr>
          <p:spPr bwMode="auto">
            <a:xfrm>
              <a:off x="2164" y="2781"/>
              <a:ext cx="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</p:grpSp>
      <p:sp>
        <p:nvSpPr>
          <p:cNvPr id="336898" name="Text Box 2"/>
          <p:cNvSpPr txBox="1">
            <a:spLocks noChangeArrowheads="1"/>
          </p:cNvSpPr>
          <p:nvPr/>
        </p:nvSpPr>
        <p:spPr bwMode="auto">
          <a:xfrm>
            <a:off x="2013214" y="353000"/>
            <a:ext cx="100610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farqi</a:t>
            </a:r>
            <a:r>
              <a:rPr lang="en-US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o‘xshashligini</a:t>
            </a:r>
            <a:r>
              <a:rPr lang="en-US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alt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6927" name="Group 31"/>
          <p:cNvGrpSpPr>
            <a:grpSpLocks/>
          </p:cNvGrpSpPr>
          <p:nvPr/>
        </p:nvGrpSpPr>
        <p:grpSpPr bwMode="auto">
          <a:xfrm>
            <a:off x="2133601" y="1828800"/>
            <a:ext cx="3216275" cy="3162300"/>
            <a:chOff x="518" y="960"/>
            <a:chExt cx="2688" cy="2640"/>
          </a:xfrm>
        </p:grpSpPr>
        <p:sp>
          <p:nvSpPr>
            <p:cNvPr id="336909" name="Oval 13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10" name="Oval 14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11" name="Text Box 15"/>
            <p:cNvSpPr txBox="1">
              <a:spLocks noChangeArrowheads="1"/>
            </p:cNvSpPr>
            <p:nvPr/>
          </p:nvSpPr>
          <p:spPr bwMode="auto">
            <a:xfrm>
              <a:off x="1583" y="1920"/>
              <a:ext cx="355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О</a:t>
              </a:r>
            </a:p>
          </p:txBody>
        </p:sp>
      </p:grpSp>
      <p:grpSp>
        <p:nvGrpSpPr>
          <p:cNvPr id="336935" name="Group 39"/>
          <p:cNvGrpSpPr>
            <a:grpSpLocks/>
          </p:cNvGrpSpPr>
          <p:nvPr/>
        </p:nvGrpSpPr>
        <p:grpSpPr bwMode="auto">
          <a:xfrm>
            <a:off x="6626557" y="2119196"/>
            <a:ext cx="3276600" cy="3162300"/>
            <a:chOff x="518" y="960"/>
            <a:chExt cx="2688" cy="2640"/>
          </a:xfrm>
        </p:grpSpPr>
        <p:sp>
          <p:nvSpPr>
            <p:cNvPr id="336936" name="Oval 40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37" name="Oval 41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38" name="Text Box 42"/>
            <p:cNvSpPr txBox="1">
              <a:spLocks noChangeArrowheads="1"/>
            </p:cNvSpPr>
            <p:nvPr/>
          </p:nvSpPr>
          <p:spPr bwMode="auto">
            <a:xfrm>
              <a:off x="1583" y="1920"/>
              <a:ext cx="349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/>
                <a:t>О</a:t>
              </a:r>
            </a:p>
          </p:txBody>
        </p:sp>
      </p:grpSp>
      <p:sp>
        <p:nvSpPr>
          <p:cNvPr id="336941" name="Oval 45"/>
          <p:cNvSpPr>
            <a:spLocks noChangeArrowheads="1"/>
          </p:cNvSpPr>
          <p:nvPr/>
        </p:nvSpPr>
        <p:spPr bwMode="auto">
          <a:xfrm>
            <a:off x="83820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6948" name="Oval 52"/>
          <p:cNvSpPr>
            <a:spLocks noChangeArrowheads="1"/>
          </p:cNvSpPr>
          <p:nvPr/>
        </p:nvSpPr>
        <p:spPr bwMode="auto">
          <a:xfrm>
            <a:off x="3657600" y="3276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6949" name="Text Box 53"/>
          <p:cNvSpPr txBox="1">
            <a:spLocks noChangeArrowheads="1"/>
          </p:cNvSpPr>
          <p:nvPr/>
        </p:nvSpPr>
        <p:spPr bwMode="auto">
          <a:xfrm>
            <a:off x="1847528" y="1084183"/>
            <a:ext cx="50150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alt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alt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950" name="Text Box 54"/>
          <p:cNvSpPr txBox="1">
            <a:spLocks noChangeArrowheads="1"/>
          </p:cNvSpPr>
          <p:nvPr/>
        </p:nvSpPr>
        <p:spPr bwMode="auto">
          <a:xfrm>
            <a:off x="6885123" y="1076982"/>
            <a:ext cx="44877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alt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chizilgan</a:t>
            </a:r>
            <a:r>
              <a:rPr lang="en-US" alt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alt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952" name="Text Box 56"/>
          <p:cNvSpPr txBox="1">
            <a:spLocks noChangeArrowheads="1"/>
          </p:cNvSpPr>
          <p:nvPr/>
        </p:nvSpPr>
        <p:spPr bwMode="auto">
          <a:xfrm>
            <a:off x="765688" y="5331624"/>
            <a:ext cx="11426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b="1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953" name="Text Box 57"/>
          <p:cNvSpPr txBox="1">
            <a:spLocks noChangeArrowheads="1"/>
          </p:cNvSpPr>
          <p:nvPr/>
        </p:nvSpPr>
        <p:spPr bwMode="auto">
          <a:xfrm>
            <a:off x="1487488" y="5349088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aylanada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yotuvchi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aylanani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kesib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chizilgan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6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6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3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3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36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41" grpId="0" animBg="1"/>
      <p:bldP spid="336948" grpId="0" animBg="1"/>
      <p:bldP spid="336949" grpId="0"/>
      <p:bldP spid="336950" grpId="0"/>
      <p:bldP spid="336952" grpId="0"/>
      <p:bldP spid="336952" grpId="1"/>
      <p:bldP spid="3369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496" y="-99392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Jadvalni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623706"/>
              </p:ext>
            </p:extLst>
          </p:nvPr>
        </p:nvGraphicFramePr>
        <p:xfrm>
          <a:off x="1454464" y="934332"/>
          <a:ext cx="8659688" cy="555650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630488"/>
                <a:gridCol w="838200"/>
                <a:gridCol w="762000"/>
                <a:gridCol w="762000"/>
                <a:gridCol w="838200"/>
                <a:gridCol w="838200"/>
                <a:gridCol w="990600"/>
              </a:tblGrid>
              <a:tr h="6188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Birinchi</a:t>
                      </a:r>
                      <a:r>
                        <a:rPr lang="en-US" sz="20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aylana</a:t>
                      </a:r>
                      <a:r>
                        <a:rPr lang="en-US" sz="20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radiusi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</a:rPr>
                        <a:t>6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/>
                        </a:rPr>
                        <a:t>3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/>
                        </a:rPr>
                        <a:t>6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/>
                        </a:rPr>
                        <a:t>3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/>
                        </a:rPr>
                        <a:t>3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</a:rPr>
                        <a:t>5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Ikkinchi</a:t>
                      </a:r>
                      <a:r>
                        <a:rPr lang="en-US" sz="20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aylana</a:t>
                      </a:r>
                      <a:r>
                        <a:rPr lang="en-US" sz="20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radiusi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/>
                        </a:rPr>
                        <a:t>2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/>
                        </a:rPr>
                        <a:t>2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/>
                        </a:rPr>
                        <a:t>4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/>
                        </a:rPr>
                        <a:t>4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</a:rPr>
                        <a:t>2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5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Aylana</a:t>
                      </a:r>
                      <a:r>
                        <a:rPr lang="en-US" sz="20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markazlari</a:t>
                      </a:r>
                      <a:r>
                        <a:rPr lang="en-US" sz="20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orasidagi</a:t>
                      </a:r>
                      <a:r>
                        <a:rPr lang="en-US" sz="20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masofa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</a:t>
                      </a: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</a:rPr>
                        <a:t>3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</a:rPr>
                        <a:t>5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12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</a:rPr>
                        <a:t>5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</a:rPr>
                        <a:t>0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</a:rPr>
                        <a:t>9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15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Ikki</a:t>
                      </a:r>
                      <a:r>
                        <a:rPr lang="en-US" sz="2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aylananing</a:t>
                      </a:r>
                      <a:r>
                        <a:rPr lang="en-US" sz="2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o‘zaro</a:t>
                      </a:r>
                      <a:r>
                        <a:rPr lang="en-US" sz="2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joylashuvi</a:t>
                      </a:r>
                      <a:endParaRPr lang="ru-RU" sz="2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67394" y="3183001"/>
            <a:ext cx="1231106" cy="2775760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40767" y="2943368"/>
            <a:ext cx="923330" cy="3310970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9386" y="3022530"/>
            <a:ext cx="553998" cy="3400738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kesishmaydi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36340" y="2718226"/>
            <a:ext cx="923330" cy="3705310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2649" y="3067419"/>
            <a:ext cx="923330" cy="273228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markazga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23300" y="3284807"/>
            <a:ext cx="923330" cy="262809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kesishmaydi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6578" y="284749"/>
                <a:ext cx="11247841" cy="1213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burchakka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yoy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aylananing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8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  </a:t>
                </a:r>
                <a:r>
                  <a:rPr lang="en-US" sz="28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qismiga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8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78" y="284749"/>
                <a:ext cx="11247841" cy="1213474"/>
              </a:xfrm>
              <a:prstGeom prst="rect">
                <a:avLst/>
              </a:prstGeom>
              <a:blipFill rotWithShape="0">
                <a:blip r:embed="rId3"/>
                <a:stretch>
                  <a:fillRect l="-1083" t="-1508" r="-867" b="-4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>
            <a:spLocks/>
          </p:cNvSpPr>
          <p:nvPr/>
        </p:nvSpPr>
        <p:spPr bwMode="auto">
          <a:xfrm>
            <a:off x="352847" y="3418826"/>
            <a:ext cx="4109182" cy="1753199"/>
          </a:xfrm>
          <a:custGeom>
            <a:avLst/>
            <a:gdLst>
              <a:gd name="T0" fmla="*/ 0 w 912"/>
              <a:gd name="T1" fmla="*/ 584 h 728"/>
              <a:gd name="T2" fmla="*/ 400 w 912"/>
              <a:gd name="T3" fmla="*/ 0 h 728"/>
              <a:gd name="T4" fmla="*/ 912 w 912"/>
              <a:gd name="T5" fmla="*/ 440 h 728"/>
              <a:gd name="T6" fmla="*/ 768 w 912"/>
              <a:gd name="T7" fmla="*/ 584 h 728"/>
              <a:gd name="T8" fmla="*/ 480 w 912"/>
              <a:gd name="T9" fmla="*/ 728 h 728"/>
              <a:gd name="T10" fmla="*/ 192 w 912"/>
              <a:gd name="T11" fmla="*/ 728 h 728"/>
              <a:gd name="T12" fmla="*/ 96 w 912"/>
              <a:gd name="T13" fmla="*/ 632 h 728"/>
              <a:gd name="T14" fmla="*/ 0 w 912"/>
              <a:gd name="T15" fmla="*/ 632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2" h="728">
                <a:moveTo>
                  <a:pt x="0" y="584"/>
                </a:moveTo>
                <a:lnTo>
                  <a:pt x="400" y="0"/>
                </a:lnTo>
                <a:lnTo>
                  <a:pt x="912" y="440"/>
                </a:lnTo>
                <a:lnTo>
                  <a:pt x="768" y="584"/>
                </a:lnTo>
                <a:lnTo>
                  <a:pt x="480" y="728"/>
                </a:lnTo>
                <a:lnTo>
                  <a:pt x="192" y="728"/>
                </a:lnTo>
                <a:lnTo>
                  <a:pt x="96" y="632"/>
                </a:lnTo>
                <a:lnTo>
                  <a:pt x="0" y="632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86578" y="3390405"/>
            <a:ext cx="4283867" cy="1438275"/>
          </a:xfrm>
          <a:custGeom>
            <a:avLst/>
            <a:gdLst>
              <a:gd name="T0" fmla="*/ 0 w 1336"/>
              <a:gd name="T1" fmla="*/ 906 h 906"/>
              <a:gd name="T2" fmla="*/ 540 w 1336"/>
              <a:gd name="T3" fmla="*/ 0 h 906"/>
              <a:gd name="T4" fmla="*/ 1336 w 1336"/>
              <a:gd name="T5" fmla="*/ 688 h 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" h="906">
                <a:moveTo>
                  <a:pt x="0" y="906"/>
                </a:moveTo>
                <a:lnTo>
                  <a:pt x="540" y="0"/>
                </a:lnTo>
                <a:lnTo>
                  <a:pt x="1336" y="6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5360" y="4056259"/>
            <a:ext cx="2984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076775" y="3604444"/>
            <a:ext cx="300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568004" y="1877523"/>
            <a:ext cx="3216275" cy="3180054"/>
            <a:chOff x="518" y="960"/>
            <a:chExt cx="2688" cy="2640"/>
          </a:xfrm>
        </p:grpSpPr>
        <p:sp>
          <p:nvSpPr>
            <p:cNvPr id="9" name="Oval 17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18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1583" y="1920"/>
              <a:ext cx="613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 dirty="0"/>
                <a:t>    О</a:t>
              </a:r>
            </a:p>
          </p:txBody>
        </p:sp>
      </p:grpSp>
      <p:graphicFrame>
        <p:nvGraphicFramePr>
          <p:cNvPr id="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560603"/>
              </p:ext>
            </p:extLst>
          </p:nvPr>
        </p:nvGraphicFramePr>
        <p:xfrm>
          <a:off x="4503379" y="3359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4" imgW="114151" imgH="215619" progId="Equation.3">
                  <p:embed/>
                </p:oleObj>
              </mc:Choice>
              <mc:Fallback>
                <p:oleObj name="Формула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379" y="3359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00187" y="2080723"/>
                <a:ext cx="7015062" cy="44695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Yechim:</a:t>
                </a:r>
              </a:p>
              <a:p>
                <a:r>
                  <a:rPr lang="en-US" altLang="ru-RU" sz="3200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alt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altLang="ru-RU" sz="32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altLang="ru-RU" sz="32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360⁰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24⁰ ∙ 4 = 96⁰</a:t>
                </a:r>
              </a:p>
              <a:p>
                <a:r>
                  <a:rPr lang="en-US" altLang="ru-RU" sz="3200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altLang="ru-RU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AOB =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360⁰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40⁰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200⁰</a:t>
                </a:r>
              </a:p>
              <a:p>
                <a:r>
                  <a:rPr lang="en-US" altLang="ru-RU" sz="32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c</a:t>
                </a:r>
                <a:r>
                  <a:rPr lang="en-US" altLang="ru-RU" sz="3200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ru-RU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alt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AOB =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360⁰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18⁰ ∙17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306⁰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14350" indent="-514350">
                  <a:buAutoNum type="alphaLcParenR"/>
                </a:pP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187" y="2080723"/>
                <a:ext cx="7015062" cy="4469557"/>
              </a:xfrm>
              <a:prstGeom prst="rect">
                <a:avLst/>
              </a:prstGeom>
              <a:blipFill rotWithShape="0">
                <a:blip r:embed="rId6"/>
                <a:stretch>
                  <a:fillRect l="-2172" t="-1771" r="-13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 rot="4972670">
            <a:off x="-281067" y="888986"/>
            <a:ext cx="4711843" cy="3780051"/>
          </a:xfrm>
          <a:prstGeom prst="arc">
            <a:avLst>
              <a:gd name="adj1" fmla="val 18868074"/>
              <a:gd name="adj2" fmla="val 260378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190511" y="5390708"/>
            <a:ext cx="4317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96º, 200⁰, 306⁰</a:t>
            </a:r>
            <a:endParaRPr lang="en-US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8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5"/>
          <p:cNvSpPr txBox="1">
            <a:spLocks noChangeArrowheads="1"/>
          </p:cNvSpPr>
          <p:nvPr/>
        </p:nvSpPr>
        <p:spPr bwMode="auto">
          <a:xfrm>
            <a:off x="3447215" y="2407517"/>
            <a:ext cx="69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 dirty="0"/>
              <a:t>N</a:t>
            </a:r>
            <a:endParaRPr lang="ru-RU" sz="2400" b="1" i="1" dirty="0"/>
          </a:p>
        </p:txBody>
      </p:sp>
      <p:grpSp>
        <p:nvGrpSpPr>
          <p:cNvPr id="28677" name="Group 16"/>
          <p:cNvGrpSpPr>
            <a:grpSpLocks/>
          </p:cNvGrpSpPr>
          <p:nvPr/>
        </p:nvGrpSpPr>
        <p:grpSpPr bwMode="auto">
          <a:xfrm>
            <a:off x="435728" y="1688381"/>
            <a:ext cx="3622616" cy="3108325"/>
            <a:chOff x="3220" y="935"/>
            <a:chExt cx="2238" cy="1769"/>
          </a:xfrm>
        </p:grpSpPr>
        <p:sp>
          <p:nvSpPr>
            <p:cNvPr id="28687" name="Oval 17"/>
            <p:cNvSpPr>
              <a:spLocks noChangeArrowheads="1"/>
            </p:cNvSpPr>
            <p:nvPr/>
          </p:nvSpPr>
          <p:spPr bwMode="auto">
            <a:xfrm>
              <a:off x="3220" y="1207"/>
              <a:ext cx="1565" cy="14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88" name="Oval 18"/>
            <p:cNvSpPr>
              <a:spLocks noChangeArrowheads="1"/>
            </p:cNvSpPr>
            <p:nvPr/>
          </p:nvSpPr>
          <p:spPr bwMode="auto">
            <a:xfrm>
              <a:off x="3946" y="1865"/>
              <a:ext cx="90" cy="91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89" name="Text Box 19"/>
            <p:cNvSpPr txBox="1">
              <a:spLocks noChangeArrowheads="1"/>
            </p:cNvSpPr>
            <p:nvPr/>
          </p:nvSpPr>
          <p:spPr bwMode="auto">
            <a:xfrm>
              <a:off x="3677" y="1797"/>
              <a:ext cx="24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sz="2400" b="1" i="1"/>
                <a:t>О</a:t>
              </a:r>
            </a:p>
          </p:txBody>
        </p:sp>
        <p:sp>
          <p:nvSpPr>
            <p:cNvPr id="28690" name="Oval 20"/>
            <p:cNvSpPr>
              <a:spLocks noChangeArrowheads="1"/>
            </p:cNvSpPr>
            <p:nvPr/>
          </p:nvSpPr>
          <p:spPr bwMode="auto">
            <a:xfrm>
              <a:off x="5125" y="1570"/>
              <a:ext cx="90" cy="9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1" name="Line 21"/>
            <p:cNvSpPr>
              <a:spLocks noChangeShapeType="1"/>
            </p:cNvSpPr>
            <p:nvPr/>
          </p:nvSpPr>
          <p:spPr bwMode="auto">
            <a:xfrm flipH="1" flipV="1">
              <a:off x="3606" y="1185"/>
              <a:ext cx="1542" cy="431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2" name="Line 22"/>
            <p:cNvSpPr>
              <a:spLocks noChangeShapeType="1"/>
            </p:cNvSpPr>
            <p:nvPr/>
          </p:nvSpPr>
          <p:spPr bwMode="auto">
            <a:xfrm flipH="1">
              <a:off x="4105" y="1616"/>
              <a:ext cx="1043" cy="1088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3" name="Oval 23"/>
            <p:cNvSpPr>
              <a:spLocks noChangeArrowheads="1"/>
            </p:cNvSpPr>
            <p:nvPr/>
          </p:nvSpPr>
          <p:spPr bwMode="auto">
            <a:xfrm>
              <a:off x="3719" y="1185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4" name="Oval 24"/>
            <p:cNvSpPr>
              <a:spLocks noChangeArrowheads="1"/>
            </p:cNvSpPr>
            <p:nvPr/>
          </p:nvSpPr>
          <p:spPr bwMode="auto">
            <a:xfrm>
              <a:off x="4558" y="1412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5" name="Oval 25"/>
            <p:cNvSpPr>
              <a:spLocks noChangeArrowheads="1"/>
            </p:cNvSpPr>
            <p:nvPr/>
          </p:nvSpPr>
          <p:spPr bwMode="auto">
            <a:xfrm>
              <a:off x="4740" y="1956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6" name="Oval 26"/>
            <p:cNvSpPr>
              <a:spLocks noChangeArrowheads="1"/>
            </p:cNvSpPr>
            <p:nvPr/>
          </p:nvSpPr>
          <p:spPr bwMode="auto">
            <a:xfrm>
              <a:off x="4150" y="2546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7" name="Arc 27"/>
            <p:cNvSpPr>
              <a:spLocks/>
            </p:cNvSpPr>
            <p:nvPr/>
          </p:nvSpPr>
          <p:spPr bwMode="auto">
            <a:xfrm rot="19769033">
              <a:off x="4925" y="1413"/>
              <a:ext cx="533" cy="211"/>
            </a:xfrm>
            <a:custGeom>
              <a:avLst/>
              <a:gdLst>
                <a:gd name="T0" fmla="*/ 1 w 21600"/>
                <a:gd name="T1" fmla="*/ 3 h 13122"/>
                <a:gd name="T2" fmla="*/ 1 w 21600"/>
                <a:gd name="T3" fmla="*/ 0 h 13122"/>
                <a:gd name="T4" fmla="*/ 13 w 21600"/>
                <a:gd name="T5" fmla="*/ 2 h 1312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3122"/>
                <a:gd name="T11" fmla="*/ 21600 w 21600"/>
                <a:gd name="T12" fmla="*/ 13122 h 13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3122" fill="none" extrusionOk="0">
                  <a:moveTo>
                    <a:pt x="1132" y="13122"/>
                  </a:moveTo>
                  <a:cubicBezTo>
                    <a:pt x="382" y="10897"/>
                    <a:pt x="0" y="8566"/>
                    <a:pt x="0" y="6219"/>
                  </a:cubicBezTo>
                  <a:cubicBezTo>
                    <a:pt x="-1" y="4112"/>
                    <a:pt x="308" y="2017"/>
                    <a:pt x="914" y="-1"/>
                  </a:cubicBezTo>
                </a:path>
                <a:path w="21600" h="13122" stroke="0" extrusionOk="0">
                  <a:moveTo>
                    <a:pt x="1132" y="13122"/>
                  </a:moveTo>
                  <a:cubicBezTo>
                    <a:pt x="382" y="10897"/>
                    <a:pt x="0" y="8566"/>
                    <a:pt x="0" y="6219"/>
                  </a:cubicBezTo>
                  <a:cubicBezTo>
                    <a:pt x="-1" y="4112"/>
                    <a:pt x="308" y="2017"/>
                    <a:pt x="914" y="-1"/>
                  </a:cubicBezTo>
                  <a:lnTo>
                    <a:pt x="21600" y="6219"/>
                  </a:lnTo>
                  <a:lnTo>
                    <a:pt x="1132" y="13122"/>
                  </a:lnTo>
                  <a:close/>
                </a:path>
              </a:pathLst>
            </a:cu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8" name="Text Box 28"/>
            <p:cNvSpPr txBox="1">
              <a:spLocks noChangeArrowheads="1"/>
            </p:cNvSpPr>
            <p:nvPr/>
          </p:nvSpPr>
          <p:spPr bwMode="auto">
            <a:xfrm>
              <a:off x="4558" y="1138"/>
              <a:ext cx="25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sz="2400" b="1" i="1"/>
                <a:t>А</a:t>
              </a:r>
            </a:p>
          </p:txBody>
        </p:sp>
        <p:sp>
          <p:nvSpPr>
            <p:cNvPr id="28699" name="Text Box 29"/>
            <p:cNvSpPr txBox="1">
              <a:spLocks noChangeArrowheads="1"/>
            </p:cNvSpPr>
            <p:nvPr/>
          </p:nvSpPr>
          <p:spPr bwMode="auto">
            <a:xfrm>
              <a:off x="3651" y="935"/>
              <a:ext cx="25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/>
                <a:t>D</a:t>
              </a:r>
              <a:endParaRPr lang="ru-RU" sz="2400" b="1" i="1"/>
            </a:p>
          </p:txBody>
        </p:sp>
        <p:sp>
          <p:nvSpPr>
            <p:cNvPr id="28700" name="Text Box 30"/>
            <p:cNvSpPr txBox="1">
              <a:spLocks noChangeArrowheads="1"/>
            </p:cNvSpPr>
            <p:nvPr/>
          </p:nvSpPr>
          <p:spPr bwMode="auto">
            <a:xfrm>
              <a:off x="4810" y="1910"/>
              <a:ext cx="24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/>
                <a:t>B</a:t>
              </a:r>
              <a:endParaRPr lang="ru-RU" sz="2400" b="1" i="1"/>
            </a:p>
          </p:txBody>
        </p:sp>
      </p:grpSp>
      <p:sp>
        <p:nvSpPr>
          <p:cNvPr id="28678" name="Text Box 31"/>
          <p:cNvSpPr txBox="1">
            <a:spLocks noChangeArrowheads="1"/>
          </p:cNvSpPr>
          <p:nvPr/>
        </p:nvSpPr>
        <p:spPr bwMode="auto">
          <a:xfrm>
            <a:off x="1980364" y="4482381"/>
            <a:ext cx="4000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113697" name="Arc 33"/>
          <p:cNvSpPr>
            <a:spLocks/>
          </p:cNvSpPr>
          <p:nvPr/>
        </p:nvSpPr>
        <p:spPr bwMode="auto">
          <a:xfrm rot="10719420" flipH="1">
            <a:off x="451099" y="2213568"/>
            <a:ext cx="1574800" cy="2438400"/>
          </a:xfrm>
          <a:custGeom>
            <a:avLst/>
            <a:gdLst>
              <a:gd name="T0" fmla="*/ 47123001 w 28620"/>
              <a:gd name="T1" fmla="*/ 140429725 h 42340"/>
              <a:gd name="T2" fmla="*/ 86652517 w 28620"/>
              <a:gd name="T3" fmla="*/ 3890498 h 42340"/>
              <a:gd name="T4" fmla="*/ 65398110 w 28620"/>
              <a:gd name="T5" fmla="*/ 71641044 h 42340"/>
              <a:gd name="T6" fmla="*/ 0 60000 65536"/>
              <a:gd name="T7" fmla="*/ 0 60000 65536"/>
              <a:gd name="T8" fmla="*/ 0 60000 65536"/>
              <a:gd name="T9" fmla="*/ 0 w 28620"/>
              <a:gd name="T10" fmla="*/ 0 h 42340"/>
              <a:gd name="T11" fmla="*/ 28620 w 28620"/>
              <a:gd name="T12" fmla="*/ 42340 h 423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20" h="42340" fill="none" extrusionOk="0">
                <a:moveTo>
                  <a:pt x="15564" y="42339"/>
                </a:moveTo>
                <a:cubicBezTo>
                  <a:pt x="6342" y="39655"/>
                  <a:pt x="0" y="3120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8" y="-1"/>
                  <a:pt x="26361" y="396"/>
                  <a:pt x="28620" y="1172"/>
                </a:cubicBezTo>
              </a:path>
              <a:path w="28620" h="42340" stroke="0" extrusionOk="0">
                <a:moveTo>
                  <a:pt x="15564" y="42339"/>
                </a:moveTo>
                <a:cubicBezTo>
                  <a:pt x="6342" y="39655"/>
                  <a:pt x="0" y="3120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8" y="-1"/>
                  <a:pt x="26361" y="396"/>
                  <a:pt x="28620" y="1172"/>
                </a:cubicBezTo>
                <a:lnTo>
                  <a:pt x="21600" y="21600"/>
                </a:lnTo>
                <a:lnTo>
                  <a:pt x="15564" y="42339"/>
                </a:lnTo>
                <a:close/>
              </a:path>
            </a:pathLst>
          </a:custGeom>
          <a:noFill/>
          <a:ln w="57150">
            <a:solidFill>
              <a:srgbClr val="E1116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13698" name="Arc 34"/>
          <p:cNvSpPr>
            <a:spLocks/>
          </p:cNvSpPr>
          <p:nvPr/>
        </p:nvSpPr>
        <p:spPr bwMode="auto">
          <a:xfrm rot="4754984" flipH="1">
            <a:off x="2201027" y="2767880"/>
            <a:ext cx="863600" cy="647700"/>
          </a:xfrm>
          <a:custGeom>
            <a:avLst/>
            <a:gdLst>
              <a:gd name="T0" fmla="*/ 0 w 23538"/>
              <a:gd name="T1" fmla="*/ 1828913 h 21600"/>
              <a:gd name="T2" fmla="*/ 31685146 w 23538"/>
              <a:gd name="T3" fmla="*/ 4936434 h 21600"/>
              <a:gd name="T4" fmla="*/ 12317068 w 23538"/>
              <a:gd name="T5" fmla="*/ 19422004 h 21600"/>
              <a:gd name="T6" fmla="*/ 0 60000 65536"/>
              <a:gd name="T7" fmla="*/ 0 60000 65536"/>
              <a:gd name="T8" fmla="*/ 0 60000 65536"/>
              <a:gd name="T9" fmla="*/ 0 w 23538"/>
              <a:gd name="T10" fmla="*/ 0 h 21600"/>
              <a:gd name="T11" fmla="*/ 23538 w 235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38" h="21600" fill="none" extrusionOk="0">
                <a:moveTo>
                  <a:pt x="-1" y="2033"/>
                </a:moveTo>
                <a:cubicBezTo>
                  <a:pt x="2864" y="694"/>
                  <a:pt x="5987" y="-1"/>
                  <a:pt x="9150" y="0"/>
                </a:cubicBezTo>
                <a:cubicBezTo>
                  <a:pt x="14457" y="0"/>
                  <a:pt x="19579" y="1954"/>
                  <a:pt x="23538" y="5489"/>
                </a:cubicBezTo>
              </a:path>
              <a:path w="23538" h="21600" stroke="0" extrusionOk="0">
                <a:moveTo>
                  <a:pt x="-1" y="2033"/>
                </a:moveTo>
                <a:cubicBezTo>
                  <a:pt x="2864" y="694"/>
                  <a:pt x="5987" y="-1"/>
                  <a:pt x="9150" y="0"/>
                </a:cubicBezTo>
                <a:cubicBezTo>
                  <a:pt x="14457" y="0"/>
                  <a:pt x="19579" y="1954"/>
                  <a:pt x="23538" y="5489"/>
                </a:cubicBezTo>
                <a:lnTo>
                  <a:pt x="9150" y="21600"/>
                </a:lnTo>
                <a:lnTo>
                  <a:pt x="-1" y="2033"/>
                </a:lnTo>
                <a:close/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47787" y="2695593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92138" y="1806644"/>
            <a:ext cx="67451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B, C, D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4:5:6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nisbatdagi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yoylarga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nuqtalardan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urinmalar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o‘tkazilib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kesishguncha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ANB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kattaligini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54" y="0"/>
            <a:ext cx="11971002" cy="12744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5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7" grpId="0" animBg="1"/>
      <p:bldP spid="113697" grpId="1" animBg="1"/>
      <p:bldP spid="113698" grpId="0" animBg="1"/>
      <p:bldP spid="113698" grpId="1" animBg="1"/>
      <p:bldP spid="113698" grpId="2" animBg="1"/>
      <p:bldP spid="113698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5"/>
          <p:cNvSpPr txBox="1">
            <a:spLocks noChangeArrowheads="1"/>
          </p:cNvSpPr>
          <p:nvPr/>
        </p:nvSpPr>
        <p:spPr bwMode="auto">
          <a:xfrm>
            <a:off x="3742903" y="2275928"/>
            <a:ext cx="69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 dirty="0"/>
              <a:t>N</a:t>
            </a:r>
            <a:endParaRPr lang="ru-RU" sz="2400" b="1" i="1" dirty="0"/>
          </a:p>
        </p:txBody>
      </p:sp>
      <p:grpSp>
        <p:nvGrpSpPr>
          <p:cNvPr id="28677" name="Group 16"/>
          <p:cNvGrpSpPr>
            <a:grpSpLocks/>
          </p:cNvGrpSpPr>
          <p:nvPr/>
        </p:nvGrpSpPr>
        <p:grpSpPr bwMode="auto">
          <a:xfrm>
            <a:off x="731416" y="1556792"/>
            <a:ext cx="3622616" cy="3108325"/>
            <a:chOff x="3220" y="935"/>
            <a:chExt cx="2238" cy="1769"/>
          </a:xfrm>
        </p:grpSpPr>
        <p:sp>
          <p:nvSpPr>
            <p:cNvPr id="28687" name="Oval 17"/>
            <p:cNvSpPr>
              <a:spLocks noChangeArrowheads="1"/>
            </p:cNvSpPr>
            <p:nvPr/>
          </p:nvSpPr>
          <p:spPr bwMode="auto">
            <a:xfrm>
              <a:off x="3220" y="1207"/>
              <a:ext cx="1565" cy="140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88" name="Oval 18"/>
            <p:cNvSpPr>
              <a:spLocks noChangeArrowheads="1"/>
            </p:cNvSpPr>
            <p:nvPr/>
          </p:nvSpPr>
          <p:spPr bwMode="auto">
            <a:xfrm>
              <a:off x="3946" y="1865"/>
              <a:ext cx="90" cy="91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89" name="Text Box 19"/>
            <p:cNvSpPr txBox="1">
              <a:spLocks noChangeArrowheads="1"/>
            </p:cNvSpPr>
            <p:nvPr/>
          </p:nvSpPr>
          <p:spPr bwMode="auto">
            <a:xfrm>
              <a:off x="3677" y="1797"/>
              <a:ext cx="24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sz="2400" b="1" i="1"/>
                <a:t>О</a:t>
              </a:r>
            </a:p>
          </p:txBody>
        </p:sp>
        <p:sp>
          <p:nvSpPr>
            <p:cNvPr id="28690" name="Oval 20"/>
            <p:cNvSpPr>
              <a:spLocks noChangeArrowheads="1"/>
            </p:cNvSpPr>
            <p:nvPr/>
          </p:nvSpPr>
          <p:spPr bwMode="auto">
            <a:xfrm>
              <a:off x="5125" y="1570"/>
              <a:ext cx="90" cy="9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1" name="Line 21"/>
            <p:cNvSpPr>
              <a:spLocks noChangeShapeType="1"/>
            </p:cNvSpPr>
            <p:nvPr/>
          </p:nvSpPr>
          <p:spPr bwMode="auto">
            <a:xfrm flipH="1" flipV="1">
              <a:off x="3606" y="1185"/>
              <a:ext cx="1542" cy="431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2" name="Line 22"/>
            <p:cNvSpPr>
              <a:spLocks noChangeShapeType="1"/>
            </p:cNvSpPr>
            <p:nvPr/>
          </p:nvSpPr>
          <p:spPr bwMode="auto">
            <a:xfrm flipH="1">
              <a:off x="4105" y="1616"/>
              <a:ext cx="1043" cy="1088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93" name="Oval 23"/>
            <p:cNvSpPr>
              <a:spLocks noChangeArrowheads="1"/>
            </p:cNvSpPr>
            <p:nvPr/>
          </p:nvSpPr>
          <p:spPr bwMode="auto">
            <a:xfrm>
              <a:off x="3719" y="1185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4" name="Oval 24"/>
            <p:cNvSpPr>
              <a:spLocks noChangeArrowheads="1"/>
            </p:cNvSpPr>
            <p:nvPr/>
          </p:nvSpPr>
          <p:spPr bwMode="auto">
            <a:xfrm>
              <a:off x="4558" y="1412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5" name="Oval 25"/>
            <p:cNvSpPr>
              <a:spLocks noChangeArrowheads="1"/>
            </p:cNvSpPr>
            <p:nvPr/>
          </p:nvSpPr>
          <p:spPr bwMode="auto">
            <a:xfrm>
              <a:off x="4740" y="1956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6" name="Oval 26"/>
            <p:cNvSpPr>
              <a:spLocks noChangeArrowheads="1"/>
            </p:cNvSpPr>
            <p:nvPr/>
          </p:nvSpPr>
          <p:spPr bwMode="auto">
            <a:xfrm>
              <a:off x="4150" y="2546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sz="3600"/>
            </a:p>
          </p:txBody>
        </p:sp>
        <p:sp>
          <p:nvSpPr>
            <p:cNvPr id="28697" name="Arc 27"/>
            <p:cNvSpPr>
              <a:spLocks/>
            </p:cNvSpPr>
            <p:nvPr/>
          </p:nvSpPr>
          <p:spPr bwMode="auto">
            <a:xfrm rot="19769033">
              <a:off x="4925" y="1413"/>
              <a:ext cx="533" cy="211"/>
            </a:xfrm>
            <a:custGeom>
              <a:avLst/>
              <a:gdLst>
                <a:gd name="T0" fmla="*/ 1 w 21600"/>
                <a:gd name="T1" fmla="*/ 3 h 13122"/>
                <a:gd name="T2" fmla="*/ 1 w 21600"/>
                <a:gd name="T3" fmla="*/ 0 h 13122"/>
                <a:gd name="T4" fmla="*/ 13 w 21600"/>
                <a:gd name="T5" fmla="*/ 2 h 1312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3122"/>
                <a:gd name="T11" fmla="*/ 21600 w 21600"/>
                <a:gd name="T12" fmla="*/ 13122 h 13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3122" fill="none" extrusionOk="0">
                  <a:moveTo>
                    <a:pt x="1132" y="13122"/>
                  </a:moveTo>
                  <a:cubicBezTo>
                    <a:pt x="382" y="10897"/>
                    <a:pt x="0" y="8566"/>
                    <a:pt x="0" y="6219"/>
                  </a:cubicBezTo>
                  <a:cubicBezTo>
                    <a:pt x="-1" y="4112"/>
                    <a:pt x="308" y="2017"/>
                    <a:pt x="914" y="-1"/>
                  </a:cubicBezTo>
                </a:path>
                <a:path w="21600" h="13122" stroke="0" extrusionOk="0">
                  <a:moveTo>
                    <a:pt x="1132" y="13122"/>
                  </a:moveTo>
                  <a:cubicBezTo>
                    <a:pt x="382" y="10897"/>
                    <a:pt x="0" y="8566"/>
                    <a:pt x="0" y="6219"/>
                  </a:cubicBezTo>
                  <a:cubicBezTo>
                    <a:pt x="-1" y="4112"/>
                    <a:pt x="308" y="2017"/>
                    <a:pt x="914" y="-1"/>
                  </a:cubicBezTo>
                  <a:lnTo>
                    <a:pt x="21600" y="6219"/>
                  </a:lnTo>
                  <a:lnTo>
                    <a:pt x="1132" y="13122"/>
                  </a:lnTo>
                  <a:close/>
                </a:path>
              </a:pathLst>
            </a:custGeom>
            <a:noFill/>
            <a:ln w="571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8" name="Text Box 28"/>
            <p:cNvSpPr txBox="1">
              <a:spLocks noChangeArrowheads="1"/>
            </p:cNvSpPr>
            <p:nvPr/>
          </p:nvSpPr>
          <p:spPr bwMode="auto">
            <a:xfrm>
              <a:off x="4558" y="1138"/>
              <a:ext cx="25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ru-RU" sz="2400" b="1" i="1"/>
                <a:t>А</a:t>
              </a:r>
            </a:p>
          </p:txBody>
        </p:sp>
        <p:sp>
          <p:nvSpPr>
            <p:cNvPr id="28699" name="Text Box 29"/>
            <p:cNvSpPr txBox="1">
              <a:spLocks noChangeArrowheads="1"/>
            </p:cNvSpPr>
            <p:nvPr/>
          </p:nvSpPr>
          <p:spPr bwMode="auto">
            <a:xfrm>
              <a:off x="3651" y="935"/>
              <a:ext cx="25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/>
                <a:t>D</a:t>
              </a:r>
              <a:endParaRPr lang="ru-RU" sz="2400" b="1" i="1"/>
            </a:p>
          </p:txBody>
        </p:sp>
        <p:sp>
          <p:nvSpPr>
            <p:cNvPr id="28700" name="Text Box 30"/>
            <p:cNvSpPr txBox="1">
              <a:spLocks noChangeArrowheads="1"/>
            </p:cNvSpPr>
            <p:nvPr/>
          </p:nvSpPr>
          <p:spPr bwMode="auto">
            <a:xfrm>
              <a:off x="4810" y="1910"/>
              <a:ext cx="24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400" b="1" i="1"/>
                <a:t>B</a:t>
              </a:r>
              <a:endParaRPr lang="ru-RU" sz="2400" b="1" i="1"/>
            </a:p>
          </p:txBody>
        </p:sp>
      </p:grpSp>
      <p:sp>
        <p:nvSpPr>
          <p:cNvPr id="28678" name="Text Box 31"/>
          <p:cNvSpPr txBox="1">
            <a:spLocks noChangeArrowheads="1"/>
          </p:cNvSpPr>
          <p:nvPr/>
        </p:nvSpPr>
        <p:spPr bwMode="auto">
          <a:xfrm>
            <a:off x="2276052" y="4350792"/>
            <a:ext cx="4000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113697" name="Arc 33"/>
          <p:cNvSpPr>
            <a:spLocks/>
          </p:cNvSpPr>
          <p:nvPr/>
        </p:nvSpPr>
        <p:spPr bwMode="auto">
          <a:xfrm rot="10719420" flipH="1">
            <a:off x="731415" y="2096541"/>
            <a:ext cx="1574800" cy="2438400"/>
          </a:xfrm>
          <a:custGeom>
            <a:avLst/>
            <a:gdLst>
              <a:gd name="T0" fmla="*/ 47123001 w 28620"/>
              <a:gd name="T1" fmla="*/ 140429725 h 42340"/>
              <a:gd name="T2" fmla="*/ 86652517 w 28620"/>
              <a:gd name="T3" fmla="*/ 3890498 h 42340"/>
              <a:gd name="T4" fmla="*/ 65398110 w 28620"/>
              <a:gd name="T5" fmla="*/ 71641044 h 42340"/>
              <a:gd name="T6" fmla="*/ 0 60000 65536"/>
              <a:gd name="T7" fmla="*/ 0 60000 65536"/>
              <a:gd name="T8" fmla="*/ 0 60000 65536"/>
              <a:gd name="T9" fmla="*/ 0 w 28620"/>
              <a:gd name="T10" fmla="*/ 0 h 42340"/>
              <a:gd name="T11" fmla="*/ 28620 w 28620"/>
              <a:gd name="T12" fmla="*/ 42340 h 423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20" h="42340" fill="none" extrusionOk="0">
                <a:moveTo>
                  <a:pt x="15564" y="42339"/>
                </a:moveTo>
                <a:cubicBezTo>
                  <a:pt x="6342" y="39655"/>
                  <a:pt x="0" y="3120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8" y="-1"/>
                  <a:pt x="26361" y="396"/>
                  <a:pt x="28620" y="1172"/>
                </a:cubicBezTo>
              </a:path>
              <a:path w="28620" h="42340" stroke="0" extrusionOk="0">
                <a:moveTo>
                  <a:pt x="15564" y="42339"/>
                </a:moveTo>
                <a:cubicBezTo>
                  <a:pt x="6342" y="39655"/>
                  <a:pt x="0" y="3120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988" y="-1"/>
                  <a:pt x="26361" y="396"/>
                  <a:pt x="28620" y="1172"/>
                </a:cubicBezTo>
                <a:lnTo>
                  <a:pt x="21600" y="21600"/>
                </a:lnTo>
                <a:lnTo>
                  <a:pt x="15564" y="42339"/>
                </a:lnTo>
                <a:close/>
              </a:path>
            </a:pathLst>
          </a:custGeom>
          <a:noFill/>
          <a:ln w="57150">
            <a:solidFill>
              <a:srgbClr val="FF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13698" name="Arc 34"/>
          <p:cNvSpPr>
            <a:spLocks/>
          </p:cNvSpPr>
          <p:nvPr/>
        </p:nvSpPr>
        <p:spPr bwMode="auto">
          <a:xfrm rot="4754984" flipH="1">
            <a:off x="2496715" y="2636291"/>
            <a:ext cx="863600" cy="647700"/>
          </a:xfrm>
          <a:custGeom>
            <a:avLst/>
            <a:gdLst>
              <a:gd name="T0" fmla="*/ 0 w 23538"/>
              <a:gd name="T1" fmla="*/ 1828913 h 21600"/>
              <a:gd name="T2" fmla="*/ 31685146 w 23538"/>
              <a:gd name="T3" fmla="*/ 4936434 h 21600"/>
              <a:gd name="T4" fmla="*/ 12317068 w 23538"/>
              <a:gd name="T5" fmla="*/ 19422004 h 21600"/>
              <a:gd name="T6" fmla="*/ 0 60000 65536"/>
              <a:gd name="T7" fmla="*/ 0 60000 65536"/>
              <a:gd name="T8" fmla="*/ 0 60000 65536"/>
              <a:gd name="T9" fmla="*/ 0 w 23538"/>
              <a:gd name="T10" fmla="*/ 0 h 21600"/>
              <a:gd name="T11" fmla="*/ 23538 w 235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38" h="21600" fill="none" extrusionOk="0">
                <a:moveTo>
                  <a:pt x="-1" y="2033"/>
                </a:moveTo>
                <a:cubicBezTo>
                  <a:pt x="2864" y="694"/>
                  <a:pt x="5987" y="-1"/>
                  <a:pt x="9150" y="0"/>
                </a:cubicBezTo>
                <a:cubicBezTo>
                  <a:pt x="14457" y="0"/>
                  <a:pt x="19579" y="1954"/>
                  <a:pt x="23538" y="5489"/>
                </a:cubicBezTo>
              </a:path>
              <a:path w="23538" h="21600" stroke="0" extrusionOk="0">
                <a:moveTo>
                  <a:pt x="-1" y="2033"/>
                </a:moveTo>
                <a:cubicBezTo>
                  <a:pt x="2864" y="694"/>
                  <a:pt x="5987" y="-1"/>
                  <a:pt x="9150" y="0"/>
                </a:cubicBezTo>
                <a:cubicBezTo>
                  <a:pt x="14457" y="0"/>
                  <a:pt x="19579" y="1954"/>
                  <a:pt x="23538" y="5489"/>
                </a:cubicBezTo>
                <a:lnTo>
                  <a:pt x="9150" y="21600"/>
                </a:lnTo>
                <a:lnTo>
                  <a:pt x="-1" y="2033"/>
                </a:lnTo>
                <a:close/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28681" name="Text Box 35"/>
          <p:cNvSpPr txBox="1">
            <a:spLocks noChangeArrowheads="1"/>
          </p:cNvSpPr>
          <p:nvPr/>
        </p:nvSpPr>
        <p:spPr bwMode="auto">
          <a:xfrm>
            <a:off x="4872200" y="2538444"/>
            <a:ext cx="1835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800" b="1" dirty="0" err="1" smtClean="0">
                <a:solidFill>
                  <a:srgbClr val="002060"/>
                </a:solidFill>
              </a:rPr>
              <a:t>Yechim</a:t>
            </a:r>
            <a:r>
              <a:rPr lang="ru-RU" sz="2800" b="1" dirty="0" smtClean="0">
                <a:solidFill>
                  <a:srgbClr val="002060"/>
                </a:solidFill>
              </a:rPr>
              <a:t>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3704" name="Text Box 40"/>
          <p:cNvSpPr txBox="1">
            <a:spLocks noChangeArrowheads="1"/>
          </p:cNvSpPr>
          <p:nvPr/>
        </p:nvSpPr>
        <p:spPr bwMode="auto">
          <a:xfrm>
            <a:off x="1349405" y="5659379"/>
            <a:ext cx="2592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b="1" dirty="0" err="1" smtClean="0">
                <a:solidFill>
                  <a:srgbClr val="7A0000"/>
                </a:solidFill>
              </a:rPr>
              <a:t>Javob</a:t>
            </a:r>
            <a:r>
              <a:rPr lang="ru-RU" b="1" dirty="0" smtClean="0">
                <a:solidFill>
                  <a:srgbClr val="7A0000"/>
                </a:solidFill>
              </a:rPr>
              <a:t>:  </a:t>
            </a:r>
            <a:r>
              <a:rPr lang="en-US" b="1" dirty="0" smtClean="0">
                <a:solidFill>
                  <a:srgbClr val="7A0000"/>
                </a:solidFill>
              </a:rPr>
              <a:t>30</a:t>
            </a:r>
            <a:r>
              <a:rPr lang="ru-RU" b="1" baseline="30000" dirty="0" smtClean="0">
                <a:solidFill>
                  <a:srgbClr val="7A0000"/>
                </a:solidFill>
              </a:rPr>
              <a:t>0</a:t>
            </a:r>
            <a:endParaRPr lang="ru-RU" b="1" dirty="0">
              <a:solidFill>
                <a:srgbClr val="7A0000"/>
              </a:solidFill>
            </a:endParaRPr>
          </a:p>
        </p:txBody>
      </p:sp>
      <p:sp>
        <p:nvSpPr>
          <p:cNvPr id="41" name="Text Box 58"/>
          <p:cNvSpPr txBox="1">
            <a:spLocks noChangeArrowheads="1"/>
          </p:cNvSpPr>
          <p:nvPr/>
        </p:nvSpPr>
        <p:spPr bwMode="auto">
          <a:xfrm>
            <a:off x="4873528" y="1931157"/>
            <a:ext cx="2553553" cy="52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800" b="1" dirty="0" err="1" smtClean="0">
                <a:solidFill>
                  <a:srgbClr val="002060"/>
                </a:solidFill>
              </a:rPr>
              <a:t>Topish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kerak</a:t>
            </a:r>
            <a:r>
              <a:rPr lang="ru-RU" sz="2800" b="1" dirty="0" smtClean="0">
                <a:solidFill>
                  <a:srgbClr val="002060"/>
                </a:solidFill>
              </a:rPr>
              <a:t>: </a:t>
            </a:r>
            <a:endParaRPr lang="ru-RU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780414" y="1961384"/>
                <a:ext cx="152285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</a:rPr>
                  <a:t>ANB - ?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414" y="1961384"/>
                <a:ext cx="1522853" cy="492443"/>
              </a:xfrm>
              <a:prstGeom prst="rect">
                <a:avLst/>
              </a:prstGeom>
              <a:blipFill rotWithShape="0">
                <a:blip r:embed="rId2"/>
                <a:stretch>
                  <a:fillRect t="-24691" r="-15200" b="-49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209770" y="3199247"/>
                <a:ext cx="4813305" cy="8013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ANB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32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DC -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AB)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770" y="3199247"/>
                <a:ext cx="4813305" cy="801310"/>
              </a:xfrm>
              <a:prstGeom prst="rect">
                <a:avLst/>
              </a:prstGeom>
              <a:blipFill rotWithShape="0">
                <a:blip r:embed="rId3"/>
                <a:stretch>
                  <a:fillRect r="-2155" b="-106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501420" y="4934054"/>
                <a:ext cx="5068824" cy="8038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r>
                  <a:rPr lang="ru-RU" sz="3200" b="1" dirty="0" smtClean="0"/>
                  <a:t>·</a:t>
                </a:r>
                <a:r>
                  <a:rPr lang="en-US" sz="3200" b="1" dirty="0" smtClean="0"/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360⁰ = 60⁰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420" y="4934054"/>
                <a:ext cx="5068824" cy="803810"/>
              </a:xfrm>
              <a:prstGeom prst="rect">
                <a:avLst/>
              </a:prstGeom>
              <a:blipFill rotWithShape="0">
                <a:blip r:embed="rId4"/>
                <a:stretch>
                  <a:fillRect l="-3005" r="-962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4429865" y="3942167"/>
                <a:ext cx="5238742" cy="8038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𝑫𝑪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r>
                  <a:rPr lang="ru-RU" sz="3200" b="1" dirty="0" smtClean="0"/>
                  <a:t>·</a:t>
                </a:r>
                <a:r>
                  <a:rPr lang="en-US" sz="3200" b="1" dirty="0" smtClean="0"/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360⁰ = 120⁰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865" y="3942167"/>
                <a:ext cx="5238742" cy="803810"/>
              </a:xfrm>
              <a:prstGeom prst="rect">
                <a:avLst/>
              </a:prstGeom>
              <a:blipFill rotWithShape="0">
                <a:blip r:embed="rId5"/>
                <a:stretch>
                  <a:fillRect l="-3027" r="-931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727481" y="5870558"/>
                <a:ext cx="3959738" cy="624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(120⁰ - 60⁰) = 30⁰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481" y="5870558"/>
                <a:ext cx="3959738" cy="624082"/>
              </a:xfrm>
              <a:prstGeom prst="rect">
                <a:avLst/>
              </a:prstGeom>
              <a:blipFill rotWithShape="0">
                <a:blip r:embed="rId6"/>
                <a:stretch>
                  <a:fillRect r="-1541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243475" y="2564004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  <a:endParaRPr lang="ru-RU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27848" y="1175413"/>
                <a:ext cx="6105133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∪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 ∪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𝑫𝑨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𝑫𝑪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848" y="1175413"/>
                <a:ext cx="6105133" cy="80021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5469250" y="332656"/>
            <a:ext cx="1742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1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7" grpId="0" animBg="1"/>
      <p:bldP spid="113697" grpId="1" animBg="1"/>
      <p:bldP spid="113698" grpId="0" animBg="1"/>
      <p:bldP spid="113698" grpId="1" animBg="1"/>
      <p:bldP spid="113698" grpId="2" animBg="1"/>
      <p:bldP spid="113698" grpId="3" animBg="1"/>
      <p:bldP spid="28681" grpId="0"/>
      <p:bldP spid="113704" grpId="0"/>
      <p:bldP spid="2" grpId="0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343608" y="1637296"/>
            <a:ext cx="2804728" cy="2295072"/>
            <a:chOff x="2880459" y="982640"/>
            <a:chExt cx="5947840" cy="5172501"/>
          </a:xfrm>
        </p:grpSpPr>
        <p:sp>
          <p:nvSpPr>
            <p:cNvPr id="4" name="Овал 3"/>
            <p:cNvSpPr/>
            <p:nvPr/>
          </p:nvSpPr>
          <p:spPr>
            <a:xfrm>
              <a:off x="3125337" y="982640"/>
              <a:ext cx="5404513" cy="5172501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5356746" y="3456296"/>
              <a:ext cx="1011544" cy="1309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О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5732060" y="3439236"/>
              <a:ext cx="150125" cy="15012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>
              <a:stCxn id="10" idx="5"/>
              <a:endCxn id="4" idx="6"/>
            </p:cNvCxnSpPr>
            <p:nvPr/>
          </p:nvCxnSpPr>
          <p:spPr>
            <a:xfrm flipV="1">
              <a:off x="3656089" y="3568891"/>
              <a:ext cx="4873761" cy="15338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3527949" y="4974609"/>
              <a:ext cx="150125" cy="15012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2880459" y="1177952"/>
              <a:ext cx="298449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8529850" y="2918190"/>
              <a:ext cx="298449" cy="1040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4061943" y="1414065"/>
              <a:ext cx="4288887" cy="1040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75⁰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303349" y="2694002"/>
            <a:ext cx="8988291" cy="1111830"/>
            <a:chOff x="-1411191" y="2879692"/>
            <a:chExt cx="8988291" cy="1111830"/>
          </a:xfrm>
        </p:grpSpPr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-1411191" y="3529857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7436365" y="2879692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1069053" y="-174951"/>
            <a:ext cx="12313368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no’malumni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9053" y="2556603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767544" y="1372855"/>
            <a:ext cx="1557735" cy="17828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Овал 91"/>
              <p:cNvSpPr/>
              <p:nvPr/>
            </p:nvSpPr>
            <p:spPr>
              <a:xfrm>
                <a:off x="3196698" y="5780015"/>
                <a:ext cx="8117576" cy="5845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APB = x = 180⁰-90⁰ = 90⁰</a:t>
                </a:r>
              </a:p>
              <a:p>
                <a:pPr algn="ctr"/>
                <a:r>
                  <a:rPr lang="en-US" sz="3600" b="1" dirty="0" err="1" smtClean="0">
                    <a:solidFill>
                      <a:srgbClr val="C00000"/>
                    </a:solidFill>
                  </a:rPr>
                  <a:t>Javob</a:t>
                </a:r>
                <a:r>
                  <a:rPr lang="en-US" sz="3600" b="1" dirty="0" smtClean="0">
                    <a:solidFill>
                      <a:srgbClr val="C00000"/>
                    </a:solidFill>
                  </a:rPr>
                  <a:t>: 90⁰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2" name="Овал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698" y="5780015"/>
                <a:ext cx="8117576" cy="584560"/>
              </a:xfrm>
              <a:prstGeom prst="ellipse">
                <a:avLst/>
              </a:prstGeom>
              <a:blipFill rotWithShape="0">
                <a:blip r:embed="rId2"/>
                <a:stretch>
                  <a:fillRect t="-65306" b="-8877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3943495" y="1066307"/>
            <a:ext cx="8020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vatardan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yoyning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yarmi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o‘lchanadi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Прямая соединительная линия 39"/>
          <p:cNvCxnSpPr>
            <a:endCxn id="4" idx="6"/>
          </p:cNvCxnSpPr>
          <p:nvPr/>
        </p:nvCxnSpPr>
        <p:spPr>
          <a:xfrm>
            <a:off x="1684330" y="2144200"/>
            <a:ext cx="2323271" cy="6406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767545" y="2694002"/>
            <a:ext cx="1743766" cy="15270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1831142" y="3336738"/>
            <a:ext cx="617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60⁰</a:t>
            </a: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97372" y="2663224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endParaRPr lang="ru-RU" alt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81022" y="2220072"/>
                <a:ext cx="33297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 = 2·75⁰ = 150⁰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22" y="2220072"/>
                <a:ext cx="3329758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1628" r="-2381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81022" y="2779896"/>
                <a:ext cx="33886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 = 2·60⁰ = 120⁰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22" y="2779896"/>
                <a:ext cx="3388685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1628" r="-233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18144" y="3282719"/>
                <a:ext cx="49327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 = 360⁰-(150⁰-120⁰) = 90⁰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144" y="3282719"/>
                <a:ext cx="4932761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2941" r="-1360" b="-3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582563" y="4348140"/>
            <a:ext cx="105856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tashqarisidagi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o‘tkazilsa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urinmalar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ru-RU" sz="2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urinmalar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tiralgan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yoy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ayirmasiga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1" grpId="0"/>
      <p:bldP spid="7" grpId="0"/>
      <p:bldP spid="24" grpId="0"/>
      <p:bldP spid="2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479376" y="1625322"/>
            <a:ext cx="4400103" cy="2598090"/>
            <a:chOff x="4338096" y="1811012"/>
            <a:chExt cx="4400103" cy="2598090"/>
          </a:xfrm>
        </p:grpSpPr>
        <p:sp>
          <p:nvSpPr>
            <p:cNvPr id="22" name="Овал 21"/>
            <p:cNvSpPr/>
            <p:nvPr/>
          </p:nvSpPr>
          <p:spPr>
            <a:xfrm>
              <a:off x="4875867" y="1811012"/>
              <a:ext cx="2548520" cy="229507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5928097" y="2908589"/>
              <a:ext cx="476998" cy="581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О</a:t>
              </a:r>
            </a:p>
          </p:txBody>
        </p:sp>
        <p:sp>
          <p:nvSpPr>
            <p:cNvPr id="24" name="Овал 23"/>
            <p:cNvSpPr/>
            <p:nvPr/>
          </p:nvSpPr>
          <p:spPr>
            <a:xfrm>
              <a:off x="6105078" y="2901020"/>
              <a:ext cx="70792" cy="66611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4488287" y="2373562"/>
              <a:ext cx="4099464" cy="265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4875867" y="2373562"/>
              <a:ext cx="3711884" cy="18210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 Box 17"/>
            <p:cNvSpPr txBox="1">
              <a:spLocks noChangeArrowheads="1"/>
            </p:cNvSpPr>
            <p:nvPr/>
          </p:nvSpPr>
          <p:spPr bwMode="auto">
            <a:xfrm>
              <a:off x="5292162" y="3947437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7436365" y="2879692"/>
              <a:ext cx="14073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04885" y="2286798"/>
              <a:ext cx="1033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19°</a:t>
              </a:r>
              <a:endParaRPr lang="ru-RU" sz="2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38096" y="3078243"/>
              <a:ext cx="1033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8</a:t>
              </a:r>
              <a:r>
                <a:rPr lang="en-US" sz="2400" b="1" dirty="0" smtClean="0"/>
                <a:t>0°</a:t>
              </a:r>
              <a:endParaRPr lang="ru-RU" sz="2400" b="1" dirty="0"/>
            </a:p>
          </p:txBody>
        </p:sp>
      </p:grp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1098802" y="-46643"/>
            <a:ext cx="12313368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no’malumni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114343" y="2249638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364330" y="1694018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ru-RU" alt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866699" y="1638757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alt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730867" y="1866395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endParaRPr lang="ru-RU" alt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1140912" y="5641917"/>
            <a:ext cx="2825837" cy="5845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</a:rPr>
              <a:t>Javob</a:t>
            </a:r>
            <a:r>
              <a:rPr lang="en-US" sz="3200" b="1" dirty="0" smtClean="0">
                <a:solidFill>
                  <a:srgbClr val="C00000"/>
                </a:solidFill>
              </a:rPr>
              <a:t>: 42⁰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21897" y="1603307"/>
            <a:ext cx="64712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tashqarisidagi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kesuvchi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kesuvchilar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yoylar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ayirmasining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83832" y="4279189"/>
            <a:ext cx="4842609" cy="5845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19⁰ = 0,5∙(80⁰ - x)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38⁰ = 80⁰ - x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x</a:t>
            </a:r>
            <a:r>
              <a:rPr lang="en-US" sz="3200" b="1" dirty="0" smtClean="0">
                <a:solidFill>
                  <a:schemeClr val="tx1"/>
                </a:solidFill>
              </a:rPr>
              <a:t> = 42⁰ 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5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2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607769" y="2445965"/>
            <a:ext cx="2500296" cy="2957267"/>
            <a:chOff x="1662271" y="2412250"/>
            <a:chExt cx="2500296" cy="2957267"/>
          </a:xfrm>
        </p:grpSpPr>
        <p:sp>
          <p:nvSpPr>
            <p:cNvPr id="5" name="Овал 4"/>
            <p:cNvSpPr/>
            <p:nvPr/>
          </p:nvSpPr>
          <p:spPr>
            <a:xfrm>
              <a:off x="1662271" y="2828572"/>
              <a:ext cx="2500296" cy="238984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2610859" y="4062833"/>
              <a:ext cx="476998" cy="581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О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2873080" y="3942802"/>
              <a:ext cx="70792" cy="66611"/>
            </a:xfrm>
            <a:prstGeom prst="ellipse">
              <a:avLst/>
            </a:prstGeom>
            <a:solidFill>
              <a:srgbClr val="0000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2008661" y="2852794"/>
              <a:ext cx="652043" cy="19572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660703" y="2852794"/>
              <a:ext cx="881685" cy="214368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2625307" y="2852794"/>
              <a:ext cx="70792" cy="66611"/>
            </a:xfrm>
            <a:prstGeom prst="ellipse">
              <a:avLst/>
            </a:prstGeom>
            <a:solidFill>
              <a:srgbClr val="0000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983849" y="4801481"/>
              <a:ext cx="70792" cy="66611"/>
            </a:xfrm>
            <a:prstGeom prst="ellipse">
              <a:avLst/>
            </a:prstGeom>
            <a:solidFill>
              <a:srgbClr val="0000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525469" y="4999550"/>
              <a:ext cx="70792" cy="66611"/>
            </a:xfrm>
            <a:prstGeom prst="ellipse">
              <a:avLst/>
            </a:prstGeom>
            <a:solidFill>
              <a:srgbClr val="0000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264910" y="2412250"/>
              <a:ext cx="14073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1669019" y="4868092"/>
              <a:ext cx="2001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3536451" y="2587812"/>
              <a:ext cx="14073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18974" y="3237427"/>
              <a:ext cx="1033314" cy="36933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40°</a:t>
              </a:r>
              <a:endParaRPr lang="ru-RU" dirty="0"/>
            </a:p>
          </p:txBody>
        </p:sp>
        <p:cxnSp>
          <p:nvCxnSpPr>
            <p:cNvPr id="17" name="Прямая соединительная линия 16"/>
            <p:cNvCxnSpPr>
              <a:stCxn id="7" idx="1"/>
              <a:endCxn id="12" idx="4"/>
            </p:cNvCxnSpPr>
            <p:nvPr/>
          </p:nvCxnSpPr>
          <p:spPr>
            <a:xfrm>
              <a:off x="2883447" y="3952557"/>
              <a:ext cx="677418" cy="111360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1" idx="7"/>
              <a:endCxn id="7" idx="2"/>
            </p:cNvCxnSpPr>
            <p:nvPr/>
          </p:nvCxnSpPr>
          <p:spPr>
            <a:xfrm flipV="1">
              <a:off x="2044274" y="3976108"/>
              <a:ext cx="828806" cy="83512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511821" y="2919405"/>
              <a:ext cx="57144" cy="205885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endCxn id="11" idx="3"/>
            </p:cNvCxnSpPr>
            <p:nvPr/>
          </p:nvCxnSpPr>
          <p:spPr>
            <a:xfrm flipH="1">
              <a:off x="1994216" y="2940775"/>
              <a:ext cx="1512777" cy="19175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Овал 27"/>
            <p:cNvSpPr/>
            <p:nvPr/>
          </p:nvSpPr>
          <p:spPr>
            <a:xfrm>
              <a:off x="3460100" y="2923306"/>
              <a:ext cx="70792" cy="66611"/>
            </a:xfrm>
            <a:prstGeom prst="ellipse">
              <a:avLst/>
            </a:prstGeom>
            <a:solidFill>
              <a:srgbClr val="0000FF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608946" y="4907852"/>
              <a:ext cx="2001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ru-RU" sz="24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  <a:endPara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1532350" y="1489488"/>
                <a:ext cx="384028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3200" b="1" dirty="0">
                    <a:solidFill>
                      <a:srgbClr val="C00000"/>
                    </a:solidFill>
                  </a:rPr>
                  <a:t>АОD</a:t>
                </a:r>
                <a:r>
                  <a:rPr lang="en-US" sz="3200" b="1" dirty="0">
                    <a:solidFill>
                      <a:srgbClr val="C00000"/>
                    </a:solidFill>
                  </a:rPr>
                  <a:t>,</a:t>
                </a:r>
                <a:r>
                  <a:rPr lang="ru-RU" sz="3200" b="1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3200" b="1" dirty="0">
                    <a:solidFill>
                      <a:srgbClr val="C00000"/>
                    </a:solidFill>
                  </a:rPr>
                  <a:t>ACD</a:t>
                </a:r>
                <a:r>
                  <a:rPr lang="en-US" sz="3200" b="1" dirty="0">
                    <a:solidFill>
                      <a:srgbClr val="C00000"/>
                    </a:solidFill>
                  </a:rPr>
                  <a:t> - ?  </a:t>
                </a:r>
                <a:r>
                  <a:rPr lang="en-US" sz="3200" b="1" dirty="0" smtClean="0">
                    <a:solidFill>
                      <a:srgbClr val="C00000"/>
                    </a:solidFill>
                  </a:rPr>
                  <a:t>        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350" y="1489488"/>
                <a:ext cx="3840282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271464" y="369574"/>
            <a:ext cx="8058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no’malumni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toping.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27676" y="1922745"/>
                <a:ext cx="31293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 = 2·40⁰ = 80⁰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676" y="1922745"/>
                <a:ext cx="3129383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1628" r="-2729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81022" y="2779896"/>
                <a:ext cx="64155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3200" b="1" dirty="0">
                    <a:solidFill>
                      <a:schemeClr val="tx1"/>
                    </a:solidFill>
                  </a:rPr>
                  <a:t>ACD</a:t>
                </a:r>
                <a:r>
                  <a:rPr lang="en-US" sz="3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80⁰:2 = 40⁰ 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22" y="2779896"/>
                <a:ext cx="6415539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5625" r="-1521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15769" y="3633475"/>
                <a:ext cx="58696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</a:rPr>
                  <a:t>A</a:t>
                </a:r>
                <a:r>
                  <a:rPr lang="en-US" sz="3200" b="1" dirty="0" smtClean="0">
                    <a:solidFill>
                      <a:schemeClr val="tx1"/>
                    </a:solidFill>
                  </a:rPr>
                  <a:t>O</a:t>
                </a:r>
                <a:r>
                  <a:rPr lang="ru-RU" sz="3200" b="1" dirty="0" smtClean="0">
                    <a:solidFill>
                      <a:schemeClr val="tx1"/>
                    </a:solidFill>
                  </a:rPr>
                  <a:t>D</a:t>
                </a:r>
                <a:r>
                  <a:rPr lang="en-US" sz="32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80⁰ 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markaziy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769" y="3633475"/>
                <a:ext cx="5869684" cy="584775"/>
              </a:xfrm>
              <a:prstGeom prst="rect">
                <a:avLst/>
              </a:prstGeom>
              <a:blipFill rotWithShape="0">
                <a:blip r:embed="rId5"/>
                <a:stretch>
                  <a:fillRect t="-15625" r="-1871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>
            <a:stCxn id="11" idx="4"/>
            <a:endCxn id="12" idx="3"/>
          </p:cNvCxnSpPr>
          <p:nvPr/>
        </p:nvCxnSpPr>
        <p:spPr>
          <a:xfrm>
            <a:off x="1964743" y="4901807"/>
            <a:ext cx="1516591" cy="18831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591944" y="5066570"/>
            <a:ext cx="34836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40⁰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80⁰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5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7615</TotalTime>
  <Words>545</Words>
  <Application>Microsoft Office PowerPoint</Application>
  <PresentationFormat>Широкоэкранный</PresentationFormat>
  <Paragraphs>158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Формула</vt:lpstr>
      <vt:lpstr>Презентация PowerPoint</vt:lpstr>
      <vt:lpstr>Презентация PowerPoint</vt:lpstr>
      <vt:lpstr>Jadvalni to‘ldiring</vt:lpstr>
      <vt:lpstr>Презентация PowerPoint</vt:lpstr>
      <vt:lpstr>Презентация PowerPoint</vt:lpstr>
      <vt:lpstr>Презентация PowerPoint</vt:lpstr>
      <vt:lpstr> Chizma asosida no’malumni toping.</vt:lpstr>
      <vt:lpstr> Chizma asosida no’malumni toping.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910</cp:revision>
  <dcterms:created xsi:type="dcterms:W3CDTF">2020-06-19T20:52:49Z</dcterms:created>
  <dcterms:modified xsi:type="dcterms:W3CDTF">2021-03-14T08:22:13Z</dcterms:modified>
</cp:coreProperties>
</file>