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474" r:id="rId3"/>
    <p:sldId id="476" r:id="rId4"/>
    <p:sldId id="479" r:id="rId5"/>
    <p:sldId id="473" r:id="rId6"/>
    <p:sldId id="482" r:id="rId7"/>
    <p:sldId id="481" r:id="rId8"/>
    <p:sldId id="468" r:id="rId9"/>
    <p:sldId id="477" r:id="rId10"/>
    <p:sldId id="467" r:id="rId11"/>
    <p:sldId id="475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133D"/>
    <a:srgbClr val="7A0000"/>
    <a:srgbClr val="E1116F"/>
    <a:srgbClr val="000000"/>
    <a:srgbClr val="5D2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6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7BF1D1-9EDC-4061-A32C-E0489076EB5F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1360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7BF1D1-9EDC-4061-A32C-E0489076EB5F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55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67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2/22/2021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67872" y="2636912"/>
            <a:ext cx="1034438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AYLANA VATARI VA DIAMETRINING XOSSALARI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149080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062871" y="2657155"/>
            <a:ext cx="1703513" cy="17823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21751"/>
            <a:ext cx="5472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8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8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6221392" y="159769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785818" y="2865617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5382561" y="4230160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9067" y="2972516"/>
            <a:ext cx="47612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5-6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62427" y="4356218"/>
            <a:ext cx="5294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8-10 –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3200" b="1" i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kern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3200" b="1" i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23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33600" y="304801"/>
            <a:ext cx="746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Garamond" pitchFamily="18" charset="0"/>
              </a:rPr>
              <a:t>Соедините линями соответствующие части высказываний: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2133600" y="1295401"/>
          <a:ext cx="7924800" cy="4571999"/>
        </p:xfrm>
        <a:graphic>
          <a:graphicData uri="http://schemas.openxmlformats.org/drawingml/2006/table">
            <a:tbl>
              <a:tblPr>
                <a:tableStyleId>{793D81CF-94F2-401A-BA57-92F5A7B2D0C5}</a:tableStyleId>
              </a:tblPr>
              <a:tblGrid>
                <a:gridCol w="3219269"/>
                <a:gridCol w="596161"/>
                <a:gridCol w="4109370"/>
              </a:tblGrid>
              <a:tr h="91946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1. Диаметр окружности – это …</a:t>
                      </a:r>
                      <a:endParaRPr lang="ru-RU" sz="16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6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0020" marR="111125" indent="16002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… геометрическая фигура, состоящая из всех точек, расположенных на заданном расстоянии от данной точки.</a:t>
                      </a:r>
                      <a:endParaRPr lang="ru-RU" sz="16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13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2. Дуга окружности – это …</a:t>
                      </a:r>
                      <a:endParaRPr lang="ru-RU" sz="16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marR="111125" indent="16002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… отрезок, соединяющий центр с какой-либо точкой окружности.</a:t>
                      </a:r>
                      <a:endParaRPr lang="ru-RU" sz="16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13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3. Окружность – это …</a:t>
                      </a:r>
                      <a:endParaRPr lang="ru-RU" sz="16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marR="111125" indent="16002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… хорда, проходящая через центр окружности.</a:t>
                      </a:r>
                      <a:endParaRPr lang="ru-RU" sz="16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13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4. Радиус окружности – это …</a:t>
                      </a:r>
                      <a:endParaRPr lang="ru-RU" sz="1600" b="1" i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marR="111125" indent="16002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… отрезок, соединяющий две точки окружности.</a:t>
                      </a:r>
                      <a:endParaRPr lang="ru-RU" sz="16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13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5. Хорда окружности – это …</a:t>
                      </a:r>
                      <a:endParaRPr lang="ru-RU" sz="16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60020" marR="111125" indent="16002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… часть окружности, ограниченная двумя точками.</a:t>
                      </a:r>
                      <a:endParaRPr lang="ru-RU" sz="1600" b="1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5174678" y="1905000"/>
            <a:ext cx="997523" cy="182880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268196" y="2805546"/>
            <a:ext cx="904005" cy="2452255"/>
          </a:xfrm>
          <a:prstGeom prst="line">
            <a:avLst/>
          </a:prstGeom>
          <a:ln w="349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5174678" y="2057400"/>
            <a:ext cx="845123" cy="1676400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5257800" y="2971800"/>
            <a:ext cx="762000" cy="1447800"/>
          </a:xfrm>
          <a:prstGeom prst="lin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5174678" y="4419600"/>
            <a:ext cx="997523" cy="1143000"/>
          </a:xfrm>
          <a:prstGeom prst="line">
            <a:avLst/>
          </a:prstGeom>
          <a:ln w="349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049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Oval 13"/>
          <p:cNvSpPr>
            <a:spLocks noChangeArrowheads="1"/>
          </p:cNvSpPr>
          <p:nvPr/>
        </p:nvSpPr>
        <p:spPr bwMode="auto">
          <a:xfrm>
            <a:off x="2135189" y="1412875"/>
            <a:ext cx="4789487" cy="4465638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3366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3556" name="Text Box 15"/>
          <p:cNvSpPr txBox="1">
            <a:spLocks noChangeArrowheads="1"/>
          </p:cNvSpPr>
          <p:nvPr/>
        </p:nvSpPr>
        <p:spPr bwMode="auto">
          <a:xfrm>
            <a:off x="4043363" y="3500438"/>
            <a:ext cx="43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b="1">
                <a:solidFill>
                  <a:srgbClr val="FF00FF"/>
                </a:solidFill>
              </a:rPr>
              <a:t>О</a:t>
            </a:r>
          </a:p>
        </p:txBody>
      </p:sp>
      <p:sp>
        <p:nvSpPr>
          <p:cNvPr id="81937" name="Oval 17"/>
          <p:cNvSpPr>
            <a:spLocks noChangeArrowheads="1"/>
          </p:cNvSpPr>
          <p:nvPr/>
        </p:nvSpPr>
        <p:spPr bwMode="auto">
          <a:xfrm>
            <a:off x="6311901" y="216852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38" name="Oval 18"/>
          <p:cNvSpPr>
            <a:spLocks noChangeArrowheads="1"/>
          </p:cNvSpPr>
          <p:nvPr/>
        </p:nvSpPr>
        <p:spPr bwMode="auto">
          <a:xfrm>
            <a:off x="4440239" y="1341439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0" name="Oval 20"/>
          <p:cNvSpPr>
            <a:spLocks noChangeArrowheads="1"/>
          </p:cNvSpPr>
          <p:nvPr/>
        </p:nvSpPr>
        <p:spPr bwMode="auto">
          <a:xfrm>
            <a:off x="5700714" y="5408614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1" name="Oval 21"/>
          <p:cNvSpPr>
            <a:spLocks noChangeArrowheads="1"/>
          </p:cNvSpPr>
          <p:nvPr/>
        </p:nvSpPr>
        <p:spPr bwMode="auto">
          <a:xfrm>
            <a:off x="6816726" y="3644900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2" name="Line 22"/>
          <p:cNvSpPr>
            <a:spLocks noChangeShapeType="1"/>
          </p:cNvSpPr>
          <p:nvPr/>
        </p:nvSpPr>
        <p:spPr bwMode="auto">
          <a:xfrm flipV="1">
            <a:off x="4511675" y="2312988"/>
            <a:ext cx="1836738" cy="1331912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43" name="AutoShape 23"/>
          <p:cNvSpPr>
            <a:spLocks noChangeArrowheads="1"/>
          </p:cNvSpPr>
          <p:nvPr/>
        </p:nvSpPr>
        <p:spPr bwMode="auto">
          <a:xfrm>
            <a:off x="7248526" y="2781301"/>
            <a:ext cx="2879725" cy="684213"/>
          </a:xfrm>
          <a:prstGeom prst="wedgeRoundRectCallout">
            <a:avLst>
              <a:gd name="adj1" fmla="val -102810"/>
              <a:gd name="adj2" fmla="val -3793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smtClean="0">
                <a:solidFill>
                  <a:srgbClr val="006600"/>
                </a:solidFill>
              </a:rPr>
              <a:t>radius</a:t>
            </a:r>
            <a:endParaRPr lang="ru-RU" sz="3200" b="1" dirty="0">
              <a:solidFill>
                <a:srgbClr val="006600"/>
              </a:solidFill>
            </a:endParaRPr>
          </a:p>
        </p:txBody>
      </p:sp>
      <p:sp>
        <p:nvSpPr>
          <p:cNvPr id="81944" name="Line 24"/>
          <p:cNvSpPr>
            <a:spLocks noChangeShapeType="1"/>
          </p:cNvSpPr>
          <p:nvPr/>
        </p:nvSpPr>
        <p:spPr bwMode="auto">
          <a:xfrm>
            <a:off x="4511675" y="1520826"/>
            <a:ext cx="0" cy="4284663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46" name="Line 26"/>
          <p:cNvSpPr>
            <a:spLocks noChangeShapeType="1"/>
          </p:cNvSpPr>
          <p:nvPr/>
        </p:nvSpPr>
        <p:spPr bwMode="auto">
          <a:xfrm>
            <a:off x="2855914" y="5876925"/>
            <a:ext cx="4860925" cy="0"/>
          </a:xfrm>
          <a:prstGeom prst="line">
            <a:avLst/>
          </a:prstGeom>
          <a:noFill/>
          <a:ln w="57150">
            <a:solidFill>
              <a:srgbClr val="66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3565" name="Oval 14"/>
          <p:cNvSpPr>
            <a:spLocks noChangeArrowheads="1"/>
          </p:cNvSpPr>
          <p:nvPr/>
        </p:nvSpPr>
        <p:spPr bwMode="auto">
          <a:xfrm>
            <a:off x="4403726" y="3608389"/>
            <a:ext cx="180975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39" name="Oval 19"/>
          <p:cNvSpPr>
            <a:spLocks noChangeArrowheads="1"/>
          </p:cNvSpPr>
          <p:nvPr/>
        </p:nvSpPr>
        <p:spPr bwMode="auto">
          <a:xfrm>
            <a:off x="4403726" y="576897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47" name="AutoShape 27"/>
          <p:cNvSpPr>
            <a:spLocks noChangeArrowheads="1"/>
          </p:cNvSpPr>
          <p:nvPr/>
        </p:nvSpPr>
        <p:spPr bwMode="auto">
          <a:xfrm>
            <a:off x="7212013" y="4365625"/>
            <a:ext cx="2951162" cy="719138"/>
          </a:xfrm>
          <a:prstGeom prst="wedgeRoundRectCallout">
            <a:avLst>
              <a:gd name="adj1" fmla="val -70495"/>
              <a:gd name="adj2" fmla="val 142495"/>
              <a:gd name="adj3" fmla="val 16667"/>
            </a:avLst>
          </a:prstGeom>
          <a:solidFill>
            <a:schemeClr val="bg1"/>
          </a:solidFill>
          <a:ln w="9525">
            <a:solidFill>
              <a:srgbClr val="6633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663300"/>
                </a:solidFill>
              </a:rPr>
              <a:t>urinma</a:t>
            </a:r>
            <a:endParaRPr lang="ru-RU" sz="3200" b="1" dirty="0">
              <a:solidFill>
                <a:srgbClr val="663300"/>
              </a:solidFill>
            </a:endParaRPr>
          </a:p>
        </p:txBody>
      </p:sp>
      <p:sp>
        <p:nvSpPr>
          <p:cNvPr id="81948" name="Line 28"/>
          <p:cNvSpPr>
            <a:spLocks noChangeShapeType="1"/>
          </p:cNvSpPr>
          <p:nvPr/>
        </p:nvSpPr>
        <p:spPr bwMode="auto">
          <a:xfrm flipH="1">
            <a:off x="5808664" y="3824289"/>
            <a:ext cx="1042987" cy="1620837"/>
          </a:xfrm>
          <a:prstGeom prst="line">
            <a:avLst/>
          </a:prstGeom>
          <a:noFill/>
          <a:ln w="57150">
            <a:solidFill>
              <a:srgbClr val="66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49" name="AutoShape 29"/>
          <p:cNvSpPr>
            <a:spLocks noChangeArrowheads="1"/>
          </p:cNvSpPr>
          <p:nvPr/>
        </p:nvSpPr>
        <p:spPr bwMode="auto">
          <a:xfrm>
            <a:off x="7248526" y="3573463"/>
            <a:ext cx="2879725" cy="684212"/>
          </a:xfrm>
          <a:prstGeom prst="wedgeRoundRectCallout">
            <a:avLst>
              <a:gd name="adj1" fmla="val -71005"/>
              <a:gd name="adj2" fmla="val 4350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660066"/>
                </a:solidFill>
              </a:rPr>
              <a:t>vatar</a:t>
            </a:r>
            <a:endParaRPr lang="ru-RU" sz="3200" b="1" dirty="0">
              <a:solidFill>
                <a:srgbClr val="660066"/>
              </a:solidFill>
            </a:endParaRPr>
          </a:p>
        </p:txBody>
      </p:sp>
      <p:sp>
        <p:nvSpPr>
          <p:cNvPr id="81950" name="Line 30"/>
          <p:cNvSpPr>
            <a:spLocks noChangeShapeType="1"/>
          </p:cNvSpPr>
          <p:nvPr/>
        </p:nvSpPr>
        <p:spPr bwMode="auto">
          <a:xfrm flipV="1">
            <a:off x="2135188" y="1484314"/>
            <a:ext cx="4716462" cy="1081087"/>
          </a:xfrm>
          <a:prstGeom prst="line">
            <a:avLst/>
          </a:prstGeom>
          <a:noFill/>
          <a:ln w="57150">
            <a:solidFill>
              <a:srgbClr val="66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51" name="Oval 31"/>
          <p:cNvSpPr>
            <a:spLocks noChangeArrowheads="1"/>
          </p:cNvSpPr>
          <p:nvPr/>
        </p:nvSpPr>
        <p:spPr bwMode="auto">
          <a:xfrm>
            <a:off x="5700714" y="162877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52" name="Oval 32"/>
          <p:cNvSpPr>
            <a:spLocks noChangeArrowheads="1"/>
          </p:cNvSpPr>
          <p:nvPr/>
        </p:nvSpPr>
        <p:spPr bwMode="auto">
          <a:xfrm>
            <a:off x="2387601" y="2384425"/>
            <a:ext cx="180975" cy="1793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53" name="AutoShape 33"/>
          <p:cNvSpPr>
            <a:spLocks noChangeArrowheads="1"/>
          </p:cNvSpPr>
          <p:nvPr/>
        </p:nvSpPr>
        <p:spPr bwMode="auto">
          <a:xfrm>
            <a:off x="7248525" y="1196976"/>
            <a:ext cx="2808288" cy="612775"/>
          </a:xfrm>
          <a:prstGeom prst="wedgeRoundRectCallout">
            <a:avLst>
              <a:gd name="adj1" fmla="val -69444"/>
              <a:gd name="adj2" fmla="val 1815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>
                <a:solidFill>
                  <a:srgbClr val="660033"/>
                </a:solidFill>
              </a:rPr>
              <a:t>kesuvchi</a:t>
            </a:r>
            <a:endParaRPr lang="ru-RU" sz="3200" b="1" dirty="0">
              <a:solidFill>
                <a:srgbClr val="660033"/>
              </a:solidFill>
            </a:endParaRPr>
          </a:p>
        </p:txBody>
      </p:sp>
      <p:sp>
        <p:nvSpPr>
          <p:cNvPr id="81945" name="AutoShape 25"/>
          <p:cNvSpPr>
            <a:spLocks noChangeArrowheads="1"/>
          </p:cNvSpPr>
          <p:nvPr/>
        </p:nvSpPr>
        <p:spPr bwMode="auto">
          <a:xfrm>
            <a:off x="7319963" y="1916114"/>
            <a:ext cx="2843212" cy="720725"/>
          </a:xfrm>
          <a:prstGeom prst="wedgeRoundRectCallout">
            <a:avLst>
              <a:gd name="adj1" fmla="val -145755"/>
              <a:gd name="adj2" fmla="val -19602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err="1" smtClean="0"/>
              <a:t>diametr</a:t>
            </a:r>
            <a:endParaRPr lang="ru-RU" sz="3200" b="1" dirty="0"/>
          </a:p>
        </p:txBody>
      </p:sp>
      <p:sp>
        <p:nvSpPr>
          <p:cNvPr id="23575" name="Rectangle 3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6" name="Arc 36"/>
          <p:cNvSpPr>
            <a:spLocks/>
          </p:cNvSpPr>
          <p:nvPr/>
        </p:nvSpPr>
        <p:spPr bwMode="auto">
          <a:xfrm rot="-7965085">
            <a:off x="1690688" y="3625850"/>
            <a:ext cx="2819400" cy="1536700"/>
          </a:xfrm>
          <a:custGeom>
            <a:avLst/>
            <a:gdLst>
              <a:gd name="T0" fmla="*/ 0 w 32769"/>
              <a:gd name="T1" fmla="*/ 339568 h 21600"/>
              <a:gd name="T2" fmla="*/ 2819400 w 32769"/>
              <a:gd name="T3" fmla="*/ 836292 h 21600"/>
              <a:gd name="T4" fmla="*/ 1165221 w 32769"/>
              <a:gd name="T5" fmla="*/ 1536700 h 21600"/>
              <a:gd name="T6" fmla="*/ 0 60000 65536"/>
              <a:gd name="T7" fmla="*/ 0 60000 65536"/>
              <a:gd name="T8" fmla="*/ 0 60000 65536"/>
              <a:gd name="T9" fmla="*/ 0 w 32769"/>
              <a:gd name="T10" fmla="*/ 0 h 21600"/>
              <a:gd name="T11" fmla="*/ 32769 w 327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9" h="21600" fill="none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1800"/>
          </a:p>
        </p:txBody>
      </p:sp>
      <p:sp>
        <p:nvSpPr>
          <p:cNvPr id="81959" name="AutoShape 39"/>
          <p:cNvSpPr>
            <a:spLocks noChangeArrowheads="1"/>
          </p:cNvSpPr>
          <p:nvPr/>
        </p:nvSpPr>
        <p:spPr bwMode="auto">
          <a:xfrm>
            <a:off x="7356476" y="5265739"/>
            <a:ext cx="2771775" cy="649287"/>
          </a:xfrm>
          <a:prstGeom prst="wedgeRoundRectCallout">
            <a:avLst>
              <a:gd name="adj1" fmla="val -215407"/>
              <a:gd name="adj2" fmla="val -9547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smtClean="0"/>
              <a:t>yoy</a:t>
            </a:r>
            <a:endParaRPr lang="ru-RU" sz="3200" b="1" dirty="0"/>
          </a:p>
        </p:txBody>
      </p:sp>
      <p:sp>
        <p:nvSpPr>
          <p:cNvPr id="81960" name="Oval 40"/>
          <p:cNvSpPr>
            <a:spLocks noChangeArrowheads="1"/>
          </p:cNvSpPr>
          <p:nvPr/>
        </p:nvSpPr>
        <p:spPr bwMode="auto">
          <a:xfrm>
            <a:off x="2063750" y="3249614"/>
            <a:ext cx="179388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81961" name="Oval 41"/>
          <p:cNvSpPr>
            <a:spLocks noChangeArrowheads="1"/>
          </p:cNvSpPr>
          <p:nvPr/>
        </p:nvSpPr>
        <p:spPr bwMode="auto">
          <a:xfrm>
            <a:off x="3611564" y="5624514"/>
            <a:ext cx="179387" cy="179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40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819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819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19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819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81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819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819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819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819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81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7" grpId="0" animBg="1"/>
      <p:bldP spid="81937" grpId="1" animBg="1"/>
      <p:bldP spid="81938" grpId="0" animBg="1"/>
      <p:bldP spid="81938" grpId="1" animBg="1"/>
      <p:bldP spid="81940" grpId="0" animBg="1"/>
      <p:bldP spid="81940" grpId="1" animBg="1"/>
      <p:bldP spid="81941" grpId="0" animBg="1"/>
      <p:bldP spid="81941" grpId="1" animBg="1"/>
      <p:bldP spid="81942" grpId="0" animBg="1"/>
      <p:bldP spid="81942" grpId="1" animBg="1"/>
      <p:bldP spid="81943" grpId="0" animBg="1"/>
      <p:bldP spid="81943" grpId="1" animBg="1"/>
      <p:bldP spid="81944" grpId="0" animBg="1"/>
      <p:bldP spid="81944" grpId="1" animBg="1"/>
      <p:bldP spid="81946" grpId="0" animBg="1"/>
      <p:bldP spid="81946" grpId="1" animBg="1"/>
      <p:bldP spid="81939" grpId="0" animBg="1"/>
      <p:bldP spid="81939" grpId="1" animBg="1"/>
      <p:bldP spid="81939" grpId="2" animBg="1"/>
      <p:bldP spid="81939" grpId="3" animBg="1"/>
      <p:bldP spid="81947" grpId="0" animBg="1"/>
      <p:bldP spid="81947" grpId="1" animBg="1"/>
      <p:bldP spid="81948" grpId="0" animBg="1"/>
      <p:bldP spid="81948" grpId="1" animBg="1"/>
      <p:bldP spid="81949" grpId="0" animBg="1"/>
      <p:bldP spid="81949" grpId="1" animBg="1"/>
      <p:bldP spid="81950" grpId="0" animBg="1"/>
      <p:bldP spid="81950" grpId="1" animBg="1"/>
      <p:bldP spid="81951" grpId="0" animBg="1"/>
      <p:bldP spid="81951" grpId="1" animBg="1"/>
      <p:bldP spid="81952" grpId="0" animBg="1"/>
      <p:bldP spid="81952" grpId="1" animBg="1"/>
      <p:bldP spid="81953" grpId="0" animBg="1"/>
      <p:bldP spid="81953" grpId="1" animBg="1"/>
      <p:bldP spid="81945" grpId="0" animBg="1"/>
      <p:bldP spid="81945" grpId="1" animBg="1"/>
      <p:bldP spid="81956" grpId="0" animBg="1"/>
      <p:bldP spid="81956" grpId="1" animBg="1"/>
      <p:bldP spid="81959" grpId="0" animBg="1"/>
      <p:bldP spid="81959" grpId="1" animBg="1"/>
      <p:bldP spid="81960" grpId="0" animBg="1"/>
      <p:bldP spid="81960" grpId="1" animBg="1"/>
      <p:bldP spid="81961" grpId="0" animBg="1"/>
      <p:bldP spid="8196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Oval 2"/>
          <p:cNvSpPr>
            <a:spLocks noChangeArrowheads="1"/>
          </p:cNvSpPr>
          <p:nvPr/>
        </p:nvSpPr>
        <p:spPr bwMode="auto">
          <a:xfrm>
            <a:off x="3871914" y="1773238"/>
            <a:ext cx="4668837" cy="4603750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8419" name="Freeform 3"/>
          <p:cNvSpPr>
            <a:spLocks/>
          </p:cNvSpPr>
          <p:nvPr/>
        </p:nvSpPr>
        <p:spPr bwMode="auto">
          <a:xfrm>
            <a:off x="3863976" y="4051301"/>
            <a:ext cx="2333625" cy="98425"/>
          </a:xfrm>
          <a:custGeom>
            <a:avLst/>
            <a:gdLst>
              <a:gd name="T0" fmla="*/ 0 w 1470"/>
              <a:gd name="T1" fmla="*/ 62 h 62"/>
              <a:gd name="T2" fmla="*/ 1454 w 1470"/>
              <a:gd name="T3" fmla="*/ 0 h 62"/>
              <a:gd name="T4" fmla="*/ 1470 w 1470"/>
              <a:gd name="T5" fmla="*/ 0 h 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70" h="62">
                <a:moveTo>
                  <a:pt x="0" y="62"/>
                </a:moveTo>
                <a:lnTo>
                  <a:pt x="1454" y="0"/>
                </a:lnTo>
                <a:lnTo>
                  <a:pt x="1470" y="0"/>
                </a:ln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623920" y="154438"/>
            <a:ext cx="101377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just"/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Chizmada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diametrini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422" name="Freeform 6"/>
          <p:cNvSpPr>
            <a:spLocks/>
          </p:cNvSpPr>
          <p:nvPr/>
        </p:nvSpPr>
        <p:spPr bwMode="auto">
          <a:xfrm>
            <a:off x="5692776" y="1806576"/>
            <a:ext cx="1673225" cy="1965325"/>
          </a:xfrm>
          <a:custGeom>
            <a:avLst/>
            <a:gdLst>
              <a:gd name="T0" fmla="*/ 1054 w 1054"/>
              <a:gd name="T1" fmla="*/ 1238 h 1238"/>
              <a:gd name="T2" fmla="*/ 0 w 1054"/>
              <a:gd name="T3" fmla="*/ 0 h 123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54" h="1238">
                <a:moveTo>
                  <a:pt x="1054" y="1238"/>
                </a:move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88423" name="Freeform 7"/>
          <p:cNvSpPr>
            <a:spLocks/>
          </p:cNvSpPr>
          <p:nvPr/>
        </p:nvSpPr>
        <p:spPr bwMode="auto">
          <a:xfrm>
            <a:off x="4826000" y="2197100"/>
            <a:ext cx="2692400" cy="3784600"/>
          </a:xfrm>
          <a:custGeom>
            <a:avLst/>
            <a:gdLst>
              <a:gd name="T0" fmla="*/ 1696 w 1696"/>
              <a:gd name="T1" fmla="*/ 2384 h 2384"/>
              <a:gd name="T2" fmla="*/ 0 w 1696"/>
              <a:gd name="T3" fmla="*/ 0 h 238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696" h="2384">
                <a:moveTo>
                  <a:pt x="1696" y="2384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rgbClr val="6600CC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88424" name="Freeform 8"/>
          <p:cNvSpPr>
            <a:spLocks/>
          </p:cNvSpPr>
          <p:nvPr/>
        </p:nvSpPr>
        <p:spPr bwMode="auto">
          <a:xfrm>
            <a:off x="4038600" y="4965700"/>
            <a:ext cx="2336800" cy="1422400"/>
          </a:xfrm>
          <a:custGeom>
            <a:avLst/>
            <a:gdLst>
              <a:gd name="T0" fmla="*/ 0 w 1472"/>
              <a:gd name="T1" fmla="*/ 0 h 896"/>
              <a:gd name="T2" fmla="*/ 1472 w 1472"/>
              <a:gd name="T3" fmla="*/ 896 h 8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472" h="896">
                <a:moveTo>
                  <a:pt x="0" y="0"/>
                </a:moveTo>
                <a:lnTo>
                  <a:pt x="1472" y="896"/>
                </a:ln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88425" name="Oval 9"/>
          <p:cNvSpPr>
            <a:spLocks noChangeArrowheads="1"/>
          </p:cNvSpPr>
          <p:nvPr/>
        </p:nvSpPr>
        <p:spPr bwMode="auto">
          <a:xfrm flipH="1">
            <a:off x="6042025" y="3965576"/>
            <a:ext cx="217488" cy="21907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88426" name="Text Box 10"/>
          <p:cNvSpPr txBox="1">
            <a:spLocks noChangeArrowheads="1"/>
          </p:cNvSpPr>
          <p:nvPr/>
        </p:nvSpPr>
        <p:spPr bwMode="auto">
          <a:xfrm>
            <a:off x="4440238" y="1773239"/>
            <a:ext cx="389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99"/>
                </a:solidFill>
                <a:latin typeface="Arial" panose="020B0604020202020204" pitchFamily="34" charset="0"/>
              </a:rPr>
              <a:t>В</a:t>
            </a:r>
          </a:p>
        </p:txBody>
      </p:sp>
      <p:sp>
        <p:nvSpPr>
          <p:cNvPr id="188427" name="Text Box 11"/>
          <p:cNvSpPr txBox="1">
            <a:spLocks noChangeArrowheads="1"/>
          </p:cNvSpPr>
          <p:nvPr/>
        </p:nvSpPr>
        <p:spPr bwMode="auto">
          <a:xfrm>
            <a:off x="7608888" y="6092826"/>
            <a:ext cx="3898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0099"/>
                </a:solidFill>
                <a:latin typeface="Arial" panose="020B0604020202020204" pitchFamily="34" charset="0"/>
              </a:rPr>
              <a:t>А</a:t>
            </a:r>
          </a:p>
        </p:txBody>
      </p:sp>
      <p:sp>
        <p:nvSpPr>
          <p:cNvPr id="188428" name="Freeform 12"/>
          <p:cNvSpPr>
            <a:spLocks/>
          </p:cNvSpPr>
          <p:nvPr/>
        </p:nvSpPr>
        <p:spPr bwMode="auto">
          <a:xfrm>
            <a:off x="8501064" y="3619500"/>
            <a:ext cx="1658937" cy="158750"/>
          </a:xfrm>
          <a:custGeom>
            <a:avLst/>
            <a:gdLst>
              <a:gd name="T0" fmla="*/ 0 w 1045"/>
              <a:gd name="T1" fmla="*/ 100 h 100"/>
              <a:gd name="T2" fmla="*/ 1045 w 1045"/>
              <a:gd name="T3" fmla="*/ 0 h 100"/>
              <a:gd name="T4" fmla="*/ 1037 w 1045"/>
              <a:gd name="T5" fmla="*/ 0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5" h="100">
                <a:moveTo>
                  <a:pt x="0" y="100"/>
                </a:moveTo>
                <a:lnTo>
                  <a:pt x="1045" y="0"/>
                </a:lnTo>
                <a:lnTo>
                  <a:pt x="1037" y="0"/>
                </a:lnTo>
              </a:path>
            </a:pathLst>
          </a:custGeom>
          <a:noFill/>
          <a:ln w="38100" cap="flat" cmpd="sng">
            <a:solidFill>
              <a:srgbClr val="C0000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88429" name="Text Box 13"/>
          <p:cNvSpPr txBox="1">
            <a:spLocks noChangeArrowheads="1"/>
          </p:cNvSpPr>
          <p:nvPr/>
        </p:nvSpPr>
        <p:spPr bwMode="auto">
          <a:xfrm>
            <a:off x="9912350" y="306863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S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0" name="Text Box 14"/>
          <p:cNvSpPr txBox="1">
            <a:spLocks noChangeArrowheads="1"/>
          </p:cNvSpPr>
          <p:nvPr/>
        </p:nvSpPr>
        <p:spPr bwMode="auto">
          <a:xfrm>
            <a:off x="8328026" y="3284538"/>
            <a:ext cx="538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  T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1" name="Text Box 15"/>
          <p:cNvSpPr txBox="1">
            <a:spLocks noChangeArrowheads="1"/>
          </p:cNvSpPr>
          <p:nvPr/>
        </p:nvSpPr>
        <p:spPr bwMode="auto">
          <a:xfrm>
            <a:off x="3575050" y="4437064"/>
            <a:ext cx="571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  C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2" name="Text Box 16"/>
          <p:cNvSpPr txBox="1">
            <a:spLocks noChangeArrowheads="1"/>
          </p:cNvSpPr>
          <p:nvPr/>
        </p:nvSpPr>
        <p:spPr bwMode="auto">
          <a:xfrm>
            <a:off x="6383338" y="5949951"/>
            <a:ext cx="571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  D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3" name="Text Box 17"/>
          <p:cNvSpPr txBox="1">
            <a:spLocks noChangeArrowheads="1"/>
          </p:cNvSpPr>
          <p:nvPr/>
        </p:nvSpPr>
        <p:spPr bwMode="auto">
          <a:xfrm>
            <a:off x="3359151" y="3933825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P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4" name="Text Box 18"/>
          <p:cNvSpPr txBox="1">
            <a:spLocks noChangeArrowheads="1"/>
          </p:cNvSpPr>
          <p:nvPr/>
        </p:nvSpPr>
        <p:spPr bwMode="auto">
          <a:xfrm>
            <a:off x="6240463" y="3860800"/>
            <a:ext cx="36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O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5" name="Freeform 19"/>
          <p:cNvSpPr>
            <a:spLocks/>
          </p:cNvSpPr>
          <p:nvPr/>
        </p:nvSpPr>
        <p:spPr bwMode="auto">
          <a:xfrm>
            <a:off x="4151314" y="2628901"/>
            <a:ext cx="3951287" cy="322263"/>
          </a:xfrm>
          <a:custGeom>
            <a:avLst/>
            <a:gdLst>
              <a:gd name="T0" fmla="*/ 0 w 2489"/>
              <a:gd name="T1" fmla="*/ 203 h 203"/>
              <a:gd name="T2" fmla="*/ 2489 w 2489"/>
              <a:gd name="T3" fmla="*/ 0 h 203"/>
              <a:gd name="T4" fmla="*/ 2457 w 2489"/>
              <a:gd name="T5" fmla="*/ 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89" h="203">
                <a:moveTo>
                  <a:pt x="0" y="203"/>
                </a:moveTo>
                <a:lnTo>
                  <a:pt x="2489" y="0"/>
                </a:lnTo>
                <a:lnTo>
                  <a:pt x="2457" y="0"/>
                </a:lnTo>
              </a:path>
            </a:pathLst>
          </a:custGeom>
          <a:noFill/>
          <a:ln w="57150" cap="flat" cmpd="sng">
            <a:solidFill>
              <a:srgbClr val="002060"/>
            </a:solidFill>
            <a:prstDash val="solid"/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88436" name="Text Box 20"/>
          <p:cNvSpPr txBox="1">
            <a:spLocks noChangeArrowheads="1"/>
          </p:cNvSpPr>
          <p:nvPr/>
        </p:nvSpPr>
        <p:spPr bwMode="auto">
          <a:xfrm>
            <a:off x="3648076" y="2636838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M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7" name="Text Box 21"/>
          <p:cNvSpPr txBox="1">
            <a:spLocks noChangeArrowheads="1"/>
          </p:cNvSpPr>
          <p:nvPr/>
        </p:nvSpPr>
        <p:spPr bwMode="auto">
          <a:xfrm>
            <a:off x="8183563" y="2276475"/>
            <a:ext cx="36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N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8" name="Text Box 22"/>
          <p:cNvSpPr txBox="1">
            <a:spLocks noChangeArrowheads="1"/>
          </p:cNvSpPr>
          <p:nvPr/>
        </p:nvSpPr>
        <p:spPr bwMode="auto">
          <a:xfrm>
            <a:off x="5232400" y="981076"/>
            <a:ext cx="571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  C</a:t>
            </a:r>
            <a:r>
              <a:rPr lang="en-US" sz="2400" baseline="-25000">
                <a:solidFill>
                  <a:srgbClr val="000099"/>
                </a:solidFill>
                <a:latin typeface="Arial" panose="020B0604020202020204" pitchFamily="34" charset="0"/>
              </a:rPr>
              <a:t>1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88439" name="Text Box 23"/>
          <p:cNvSpPr txBox="1">
            <a:spLocks noChangeArrowheads="1"/>
          </p:cNvSpPr>
          <p:nvPr/>
        </p:nvSpPr>
        <p:spPr bwMode="auto">
          <a:xfrm>
            <a:off x="7396163" y="3141664"/>
            <a:ext cx="5715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99"/>
                </a:solidFill>
                <a:latin typeface="Arial" panose="020B0604020202020204" pitchFamily="34" charset="0"/>
              </a:rPr>
              <a:t>  D</a:t>
            </a:r>
            <a:r>
              <a:rPr lang="en-US" sz="2400" baseline="-25000">
                <a:solidFill>
                  <a:srgbClr val="000099"/>
                </a:solidFill>
                <a:latin typeface="Arial" panose="020B0604020202020204" pitchFamily="34" charset="0"/>
              </a:rPr>
              <a:t>1</a:t>
            </a:r>
            <a:endParaRPr lang="ru-RU" sz="24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863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5" name="Text Box 5"/>
          <p:cNvSpPr txBox="1">
            <a:spLocks noChangeArrowheads="1"/>
          </p:cNvSpPr>
          <p:nvPr/>
        </p:nvSpPr>
        <p:spPr bwMode="auto">
          <a:xfrm>
            <a:off x="2576042" y="3020589"/>
            <a:ext cx="75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/>
              <a:t>    О</a:t>
            </a:r>
          </a:p>
        </p:txBody>
      </p:sp>
      <p:grpSp>
        <p:nvGrpSpPr>
          <p:cNvPr id="389127" name="Group 7"/>
          <p:cNvGrpSpPr>
            <a:grpSpLocks/>
          </p:cNvGrpSpPr>
          <p:nvPr/>
        </p:nvGrpSpPr>
        <p:grpSpPr bwMode="auto">
          <a:xfrm>
            <a:off x="1036961" y="1408138"/>
            <a:ext cx="3698876" cy="3463925"/>
            <a:chOff x="300" y="821"/>
            <a:chExt cx="2330" cy="2182"/>
          </a:xfrm>
        </p:grpSpPr>
        <p:sp>
          <p:nvSpPr>
            <p:cNvPr id="389128" name="Freeform 8"/>
            <p:cNvSpPr>
              <a:spLocks/>
            </p:cNvSpPr>
            <p:nvPr/>
          </p:nvSpPr>
          <p:spPr bwMode="auto">
            <a:xfrm rot="1806974">
              <a:off x="901" y="1280"/>
              <a:ext cx="1034" cy="1723"/>
            </a:xfrm>
            <a:custGeom>
              <a:avLst/>
              <a:gdLst>
                <a:gd name="T0" fmla="*/ 1032 w 1034"/>
                <a:gd name="T1" fmla="*/ 1712 h 1723"/>
                <a:gd name="T2" fmla="*/ 1034 w 1034"/>
                <a:gd name="T3" fmla="*/ 1723 h 1723"/>
                <a:gd name="T4" fmla="*/ 0 w 1034"/>
                <a:gd name="T5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4" h="1723">
                  <a:moveTo>
                    <a:pt x="1032" y="1712"/>
                  </a:moveTo>
                  <a:lnTo>
                    <a:pt x="1034" y="1723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129" name="Freeform 9"/>
            <p:cNvSpPr>
              <a:spLocks/>
            </p:cNvSpPr>
            <p:nvPr/>
          </p:nvSpPr>
          <p:spPr bwMode="auto">
            <a:xfrm>
              <a:off x="493" y="2593"/>
              <a:ext cx="1832" cy="29"/>
            </a:xfrm>
            <a:custGeom>
              <a:avLst/>
              <a:gdLst>
                <a:gd name="T0" fmla="*/ 304 w 304"/>
                <a:gd name="T1" fmla="*/ 0 h 1488"/>
                <a:gd name="T2" fmla="*/ 0 w 304"/>
                <a:gd name="T3" fmla="*/ 1488 h 1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488">
                  <a:moveTo>
                    <a:pt x="304" y="0"/>
                  </a:moveTo>
                  <a:lnTo>
                    <a:pt x="0" y="1488"/>
                  </a:lnTo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130" name="Text Box 10"/>
            <p:cNvSpPr txBox="1">
              <a:spLocks noChangeArrowheads="1"/>
            </p:cNvSpPr>
            <p:nvPr/>
          </p:nvSpPr>
          <p:spPr bwMode="auto">
            <a:xfrm>
              <a:off x="300" y="2607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</a:p>
          </p:txBody>
        </p:sp>
        <p:sp>
          <p:nvSpPr>
            <p:cNvPr id="389131" name="Text Box 11"/>
            <p:cNvSpPr txBox="1">
              <a:spLocks noChangeArrowheads="1"/>
            </p:cNvSpPr>
            <p:nvPr/>
          </p:nvSpPr>
          <p:spPr bwMode="auto">
            <a:xfrm>
              <a:off x="1224" y="821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</a:p>
          </p:txBody>
        </p:sp>
        <p:sp>
          <p:nvSpPr>
            <p:cNvPr id="389132" name="Text Box 12"/>
            <p:cNvSpPr txBox="1">
              <a:spLocks noChangeArrowheads="1"/>
            </p:cNvSpPr>
            <p:nvPr/>
          </p:nvSpPr>
          <p:spPr bwMode="auto">
            <a:xfrm>
              <a:off x="2315" y="2522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</p:grpSp>
      <p:sp>
        <p:nvSpPr>
          <p:cNvPr id="389142" name="Oval 22"/>
          <p:cNvSpPr>
            <a:spLocks noChangeArrowheads="1"/>
          </p:cNvSpPr>
          <p:nvPr/>
        </p:nvSpPr>
        <p:spPr bwMode="auto">
          <a:xfrm>
            <a:off x="1170311" y="1933600"/>
            <a:ext cx="3216275" cy="31623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143" name="Oval 23"/>
          <p:cNvSpPr>
            <a:spLocks noChangeArrowheads="1"/>
          </p:cNvSpPr>
          <p:nvPr/>
        </p:nvSpPr>
        <p:spPr bwMode="auto">
          <a:xfrm>
            <a:off x="2757215" y="3416326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89162" name="Object 42"/>
          <p:cNvGraphicFramePr>
            <a:graphicFrameLocks noChangeAspect="1"/>
          </p:cNvGraphicFramePr>
          <p:nvPr>
            <p:extLst/>
          </p:nvPr>
        </p:nvGraphicFramePr>
        <p:xfrm>
          <a:off x="5447928" y="3733510"/>
          <a:ext cx="30972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Уравнение" r:id="rId4" imgW="888840" imgH="164880" progId="Equation.3">
                  <p:embed/>
                </p:oleObj>
              </mc:Choice>
              <mc:Fallback>
                <p:oleObj name="Уравнение" r:id="rId4" imgW="88884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928" y="3733510"/>
                        <a:ext cx="309721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0823" y="2086000"/>
            <a:ext cx="6958299" cy="1303867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36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eorema</a:t>
            </a:r>
            <a:r>
              <a:rPr lang="ru-RU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Vatarga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vatarni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tiralgan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yoyni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02316" y="5099257"/>
            <a:ext cx="442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7646" y="4024898"/>
            <a:ext cx="244018" cy="196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Arc 36"/>
          <p:cNvSpPr>
            <a:spLocks/>
          </p:cNvSpPr>
          <p:nvPr/>
        </p:nvSpPr>
        <p:spPr bwMode="auto">
          <a:xfrm rot="12079976">
            <a:off x="1346006" y="4231940"/>
            <a:ext cx="1631443" cy="735555"/>
          </a:xfrm>
          <a:custGeom>
            <a:avLst/>
            <a:gdLst>
              <a:gd name="T0" fmla="*/ 0 w 32769"/>
              <a:gd name="T1" fmla="*/ 339568 h 21600"/>
              <a:gd name="T2" fmla="*/ 2819400 w 32769"/>
              <a:gd name="T3" fmla="*/ 836292 h 21600"/>
              <a:gd name="T4" fmla="*/ 1165221 w 32769"/>
              <a:gd name="T5" fmla="*/ 1536700 h 21600"/>
              <a:gd name="T6" fmla="*/ 0 60000 65536"/>
              <a:gd name="T7" fmla="*/ 0 60000 65536"/>
              <a:gd name="T8" fmla="*/ 0 60000 65536"/>
              <a:gd name="T9" fmla="*/ 0 w 32769"/>
              <a:gd name="T10" fmla="*/ 0 h 21600"/>
              <a:gd name="T11" fmla="*/ 32769 w 327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9" h="21600" fill="none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1800"/>
          </a:p>
        </p:txBody>
      </p:sp>
      <p:sp>
        <p:nvSpPr>
          <p:cNvPr id="25" name="Arc 36"/>
          <p:cNvSpPr>
            <a:spLocks/>
          </p:cNvSpPr>
          <p:nvPr/>
        </p:nvSpPr>
        <p:spPr bwMode="auto">
          <a:xfrm rot="8441598">
            <a:off x="2618268" y="4224804"/>
            <a:ext cx="1628710" cy="705436"/>
          </a:xfrm>
          <a:custGeom>
            <a:avLst/>
            <a:gdLst>
              <a:gd name="T0" fmla="*/ 0 w 32769"/>
              <a:gd name="T1" fmla="*/ 339568 h 21600"/>
              <a:gd name="T2" fmla="*/ 2819400 w 32769"/>
              <a:gd name="T3" fmla="*/ 836292 h 21600"/>
              <a:gd name="T4" fmla="*/ 1165221 w 32769"/>
              <a:gd name="T5" fmla="*/ 1536700 h 21600"/>
              <a:gd name="T6" fmla="*/ 0 60000 65536"/>
              <a:gd name="T7" fmla="*/ 0 60000 65536"/>
              <a:gd name="T8" fmla="*/ 0 60000 65536"/>
              <a:gd name="T9" fmla="*/ 0 w 32769"/>
              <a:gd name="T10" fmla="*/ 0 h 21600"/>
              <a:gd name="T11" fmla="*/ 32769 w 327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9" h="21600" fill="none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1800"/>
          </a:p>
        </p:txBody>
      </p:sp>
      <p:sp>
        <p:nvSpPr>
          <p:cNvPr id="20" name="Прямоугольник 19"/>
          <p:cNvSpPr/>
          <p:nvPr/>
        </p:nvSpPr>
        <p:spPr>
          <a:xfrm>
            <a:off x="9527" y="-24451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47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5" name="Text Box 5"/>
          <p:cNvSpPr txBox="1">
            <a:spLocks noChangeArrowheads="1"/>
          </p:cNvSpPr>
          <p:nvPr/>
        </p:nvSpPr>
        <p:spPr bwMode="auto">
          <a:xfrm>
            <a:off x="2576042" y="3020589"/>
            <a:ext cx="75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/>
              <a:t>    О</a:t>
            </a:r>
          </a:p>
        </p:txBody>
      </p:sp>
      <p:grpSp>
        <p:nvGrpSpPr>
          <p:cNvPr id="389127" name="Group 7"/>
          <p:cNvGrpSpPr>
            <a:grpSpLocks/>
          </p:cNvGrpSpPr>
          <p:nvPr/>
        </p:nvGrpSpPr>
        <p:grpSpPr bwMode="auto">
          <a:xfrm>
            <a:off x="1036961" y="1408138"/>
            <a:ext cx="3698876" cy="3463925"/>
            <a:chOff x="300" y="821"/>
            <a:chExt cx="2330" cy="2182"/>
          </a:xfrm>
        </p:grpSpPr>
        <p:sp>
          <p:nvSpPr>
            <p:cNvPr id="389128" name="Freeform 8"/>
            <p:cNvSpPr>
              <a:spLocks/>
            </p:cNvSpPr>
            <p:nvPr/>
          </p:nvSpPr>
          <p:spPr bwMode="auto">
            <a:xfrm rot="1806974">
              <a:off x="901" y="1280"/>
              <a:ext cx="1034" cy="1723"/>
            </a:xfrm>
            <a:custGeom>
              <a:avLst/>
              <a:gdLst>
                <a:gd name="T0" fmla="*/ 1032 w 1034"/>
                <a:gd name="T1" fmla="*/ 1712 h 1723"/>
                <a:gd name="T2" fmla="*/ 1034 w 1034"/>
                <a:gd name="T3" fmla="*/ 1723 h 1723"/>
                <a:gd name="T4" fmla="*/ 0 w 1034"/>
                <a:gd name="T5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4" h="1723">
                  <a:moveTo>
                    <a:pt x="1032" y="1712"/>
                  </a:moveTo>
                  <a:lnTo>
                    <a:pt x="1034" y="1723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129" name="Freeform 9"/>
            <p:cNvSpPr>
              <a:spLocks/>
            </p:cNvSpPr>
            <p:nvPr/>
          </p:nvSpPr>
          <p:spPr bwMode="auto">
            <a:xfrm>
              <a:off x="493" y="2593"/>
              <a:ext cx="1832" cy="29"/>
            </a:xfrm>
            <a:custGeom>
              <a:avLst/>
              <a:gdLst>
                <a:gd name="T0" fmla="*/ 304 w 304"/>
                <a:gd name="T1" fmla="*/ 0 h 1488"/>
                <a:gd name="T2" fmla="*/ 0 w 304"/>
                <a:gd name="T3" fmla="*/ 1488 h 1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488">
                  <a:moveTo>
                    <a:pt x="304" y="0"/>
                  </a:moveTo>
                  <a:lnTo>
                    <a:pt x="0" y="1488"/>
                  </a:lnTo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9130" name="Text Box 10"/>
            <p:cNvSpPr txBox="1">
              <a:spLocks noChangeArrowheads="1"/>
            </p:cNvSpPr>
            <p:nvPr/>
          </p:nvSpPr>
          <p:spPr bwMode="auto">
            <a:xfrm>
              <a:off x="300" y="2607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</a:p>
          </p:txBody>
        </p:sp>
        <p:sp>
          <p:nvSpPr>
            <p:cNvPr id="389131" name="Text Box 11"/>
            <p:cNvSpPr txBox="1">
              <a:spLocks noChangeArrowheads="1"/>
            </p:cNvSpPr>
            <p:nvPr/>
          </p:nvSpPr>
          <p:spPr bwMode="auto">
            <a:xfrm>
              <a:off x="1224" y="821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</a:p>
          </p:txBody>
        </p:sp>
        <p:sp>
          <p:nvSpPr>
            <p:cNvPr id="389132" name="Text Box 12"/>
            <p:cNvSpPr txBox="1">
              <a:spLocks noChangeArrowheads="1"/>
            </p:cNvSpPr>
            <p:nvPr/>
          </p:nvSpPr>
          <p:spPr bwMode="auto">
            <a:xfrm>
              <a:off x="2315" y="2522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</p:grpSp>
      <p:sp>
        <p:nvSpPr>
          <p:cNvPr id="389142" name="Oval 22"/>
          <p:cNvSpPr>
            <a:spLocks noChangeArrowheads="1"/>
          </p:cNvSpPr>
          <p:nvPr/>
        </p:nvSpPr>
        <p:spPr bwMode="auto">
          <a:xfrm>
            <a:off x="1170311" y="1933600"/>
            <a:ext cx="3216275" cy="31623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143" name="Oval 23"/>
          <p:cNvSpPr>
            <a:spLocks noChangeArrowheads="1"/>
          </p:cNvSpPr>
          <p:nvPr/>
        </p:nvSpPr>
        <p:spPr bwMode="auto">
          <a:xfrm>
            <a:off x="2757215" y="3416326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89162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047260"/>
              </p:ext>
            </p:extLst>
          </p:nvPr>
        </p:nvGraphicFramePr>
        <p:xfrm>
          <a:off x="5368369" y="2863877"/>
          <a:ext cx="30972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Уравнение" r:id="rId4" imgW="888840" imgH="164880" progId="Equation.3">
                  <p:embed/>
                </p:oleObj>
              </mc:Choice>
              <mc:Fallback>
                <p:oleObj name="Уравнение" r:id="rId4" imgW="88884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369" y="2863877"/>
                        <a:ext cx="3097212" cy="576262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C00000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9779" y="1551460"/>
            <a:ext cx="6958299" cy="1303867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2800" b="1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eorema</a:t>
            </a:r>
            <a:r>
              <a:rPr lang="ru-RU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Vatarga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vatarni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tiralgan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yoyni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ikkiga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527" y="-24451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02316" y="5099257"/>
            <a:ext cx="442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7646" y="4024898"/>
            <a:ext cx="244018" cy="196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endCxn id="389143" idx="2"/>
          </p:cNvCxnSpPr>
          <p:nvPr/>
        </p:nvCxnSpPr>
        <p:spPr>
          <a:xfrm flipV="1">
            <a:off x="1415623" y="3465539"/>
            <a:ext cx="1341592" cy="8016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804554" y="3440139"/>
            <a:ext cx="1472451" cy="8032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36"/>
          <p:cNvSpPr>
            <a:spLocks/>
          </p:cNvSpPr>
          <p:nvPr/>
        </p:nvSpPr>
        <p:spPr bwMode="auto">
          <a:xfrm rot="12079976">
            <a:off x="1346006" y="4231940"/>
            <a:ext cx="1631443" cy="735555"/>
          </a:xfrm>
          <a:custGeom>
            <a:avLst/>
            <a:gdLst>
              <a:gd name="T0" fmla="*/ 0 w 32769"/>
              <a:gd name="T1" fmla="*/ 339568 h 21600"/>
              <a:gd name="T2" fmla="*/ 2819400 w 32769"/>
              <a:gd name="T3" fmla="*/ 836292 h 21600"/>
              <a:gd name="T4" fmla="*/ 1165221 w 32769"/>
              <a:gd name="T5" fmla="*/ 1536700 h 21600"/>
              <a:gd name="T6" fmla="*/ 0 60000 65536"/>
              <a:gd name="T7" fmla="*/ 0 60000 65536"/>
              <a:gd name="T8" fmla="*/ 0 60000 65536"/>
              <a:gd name="T9" fmla="*/ 0 w 32769"/>
              <a:gd name="T10" fmla="*/ 0 h 21600"/>
              <a:gd name="T11" fmla="*/ 32769 w 327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9" h="21600" fill="none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1800"/>
          </a:p>
        </p:txBody>
      </p:sp>
      <p:sp>
        <p:nvSpPr>
          <p:cNvPr id="25" name="Arc 36"/>
          <p:cNvSpPr>
            <a:spLocks/>
          </p:cNvSpPr>
          <p:nvPr/>
        </p:nvSpPr>
        <p:spPr bwMode="auto">
          <a:xfrm rot="8441598">
            <a:off x="2618268" y="4224804"/>
            <a:ext cx="1628710" cy="705436"/>
          </a:xfrm>
          <a:custGeom>
            <a:avLst/>
            <a:gdLst>
              <a:gd name="T0" fmla="*/ 0 w 32769"/>
              <a:gd name="T1" fmla="*/ 339568 h 21600"/>
              <a:gd name="T2" fmla="*/ 2819400 w 32769"/>
              <a:gd name="T3" fmla="*/ 836292 h 21600"/>
              <a:gd name="T4" fmla="*/ 1165221 w 32769"/>
              <a:gd name="T5" fmla="*/ 1536700 h 21600"/>
              <a:gd name="T6" fmla="*/ 0 60000 65536"/>
              <a:gd name="T7" fmla="*/ 0 60000 65536"/>
              <a:gd name="T8" fmla="*/ 0 60000 65536"/>
              <a:gd name="T9" fmla="*/ 0 w 32769"/>
              <a:gd name="T10" fmla="*/ 0 h 21600"/>
              <a:gd name="T11" fmla="*/ 32769 w 3276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9" h="21600" fill="none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</a:path>
              <a:path w="32769" h="21600" stroke="0" extrusionOk="0">
                <a:moveTo>
                  <a:pt x="0" y="4773"/>
                </a:moveTo>
                <a:cubicBezTo>
                  <a:pt x="3837" y="1684"/>
                  <a:pt x="8616" y="-1"/>
                  <a:pt x="13543" y="0"/>
                </a:cubicBezTo>
                <a:cubicBezTo>
                  <a:pt x="21649" y="0"/>
                  <a:pt x="29073" y="4539"/>
                  <a:pt x="32768" y="11755"/>
                </a:cubicBezTo>
                <a:lnTo>
                  <a:pt x="13543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1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5312536" y="3437404"/>
                <a:ext cx="6096000" cy="3108543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Isbot</a:t>
                </a:r>
                <a:r>
                  <a:rPr lang="en-US" sz="28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(O,R) 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AB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CD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{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}</m:t>
                    </m:r>
                  </m:oMath>
                </a14:m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OA = OB = R. ∆AOB-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OP-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balandlik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Bundan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𝑨𝑶𝑷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𝑩𝑶𝑷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⟹∪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𝑨𝑫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=∪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𝑩𝑫</m:t>
                    </m:r>
                  </m:oMath>
                </a14:m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Teorema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isbotlandi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536" y="3437404"/>
                <a:ext cx="6096000" cy="3108543"/>
              </a:xfrm>
              <a:prstGeom prst="rect">
                <a:avLst/>
              </a:prstGeom>
              <a:blipFill rotWithShape="0">
                <a:blip r:embed="rId6"/>
                <a:stretch>
                  <a:fillRect l="-2000" t="-2157" b="-4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Прямоугольник 26"/>
          <p:cNvSpPr/>
          <p:nvPr/>
        </p:nvSpPr>
        <p:spPr>
          <a:xfrm>
            <a:off x="2753324" y="4180348"/>
            <a:ext cx="4026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endParaRPr lang="ru-RU" altLang="ru-RU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413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378497" y="3213829"/>
            <a:ext cx="75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/>
              <a:t>    О</a:t>
            </a:r>
          </a:p>
        </p:txBody>
      </p: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839416" y="1601378"/>
            <a:ext cx="3698876" cy="3463925"/>
            <a:chOff x="300" y="821"/>
            <a:chExt cx="2330" cy="2182"/>
          </a:xfrm>
        </p:grpSpPr>
        <p:sp>
          <p:nvSpPr>
            <p:cNvPr id="45" name="Freeform 8"/>
            <p:cNvSpPr>
              <a:spLocks/>
            </p:cNvSpPr>
            <p:nvPr/>
          </p:nvSpPr>
          <p:spPr bwMode="auto">
            <a:xfrm rot="1806974">
              <a:off x="901" y="1280"/>
              <a:ext cx="1034" cy="1723"/>
            </a:xfrm>
            <a:custGeom>
              <a:avLst/>
              <a:gdLst>
                <a:gd name="T0" fmla="*/ 1032 w 1034"/>
                <a:gd name="T1" fmla="*/ 1712 h 1723"/>
                <a:gd name="T2" fmla="*/ 1034 w 1034"/>
                <a:gd name="T3" fmla="*/ 1723 h 1723"/>
                <a:gd name="T4" fmla="*/ 0 w 1034"/>
                <a:gd name="T5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4" h="1723">
                  <a:moveTo>
                    <a:pt x="1032" y="1712"/>
                  </a:moveTo>
                  <a:lnTo>
                    <a:pt x="1034" y="1723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9"/>
            <p:cNvSpPr>
              <a:spLocks/>
            </p:cNvSpPr>
            <p:nvPr/>
          </p:nvSpPr>
          <p:spPr bwMode="auto">
            <a:xfrm>
              <a:off x="539" y="2607"/>
              <a:ext cx="1786" cy="29"/>
            </a:xfrm>
            <a:custGeom>
              <a:avLst/>
              <a:gdLst>
                <a:gd name="T0" fmla="*/ 304 w 304"/>
                <a:gd name="T1" fmla="*/ 0 h 1488"/>
                <a:gd name="T2" fmla="*/ 0 w 304"/>
                <a:gd name="T3" fmla="*/ 1488 h 1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488">
                  <a:moveTo>
                    <a:pt x="304" y="0"/>
                  </a:moveTo>
                  <a:lnTo>
                    <a:pt x="0" y="1488"/>
                  </a:lnTo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Text Box 10"/>
            <p:cNvSpPr txBox="1">
              <a:spLocks noChangeArrowheads="1"/>
            </p:cNvSpPr>
            <p:nvPr/>
          </p:nvSpPr>
          <p:spPr bwMode="auto">
            <a:xfrm>
              <a:off x="300" y="2607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</a:p>
          </p:txBody>
        </p:sp>
        <p:sp>
          <p:nvSpPr>
            <p:cNvPr id="50" name="Text Box 11"/>
            <p:cNvSpPr txBox="1">
              <a:spLocks noChangeArrowheads="1"/>
            </p:cNvSpPr>
            <p:nvPr/>
          </p:nvSpPr>
          <p:spPr bwMode="auto">
            <a:xfrm>
              <a:off x="1224" y="821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</a:p>
          </p:txBody>
        </p:sp>
        <p:sp>
          <p:nvSpPr>
            <p:cNvPr id="54" name="Text Box 12"/>
            <p:cNvSpPr txBox="1">
              <a:spLocks noChangeArrowheads="1"/>
            </p:cNvSpPr>
            <p:nvPr/>
          </p:nvSpPr>
          <p:spPr bwMode="auto">
            <a:xfrm>
              <a:off x="2315" y="2522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</p:grpSp>
      <p:sp>
        <p:nvSpPr>
          <p:cNvPr id="57" name="Oval 22"/>
          <p:cNvSpPr>
            <a:spLocks noChangeArrowheads="1"/>
          </p:cNvSpPr>
          <p:nvPr/>
        </p:nvSpPr>
        <p:spPr bwMode="auto">
          <a:xfrm>
            <a:off x="1007517" y="2132856"/>
            <a:ext cx="3216275" cy="31623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Oval 23"/>
          <p:cNvSpPr>
            <a:spLocks noChangeArrowheads="1"/>
          </p:cNvSpPr>
          <p:nvPr/>
        </p:nvSpPr>
        <p:spPr bwMode="auto">
          <a:xfrm>
            <a:off x="2559670" y="3609566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2529347" y="5279443"/>
            <a:ext cx="442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630101" y="4240922"/>
            <a:ext cx="244018" cy="196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>
            <a:endCxn id="58" idx="2"/>
          </p:cNvCxnSpPr>
          <p:nvPr/>
        </p:nvCxnSpPr>
        <p:spPr>
          <a:xfrm flipV="1">
            <a:off x="1218078" y="3658779"/>
            <a:ext cx="1341592" cy="8016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607009" y="3633379"/>
            <a:ext cx="1472451" cy="8032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4538292" y="1486738"/>
            <a:ext cx="7158855" cy="95410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eorema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diametridan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623986" y="4387049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endParaRPr lang="ru-RU" altLang="ru-RU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58976" y="2696188"/>
            <a:ext cx="515718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Isbot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∆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OPB - 90⁰ li, OB-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gipotenuza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PB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katet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PB&lt; OB. 2PB &lt; 2OB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2PB = AB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2OB = 2R = d.</a:t>
            </a:r>
          </a:p>
          <a:p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AB &lt; 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527" y="-24451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39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Скругленный прямоугольник 38"/>
          <p:cNvSpPr/>
          <p:nvPr/>
        </p:nvSpPr>
        <p:spPr>
          <a:xfrm>
            <a:off x="4715759" y="2855356"/>
            <a:ext cx="7079868" cy="1102585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17000">
                <a:srgbClr val="85C2FF"/>
              </a:gs>
              <a:gs pos="24000">
                <a:srgbClr val="C4D6EB"/>
              </a:gs>
              <a:gs pos="49000">
                <a:srgbClr val="FFEBFA">
                  <a:alpha val="93000"/>
                </a:srgbClr>
              </a:gs>
            </a:gsLst>
            <a:lin ang="270000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Содержимое 2"/>
          <p:cNvSpPr txBox="1">
            <a:spLocks/>
          </p:cNvSpPr>
          <p:nvPr/>
        </p:nvSpPr>
        <p:spPr>
          <a:xfrm>
            <a:off x="4745522" y="2982914"/>
            <a:ext cx="7286676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o‘rtasidan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vatarga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perpendikulardir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4745522" y="4206933"/>
            <a:ext cx="7127333" cy="1010436"/>
          </a:xfrm>
          <a:prstGeom prst="roundRect">
            <a:avLst/>
          </a:prstGeom>
          <a:gradFill flip="none" rotWithShape="1">
            <a:gsLst>
              <a:gs pos="0">
                <a:srgbClr val="5E9EFF"/>
              </a:gs>
              <a:gs pos="17000">
                <a:srgbClr val="85C2FF"/>
              </a:gs>
              <a:gs pos="24000">
                <a:srgbClr val="C4D6EB"/>
              </a:gs>
              <a:gs pos="49000">
                <a:srgbClr val="FFEBFA">
                  <a:alpha val="93000"/>
                </a:srgbClr>
              </a:gs>
            </a:gsLst>
            <a:lin ang="2700000" scaled="1"/>
            <a:tileRect/>
          </a:gra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Содержимое 2"/>
          <p:cNvSpPr txBox="1">
            <a:spLocks/>
          </p:cNvSpPr>
          <p:nvPr/>
        </p:nvSpPr>
        <p:spPr>
          <a:xfrm>
            <a:off x="4761898" y="4322496"/>
            <a:ext cx="7286676" cy="100013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400" b="1" dirty="0" err="1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</a:t>
            </a:r>
            <a:r>
              <a:rPr lang="ru-RU" sz="24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perpendikulari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iametri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378497" y="3213829"/>
            <a:ext cx="757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dirty="0"/>
              <a:t>    О</a:t>
            </a:r>
          </a:p>
        </p:txBody>
      </p: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839416" y="1601378"/>
            <a:ext cx="3698876" cy="3463925"/>
            <a:chOff x="300" y="821"/>
            <a:chExt cx="2330" cy="2182"/>
          </a:xfrm>
        </p:grpSpPr>
        <p:sp>
          <p:nvSpPr>
            <p:cNvPr id="45" name="Freeform 8"/>
            <p:cNvSpPr>
              <a:spLocks/>
            </p:cNvSpPr>
            <p:nvPr/>
          </p:nvSpPr>
          <p:spPr bwMode="auto">
            <a:xfrm rot="1806974">
              <a:off x="901" y="1280"/>
              <a:ext cx="1034" cy="1723"/>
            </a:xfrm>
            <a:custGeom>
              <a:avLst/>
              <a:gdLst>
                <a:gd name="T0" fmla="*/ 1032 w 1034"/>
                <a:gd name="T1" fmla="*/ 1712 h 1723"/>
                <a:gd name="T2" fmla="*/ 1034 w 1034"/>
                <a:gd name="T3" fmla="*/ 1723 h 1723"/>
                <a:gd name="T4" fmla="*/ 0 w 1034"/>
                <a:gd name="T5" fmla="*/ 0 h 1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4" h="1723">
                  <a:moveTo>
                    <a:pt x="1032" y="1712"/>
                  </a:moveTo>
                  <a:lnTo>
                    <a:pt x="1034" y="1723"/>
                  </a:ln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9"/>
            <p:cNvSpPr>
              <a:spLocks/>
            </p:cNvSpPr>
            <p:nvPr/>
          </p:nvSpPr>
          <p:spPr bwMode="auto">
            <a:xfrm>
              <a:off x="539" y="2607"/>
              <a:ext cx="1786" cy="29"/>
            </a:xfrm>
            <a:custGeom>
              <a:avLst/>
              <a:gdLst>
                <a:gd name="T0" fmla="*/ 304 w 304"/>
                <a:gd name="T1" fmla="*/ 0 h 1488"/>
                <a:gd name="T2" fmla="*/ 0 w 304"/>
                <a:gd name="T3" fmla="*/ 1488 h 1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04" h="1488">
                  <a:moveTo>
                    <a:pt x="304" y="0"/>
                  </a:moveTo>
                  <a:lnTo>
                    <a:pt x="0" y="1488"/>
                  </a:lnTo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Text Box 10"/>
            <p:cNvSpPr txBox="1">
              <a:spLocks noChangeArrowheads="1"/>
            </p:cNvSpPr>
            <p:nvPr/>
          </p:nvSpPr>
          <p:spPr bwMode="auto">
            <a:xfrm>
              <a:off x="300" y="2607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А</a:t>
              </a:r>
            </a:p>
          </p:txBody>
        </p:sp>
        <p:sp>
          <p:nvSpPr>
            <p:cNvPr id="50" name="Text Box 11"/>
            <p:cNvSpPr txBox="1">
              <a:spLocks noChangeArrowheads="1"/>
            </p:cNvSpPr>
            <p:nvPr/>
          </p:nvSpPr>
          <p:spPr bwMode="auto">
            <a:xfrm>
              <a:off x="1224" y="821"/>
              <a:ext cx="2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4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С</a:t>
              </a:r>
            </a:p>
          </p:txBody>
        </p:sp>
        <p:sp>
          <p:nvSpPr>
            <p:cNvPr id="54" name="Text Box 12"/>
            <p:cNvSpPr txBox="1">
              <a:spLocks noChangeArrowheads="1"/>
            </p:cNvSpPr>
            <p:nvPr/>
          </p:nvSpPr>
          <p:spPr bwMode="auto">
            <a:xfrm>
              <a:off x="2315" y="2522"/>
              <a:ext cx="31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altLang="ru-RU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</a:t>
              </a:r>
            </a:p>
          </p:txBody>
        </p:sp>
      </p:grpSp>
      <p:sp>
        <p:nvSpPr>
          <p:cNvPr id="57" name="Oval 22"/>
          <p:cNvSpPr>
            <a:spLocks noChangeArrowheads="1"/>
          </p:cNvSpPr>
          <p:nvPr/>
        </p:nvSpPr>
        <p:spPr bwMode="auto">
          <a:xfrm>
            <a:off x="1007517" y="2132856"/>
            <a:ext cx="3216275" cy="31623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8" name="Oval 23"/>
          <p:cNvSpPr>
            <a:spLocks noChangeArrowheads="1"/>
          </p:cNvSpPr>
          <p:nvPr/>
        </p:nvSpPr>
        <p:spPr bwMode="auto">
          <a:xfrm>
            <a:off x="2559670" y="3609566"/>
            <a:ext cx="98425" cy="984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2529347" y="5279443"/>
            <a:ext cx="4427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3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630101" y="4240922"/>
            <a:ext cx="244018" cy="1961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>
            <a:endCxn id="58" idx="2"/>
          </p:cNvCxnSpPr>
          <p:nvPr/>
        </p:nvCxnSpPr>
        <p:spPr>
          <a:xfrm flipV="1">
            <a:off x="1218078" y="3658779"/>
            <a:ext cx="1341592" cy="8016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607009" y="3633379"/>
            <a:ext cx="1472451" cy="8032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989215" y="1309832"/>
            <a:ext cx="8412912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en-US" sz="2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eorema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diametridan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/>
          </a:p>
        </p:txBody>
      </p:sp>
      <p:sp>
        <p:nvSpPr>
          <p:cNvPr id="67" name="Прямоугольник 66"/>
          <p:cNvSpPr/>
          <p:nvPr/>
        </p:nvSpPr>
        <p:spPr>
          <a:xfrm>
            <a:off x="2623986" y="4387049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</a:t>
            </a:r>
            <a:endParaRPr lang="ru-RU" altLang="ru-RU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-12346" y="-63908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vatari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diametrining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73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вал 3"/>
          <p:cNvSpPr>
            <a:spLocks noChangeArrowheads="1"/>
          </p:cNvSpPr>
          <p:nvPr/>
        </p:nvSpPr>
        <p:spPr bwMode="auto">
          <a:xfrm>
            <a:off x="1992074" y="2852739"/>
            <a:ext cx="2663825" cy="2592387"/>
          </a:xfrm>
          <a:prstGeom prst="ellips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5" name="Овал 4"/>
          <p:cNvSpPr>
            <a:spLocks noChangeArrowheads="1"/>
          </p:cNvSpPr>
          <p:nvPr/>
        </p:nvSpPr>
        <p:spPr bwMode="auto">
          <a:xfrm>
            <a:off x="910987" y="2084389"/>
            <a:ext cx="3328987" cy="3360737"/>
          </a:xfrm>
          <a:prstGeom prst="ellipse">
            <a:avLst/>
          </a:prstGeom>
          <a:noFill/>
          <a:ln w="38100" algn="ctr">
            <a:solidFill>
              <a:srgbClr val="002060">
                <a:alpha val="85881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cxnSp>
        <p:nvCxnSpPr>
          <p:cNvPr id="7" name="Прямая соединительная линия 6"/>
          <p:cNvCxnSpPr>
            <a:cxnSpLocks noChangeShapeType="1"/>
          </p:cNvCxnSpPr>
          <p:nvPr/>
        </p:nvCxnSpPr>
        <p:spPr bwMode="auto">
          <a:xfrm flipH="1" flipV="1">
            <a:off x="1066663" y="3142270"/>
            <a:ext cx="3051073" cy="1297972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Прямая соединительная линия 9"/>
          <p:cNvCxnSpPr>
            <a:cxnSpLocks noChangeShapeType="1"/>
            <a:stCxn id="217092" idx="1"/>
          </p:cNvCxnSpPr>
          <p:nvPr/>
        </p:nvCxnSpPr>
        <p:spPr bwMode="auto">
          <a:xfrm flipH="1">
            <a:off x="1877971" y="4433889"/>
            <a:ext cx="2184203" cy="871561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17092" name="Picture 4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4062174" y="4381501"/>
            <a:ext cx="112713" cy="10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7093" name="Picture 5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495658" y="3757860"/>
            <a:ext cx="109538" cy="10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623392" y="2733074"/>
            <a:ext cx="45878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2B133D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124542" y="4327699"/>
            <a:ext cx="45878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2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2B133D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В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310429" y="5283237"/>
            <a:ext cx="51809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2B133D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638053" y="3270306"/>
            <a:ext cx="50366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2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2B133D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O</a:t>
            </a:r>
            <a:endParaRPr lang="ru-RU" sz="3200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2B133D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21555" y="3872910"/>
            <a:ext cx="38504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2800" dirty="0">
                <a:ln w="18415" cmpd="sng">
                  <a:solidFill>
                    <a:srgbClr val="00B05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charset="0"/>
              </a:rPr>
              <a:t>?</a:t>
            </a:r>
          </a:p>
        </p:txBody>
      </p:sp>
      <p:sp>
        <p:nvSpPr>
          <p:cNvPr id="9236" name="Rectangle 8"/>
          <p:cNvSpPr txBox="1">
            <a:spLocks noChangeArrowheads="1"/>
          </p:cNvSpPr>
          <p:nvPr/>
        </p:nvSpPr>
        <p:spPr bwMode="auto">
          <a:xfrm>
            <a:off x="489098" y="-75535"/>
            <a:ext cx="11377264" cy="1819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sz="3200" dirty="0">
              <a:solidFill>
                <a:srgbClr val="000000"/>
              </a:solidFill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2800" b="1" dirty="0" smtClean="0">
                <a:solidFill>
                  <a:srgbClr val="2B133D"/>
                </a:solidFill>
              </a:rPr>
              <a:t>AB </a:t>
            </a:r>
            <a:r>
              <a:rPr lang="en-US" sz="2800" b="1" dirty="0" err="1" smtClean="0">
                <a:solidFill>
                  <a:srgbClr val="2B133D"/>
                </a:solidFill>
              </a:rPr>
              <a:t>kesma</a:t>
            </a:r>
            <a:r>
              <a:rPr lang="en-US" sz="2800" b="1" dirty="0" smtClean="0">
                <a:solidFill>
                  <a:srgbClr val="2B133D"/>
                </a:solidFill>
              </a:rPr>
              <a:t> - </a:t>
            </a:r>
            <a:r>
              <a:rPr lang="en-US" sz="2800" b="1" dirty="0" err="1" smtClean="0">
                <a:solidFill>
                  <a:srgbClr val="2B133D"/>
                </a:solidFill>
              </a:rPr>
              <a:t>markazi</a:t>
            </a:r>
            <a:r>
              <a:rPr lang="en-US" sz="2800" b="1" dirty="0" smtClean="0">
                <a:solidFill>
                  <a:srgbClr val="2B133D"/>
                </a:solidFill>
              </a:rPr>
              <a:t> O </a:t>
            </a:r>
            <a:r>
              <a:rPr lang="en-US" sz="2800" b="1" dirty="0" err="1" smtClean="0">
                <a:solidFill>
                  <a:srgbClr val="2B133D"/>
                </a:solidFill>
              </a:rPr>
              <a:t>nuqtada</a:t>
            </a:r>
            <a:r>
              <a:rPr lang="en-US" sz="2800" b="1" dirty="0" smtClean="0">
                <a:solidFill>
                  <a:srgbClr val="2B133D"/>
                </a:solidFill>
              </a:rPr>
              <a:t> </a:t>
            </a:r>
            <a:r>
              <a:rPr lang="en-US" sz="2800" b="1" dirty="0" err="1" smtClean="0">
                <a:solidFill>
                  <a:srgbClr val="2B133D"/>
                </a:solidFill>
              </a:rPr>
              <a:t>bo‘lgan</a:t>
            </a:r>
            <a:r>
              <a:rPr lang="en-US" sz="2800" b="1" dirty="0" smtClean="0">
                <a:solidFill>
                  <a:srgbClr val="2B133D"/>
                </a:solidFill>
              </a:rPr>
              <a:t> </a:t>
            </a:r>
            <a:r>
              <a:rPr lang="en-US" sz="2800" b="1" dirty="0" err="1" smtClean="0">
                <a:solidFill>
                  <a:srgbClr val="2B133D"/>
                </a:solidFill>
              </a:rPr>
              <a:t>aylananing</a:t>
            </a:r>
            <a:r>
              <a:rPr lang="en-US" sz="2800" b="1" dirty="0" smtClean="0">
                <a:solidFill>
                  <a:srgbClr val="2B133D"/>
                </a:solidFill>
              </a:rPr>
              <a:t> </a:t>
            </a:r>
            <a:r>
              <a:rPr lang="en-US" sz="2800" b="1" dirty="0" err="1" smtClean="0">
                <a:solidFill>
                  <a:srgbClr val="2B133D"/>
                </a:solidFill>
              </a:rPr>
              <a:t>diametri</a:t>
            </a:r>
            <a:r>
              <a:rPr lang="fr-FR" sz="2800" b="1" dirty="0" smtClean="0">
                <a:solidFill>
                  <a:srgbClr val="2B133D"/>
                </a:solidFill>
              </a:rPr>
              <a:t>. </a:t>
            </a:r>
          </a:p>
          <a:p>
            <a:pPr eaLnBrk="1" hangingPunct="1">
              <a:spcBef>
                <a:spcPct val="20000"/>
              </a:spcBef>
            </a:pPr>
            <a:r>
              <a:rPr lang="fr-FR" sz="2800" b="1" dirty="0" smtClean="0">
                <a:solidFill>
                  <a:srgbClr val="2B133D"/>
                </a:solidFill>
              </a:rPr>
              <a:t>AC va CB – shu aylananing teng vatarlari. COB burchakni toping.</a:t>
            </a:r>
            <a:endParaRPr lang="fr-FR" sz="2800" b="1" dirty="0">
              <a:solidFill>
                <a:srgbClr val="2B133D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ru-RU" sz="2800" b="1" dirty="0">
              <a:solidFill>
                <a:srgbClr val="2B133D"/>
              </a:solidFill>
            </a:endParaRPr>
          </a:p>
        </p:txBody>
      </p:sp>
      <p:cxnSp>
        <p:nvCxnSpPr>
          <p:cNvPr id="27" name="Прямая соединительная линия 26"/>
          <p:cNvCxnSpPr>
            <a:cxnSpLocks noChangeShapeType="1"/>
          </p:cNvCxnSpPr>
          <p:nvPr/>
        </p:nvCxnSpPr>
        <p:spPr bwMode="auto">
          <a:xfrm flipH="1" flipV="1">
            <a:off x="1066663" y="3142270"/>
            <a:ext cx="812941" cy="2163181"/>
          </a:xfrm>
          <a:prstGeom prst="line">
            <a:avLst/>
          </a:prstGeom>
          <a:noFill/>
          <a:ln w="3175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Прямая соединительная линия 42"/>
          <p:cNvCxnSpPr>
            <a:cxnSpLocks noChangeShapeType="1"/>
          </p:cNvCxnSpPr>
          <p:nvPr/>
        </p:nvCxnSpPr>
        <p:spPr bwMode="auto">
          <a:xfrm flipH="1">
            <a:off x="1871165" y="3764757"/>
            <a:ext cx="677271" cy="1518480"/>
          </a:xfrm>
          <a:prstGeom prst="line">
            <a:avLst/>
          </a:prstGeom>
          <a:noFill/>
          <a:ln w="31750" algn="ctr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26" name="TextBox 9225"/>
          <p:cNvSpPr txBox="1"/>
          <p:nvPr/>
        </p:nvSpPr>
        <p:spPr>
          <a:xfrm>
            <a:off x="5197334" y="1653502"/>
            <a:ext cx="196079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27" name="Прямоугольник 9226"/>
              <p:cNvSpPr/>
              <p:nvPr/>
            </p:nvSpPr>
            <p:spPr>
              <a:xfrm>
                <a:off x="5134082" y="2206206"/>
                <a:ext cx="6096000" cy="317009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(O,R) –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aylana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AC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BC.</a:t>
                </a:r>
              </a:p>
              <a:p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𝐂𝐎𝐁</m:t>
                    </m:r>
                  </m:oMath>
                </a14:m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</a:t>
                </a:r>
              </a:p>
              <a:p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CO = R, 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AOB -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yonli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OP-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balandlik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bissektrisa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Bundan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⊥ 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CO,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∠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𝐂𝐎𝐁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𝟗𝟎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⁰</m:t>
                    </m:r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9227" name="Прямоугольник 92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4082" y="2206206"/>
                <a:ext cx="6096000" cy="3170099"/>
              </a:xfrm>
              <a:prstGeom prst="rect">
                <a:avLst/>
              </a:prstGeom>
              <a:blipFill rotWithShape="0">
                <a:blip r:embed="rId3"/>
                <a:stretch>
                  <a:fillRect l="-2500" t="-2115" b="-40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29" name="Прямоугольник 9228"/>
          <p:cNvSpPr/>
          <p:nvPr/>
        </p:nvSpPr>
        <p:spPr>
          <a:xfrm>
            <a:off x="5211438" y="5612526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90⁰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1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9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9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9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5" grpId="0" animBg="1"/>
      <p:bldP spid="17" grpId="0"/>
      <p:bldP spid="18" grpId="0"/>
      <p:bldP spid="19" grpId="0"/>
      <p:bldP spid="21" grpId="0"/>
      <p:bldP spid="26" grpId="0"/>
      <p:bldP spid="9226" grpId="0"/>
      <p:bldP spid="92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Text Box 4"/>
          <p:cNvSpPr txBox="1">
            <a:spLocks noChangeArrowheads="1"/>
          </p:cNvSpPr>
          <p:nvPr/>
        </p:nvSpPr>
        <p:spPr bwMode="auto">
          <a:xfrm>
            <a:off x="5727766" y="738333"/>
            <a:ext cx="6126745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32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vatarlarning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A, B 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C, D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nuqtalari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tutashib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markazda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kesishdi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Agar CB= 13 cm, AB = 16 cm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ABO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perimetrini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542" name="Freeform 6"/>
          <p:cNvSpPr>
            <a:spLocks/>
          </p:cNvSpPr>
          <p:nvPr/>
        </p:nvSpPr>
        <p:spPr bwMode="auto">
          <a:xfrm>
            <a:off x="901651" y="1019731"/>
            <a:ext cx="3800475" cy="4494212"/>
          </a:xfrm>
          <a:custGeom>
            <a:avLst/>
            <a:gdLst>
              <a:gd name="T0" fmla="*/ 1272 w 2394"/>
              <a:gd name="T1" fmla="*/ 0 h 2831"/>
              <a:gd name="T2" fmla="*/ 1098 w 2394"/>
              <a:gd name="T3" fmla="*/ 2831 h 2831"/>
              <a:gd name="T4" fmla="*/ 0 w 2394"/>
              <a:gd name="T5" fmla="*/ 2168 h 2831"/>
              <a:gd name="T6" fmla="*/ 42 w 2394"/>
              <a:gd name="T7" fmla="*/ 2111 h 2831"/>
              <a:gd name="T8" fmla="*/ 2394 w 2394"/>
              <a:gd name="T9" fmla="*/ 623 h 2831"/>
              <a:gd name="T10" fmla="*/ 2362 w 2394"/>
              <a:gd name="T11" fmla="*/ 623 h 2831"/>
              <a:gd name="T12" fmla="*/ 1272 w 2394"/>
              <a:gd name="T13" fmla="*/ 0 h 28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94" h="2831">
                <a:moveTo>
                  <a:pt x="1272" y="0"/>
                </a:moveTo>
                <a:lnTo>
                  <a:pt x="1098" y="2831"/>
                </a:lnTo>
                <a:lnTo>
                  <a:pt x="0" y="2168"/>
                </a:lnTo>
                <a:lnTo>
                  <a:pt x="42" y="2111"/>
                </a:lnTo>
                <a:lnTo>
                  <a:pt x="2394" y="623"/>
                </a:lnTo>
                <a:lnTo>
                  <a:pt x="2362" y="623"/>
                </a:lnTo>
                <a:lnTo>
                  <a:pt x="127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93543" name="Freeform 7"/>
          <p:cNvSpPr>
            <a:spLocks/>
          </p:cNvSpPr>
          <p:nvPr/>
        </p:nvSpPr>
        <p:spPr bwMode="auto">
          <a:xfrm>
            <a:off x="2771726" y="970519"/>
            <a:ext cx="1889125" cy="2282825"/>
          </a:xfrm>
          <a:custGeom>
            <a:avLst/>
            <a:gdLst>
              <a:gd name="T0" fmla="*/ 87 w 1190"/>
              <a:gd name="T1" fmla="*/ 0 h 1438"/>
              <a:gd name="T2" fmla="*/ 1190 w 1190"/>
              <a:gd name="T3" fmla="*/ 655 h 1438"/>
              <a:gd name="T4" fmla="*/ 0 w 1190"/>
              <a:gd name="T5" fmla="*/ 1438 h 1438"/>
              <a:gd name="T6" fmla="*/ 87 w 1190"/>
              <a:gd name="T7" fmla="*/ 0 h 1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90" h="1438">
                <a:moveTo>
                  <a:pt x="87" y="0"/>
                </a:moveTo>
                <a:lnTo>
                  <a:pt x="1190" y="655"/>
                </a:lnTo>
                <a:lnTo>
                  <a:pt x="0" y="1438"/>
                </a:lnTo>
                <a:lnTo>
                  <a:pt x="87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93544" name="Line 8"/>
          <p:cNvSpPr>
            <a:spLocks noChangeShapeType="1"/>
          </p:cNvSpPr>
          <p:nvPr/>
        </p:nvSpPr>
        <p:spPr bwMode="auto">
          <a:xfrm>
            <a:off x="1633488" y="3780393"/>
            <a:ext cx="21590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2855863" y="3202543"/>
            <a:ext cx="400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ahoma" panose="020B0604030504040204" pitchFamily="34" charset="0"/>
              </a:rPr>
              <a:t>O</a:t>
            </a:r>
            <a:endParaRPr lang="ru-RU" sz="2400">
              <a:latin typeface="Tahoma" panose="020B0604030504040204" pitchFamily="34" charset="0"/>
            </a:endParaRPr>
          </a:p>
        </p:txBody>
      </p:sp>
      <p:sp>
        <p:nvSpPr>
          <p:cNvPr id="193546" name="AutoShape 10"/>
          <p:cNvSpPr>
            <a:spLocks noChangeArrowheads="1"/>
          </p:cNvSpPr>
          <p:nvPr/>
        </p:nvSpPr>
        <p:spPr bwMode="auto">
          <a:xfrm rot="17162995" flipH="1">
            <a:off x="2829670" y="2877900"/>
            <a:ext cx="136525" cy="227013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3547" name="Oval 11"/>
          <p:cNvSpPr>
            <a:spLocks noChangeArrowheads="1"/>
          </p:cNvSpPr>
          <p:nvPr/>
        </p:nvSpPr>
        <p:spPr bwMode="auto">
          <a:xfrm>
            <a:off x="552400" y="1043543"/>
            <a:ext cx="4464050" cy="4464050"/>
          </a:xfrm>
          <a:prstGeom prst="ellipse">
            <a:avLst/>
          </a:prstGeom>
          <a:noFill/>
          <a:ln w="28575">
            <a:solidFill>
              <a:srgbClr val="0000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93548" name="Line 12"/>
          <p:cNvSpPr>
            <a:spLocks noChangeShapeType="1"/>
          </p:cNvSpPr>
          <p:nvPr/>
        </p:nvSpPr>
        <p:spPr bwMode="auto">
          <a:xfrm>
            <a:off x="2712989" y="2051607"/>
            <a:ext cx="287337" cy="71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93549" name="Line 13"/>
          <p:cNvSpPr>
            <a:spLocks noChangeShapeType="1"/>
          </p:cNvSpPr>
          <p:nvPr/>
        </p:nvSpPr>
        <p:spPr bwMode="auto">
          <a:xfrm>
            <a:off x="3576588" y="2483406"/>
            <a:ext cx="21590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93550" name="Line 14"/>
          <p:cNvSpPr>
            <a:spLocks noChangeShapeType="1"/>
          </p:cNvSpPr>
          <p:nvPr/>
        </p:nvSpPr>
        <p:spPr bwMode="auto">
          <a:xfrm>
            <a:off x="2568525" y="4356657"/>
            <a:ext cx="287338" cy="71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93551" name="AutoShape 15"/>
          <p:cNvSpPr>
            <a:spLocks noChangeArrowheads="1"/>
          </p:cNvSpPr>
          <p:nvPr/>
        </p:nvSpPr>
        <p:spPr bwMode="auto">
          <a:xfrm rot="17486638">
            <a:off x="2542332" y="3385900"/>
            <a:ext cx="144463" cy="2159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3552" name="Group 16"/>
          <p:cNvGrpSpPr>
            <a:grpSpLocks/>
          </p:cNvGrpSpPr>
          <p:nvPr/>
        </p:nvGrpSpPr>
        <p:grpSpPr bwMode="auto">
          <a:xfrm>
            <a:off x="479376" y="1691244"/>
            <a:ext cx="4537075" cy="3121025"/>
            <a:chOff x="1292" y="1480"/>
            <a:chExt cx="2858" cy="1966"/>
          </a:xfrm>
        </p:grpSpPr>
        <p:sp>
          <p:nvSpPr>
            <p:cNvPr id="193553" name="Text Box 17"/>
            <p:cNvSpPr txBox="1">
              <a:spLocks noChangeArrowheads="1"/>
            </p:cNvSpPr>
            <p:nvPr/>
          </p:nvSpPr>
          <p:spPr bwMode="auto">
            <a:xfrm>
              <a:off x="3919" y="1480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latin typeface="Tahoma" panose="020B0604030504040204" pitchFamily="34" charset="0"/>
                </a:rPr>
                <a:t>С</a:t>
              </a:r>
            </a:p>
          </p:txBody>
        </p:sp>
        <p:sp>
          <p:nvSpPr>
            <p:cNvPr id="193554" name="Text Box 18"/>
            <p:cNvSpPr txBox="1">
              <a:spLocks noChangeArrowheads="1"/>
            </p:cNvSpPr>
            <p:nvPr/>
          </p:nvSpPr>
          <p:spPr bwMode="auto">
            <a:xfrm>
              <a:off x="1292" y="3158"/>
              <a:ext cx="2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>
                  <a:latin typeface="Tahoma" panose="020B0604030504040204" pitchFamily="34" charset="0"/>
                </a:rPr>
                <a:t>D</a:t>
              </a:r>
              <a:endParaRPr lang="ru-RU" sz="2400">
                <a:latin typeface="Tahoma" panose="020B0604030504040204" pitchFamily="34" charset="0"/>
              </a:endParaRPr>
            </a:p>
          </p:txBody>
        </p:sp>
        <p:sp>
          <p:nvSpPr>
            <p:cNvPr id="193555" name="Freeform 19"/>
            <p:cNvSpPr>
              <a:spLocks/>
            </p:cNvSpPr>
            <p:nvPr/>
          </p:nvSpPr>
          <p:spPr bwMode="auto">
            <a:xfrm>
              <a:off x="1552" y="1706"/>
              <a:ext cx="2372" cy="1494"/>
            </a:xfrm>
            <a:custGeom>
              <a:avLst/>
              <a:gdLst>
                <a:gd name="T0" fmla="*/ 2372 w 2372"/>
                <a:gd name="T1" fmla="*/ 0 h 1494"/>
                <a:gd name="T2" fmla="*/ 0 w 2372"/>
                <a:gd name="T3" fmla="*/ 1494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372" h="1494">
                  <a:moveTo>
                    <a:pt x="2372" y="0"/>
                  </a:moveTo>
                  <a:lnTo>
                    <a:pt x="0" y="1494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3556" name="Oval 20"/>
            <p:cNvSpPr>
              <a:spLocks noChangeArrowheads="1"/>
            </p:cNvSpPr>
            <p:nvPr/>
          </p:nvSpPr>
          <p:spPr bwMode="auto">
            <a:xfrm>
              <a:off x="1519" y="3158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3557" name="Oval 21"/>
            <p:cNvSpPr>
              <a:spLocks noChangeArrowheads="1"/>
            </p:cNvSpPr>
            <p:nvPr/>
          </p:nvSpPr>
          <p:spPr bwMode="auto">
            <a:xfrm>
              <a:off x="3878" y="1661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3558" name="AutoShape 22"/>
          <p:cNvSpPr>
            <a:spLocks noChangeArrowheads="1"/>
          </p:cNvSpPr>
          <p:nvPr/>
        </p:nvSpPr>
        <p:spPr bwMode="auto">
          <a:xfrm>
            <a:off x="2712988" y="3131107"/>
            <a:ext cx="144462" cy="142875"/>
          </a:xfrm>
          <a:prstGeom prst="flowChartConnector">
            <a:avLst/>
          </a:prstGeom>
          <a:solidFill>
            <a:srgbClr val="000000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93559" name="Group 23"/>
          <p:cNvGrpSpPr>
            <a:grpSpLocks/>
          </p:cNvGrpSpPr>
          <p:nvPr/>
        </p:nvGrpSpPr>
        <p:grpSpPr bwMode="auto">
          <a:xfrm>
            <a:off x="2494832" y="620688"/>
            <a:ext cx="581025" cy="5424488"/>
            <a:chOff x="2562" y="800"/>
            <a:chExt cx="366" cy="3417"/>
          </a:xfrm>
        </p:grpSpPr>
        <p:sp>
          <p:nvSpPr>
            <p:cNvPr id="193560" name="Text Box 24"/>
            <p:cNvSpPr txBox="1">
              <a:spLocks noChangeArrowheads="1"/>
            </p:cNvSpPr>
            <p:nvPr/>
          </p:nvSpPr>
          <p:spPr bwMode="auto">
            <a:xfrm>
              <a:off x="2562" y="3929"/>
              <a:ext cx="23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latin typeface="Tahoma" panose="020B0604030504040204" pitchFamily="34" charset="0"/>
                </a:rPr>
                <a:t>А</a:t>
              </a:r>
            </a:p>
          </p:txBody>
        </p:sp>
        <p:sp>
          <p:nvSpPr>
            <p:cNvPr id="193561" name="Text Box 25"/>
            <p:cNvSpPr txBox="1">
              <a:spLocks noChangeArrowheads="1"/>
            </p:cNvSpPr>
            <p:nvPr/>
          </p:nvSpPr>
          <p:spPr bwMode="auto">
            <a:xfrm>
              <a:off x="2699" y="800"/>
              <a:ext cx="2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>
                  <a:latin typeface="Tahoma" panose="020B0604030504040204" pitchFamily="34" charset="0"/>
                </a:rPr>
                <a:t>В</a:t>
              </a:r>
            </a:p>
          </p:txBody>
        </p:sp>
        <p:sp>
          <p:nvSpPr>
            <p:cNvPr id="193562" name="Oval 26"/>
            <p:cNvSpPr>
              <a:spLocks noChangeArrowheads="1"/>
            </p:cNvSpPr>
            <p:nvPr/>
          </p:nvSpPr>
          <p:spPr bwMode="auto">
            <a:xfrm>
              <a:off x="2608" y="3839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3563" name="Line 27"/>
            <p:cNvSpPr>
              <a:spLocks noChangeShapeType="1"/>
            </p:cNvSpPr>
            <p:nvPr/>
          </p:nvSpPr>
          <p:spPr bwMode="auto">
            <a:xfrm flipH="1">
              <a:off x="2653" y="1071"/>
              <a:ext cx="182" cy="276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3564" name="Oval 28"/>
            <p:cNvSpPr>
              <a:spLocks noChangeArrowheads="1"/>
            </p:cNvSpPr>
            <p:nvPr/>
          </p:nvSpPr>
          <p:spPr bwMode="auto">
            <a:xfrm>
              <a:off x="2790" y="1027"/>
              <a:ext cx="91" cy="91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93565" name="Group 29"/>
          <p:cNvGrpSpPr>
            <a:grpSpLocks/>
          </p:cNvGrpSpPr>
          <p:nvPr/>
        </p:nvGrpSpPr>
        <p:grpSpPr bwMode="auto">
          <a:xfrm>
            <a:off x="984200" y="1041957"/>
            <a:ext cx="3600450" cy="4446587"/>
            <a:chOff x="1610" y="1071"/>
            <a:chExt cx="2268" cy="2801"/>
          </a:xfrm>
        </p:grpSpPr>
        <p:sp>
          <p:nvSpPr>
            <p:cNvPr id="193566" name="Line 30"/>
            <p:cNvSpPr>
              <a:spLocks noChangeShapeType="1"/>
            </p:cNvSpPr>
            <p:nvPr/>
          </p:nvSpPr>
          <p:spPr bwMode="auto">
            <a:xfrm>
              <a:off x="2880" y="1071"/>
              <a:ext cx="998" cy="59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93567" name="Freeform 31"/>
            <p:cNvSpPr>
              <a:spLocks/>
            </p:cNvSpPr>
            <p:nvPr/>
          </p:nvSpPr>
          <p:spPr bwMode="auto">
            <a:xfrm>
              <a:off x="1610" y="3249"/>
              <a:ext cx="1030" cy="623"/>
            </a:xfrm>
            <a:custGeom>
              <a:avLst/>
              <a:gdLst>
                <a:gd name="T0" fmla="*/ 0 w 1030"/>
                <a:gd name="T1" fmla="*/ 0 h 623"/>
                <a:gd name="T2" fmla="*/ 1030 w 1030"/>
                <a:gd name="T3" fmla="*/ 623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30" h="623">
                  <a:moveTo>
                    <a:pt x="0" y="0"/>
                  </a:moveTo>
                  <a:lnTo>
                    <a:pt x="1030" y="623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  <p:sp>
        <p:nvSpPr>
          <p:cNvPr id="193568" name="Text Box 32"/>
          <p:cNvSpPr txBox="1">
            <a:spLocks noChangeArrowheads="1"/>
          </p:cNvSpPr>
          <p:nvPr/>
        </p:nvSpPr>
        <p:spPr bwMode="auto">
          <a:xfrm>
            <a:off x="3863256" y="826056"/>
            <a:ext cx="6477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00CC"/>
                </a:solidFill>
              </a:rPr>
              <a:t>13</a:t>
            </a:r>
          </a:p>
        </p:txBody>
      </p:sp>
      <p:sp>
        <p:nvSpPr>
          <p:cNvPr id="193569" name="Text Box 33"/>
          <p:cNvSpPr txBox="1">
            <a:spLocks noChangeArrowheads="1"/>
          </p:cNvSpPr>
          <p:nvPr/>
        </p:nvSpPr>
        <p:spPr bwMode="auto">
          <a:xfrm>
            <a:off x="984200" y="5218668"/>
            <a:ext cx="6477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00CC"/>
                </a:solidFill>
              </a:rPr>
              <a:t>13</a:t>
            </a:r>
          </a:p>
        </p:txBody>
      </p:sp>
      <p:sp>
        <p:nvSpPr>
          <p:cNvPr id="193570" name="Text Box 34"/>
          <p:cNvSpPr txBox="1">
            <a:spLocks noChangeArrowheads="1"/>
          </p:cNvSpPr>
          <p:nvPr/>
        </p:nvSpPr>
        <p:spPr bwMode="auto">
          <a:xfrm>
            <a:off x="2208163" y="1762681"/>
            <a:ext cx="43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93571" name="Text Box 35"/>
          <p:cNvSpPr txBox="1">
            <a:spLocks noChangeArrowheads="1"/>
          </p:cNvSpPr>
          <p:nvPr/>
        </p:nvSpPr>
        <p:spPr bwMode="auto">
          <a:xfrm>
            <a:off x="2855863" y="4066143"/>
            <a:ext cx="431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93572" name="Text Box 36"/>
          <p:cNvSpPr txBox="1">
            <a:spLocks noChangeArrowheads="1"/>
          </p:cNvSpPr>
          <p:nvPr/>
        </p:nvSpPr>
        <p:spPr bwMode="auto">
          <a:xfrm>
            <a:off x="1344563" y="3275568"/>
            <a:ext cx="431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93573" name="Text Box 37"/>
          <p:cNvSpPr txBox="1">
            <a:spLocks noChangeArrowheads="1"/>
          </p:cNvSpPr>
          <p:nvPr/>
        </p:nvSpPr>
        <p:spPr bwMode="auto">
          <a:xfrm>
            <a:off x="5944605" y="4735628"/>
            <a:ext cx="3600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solidFill>
                  <a:srgbClr val="C00000"/>
                </a:solidFill>
              </a:rPr>
              <a:t>Р</a:t>
            </a:r>
            <a:r>
              <a:rPr lang="en-US" sz="4000" b="1" i="1" baseline="-25000" dirty="0">
                <a:solidFill>
                  <a:srgbClr val="C00000"/>
                </a:solidFill>
              </a:rPr>
              <a:t>AOD</a:t>
            </a:r>
            <a:r>
              <a:rPr lang="ru-RU" sz="4000" b="1" dirty="0">
                <a:solidFill>
                  <a:srgbClr val="C00000"/>
                </a:solidFill>
              </a:rPr>
              <a:t> = 29 см</a:t>
            </a:r>
          </a:p>
        </p:txBody>
      </p:sp>
    </p:spTree>
    <p:extLst>
      <p:ext uri="{BB962C8B-B14F-4D97-AF65-F5344CB8AC3E}">
        <p14:creationId xmlns:p14="http://schemas.microsoft.com/office/powerpoint/2010/main" val="95839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9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68" grpId="0"/>
      <p:bldP spid="193569" grpId="0"/>
      <p:bldP spid="193570" grpId="0"/>
      <p:bldP spid="193571" grpId="0"/>
      <p:bldP spid="193572" grpId="0"/>
      <p:bldP spid="19357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7360</TotalTime>
  <Words>513</Words>
  <Application>Microsoft Office PowerPoint</Application>
  <PresentationFormat>Широкоэкранный</PresentationFormat>
  <Paragraphs>127</Paragraphs>
  <Slides>11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Garamond</vt:lpstr>
      <vt:lpstr>Tahoma</vt:lpstr>
      <vt:lpstr>Times New Roman</vt:lpstr>
      <vt:lpstr>Тема Office</vt:lpstr>
      <vt:lpstr>Уравнение</vt:lpstr>
      <vt:lpstr>Презентация PowerPoint</vt:lpstr>
      <vt:lpstr>Aylana</vt:lpstr>
      <vt:lpstr>Презентация PowerPoint</vt:lpstr>
      <vt:lpstr> Тeorema. Vatarga perpendikular diametr shu vatarni va unga tiralgan yoyni teng ikkiga bo‘ladi. </vt:lpstr>
      <vt:lpstr> Тeorema. Vatarga perpendikular diametr shu vatarni va unga tiralgan yoyni teng ikkiga bo‘ladi. 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899</cp:revision>
  <dcterms:created xsi:type="dcterms:W3CDTF">2020-06-19T20:52:49Z</dcterms:created>
  <dcterms:modified xsi:type="dcterms:W3CDTF">2021-02-21T21:29:57Z</dcterms:modified>
</cp:coreProperties>
</file>