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453" r:id="rId3"/>
    <p:sldId id="454" r:id="rId4"/>
    <p:sldId id="455" r:id="rId5"/>
    <p:sldId id="456" r:id="rId6"/>
    <p:sldId id="457" r:id="rId7"/>
    <p:sldId id="466" r:id="rId8"/>
    <p:sldId id="465" r:id="rId9"/>
    <p:sldId id="463" r:id="rId10"/>
    <p:sldId id="467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2B133D"/>
    <a:srgbClr val="E1116F"/>
    <a:srgbClr val="000000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7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wmf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9.bin"/><Relationship Id="rId21" Type="http://schemas.openxmlformats.org/officeDocument/2006/relationships/image" Target="../media/image17.wmf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4.emf"/><Relationship Id="rId10" Type="http://schemas.openxmlformats.org/officeDocument/2006/relationships/image" Target="../media/image12.wmf"/><Relationship Id="rId19" Type="http://schemas.openxmlformats.org/officeDocument/2006/relationships/image" Target="../media/image16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7872" y="2636912"/>
            <a:ext cx="1034438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osil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149080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851804" y="3131171"/>
            <a:ext cx="1703513" cy="1782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221392" y="159769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85818" y="286561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382561" y="4230160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067" y="2972516"/>
            <a:ext cx="476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5-6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427" y="4356218"/>
            <a:ext cx="5294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8-10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3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Oval 13"/>
          <p:cNvSpPr>
            <a:spLocks noChangeArrowheads="1"/>
          </p:cNvSpPr>
          <p:nvPr/>
        </p:nvSpPr>
        <p:spPr bwMode="auto">
          <a:xfrm>
            <a:off x="1271539" y="1819502"/>
            <a:ext cx="2879725" cy="28095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1269" name="Oval 14"/>
          <p:cNvSpPr>
            <a:spLocks noChangeArrowheads="1"/>
          </p:cNvSpPr>
          <p:nvPr/>
        </p:nvSpPr>
        <p:spPr bwMode="auto">
          <a:xfrm>
            <a:off x="2676475" y="3151053"/>
            <a:ext cx="107950" cy="10793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1270" name="Text Box 19"/>
          <p:cNvSpPr txBox="1">
            <a:spLocks noChangeArrowheads="1"/>
          </p:cNvSpPr>
          <p:nvPr/>
        </p:nvSpPr>
        <p:spPr bwMode="auto">
          <a:xfrm>
            <a:off x="2100213" y="2971651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solidFill>
                  <a:srgbClr val="FF33CC"/>
                </a:solidFill>
              </a:rPr>
              <a:t>О</a:t>
            </a:r>
          </a:p>
        </p:txBody>
      </p:sp>
      <p:sp>
        <p:nvSpPr>
          <p:cNvPr id="90132" name="Line 20"/>
          <p:cNvSpPr>
            <a:spLocks noChangeShapeType="1"/>
          </p:cNvSpPr>
          <p:nvPr/>
        </p:nvSpPr>
        <p:spPr bwMode="auto">
          <a:xfrm>
            <a:off x="1487438" y="4627414"/>
            <a:ext cx="360045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33" name="Line 21"/>
          <p:cNvSpPr>
            <a:spLocks noChangeShapeType="1"/>
          </p:cNvSpPr>
          <p:nvPr/>
        </p:nvSpPr>
        <p:spPr bwMode="auto">
          <a:xfrm flipH="1">
            <a:off x="2676475" y="3655984"/>
            <a:ext cx="1331913" cy="899992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3395614" y="4124176"/>
            <a:ext cx="6492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b="1" i="1">
                <a:solidFill>
                  <a:srgbClr val="000066"/>
                </a:solidFill>
                <a:cs typeface="Arial" panose="020B0604020202020204" pitchFamily="34" charset="0"/>
              </a:rPr>
              <a:t>α</a:t>
            </a:r>
          </a:p>
        </p:txBody>
      </p:sp>
      <p:sp>
        <p:nvSpPr>
          <p:cNvPr id="90135" name="Arc 23"/>
          <p:cNvSpPr>
            <a:spLocks/>
          </p:cNvSpPr>
          <p:nvPr/>
        </p:nvSpPr>
        <p:spPr bwMode="auto">
          <a:xfrm rot="7780531">
            <a:off x="2562212" y="3517828"/>
            <a:ext cx="1493638" cy="976312"/>
          </a:xfrm>
          <a:custGeom>
            <a:avLst/>
            <a:gdLst>
              <a:gd name="T0" fmla="*/ 0 w 29215"/>
              <a:gd name="T1" fmla="*/ 5405785 h 21600"/>
              <a:gd name="T2" fmla="*/ 76383672 w 29215"/>
              <a:gd name="T3" fmla="*/ 22605872 h 21600"/>
              <a:gd name="T4" fmla="*/ 27083983 w 29215"/>
              <a:gd name="T5" fmla="*/ 44128941 h 21600"/>
              <a:gd name="T6" fmla="*/ 0 60000 65536"/>
              <a:gd name="T7" fmla="*/ 0 60000 65536"/>
              <a:gd name="T8" fmla="*/ 0 60000 65536"/>
              <a:gd name="T9" fmla="*/ 0 w 29215"/>
              <a:gd name="T10" fmla="*/ 0 h 21600"/>
              <a:gd name="T11" fmla="*/ 29215 w 292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15" h="21600" fill="none" extrusionOk="0">
                <a:moveTo>
                  <a:pt x="0" y="2646"/>
                </a:moveTo>
                <a:cubicBezTo>
                  <a:pt x="3176" y="909"/>
                  <a:pt x="6738" y="-1"/>
                  <a:pt x="10359" y="0"/>
                </a:cubicBezTo>
                <a:cubicBezTo>
                  <a:pt x="18184" y="0"/>
                  <a:pt x="25398" y="4232"/>
                  <a:pt x="29215" y="11064"/>
                </a:cubicBezTo>
              </a:path>
              <a:path w="29215" h="21600" stroke="0" extrusionOk="0">
                <a:moveTo>
                  <a:pt x="0" y="2646"/>
                </a:moveTo>
                <a:cubicBezTo>
                  <a:pt x="3176" y="909"/>
                  <a:pt x="6738" y="-1"/>
                  <a:pt x="10359" y="0"/>
                </a:cubicBezTo>
                <a:cubicBezTo>
                  <a:pt x="18184" y="0"/>
                  <a:pt x="25398" y="4232"/>
                  <a:pt x="29215" y="11064"/>
                </a:cubicBezTo>
                <a:lnTo>
                  <a:pt x="10359" y="21600"/>
                </a:lnTo>
                <a:lnTo>
                  <a:pt x="0" y="2646"/>
                </a:lnTo>
                <a:close/>
              </a:path>
            </a:pathLst>
          </a:custGeom>
          <a:noFill/>
          <a:ln w="57150">
            <a:solidFill>
              <a:srgbClr val="FF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90128" name="Oval 16"/>
          <p:cNvSpPr>
            <a:spLocks noChangeArrowheads="1"/>
          </p:cNvSpPr>
          <p:nvPr/>
        </p:nvSpPr>
        <p:spPr bwMode="auto">
          <a:xfrm>
            <a:off x="3971875" y="3547942"/>
            <a:ext cx="215900" cy="21587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0127" name="Oval 15"/>
          <p:cNvSpPr>
            <a:spLocks noChangeArrowheads="1"/>
          </p:cNvSpPr>
          <p:nvPr/>
        </p:nvSpPr>
        <p:spPr bwMode="auto">
          <a:xfrm>
            <a:off x="2605038" y="4519492"/>
            <a:ext cx="215900" cy="21587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0136" name="Arc 24"/>
          <p:cNvSpPr>
            <a:spLocks/>
          </p:cNvSpPr>
          <p:nvPr/>
        </p:nvSpPr>
        <p:spPr bwMode="auto">
          <a:xfrm rot="4814454">
            <a:off x="2708506" y="3940474"/>
            <a:ext cx="339722" cy="991253"/>
          </a:xfrm>
          <a:custGeom>
            <a:avLst/>
            <a:gdLst>
              <a:gd name="T0" fmla="*/ 0 w 17310"/>
              <a:gd name="T1" fmla="*/ 5405791 h 21600"/>
              <a:gd name="T2" fmla="*/ 9026725 w 17310"/>
              <a:gd name="T3" fmla="*/ 2347400 h 21600"/>
              <a:gd name="T4" fmla="*/ 5401950 w 17310"/>
              <a:gd name="T5" fmla="*/ 44129031 h 21600"/>
              <a:gd name="T6" fmla="*/ 0 60000 65536"/>
              <a:gd name="T7" fmla="*/ 0 60000 65536"/>
              <a:gd name="T8" fmla="*/ 0 60000 65536"/>
              <a:gd name="T9" fmla="*/ 0 w 17310"/>
              <a:gd name="T10" fmla="*/ 0 h 21600"/>
              <a:gd name="T11" fmla="*/ 17310 w 1731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10" h="21600" fill="none" extrusionOk="0">
                <a:moveTo>
                  <a:pt x="0" y="2646"/>
                </a:moveTo>
                <a:cubicBezTo>
                  <a:pt x="3176" y="909"/>
                  <a:pt x="6738" y="-1"/>
                  <a:pt x="10359" y="0"/>
                </a:cubicBezTo>
                <a:cubicBezTo>
                  <a:pt x="12723" y="0"/>
                  <a:pt x="15071" y="388"/>
                  <a:pt x="17310" y="1148"/>
                </a:cubicBezTo>
              </a:path>
              <a:path w="17310" h="21600" stroke="0" extrusionOk="0">
                <a:moveTo>
                  <a:pt x="0" y="2646"/>
                </a:moveTo>
                <a:cubicBezTo>
                  <a:pt x="3176" y="909"/>
                  <a:pt x="6738" y="-1"/>
                  <a:pt x="10359" y="0"/>
                </a:cubicBezTo>
                <a:cubicBezTo>
                  <a:pt x="12723" y="0"/>
                  <a:pt x="15071" y="388"/>
                  <a:pt x="17310" y="1148"/>
                </a:cubicBezTo>
                <a:lnTo>
                  <a:pt x="10359" y="21600"/>
                </a:lnTo>
                <a:lnTo>
                  <a:pt x="0" y="2646"/>
                </a:lnTo>
                <a:close/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5430446" y="2066816"/>
            <a:ext cx="651682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b="1" i="1" dirty="0" err="1" smtClean="0"/>
              <a:t>Urinma</a:t>
            </a:r>
            <a:r>
              <a:rPr lang="en-US" b="1" i="1" dirty="0" smtClean="0"/>
              <a:t> </a:t>
            </a:r>
            <a:r>
              <a:rPr lang="en-US" b="1" i="1" dirty="0" err="1" smtClean="0"/>
              <a:t>bilan</a:t>
            </a:r>
            <a:r>
              <a:rPr lang="en-US" b="1" i="1" dirty="0" smtClean="0"/>
              <a:t> </a:t>
            </a:r>
            <a:r>
              <a:rPr lang="en-US" b="1" i="1" dirty="0" err="1" smtClean="0"/>
              <a:t>vatardan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tuzilgan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burchak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o‘z</a:t>
            </a:r>
            <a:r>
              <a:rPr lang="en-US" b="1" i="1" dirty="0" smtClean="0"/>
              <a:t> </a:t>
            </a:r>
            <a:r>
              <a:rPr lang="en-US" b="1" i="1" dirty="0" err="1" smtClean="0"/>
              <a:t>ichiga</a:t>
            </a:r>
            <a:r>
              <a:rPr lang="en-US" b="1" i="1" dirty="0" smtClean="0"/>
              <a:t> </a:t>
            </a:r>
            <a:r>
              <a:rPr lang="en-US" b="1" i="1" dirty="0" err="1" smtClean="0"/>
              <a:t>olgan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yoyning</a:t>
            </a:r>
            <a:r>
              <a:rPr lang="en-US" b="1" i="1" dirty="0" smtClean="0"/>
              <a:t> </a:t>
            </a:r>
            <a:r>
              <a:rPr lang="en-US" b="1" i="1" dirty="0" err="1" smtClean="0"/>
              <a:t>yarmi</a:t>
            </a:r>
            <a:r>
              <a:rPr lang="en-US" b="1" i="1" dirty="0" smtClean="0"/>
              <a:t> </a:t>
            </a:r>
            <a:r>
              <a:rPr lang="en-US" b="1" i="1" dirty="0" err="1" smtClean="0"/>
              <a:t>bilan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o‘lchanadi</a:t>
            </a:r>
            <a:r>
              <a:rPr lang="en-US" b="1" i="1" dirty="0" smtClean="0"/>
              <a:t>. </a:t>
            </a:r>
            <a:endParaRPr lang="ru-RU" b="1" i="1" dirty="0"/>
          </a:p>
        </p:txBody>
      </p:sp>
      <p:sp>
        <p:nvSpPr>
          <p:cNvPr id="90143" name="Text Box 31"/>
          <p:cNvSpPr txBox="1">
            <a:spLocks noChangeArrowheads="1"/>
          </p:cNvSpPr>
          <p:nvPr/>
        </p:nvSpPr>
        <p:spPr bwMode="auto">
          <a:xfrm>
            <a:off x="2495501" y="4555976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/>
              <a:t>А</a:t>
            </a:r>
          </a:p>
        </p:txBody>
      </p:sp>
      <p:sp>
        <p:nvSpPr>
          <p:cNvPr id="90144" name="Text Box 32"/>
          <p:cNvSpPr txBox="1">
            <a:spLocks noChangeArrowheads="1"/>
          </p:cNvSpPr>
          <p:nvPr/>
        </p:nvSpPr>
        <p:spPr bwMode="auto">
          <a:xfrm>
            <a:off x="4008388" y="3403451"/>
            <a:ext cx="684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/>
              <a:t>В</a:t>
            </a:r>
          </a:p>
        </p:txBody>
      </p:sp>
      <p:graphicFrame>
        <p:nvGraphicFramePr>
          <p:cNvPr id="901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677114"/>
              </p:ext>
            </p:extLst>
          </p:nvPr>
        </p:nvGraphicFramePr>
        <p:xfrm>
          <a:off x="5942527" y="3660631"/>
          <a:ext cx="3960440" cy="177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761669" imgH="393529" progId="Equation.DSMT4">
                  <p:embed/>
                </p:oleObj>
              </mc:Choice>
              <mc:Fallback>
                <p:oleObj name="Equation" r:id="rId3" imgW="7616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527" y="3660631"/>
                        <a:ext cx="3960440" cy="1772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11563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4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vatardan</a:t>
            </a:r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80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2" grpId="0" animBg="1"/>
      <p:bldP spid="90133" grpId="0" animBg="1"/>
      <p:bldP spid="90134" grpId="0"/>
      <p:bldP spid="90135" grpId="0" animBg="1"/>
      <p:bldP spid="90128" grpId="0" animBg="1"/>
      <p:bldP spid="90127" grpId="0" animBg="1"/>
      <p:bldP spid="90136" grpId="0" animBg="1"/>
      <p:bldP spid="90140" grpId="0"/>
      <p:bldP spid="90143" grpId="0"/>
      <p:bldP spid="901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5091488" y="1254582"/>
            <a:ext cx="698162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sz="2800" b="1" i="1" dirty="0" smtClean="0"/>
              <a:t>      </a:t>
            </a:r>
            <a:r>
              <a:rPr lang="en-US" sz="2800" b="1" i="1" dirty="0" err="1" smtClean="0"/>
              <a:t>Ixtiyoriy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ikkala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vatarning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kesishishidan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hosil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bo‘lgan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qaysi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vertikal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burchak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o‘z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tomonlari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tiralgan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yoylar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yig‘indisining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yarmiga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teng</a:t>
            </a:r>
            <a:r>
              <a:rPr lang="en-US" sz="2800" b="1" i="1" dirty="0" smtClean="0"/>
              <a:t>.</a:t>
            </a:r>
            <a:endParaRPr lang="ru-RU" sz="2800" b="1" i="1" dirty="0"/>
          </a:p>
        </p:txBody>
      </p:sp>
      <p:sp>
        <p:nvSpPr>
          <p:cNvPr id="12293" name="Oval 16"/>
          <p:cNvSpPr>
            <a:spLocks noChangeArrowheads="1"/>
          </p:cNvSpPr>
          <p:nvPr/>
        </p:nvSpPr>
        <p:spPr bwMode="auto">
          <a:xfrm>
            <a:off x="1126754" y="1952626"/>
            <a:ext cx="2879725" cy="28797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2294" name="Oval 17"/>
          <p:cNvSpPr>
            <a:spLocks noChangeArrowheads="1"/>
          </p:cNvSpPr>
          <p:nvPr/>
        </p:nvSpPr>
        <p:spPr bwMode="auto">
          <a:xfrm>
            <a:off x="2495178" y="3357563"/>
            <a:ext cx="107950" cy="107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2295" name="Text Box 18"/>
          <p:cNvSpPr txBox="1">
            <a:spLocks noChangeArrowheads="1"/>
          </p:cNvSpPr>
          <p:nvPr/>
        </p:nvSpPr>
        <p:spPr bwMode="auto">
          <a:xfrm>
            <a:off x="2026867" y="2997200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solidFill>
                  <a:srgbClr val="FF33CC"/>
                </a:solidFill>
              </a:rPr>
              <a:t>О</a:t>
            </a:r>
          </a:p>
        </p:txBody>
      </p:sp>
      <p:sp>
        <p:nvSpPr>
          <p:cNvPr id="91155" name="Oval 19"/>
          <p:cNvSpPr>
            <a:spLocks noChangeArrowheads="1"/>
          </p:cNvSpPr>
          <p:nvPr/>
        </p:nvSpPr>
        <p:spPr bwMode="auto">
          <a:xfrm>
            <a:off x="1163267" y="2708275"/>
            <a:ext cx="179387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1157" name="Oval 21"/>
          <p:cNvSpPr>
            <a:spLocks noChangeArrowheads="1"/>
          </p:cNvSpPr>
          <p:nvPr/>
        </p:nvSpPr>
        <p:spPr bwMode="auto">
          <a:xfrm>
            <a:off x="1774453" y="4545014"/>
            <a:ext cx="179388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1159" name="Line 23"/>
          <p:cNvSpPr>
            <a:spLocks noChangeShapeType="1"/>
          </p:cNvSpPr>
          <p:nvPr/>
        </p:nvSpPr>
        <p:spPr bwMode="auto">
          <a:xfrm>
            <a:off x="1342654" y="2852738"/>
            <a:ext cx="2016125" cy="161925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60" name="Line 24"/>
          <p:cNvSpPr>
            <a:spLocks noChangeShapeType="1"/>
          </p:cNvSpPr>
          <p:nvPr/>
        </p:nvSpPr>
        <p:spPr bwMode="auto">
          <a:xfrm flipH="1">
            <a:off x="1882404" y="3824288"/>
            <a:ext cx="1979613" cy="792162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62" name="Arc 26"/>
          <p:cNvSpPr>
            <a:spLocks/>
          </p:cNvSpPr>
          <p:nvPr/>
        </p:nvSpPr>
        <p:spPr bwMode="auto">
          <a:xfrm rot="15629245">
            <a:off x="1207716" y="2736850"/>
            <a:ext cx="1695450" cy="1784350"/>
          </a:xfrm>
          <a:custGeom>
            <a:avLst/>
            <a:gdLst>
              <a:gd name="T0" fmla="*/ 0 w 24596"/>
              <a:gd name="T1" fmla="*/ 37567259 h 21600"/>
              <a:gd name="T2" fmla="*/ 116870658 w 24596"/>
              <a:gd name="T3" fmla="*/ 17435826 h 21600"/>
              <a:gd name="T4" fmla="*/ 68451691 w 24596"/>
              <a:gd name="T5" fmla="*/ 147403006 h 21600"/>
              <a:gd name="T6" fmla="*/ 0 60000 65536"/>
              <a:gd name="T7" fmla="*/ 0 60000 65536"/>
              <a:gd name="T8" fmla="*/ 0 60000 65536"/>
              <a:gd name="T9" fmla="*/ 0 w 24596"/>
              <a:gd name="T10" fmla="*/ 0 h 21600"/>
              <a:gd name="T11" fmla="*/ 24596 w 245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96" h="21600" fill="none" extrusionOk="0">
                <a:moveTo>
                  <a:pt x="0" y="5505"/>
                </a:moveTo>
                <a:cubicBezTo>
                  <a:pt x="3961" y="1960"/>
                  <a:pt x="9090" y="-1"/>
                  <a:pt x="14406" y="0"/>
                </a:cubicBezTo>
                <a:cubicBezTo>
                  <a:pt x="17961" y="0"/>
                  <a:pt x="21461" y="877"/>
                  <a:pt x="24596" y="2554"/>
                </a:cubicBezTo>
              </a:path>
              <a:path w="24596" h="21600" stroke="0" extrusionOk="0">
                <a:moveTo>
                  <a:pt x="0" y="5505"/>
                </a:moveTo>
                <a:cubicBezTo>
                  <a:pt x="3961" y="1960"/>
                  <a:pt x="9090" y="-1"/>
                  <a:pt x="14406" y="0"/>
                </a:cubicBezTo>
                <a:cubicBezTo>
                  <a:pt x="17961" y="0"/>
                  <a:pt x="21461" y="877"/>
                  <a:pt x="24596" y="2554"/>
                </a:cubicBezTo>
                <a:lnTo>
                  <a:pt x="14406" y="21600"/>
                </a:lnTo>
                <a:lnTo>
                  <a:pt x="0" y="550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ru-RU"/>
          </a:p>
        </p:txBody>
      </p:sp>
      <p:pic>
        <p:nvPicPr>
          <p:cNvPr id="91164" name="Picture 28" descr="Рисунок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50104">
            <a:off x="2026867" y="3716339"/>
            <a:ext cx="78263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2314203" y="3860800"/>
            <a:ext cx="50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sz="2400" b="1">
                <a:cs typeface="Arial" panose="020B0604020202020204" pitchFamily="34" charset="0"/>
              </a:rPr>
              <a:t>α</a:t>
            </a:r>
          </a:p>
        </p:txBody>
      </p:sp>
      <p:sp>
        <p:nvSpPr>
          <p:cNvPr id="91166" name="Arc 30"/>
          <p:cNvSpPr>
            <a:spLocks/>
          </p:cNvSpPr>
          <p:nvPr/>
        </p:nvSpPr>
        <p:spPr bwMode="auto">
          <a:xfrm rot="6753036">
            <a:off x="3023022" y="3764757"/>
            <a:ext cx="863600" cy="696912"/>
          </a:xfrm>
          <a:custGeom>
            <a:avLst/>
            <a:gdLst>
              <a:gd name="T0" fmla="*/ 0 w 23469"/>
              <a:gd name="T1" fmla="*/ 1185686 h 21600"/>
              <a:gd name="T2" fmla="*/ 31778302 w 23469"/>
              <a:gd name="T3" fmla="*/ 8032298 h 21600"/>
              <a:gd name="T4" fmla="*/ 9372759 w 23469"/>
              <a:gd name="T5" fmla="*/ 22485479 h 21600"/>
              <a:gd name="T6" fmla="*/ 0 60000 65536"/>
              <a:gd name="T7" fmla="*/ 0 60000 65536"/>
              <a:gd name="T8" fmla="*/ 0 60000 65536"/>
              <a:gd name="T9" fmla="*/ 0 w 23469"/>
              <a:gd name="T10" fmla="*/ 0 h 21600"/>
              <a:gd name="T11" fmla="*/ 23469 w 234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69" h="21600" fill="none" extrusionOk="0">
                <a:moveTo>
                  <a:pt x="0" y="1139"/>
                </a:moveTo>
                <a:cubicBezTo>
                  <a:pt x="2229" y="384"/>
                  <a:pt x="4568" y="-1"/>
                  <a:pt x="6922" y="0"/>
                </a:cubicBezTo>
                <a:cubicBezTo>
                  <a:pt x="13306" y="0"/>
                  <a:pt x="19364" y="2824"/>
                  <a:pt x="23468" y="7716"/>
                </a:cubicBezTo>
              </a:path>
              <a:path w="23469" h="21600" stroke="0" extrusionOk="0">
                <a:moveTo>
                  <a:pt x="0" y="1139"/>
                </a:moveTo>
                <a:cubicBezTo>
                  <a:pt x="2229" y="384"/>
                  <a:pt x="4568" y="-1"/>
                  <a:pt x="6922" y="0"/>
                </a:cubicBezTo>
                <a:cubicBezTo>
                  <a:pt x="13306" y="0"/>
                  <a:pt x="19364" y="2824"/>
                  <a:pt x="23468" y="7716"/>
                </a:cubicBezTo>
                <a:lnTo>
                  <a:pt x="6922" y="21600"/>
                </a:lnTo>
                <a:lnTo>
                  <a:pt x="0" y="113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91167" name="Text Box 31"/>
          <p:cNvSpPr txBox="1">
            <a:spLocks noChangeArrowheads="1"/>
          </p:cNvSpPr>
          <p:nvPr/>
        </p:nvSpPr>
        <p:spPr bwMode="auto">
          <a:xfrm>
            <a:off x="839416" y="2276475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/>
              <a:t>А</a:t>
            </a:r>
          </a:p>
        </p:txBody>
      </p:sp>
      <p:sp>
        <p:nvSpPr>
          <p:cNvPr id="91158" name="Oval 22"/>
          <p:cNvSpPr>
            <a:spLocks noChangeArrowheads="1"/>
          </p:cNvSpPr>
          <p:nvPr/>
        </p:nvSpPr>
        <p:spPr bwMode="auto">
          <a:xfrm>
            <a:off x="3790578" y="3752850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1156" name="Oval 20"/>
          <p:cNvSpPr>
            <a:spLocks noChangeArrowheads="1"/>
          </p:cNvSpPr>
          <p:nvPr/>
        </p:nvSpPr>
        <p:spPr bwMode="auto">
          <a:xfrm>
            <a:off x="3287342" y="4437064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3250828" y="4437063"/>
            <a:ext cx="719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/>
              <a:t>В</a:t>
            </a:r>
          </a:p>
        </p:txBody>
      </p:sp>
      <p:sp>
        <p:nvSpPr>
          <p:cNvPr id="91169" name="Text Box 33"/>
          <p:cNvSpPr txBox="1">
            <a:spLocks noChangeArrowheads="1"/>
          </p:cNvSpPr>
          <p:nvPr/>
        </p:nvSpPr>
        <p:spPr bwMode="auto">
          <a:xfrm>
            <a:off x="1414091" y="4473575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/>
              <a:t>С</a:t>
            </a:r>
          </a:p>
        </p:txBody>
      </p:sp>
      <p:sp>
        <p:nvSpPr>
          <p:cNvPr id="91170" name="Text Box 34"/>
          <p:cNvSpPr txBox="1">
            <a:spLocks noChangeArrowheads="1"/>
          </p:cNvSpPr>
          <p:nvPr/>
        </p:nvSpPr>
        <p:spPr bwMode="auto">
          <a:xfrm>
            <a:off x="3827092" y="3573463"/>
            <a:ext cx="61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D</a:t>
            </a:r>
            <a:endParaRPr lang="ru-RU" sz="2400" b="1" i="1"/>
          </a:p>
        </p:txBody>
      </p:sp>
      <p:graphicFrame>
        <p:nvGraphicFramePr>
          <p:cNvPr id="9117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069940"/>
              </p:ext>
            </p:extLst>
          </p:nvPr>
        </p:nvGraphicFramePr>
        <p:xfrm>
          <a:off x="5258387" y="3894471"/>
          <a:ext cx="4681538" cy="1542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4" imgW="1333500" imgH="393700" progId="Equation.DSMT4">
                  <p:embed/>
                </p:oleObj>
              </mc:Choice>
              <mc:Fallback>
                <p:oleObj name="Equation" r:id="rId4" imgW="1333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387" y="3894471"/>
                        <a:ext cx="4681538" cy="1542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0" y="0"/>
            <a:ext cx="12192000" cy="11563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vatarning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3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50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0" grpId="0"/>
      <p:bldP spid="91155" grpId="0" animBg="1"/>
      <p:bldP spid="91157" grpId="0" animBg="1"/>
      <p:bldP spid="91159" grpId="0" animBg="1"/>
      <p:bldP spid="91160" grpId="0" animBg="1"/>
      <p:bldP spid="91162" grpId="0" animBg="1"/>
      <p:bldP spid="91163" grpId="0"/>
      <p:bldP spid="91166" grpId="0" animBg="1"/>
      <p:bldP spid="91167" grpId="0"/>
      <p:bldP spid="91158" grpId="0" animBg="1"/>
      <p:bldP spid="91156" grpId="0" animBg="1"/>
      <p:bldP spid="91168" grpId="0"/>
      <p:bldP spid="91169" grpId="0"/>
      <p:bldP spid="91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6" name="Picture 26" descr="Рисунок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75576">
            <a:off x="3287415" y="3860800"/>
            <a:ext cx="111601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14"/>
          <p:cNvSpPr txBox="1">
            <a:spLocks noChangeArrowheads="1"/>
          </p:cNvSpPr>
          <p:nvPr/>
        </p:nvSpPr>
        <p:spPr bwMode="auto">
          <a:xfrm>
            <a:off x="2424114" y="5192713"/>
            <a:ext cx="7488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ru-RU" sz="1800"/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4903312" y="1206229"/>
            <a:ext cx="755299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b="1" dirty="0" err="1" smtClean="0"/>
              <a:t>Aylananing</a:t>
            </a:r>
            <a:r>
              <a:rPr lang="en-US" b="1" dirty="0" smtClean="0"/>
              <a:t> </a:t>
            </a:r>
            <a:r>
              <a:rPr lang="en-US" b="1" dirty="0" err="1" smtClean="0"/>
              <a:t>tashqarisidagi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nuqtadan</a:t>
            </a:r>
            <a:r>
              <a:rPr lang="en-US" b="1" dirty="0" smtClean="0"/>
              <a:t> </a:t>
            </a:r>
            <a:r>
              <a:rPr lang="en-US" b="1" dirty="0" err="1" smtClean="0"/>
              <a:t>unga</a:t>
            </a:r>
            <a:r>
              <a:rPr lang="en-US" b="1" dirty="0" smtClean="0"/>
              <a:t> </a:t>
            </a:r>
            <a:r>
              <a:rPr lang="en-US" b="1" dirty="0" err="1" smtClean="0"/>
              <a:t>o‘tkazilgan</a:t>
            </a:r>
            <a:r>
              <a:rPr lang="en-US" b="1" dirty="0" smtClean="0"/>
              <a:t> </a:t>
            </a:r>
            <a:r>
              <a:rPr lang="en-US" b="1" dirty="0" err="1" smtClean="0"/>
              <a:t>ikki</a:t>
            </a:r>
            <a:r>
              <a:rPr lang="en-US" b="1" dirty="0" smtClean="0"/>
              <a:t> </a:t>
            </a:r>
            <a:r>
              <a:rPr lang="en-US" b="1" dirty="0" err="1" smtClean="0"/>
              <a:t>kesuvchi</a:t>
            </a:r>
            <a:r>
              <a:rPr lang="en-US" b="1" dirty="0" smtClean="0"/>
              <a:t> </a:t>
            </a:r>
            <a:r>
              <a:rPr lang="en-US" b="1" dirty="0" err="1" smtClean="0"/>
              <a:t>orasidagi</a:t>
            </a:r>
            <a:r>
              <a:rPr lang="en-US" b="1" dirty="0" smtClean="0"/>
              <a:t> </a:t>
            </a:r>
            <a:r>
              <a:rPr lang="en-US" b="1" dirty="0" err="1" smtClean="0"/>
              <a:t>burchak</a:t>
            </a:r>
            <a:r>
              <a:rPr lang="en-US" b="1" dirty="0" smtClean="0"/>
              <a:t> </a:t>
            </a:r>
            <a:r>
              <a:rPr lang="en-US" b="1" dirty="0" err="1" smtClean="0"/>
              <a:t>kesuvchilar</a:t>
            </a:r>
            <a:r>
              <a:rPr lang="en-US" b="1" dirty="0" smtClean="0"/>
              <a:t> </a:t>
            </a:r>
            <a:r>
              <a:rPr lang="en-US" b="1" dirty="0" err="1" smtClean="0"/>
              <a:t>orasidagi</a:t>
            </a:r>
            <a:r>
              <a:rPr lang="en-US" b="1" dirty="0" smtClean="0"/>
              <a:t> </a:t>
            </a:r>
            <a:r>
              <a:rPr lang="en-US" b="1" dirty="0" err="1" smtClean="0"/>
              <a:t>yoylar</a:t>
            </a:r>
            <a:r>
              <a:rPr lang="en-US" b="1" dirty="0" smtClean="0"/>
              <a:t> </a:t>
            </a:r>
            <a:r>
              <a:rPr lang="en-US" b="1" dirty="0" err="1" smtClean="0"/>
              <a:t>ayirmasining</a:t>
            </a:r>
            <a:r>
              <a:rPr lang="en-US" b="1" dirty="0" smtClean="0"/>
              <a:t> </a:t>
            </a:r>
            <a:r>
              <a:rPr lang="en-US" b="1" dirty="0" err="1" smtClean="0"/>
              <a:t>yarmiga</a:t>
            </a:r>
            <a:r>
              <a:rPr lang="en-US" b="1" dirty="0" smtClean="0"/>
              <a:t> </a:t>
            </a:r>
            <a:r>
              <a:rPr lang="en-US" b="1" dirty="0" err="1" smtClean="0"/>
              <a:t>teng</a:t>
            </a:r>
            <a:r>
              <a:rPr lang="en-US" b="1" dirty="0" smtClean="0"/>
              <a:t>.</a:t>
            </a:r>
            <a:endParaRPr lang="ru-RU" b="1" dirty="0"/>
          </a:p>
        </p:txBody>
      </p:sp>
      <p:sp>
        <p:nvSpPr>
          <p:cNvPr id="13319" name="Oval 16"/>
          <p:cNvSpPr>
            <a:spLocks noChangeArrowheads="1"/>
          </p:cNvSpPr>
          <p:nvPr/>
        </p:nvSpPr>
        <p:spPr bwMode="auto">
          <a:xfrm>
            <a:off x="299739" y="1989138"/>
            <a:ext cx="2844800" cy="28448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3320" name="Oval 17"/>
          <p:cNvSpPr>
            <a:spLocks noChangeArrowheads="1"/>
          </p:cNvSpPr>
          <p:nvPr/>
        </p:nvSpPr>
        <p:spPr bwMode="auto">
          <a:xfrm>
            <a:off x="1668164" y="3357563"/>
            <a:ext cx="107950" cy="107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3321" name="Text Box 18"/>
          <p:cNvSpPr txBox="1">
            <a:spLocks noChangeArrowheads="1"/>
          </p:cNvSpPr>
          <p:nvPr/>
        </p:nvSpPr>
        <p:spPr bwMode="auto">
          <a:xfrm>
            <a:off x="1307802" y="3176588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solidFill>
                  <a:srgbClr val="FF33CC"/>
                </a:solidFill>
              </a:rPr>
              <a:t>О</a:t>
            </a:r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>
            <a:off x="660102" y="2024063"/>
            <a:ext cx="3816350" cy="2125662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80" name="Line 20"/>
          <p:cNvSpPr>
            <a:spLocks noChangeShapeType="1"/>
          </p:cNvSpPr>
          <p:nvPr/>
        </p:nvSpPr>
        <p:spPr bwMode="auto">
          <a:xfrm flipH="1">
            <a:off x="479128" y="4149726"/>
            <a:ext cx="3997325" cy="466725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81" name="Oval 21"/>
          <p:cNvSpPr>
            <a:spLocks noChangeArrowheads="1"/>
          </p:cNvSpPr>
          <p:nvPr/>
        </p:nvSpPr>
        <p:spPr bwMode="auto">
          <a:xfrm>
            <a:off x="876003" y="2097089"/>
            <a:ext cx="179387" cy="179387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2182" name="Oval 22"/>
          <p:cNvSpPr>
            <a:spLocks noChangeArrowheads="1"/>
          </p:cNvSpPr>
          <p:nvPr/>
        </p:nvSpPr>
        <p:spPr bwMode="auto">
          <a:xfrm>
            <a:off x="3036589" y="3284539"/>
            <a:ext cx="179388" cy="179387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2183" name="Oval 23"/>
          <p:cNvSpPr>
            <a:spLocks noChangeArrowheads="1"/>
          </p:cNvSpPr>
          <p:nvPr/>
        </p:nvSpPr>
        <p:spPr bwMode="auto">
          <a:xfrm>
            <a:off x="2712739" y="4257675"/>
            <a:ext cx="179388" cy="1793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2184" name="Oval 24"/>
          <p:cNvSpPr>
            <a:spLocks noChangeArrowheads="1"/>
          </p:cNvSpPr>
          <p:nvPr/>
        </p:nvSpPr>
        <p:spPr bwMode="auto">
          <a:xfrm>
            <a:off x="768053" y="4473575"/>
            <a:ext cx="179387" cy="1793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2185" name="Oval 25"/>
          <p:cNvSpPr>
            <a:spLocks noChangeArrowheads="1"/>
          </p:cNvSpPr>
          <p:nvPr/>
        </p:nvSpPr>
        <p:spPr bwMode="auto">
          <a:xfrm>
            <a:off x="4331989" y="4041775"/>
            <a:ext cx="179388" cy="179388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3684289" y="3789363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sz="2400" b="1" i="1">
                <a:cs typeface="Arial" panose="020B0604020202020204" pitchFamily="34" charset="0"/>
              </a:rPr>
              <a:t>α</a:t>
            </a:r>
          </a:p>
        </p:txBody>
      </p:sp>
      <p:sp>
        <p:nvSpPr>
          <p:cNvPr id="92188" name="Arc 28"/>
          <p:cNvSpPr>
            <a:spLocks/>
          </p:cNvSpPr>
          <p:nvPr/>
        </p:nvSpPr>
        <p:spPr bwMode="auto">
          <a:xfrm rot="17155715" flipH="1">
            <a:off x="1457128" y="1476657"/>
            <a:ext cx="2233612" cy="4789488"/>
          </a:xfrm>
          <a:custGeom>
            <a:avLst/>
            <a:gdLst>
              <a:gd name="T0" fmla="*/ 0 w 19801"/>
              <a:gd name="T1" fmla="*/ 66669895 h 21600"/>
              <a:gd name="T2" fmla="*/ 251958112 w 19801"/>
              <a:gd name="T3" fmla="*/ 187914896 h 21600"/>
              <a:gd name="T4" fmla="*/ 95866523 w 19801"/>
              <a:gd name="T5" fmla="*/ 1061999783 h 21600"/>
              <a:gd name="T6" fmla="*/ 0 60000 65536"/>
              <a:gd name="T7" fmla="*/ 0 60000 65536"/>
              <a:gd name="T8" fmla="*/ 0 60000 65536"/>
              <a:gd name="T9" fmla="*/ 0 w 19801"/>
              <a:gd name="T10" fmla="*/ 0 h 21600"/>
              <a:gd name="T11" fmla="*/ 19801 w 1980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01" h="21600" fill="none" extrusionOk="0">
                <a:moveTo>
                  <a:pt x="0" y="1356"/>
                </a:moveTo>
                <a:cubicBezTo>
                  <a:pt x="2410" y="459"/>
                  <a:pt x="4961" y="-1"/>
                  <a:pt x="7534" y="0"/>
                </a:cubicBezTo>
                <a:cubicBezTo>
                  <a:pt x="11916" y="0"/>
                  <a:pt x="16194" y="1332"/>
                  <a:pt x="19801" y="3821"/>
                </a:cubicBezTo>
              </a:path>
              <a:path w="19801" h="21600" stroke="0" extrusionOk="0">
                <a:moveTo>
                  <a:pt x="0" y="1356"/>
                </a:moveTo>
                <a:cubicBezTo>
                  <a:pt x="2410" y="459"/>
                  <a:pt x="4961" y="-1"/>
                  <a:pt x="7534" y="0"/>
                </a:cubicBezTo>
                <a:cubicBezTo>
                  <a:pt x="11916" y="0"/>
                  <a:pt x="16194" y="1332"/>
                  <a:pt x="19801" y="3821"/>
                </a:cubicBezTo>
                <a:lnTo>
                  <a:pt x="7534" y="21600"/>
                </a:lnTo>
                <a:lnTo>
                  <a:pt x="0" y="1356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2189" name="Arc 29"/>
          <p:cNvSpPr>
            <a:spLocks/>
          </p:cNvSpPr>
          <p:nvPr/>
        </p:nvSpPr>
        <p:spPr bwMode="auto">
          <a:xfrm rot="6998546">
            <a:off x="1928515" y="2663826"/>
            <a:ext cx="828675" cy="1711325"/>
          </a:xfrm>
          <a:custGeom>
            <a:avLst/>
            <a:gdLst>
              <a:gd name="T0" fmla="*/ 0 w 14164"/>
              <a:gd name="T1" fmla="*/ 15353754 h 21600"/>
              <a:gd name="T2" fmla="*/ 48482226 w 14164"/>
              <a:gd name="T3" fmla="*/ 2561045 h 21600"/>
              <a:gd name="T4" fmla="*/ 34177871 w 14164"/>
              <a:gd name="T5" fmla="*/ 135584873 h 21600"/>
              <a:gd name="T6" fmla="*/ 0 60000 65536"/>
              <a:gd name="T7" fmla="*/ 0 60000 65536"/>
              <a:gd name="T8" fmla="*/ 0 60000 65536"/>
              <a:gd name="T9" fmla="*/ 0 w 14164"/>
              <a:gd name="T10" fmla="*/ 0 h 21600"/>
              <a:gd name="T11" fmla="*/ 14164 w 141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64" h="21600" fill="none" extrusionOk="0">
                <a:moveTo>
                  <a:pt x="0" y="2446"/>
                </a:moveTo>
                <a:cubicBezTo>
                  <a:pt x="3083" y="839"/>
                  <a:pt x="6508" y="-1"/>
                  <a:pt x="9985" y="0"/>
                </a:cubicBezTo>
                <a:cubicBezTo>
                  <a:pt x="11387" y="0"/>
                  <a:pt x="12787" y="136"/>
                  <a:pt x="14163" y="408"/>
                </a:cubicBezTo>
              </a:path>
              <a:path w="14164" h="21600" stroke="0" extrusionOk="0">
                <a:moveTo>
                  <a:pt x="0" y="2446"/>
                </a:moveTo>
                <a:cubicBezTo>
                  <a:pt x="3083" y="839"/>
                  <a:pt x="6508" y="-1"/>
                  <a:pt x="9985" y="0"/>
                </a:cubicBezTo>
                <a:cubicBezTo>
                  <a:pt x="11387" y="0"/>
                  <a:pt x="12787" y="136"/>
                  <a:pt x="14163" y="408"/>
                </a:cubicBezTo>
                <a:lnTo>
                  <a:pt x="9985" y="21600"/>
                </a:lnTo>
                <a:lnTo>
                  <a:pt x="0" y="2446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92190" name="Text Box 30"/>
          <p:cNvSpPr txBox="1">
            <a:spLocks noChangeArrowheads="1"/>
          </p:cNvSpPr>
          <p:nvPr/>
        </p:nvSpPr>
        <p:spPr bwMode="auto">
          <a:xfrm>
            <a:off x="4295970" y="4092589"/>
            <a:ext cx="61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 i="1" dirty="0"/>
              <a:t>А</a:t>
            </a:r>
          </a:p>
        </p:txBody>
      </p:sp>
      <p:sp>
        <p:nvSpPr>
          <p:cNvPr id="92191" name="Text Box 31"/>
          <p:cNvSpPr txBox="1">
            <a:spLocks noChangeArrowheads="1"/>
          </p:cNvSpPr>
          <p:nvPr/>
        </p:nvSpPr>
        <p:spPr bwMode="auto">
          <a:xfrm>
            <a:off x="2963564" y="3033713"/>
            <a:ext cx="82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B</a:t>
            </a:r>
            <a:endParaRPr lang="ru-RU" sz="2400" b="1" i="1"/>
          </a:p>
        </p:txBody>
      </p:sp>
      <p:sp>
        <p:nvSpPr>
          <p:cNvPr id="92192" name="Text Box 32"/>
          <p:cNvSpPr txBox="1">
            <a:spLocks noChangeArrowheads="1"/>
          </p:cNvSpPr>
          <p:nvPr/>
        </p:nvSpPr>
        <p:spPr bwMode="auto">
          <a:xfrm>
            <a:off x="623589" y="1736725"/>
            <a:ext cx="82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92193" name="Text Box 33"/>
          <p:cNvSpPr txBox="1">
            <a:spLocks noChangeArrowheads="1"/>
          </p:cNvSpPr>
          <p:nvPr/>
        </p:nvSpPr>
        <p:spPr bwMode="auto">
          <a:xfrm>
            <a:off x="2568278" y="4292600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D</a:t>
            </a:r>
            <a:endParaRPr lang="ru-RU" sz="2400" b="1" i="1"/>
          </a:p>
        </p:txBody>
      </p:sp>
      <p:sp>
        <p:nvSpPr>
          <p:cNvPr id="92194" name="Text Box 34"/>
          <p:cNvSpPr txBox="1">
            <a:spLocks noChangeArrowheads="1"/>
          </p:cNvSpPr>
          <p:nvPr/>
        </p:nvSpPr>
        <p:spPr bwMode="auto">
          <a:xfrm>
            <a:off x="47328" y="4184650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E</a:t>
            </a:r>
            <a:endParaRPr lang="ru-RU" sz="2400" b="1" i="1"/>
          </a:p>
        </p:txBody>
      </p:sp>
      <p:graphicFrame>
        <p:nvGraphicFramePr>
          <p:cNvPr id="9219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97496"/>
              </p:ext>
            </p:extLst>
          </p:nvPr>
        </p:nvGraphicFramePr>
        <p:xfrm>
          <a:off x="2722928" y="4805529"/>
          <a:ext cx="4860925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4" imgW="1320227" imgH="393529" progId="Equation.DSMT4">
                  <p:embed/>
                </p:oleObj>
              </mc:Choice>
              <mc:Fallback>
                <p:oleObj name="Equation" r:id="rId4" imgW="132022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928" y="4805529"/>
                        <a:ext cx="4860925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0" y="0"/>
            <a:ext cx="12192000" cy="11563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3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10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9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2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9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9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9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5" grpId="0"/>
      <p:bldP spid="92179" grpId="0" animBg="1"/>
      <p:bldP spid="92180" grpId="0" animBg="1"/>
      <p:bldP spid="92181" grpId="0" animBg="1"/>
      <p:bldP spid="92182" grpId="0" animBg="1"/>
      <p:bldP spid="92183" grpId="0" animBg="1"/>
      <p:bldP spid="92184" grpId="0" animBg="1"/>
      <p:bldP spid="92185" grpId="0" animBg="1"/>
      <p:bldP spid="92187" grpId="0"/>
      <p:bldP spid="92188" grpId="0" animBg="1"/>
      <p:bldP spid="92189" grpId="0" animBg="1"/>
      <p:bldP spid="92190" grpId="0"/>
      <p:bldP spid="92191" grpId="0"/>
      <p:bldP spid="92192" grpId="0"/>
      <p:bldP spid="92193" grpId="0"/>
      <p:bldP spid="92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2100263" y="5229226"/>
            <a:ext cx="80645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/>
              <a:t>Угол между касательной и секущей, проведенными из одной точки, измеряется </a:t>
            </a:r>
            <a:r>
              <a:rPr lang="ru-RU" sz="2400" b="1">
                <a:solidFill>
                  <a:srgbClr val="000066"/>
                </a:solidFill>
              </a:rPr>
              <a:t>полуразностью</a:t>
            </a:r>
            <a:r>
              <a:rPr lang="ru-RU" sz="2400" b="1"/>
              <a:t> заключенных внутри него дуг</a:t>
            </a:r>
          </a:p>
        </p:txBody>
      </p:sp>
      <p:sp>
        <p:nvSpPr>
          <p:cNvPr id="14341" name="Oval 14"/>
          <p:cNvSpPr>
            <a:spLocks noChangeArrowheads="1"/>
          </p:cNvSpPr>
          <p:nvPr/>
        </p:nvSpPr>
        <p:spPr bwMode="auto">
          <a:xfrm>
            <a:off x="2459039" y="2097088"/>
            <a:ext cx="2916237" cy="2627312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4342" name="Oval 15"/>
          <p:cNvSpPr>
            <a:spLocks noChangeArrowheads="1"/>
          </p:cNvSpPr>
          <p:nvPr/>
        </p:nvSpPr>
        <p:spPr bwMode="auto">
          <a:xfrm>
            <a:off x="3863975" y="3357563"/>
            <a:ext cx="107950" cy="107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4343" name="Text Box 16"/>
          <p:cNvSpPr txBox="1">
            <a:spLocks noChangeArrowheads="1"/>
          </p:cNvSpPr>
          <p:nvPr/>
        </p:nvSpPr>
        <p:spPr bwMode="auto">
          <a:xfrm>
            <a:off x="3540126" y="3176588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solidFill>
                  <a:srgbClr val="FF33CC"/>
                </a:solidFill>
              </a:rPr>
              <a:t>О</a:t>
            </a:r>
          </a:p>
        </p:txBody>
      </p:sp>
      <p:sp>
        <p:nvSpPr>
          <p:cNvPr id="94226" name="Line 18"/>
          <p:cNvSpPr>
            <a:spLocks noChangeShapeType="1"/>
          </p:cNvSpPr>
          <p:nvPr/>
        </p:nvSpPr>
        <p:spPr bwMode="auto">
          <a:xfrm flipH="1" flipV="1">
            <a:off x="4295775" y="1773239"/>
            <a:ext cx="2413000" cy="2555875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27" name="Line 19"/>
          <p:cNvSpPr>
            <a:spLocks noChangeShapeType="1"/>
          </p:cNvSpPr>
          <p:nvPr/>
        </p:nvSpPr>
        <p:spPr bwMode="auto">
          <a:xfrm flipH="1" flipV="1">
            <a:off x="2100263" y="3608388"/>
            <a:ext cx="4608512" cy="6842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28" name="Oval 20"/>
          <p:cNvSpPr>
            <a:spLocks noChangeArrowheads="1"/>
          </p:cNvSpPr>
          <p:nvPr/>
        </p:nvSpPr>
        <p:spPr bwMode="auto">
          <a:xfrm>
            <a:off x="5051425" y="3968750"/>
            <a:ext cx="215900" cy="2159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pic>
        <p:nvPicPr>
          <p:cNvPr id="94233" name="Picture 25" descr="Рисунок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024818">
            <a:off x="5448300" y="3752851"/>
            <a:ext cx="1187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5951538" y="3752850"/>
            <a:ext cx="468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sz="2400" b="1" i="1">
                <a:cs typeface="Arial" panose="020B0604020202020204" pitchFamily="34" charset="0"/>
              </a:rPr>
              <a:t>α</a:t>
            </a:r>
          </a:p>
        </p:txBody>
      </p:sp>
      <p:sp>
        <p:nvSpPr>
          <p:cNvPr id="94235" name="Arc 27"/>
          <p:cNvSpPr>
            <a:spLocks/>
          </p:cNvSpPr>
          <p:nvPr/>
        </p:nvSpPr>
        <p:spPr bwMode="auto">
          <a:xfrm rot="19535098" flipH="1">
            <a:off x="2424114" y="2060575"/>
            <a:ext cx="2719387" cy="2120900"/>
          </a:xfrm>
          <a:custGeom>
            <a:avLst/>
            <a:gdLst>
              <a:gd name="T0" fmla="*/ 0 w 35541"/>
              <a:gd name="T1" fmla="*/ 117989496 h 21600"/>
              <a:gd name="T2" fmla="*/ 208071401 w 35541"/>
              <a:gd name="T3" fmla="*/ 69166280 h 21600"/>
              <a:gd name="T4" fmla="*/ 113956019 w 35541"/>
              <a:gd name="T5" fmla="*/ 208250778 h 21600"/>
              <a:gd name="T6" fmla="*/ 0 60000 65536"/>
              <a:gd name="T7" fmla="*/ 0 60000 65536"/>
              <a:gd name="T8" fmla="*/ 0 60000 65536"/>
              <a:gd name="T9" fmla="*/ 0 w 35541"/>
              <a:gd name="T10" fmla="*/ 0 h 21600"/>
              <a:gd name="T11" fmla="*/ 35541 w 3554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541" h="21600" fill="none" extrusionOk="0">
                <a:moveTo>
                  <a:pt x="-1" y="12237"/>
                </a:moveTo>
                <a:cubicBezTo>
                  <a:pt x="3597" y="4757"/>
                  <a:pt x="11164" y="-1"/>
                  <a:pt x="19465" y="0"/>
                </a:cubicBezTo>
                <a:cubicBezTo>
                  <a:pt x="25599" y="0"/>
                  <a:pt x="31444" y="2608"/>
                  <a:pt x="35541" y="7173"/>
                </a:cubicBezTo>
              </a:path>
              <a:path w="35541" h="21600" stroke="0" extrusionOk="0">
                <a:moveTo>
                  <a:pt x="-1" y="12237"/>
                </a:moveTo>
                <a:cubicBezTo>
                  <a:pt x="3597" y="4757"/>
                  <a:pt x="11164" y="-1"/>
                  <a:pt x="19465" y="0"/>
                </a:cubicBezTo>
                <a:cubicBezTo>
                  <a:pt x="25599" y="0"/>
                  <a:pt x="31444" y="2608"/>
                  <a:pt x="35541" y="7173"/>
                </a:cubicBezTo>
                <a:lnTo>
                  <a:pt x="19465" y="21600"/>
                </a:lnTo>
                <a:lnTo>
                  <a:pt x="-1" y="12237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36" name="Arc 28"/>
          <p:cNvSpPr>
            <a:spLocks/>
          </p:cNvSpPr>
          <p:nvPr/>
        </p:nvSpPr>
        <p:spPr bwMode="auto">
          <a:xfrm rot="5242083" flipH="1">
            <a:off x="2530475" y="1233488"/>
            <a:ext cx="1441450" cy="4248150"/>
          </a:xfrm>
          <a:custGeom>
            <a:avLst/>
            <a:gdLst>
              <a:gd name="T0" fmla="*/ 0 w 14183"/>
              <a:gd name="T1" fmla="*/ 29938640 h 21600"/>
              <a:gd name="T2" fmla="*/ 146497786 w 14183"/>
              <a:gd name="T3" fmla="*/ 66607845 h 21600"/>
              <a:gd name="T4" fmla="*/ 59196102 w 14183"/>
              <a:gd name="T5" fmla="*/ 835499001 h 21600"/>
              <a:gd name="T6" fmla="*/ 0 60000 65536"/>
              <a:gd name="T7" fmla="*/ 0 60000 65536"/>
              <a:gd name="T8" fmla="*/ 0 60000 65536"/>
              <a:gd name="T9" fmla="*/ 0 w 14183"/>
              <a:gd name="T10" fmla="*/ 0 h 21600"/>
              <a:gd name="T11" fmla="*/ 14183 w 141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83" h="21600" fill="none" extrusionOk="0">
                <a:moveTo>
                  <a:pt x="0" y="774"/>
                </a:moveTo>
                <a:cubicBezTo>
                  <a:pt x="1867" y="260"/>
                  <a:pt x="3794" y="-1"/>
                  <a:pt x="5731" y="0"/>
                </a:cubicBezTo>
                <a:cubicBezTo>
                  <a:pt x="8635" y="0"/>
                  <a:pt x="11510" y="585"/>
                  <a:pt x="14182" y="1722"/>
                </a:cubicBezTo>
              </a:path>
              <a:path w="14183" h="21600" stroke="0" extrusionOk="0">
                <a:moveTo>
                  <a:pt x="0" y="774"/>
                </a:moveTo>
                <a:cubicBezTo>
                  <a:pt x="1867" y="260"/>
                  <a:pt x="3794" y="-1"/>
                  <a:pt x="5731" y="0"/>
                </a:cubicBezTo>
                <a:cubicBezTo>
                  <a:pt x="8635" y="0"/>
                  <a:pt x="11510" y="585"/>
                  <a:pt x="14182" y="1722"/>
                </a:cubicBezTo>
                <a:lnTo>
                  <a:pt x="5731" y="21600"/>
                </a:lnTo>
                <a:lnTo>
                  <a:pt x="0" y="774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94229" name="Oval 21"/>
          <p:cNvSpPr>
            <a:spLocks noChangeArrowheads="1"/>
          </p:cNvSpPr>
          <p:nvPr/>
        </p:nvSpPr>
        <p:spPr bwMode="auto">
          <a:xfrm>
            <a:off x="2387600" y="3573463"/>
            <a:ext cx="215900" cy="2159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4230" name="Oval 22"/>
          <p:cNvSpPr>
            <a:spLocks noChangeArrowheads="1"/>
          </p:cNvSpPr>
          <p:nvPr/>
        </p:nvSpPr>
        <p:spPr bwMode="auto">
          <a:xfrm>
            <a:off x="4943475" y="2457450"/>
            <a:ext cx="215900" cy="2159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4225" name="Oval 17"/>
          <p:cNvSpPr>
            <a:spLocks noChangeArrowheads="1"/>
          </p:cNvSpPr>
          <p:nvPr/>
        </p:nvSpPr>
        <p:spPr bwMode="auto">
          <a:xfrm>
            <a:off x="6600825" y="42211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4238" name="Text Box 30"/>
          <p:cNvSpPr txBox="1">
            <a:spLocks noChangeArrowheads="1"/>
          </p:cNvSpPr>
          <p:nvPr/>
        </p:nvSpPr>
        <p:spPr bwMode="auto">
          <a:xfrm>
            <a:off x="6708776" y="4149725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A</a:t>
            </a:r>
            <a:endParaRPr lang="ru-RU" sz="2400" b="1" i="1"/>
          </a:p>
        </p:txBody>
      </p:sp>
      <p:sp>
        <p:nvSpPr>
          <p:cNvPr id="94239" name="Text Box 31"/>
          <p:cNvSpPr txBox="1">
            <a:spLocks noChangeArrowheads="1"/>
          </p:cNvSpPr>
          <p:nvPr/>
        </p:nvSpPr>
        <p:spPr bwMode="auto">
          <a:xfrm>
            <a:off x="4835525" y="22050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B</a:t>
            </a:r>
            <a:endParaRPr lang="ru-RU" sz="2400" b="1" i="1"/>
          </a:p>
        </p:txBody>
      </p:sp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4835525" y="4005263"/>
            <a:ext cx="973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1847850" y="3644900"/>
            <a:ext cx="973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D</a:t>
            </a:r>
            <a:endParaRPr lang="ru-RU" sz="2400" b="1" i="1"/>
          </a:p>
        </p:txBody>
      </p:sp>
      <p:graphicFrame>
        <p:nvGraphicFramePr>
          <p:cNvPr id="94242" name="Object 34"/>
          <p:cNvGraphicFramePr>
            <a:graphicFrameLocks noChangeAspect="1"/>
          </p:cNvGraphicFramePr>
          <p:nvPr/>
        </p:nvGraphicFramePr>
        <p:xfrm>
          <a:off x="5700714" y="1628776"/>
          <a:ext cx="4498975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4" imgW="1320227" imgH="393529" progId="Equation.DSMT4">
                  <p:embed/>
                </p:oleObj>
              </mc:Choice>
              <mc:Fallback>
                <p:oleObj name="Equation" r:id="rId4" imgW="132022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714" y="1628776"/>
                        <a:ext cx="4498975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0" y="0"/>
            <a:ext cx="12192000" cy="11563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60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9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1" grpId="0"/>
      <p:bldP spid="94226" grpId="0" animBg="1"/>
      <p:bldP spid="94227" grpId="0" animBg="1"/>
      <p:bldP spid="94228" grpId="0" animBg="1"/>
      <p:bldP spid="94234" grpId="0"/>
      <p:bldP spid="94235" grpId="0" animBg="1"/>
      <p:bldP spid="94236" grpId="0" animBg="1"/>
      <p:bldP spid="94229" grpId="0" animBg="1"/>
      <p:bldP spid="94230" grpId="0" animBg="1"/>
      <p:bldP spid="94225" grpId="0" animBg="1"/>
      <p:bldP spid="94238" grpId="0"/>
      <p:bldP spid="94239" grpId="0"/>
      <p:bldP spid="94240" grpId="0"/>
      <p:bldP spid="942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70" name="Text Box 14"/>
          <p:cNvSpPr txBox="1">
            <a:spLocks noChangeArrowheads="1"/>
          </p:cNvSpPr>
          <p:nvPr/>
        </p:nvSpPr>
        <p:spPr bwMode="auto">
          <a:xfrm>
            <a:off x="5519936" y="1586433"/>
            <a:ext cx="6552728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 smtClean="0">
                <a:solidFill>
                  <a:srgbClr val="002060"/>
                </a:solidFill>
              </a:rPr>
              <a:t>  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Aylana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tashqarisidagi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bir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nuqtadan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ikki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urinma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o‘tkazilsa</a:t>
            </a:r>
            <a:r>
              <a:rPr lang="en-US" sz="2800" b="1" i="1" dirty="0" smtClean="0">
                <a:solidFill>
                  <a:srgbClr val="002060"/>
                </a:solidFill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ularning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o‘sha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nuqtadan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urinish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nuqtasigacha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bo‘lgan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kesmalari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markazi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ular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orasidagi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burchak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bissektsasida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yotadi</a:t>
            </a:r>
            <a:r>
              <a:rPr lang="en-US" sz="2800" b="1" i="1" dirty="0" smtClean="0">
                <a:solidFill>
                  <a:srgbClr val="002060"/>
                </a:solidFill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bu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burchak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</a:rPr>
              <a:t>180</a:t>
            </a:r>
            <a:r>
              <a:rPr lang="ru-RU" sz="2800" b="1" i="1" baseline="30000" dirty="0" smtClean="0">
                <a:solidFill>
                  <a:srgbClr val="002060"/>
                </a:solidFill>
              </a:rPr>
              <a:t>0</a:t>
            </a:r>
            <a:r>
              <a:rPr lang="en-US" sz="2800" b="1" i="1" baseline="30000" dirty="0">
                <a:solidFill>
                  <a:srgbClr val="002060"/>
                </a:solidFill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bilan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urinmalar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tiralgan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yoy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ayirmasiga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15365" name="Oval 15"/>
          <p:cNvSpPr>
            <a:spLocks noChangeArrowheads="1"/>
          </p:cNvSpPr>
          <p:nvPr/>
        </p:nvSpPr>
        <p:spPr bwMode="auto">
          <a:xfrm>
            <a:off x="2208412" y="2071862"/>
            <a:ext cx="2195512" cy="2160587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5366" name="Oval 16"/>
          <p:cNvSpPr>
            <a:spLocks noChangeArrowheads="1"/>
          </p:cNvSpPr>
          <p:nvPr/>
        </p:nvSpPr>
        <p:spPr bwMode="auto">
          <a:xfrm>
            <a:off x="3216475" y="3043412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5367" name="Text Box 17"/>
          <p:cNvSpPr txBox="1">
            <a:spLocks noChangeArrowheads="1"/>
          </p:cNvSpPr>
          <p:nvPr/>
        </p:nvSpPr>
        <p:spPr bwMode="auto">
          <a:xfrm>
            <a:off x="2676725" y="2898948"/>
            <a:ext cx="72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2400" b="1">
                <a:solidFill>
                  <a:srgbClr val="FF33CC"/>
                </a:solidFill>
              </a:rPr>
              <a:t>О</a:t>
            </a:r>
          </a:p>
        </p:txBody>
      </p:sp>
      <p:sp>
        <p:nvSpPr>
          <p:cNvPr id="96274" name="Line 18"/>
          <p:cNvSpPr>
            <a:spLocks noChangeShapeType="1"/>
          </p:cNvSpPr>
          <p:nvPr/>
        </p:nvSpPr>
        <p:spPr bwMode="auto">
          <a:xfrm flipV="1">
            <a:off x="1308299" y="1532111"/>
            <a:ext cx="1944688" cy="219551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75" name="Line 19"/>
          <p:cNvSpPr>
            <a:spLocks noChangeShapeType="1"/>
          </p:cNvSpPr>
          <p:nvPr/>
        </p:nvSpPr>
        <p:spPr bwMode="auto">
          <a:xfrm>
            <a:off x="1308300" y="3727623"/>
            <a:ext cx="3095625" cy="86360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77" name="Oval 21"/>
          <p:cNvSpPr>
            <a:spLocks noChangeArrowheads="1"/>
          </p:cNvSpPr>
          <p:nvPr/>
        </p:nvSpPr>
        <p:spPr bwMode="auto">
          <a:xfrm>
            <a:off x="2929137" y="4124499"/>
            <a:ext cx="144462" cy="14446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pic>
        <p:nvPicPr>
          <p:cNvPr id="96278" name="Picture 22" descr="Рисунок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32679">
            <a:off x="1477368" y="3307730"/>
            <a:ext cx="7429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1560712" y="3367261"/>
            <a:ext cx="468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sz="2400" b="1" i="1">
                <a:cs typeface="Arial" panose="020B0604020202020204" pitchFamily="34" charset="0"/>
              </a:rPr>
              <a:t>α</a:t>
            </a:r>
          </a:p>
        </p:txBody>
      </p:sp>
      <p:sp>
        <p:nvSpPr>
          <p:cNvPr id="96280" name="Arc 24"/>
          <p:cNvSpPr>
            <a:spLocks/>
          </p:cNvSpPr>
          <p:nvPr/>
        </p:nvSpPr>
        <p:spPr bwMode="auto">
          <a:xfrm rot="15868799" flipH="1">
            <a:off x="3392072" y="1133558"/>
            <a:ext cx="1766887" cy="4052887"/>
          </a:xfrm>
          <a:custGeom>
            <a:avLst/>
            <a:gdLst>
              <a:gd name="T0" fmla="*/ 0 w 19711"/>
              <a:gd name="T1" fmla="*/ 61435200 h 21600"/>
              <a:gd name="T2" fmla="*/ 158383120 w 19711"/>
              <a:gd name="T3" fmla="*/ 110336846 h 21600"/>
              <a:gd name="T4" fmla="*/ 68339919 w 19711"/>
              <a:gd name="T5" fmla="*/ 760458011 h 21600"/>
              <a:gd name="T6" fmla="*/ 0 60000 65536"/>
              <a:gd name="T7" fmla="*/ 0 60000 65536"/>
              <a:gd name="T8" fmla="*/ 0 60000 65536"/>
              <a:gd name="T9" fmla="*/ 0 w 19711"/>
              <a:gd name="T10" fmla="*/ 0 h 21600"/>
              <a:gd name="T11" fmla="*/ 19711 w 197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11" h="21600" fill="none" extrusionOk="0">
                <a:moveTo>
                  <a:pt x="-1" y="1744"/>
                </a:moveTo>
                <a:cubicBezTo>
                  <a:pt x="2687" y="593"/>
                  <a:pt x="5581" y="-1"/>
                  <a:pt x="8505" y="0"/>
                </a:cubicBezTo>
                <a:cubicBezTo>
                  <a:pt x="12456" y="0"/>
                  <a:pt x="16332" y="1084"/>
                  <a:pt x="19710" y="3134"/>
                </a:cubicBezTo>
              </a:path>
              <a:path w="19711" h="21600" stroke="0" extrusionOk="0">
                <a:moveTo>
                  <a:pt x="-1" y="1744"/>
                </a:moveTo>
                <a:cubicBezTo>
                  <a:pt x="2687" y="593"/>
                  <a:pt x="5581" y="-1"/>
                  <a:pt x="8505" y="0"/>
                </a:cubicBezTo>
                <a:cubicBezTo>
                  <a:pt x="12456" y="0"/>
                  <a:pt x="16332" y="1084"/>
                  <a:pt x="19710" y="3134"/>
                </a:cubicBezTo>
                <a:lnTo>
                  <a:pt x="8505" y="21600"/>
                </a:lnTo>
                <a:lnTo>
                  <a:pt x="-1" y="1744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6276" name="Oval 20"/>
          <p:cNvSpPr>
            <a:spLocks noChangeArrowheads="1"/>
          </p:cNvSpPr>
          <p:nvPr/>
        </p:nvSpPr>
        <p:spPr bwMode="auto">
          <a:xfrm>
            <a:off x="2387800" y="2359199"/>
            <a:ext cx="144463" cy="14446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6281" name="Oval 25"/>
          <p:cNvSpPr>
            <a:spLocks noChangeArrowheads="1"/>
          </p:cNvSpPr>
          <p:nvPr/>
        </p:nvSpPr>
        <p:spPr bwMode="auto">
          <a:xfrm>
            <a:off x="1236862" y="3619674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911424" y="3691111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A</a:t>
            </a:r>
            <a:endParaRPr lang="ru-RU" sz="2400" b="1" i="1"/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2100462" y="1927398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B</a:t>
            </a:r>
            <a:endParaRPr lang="ru-RU" sz="2400" b="1" i="1"/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2640212" y="4195936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graphicFrame>
        <p:nvGraphicFramePr>
          <p:cNvPr id="9628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272939"/>
              </p:ext>
            </p:extLst>
          </p:nvPr>
        </p:nvGraphicFramePr>
        <p:xfrm>
          <a:off x="768184" y="5112390"/>
          <a:ext cx="5039455" cy="1055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4" imgW="1040948" imgH="203112" progId="Equation.DSMT4">
                  <p:embed/>
                </p:oleObj>
              </mc:Choice>
              <mc:Fallback>
                <p:oleObj name="Equation" r:id="rId4" imgW="104094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84" y="5112390"/>
                        <a:ext cx="5039455" cy="1055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0" y="0"/>
            <a:ext cx="12192000" cy="11563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endParaRPr lang="ru-RU" sz="36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06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6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96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6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0" grpId="0"/>
      <p:bldP spid="96274" grpId="0" animBg="1"/>
      <p:bldP spid="96275" grpId="0" animBg="1"/>
      <p:bldP spid="96277" grpId="0" animBg="1"/>
      <p:bldP spid="96279" grpId="0"/>
      <p:bldP spid="96280" grpId="0" animBg="1"/>
      <p:bldP spid="96276" grpId="0" animBg="1"/>
      <p:bldP spid="96281" grpId="0" animBg="1"/>
      <p:bldP spid="96282" grpId="0"/>
      <p:bldP spid="96283" grpId="0"/>
      <p:bldP spid="962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68469" y="1182366"/>
            <a:ext cx="2939132" cy="2750002"/>
            <a:chOff x="2296987" y="-42655"/>
            <a:chExt cx="6232863" cy="6197796"/>
          </a:xfrm>
        </p:grpSpPr>
        <p:sp>
          <p:nvSpPr>
            <p:cNvPr id="4" name="Овал 3"/>
            <p:cNvSpPr/>
            <p:nvPr/>
          </p:nvSpPr>
          <p:spPr>
            <a:xfrm>
              <a:off x="3125337" y="982640"/>
              <a:ext cx="5404513" cy="5172501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5356746" y="3456296"/>
              <a:ext cx="1011544" cy="13096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5732060" y="3439236"/>
              <a:ext cx="150125" cy="150125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>
              <a:stCxn id="9" idx="4"/>
            </p:cNvCxnSpPr>
            <p:nvPr/>
          </p:nvCxnSpPr>
          <p:spPr>
            <a:xfrm flipH="1">
              <a:off x="3603015" y="1132764"/>
              <a:ext cx="1337365" cy="391690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>
              <a:stCxn id="10" idx="5"/>
            </p:cNvCxnSpPr>
            <p:nvPr/>
          </p:nvCxnSpPr>
          <p:spPr>
            <a:xfrm flipV="1">
              <a:off x="3656088" y="1981124"/>
              <a:ext cx="4226881" cy="3121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4865318" y="982640"/>
              <a:ext cx="150125" cy="150124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527949" y="4974609"/>
              <a:ext cx="150125" cy="150125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 Box 17"/>
            <p:cNvSpPr txBox="1">
              <a:spLocks noChangeArrowheads="1"/>
            </p:cNvSpPr>
            <p:nvPr/>
          </p:nvSpPr>
          <p:spPr bwMode="auto">
            <a:xfrm>
              <a:off x="4453692" y="-42655"/>
              <a:ext cx="298449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А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296987" y="664526"/>
              <a:ext cx="298449" cy="1040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8052378" y="1077214"/>
              <a:ext cx="298449" cy="1040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1303349" y="1625322"/>
            <a:ext cx="10149390" cy="2598090"/>
            <a:chOff x="-1411191" y="1811012"/>
            <a:chExt cx="10149390" cy="2598090"/>
          </a:xfrm>
        </p:grpSpPr>
        <p:sp>
          <p:nvSpPr>
            <p:cNvPr id="22" name="Овал 21"/>
            <p:cNvSpPr/>
            <p:nvPr/>
          </p:nvSpPr>
          <p:spPr>
            <a:xfrm>
              <a:off x="4875867" y="1811012"/>
              <a:ext cx="2548520" cy="229507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 Box 17"/>
            <p:cNvSpPr txBox="1">
              <a:spLocks noChangeArrowheads="1"/>
            </p:cNvSpPr>
            <p:nvPr/>
          </p:nvSpPr>
          <p:spPr bwMode="auto">
            <a:xfrm>
              <a:off x="5928097" y="2908589"/>
              <a:ext cx="476998" cy="581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6105078" y="2901020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4488287" y="2373562"/>
              <a:ext cx="4099464" cy="265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4875867" y="2373562"/>
              <a:ext cx="3711884" cy="182104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-1411191" y="3529857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</a:t>
              </a:r>
            </a:p>
          </p:txBody>
        </p:sp>
        <p:sp>
          <p:nvSpPr>
            <p:cNvPr id="31" name="Text Box 17"/>
            <p:cNvSpPr txBox="1">
              <a:spLocks noChangeArrowheads="1"/>
            </p:cNvSpPr>
            <p:nvPr/>
          </p:nvSpPr>
          <p:spPr bwMode="auto">
            <a:xfrm>
              <a:off x="5292162" y="3947437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7436365" y="2879692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04885" y="2286798"/>
              <a:ext cx="1033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25°</a:t>
              </a:r>
              <a:endParaRPr lang="ru-RU" sz="20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45413" y="3198519"/>
              <a:ext cx="10333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8</a:t>
              </a:r>
              <a:r>
                <a:rPr lang="en-US" sz="2400" b="1" dirty="0" smtClean="0"/>
                <a:t>0°</a:t>
              </a:r>
              <a:endParaRPr lang="ru-RU" sz="2400" b="1" dirty="0"/>
            </a:p>
          </p:txBody>
        </p:sp>
      </p:grpSp>
      <p:sp>
        <p:nvSpPr>
          <p:cNvPr id="56" name="Заголовок 55"/>
          <p:cNvSpPr>
            <a:spLocks noGrp="1"/>
          </p:cNvSpPr>
          <p:nvPr>
            <p:ph type="title"/>
          </p:nvPr>
        </p:nvSpPr>
        <p:spPr>
          <a:xfrm>
            <a:off x="1098802" y="-46643"/>
            <a:ext cx="12313368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no‘malumni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16156" y="1777943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56237" y="1363199"/>
            <a:ext cx="576064" cy="5845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a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6626763" y="1399614"/>
            <a:ext cx="576064" cy="5845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b</a:t>
            </a:r>
            <a:endParaRPr lang="ru-RU" sz="3600" b="1" dirty="0">
              <a:solidFill>
                <a:srgbClr val="FF0000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1075979" y="1386859"/>
            <a:ext cx="2545056" cy="5860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Прямоугольник 83"/>
          <p:cNvSpPr/>
          <p:nvPr/>
        </p:nvSpPr>
        <p:spPr>
          <a:xfrm>
            <a:off x="9687603" y="2249638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9937590" y="1694018"/>
            <a:ext cx="402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7439959" y="1638757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1304127" y="1866395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endParaRPr lang="ru-RU" alt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90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28364"/>
              </p:ext>
            </p:extLst>
          </p:nvPr>
        </p:nvGraphicFramePr>
        <p:xfrm>
          <a:off x="1018459" y="4518257"/>
          <a:ext cx="2522233" cy="1092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3" imgW="761669" imgH="393529" progId="Equation.DSMT4">
                  <p:embed/>
                </p:oleObj>
              </mc:Choice>
              <mc:Fallback>
                <p:oleObj name="Equation" r:id="rId3" imgW="7616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459" y="4518257"/>
                        <a:ext cx="2522233" cy="1092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202142"/>
              </p:ext>
            </p:extLst>
          </p:nvPr>
        </p:nvGraphicFramePr>
        <p:xfrm>
          <a:off x="6640922" y="4366947"/>
          <a:ext cx="4498975" cy="103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5" imgW="1320227" imgH="393529" progId="Equation.DSMT4">
                  <p:embed/>
                </p:oleObj>
              </mc:Choice>
              <mc:Fallback>
                <p:oleObj name="Equation" r:id="rId5" imgW="132022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0922" y="4366947"/>
                        <a:ext cx="4498975" cy="103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Овал 91"/>
          <p:cNvSpPr/>
          <p:nvPr/>
        </p:nvSpPr>
        <p:spPr>
          <a:xfrm>
            <a:off x="1637224" y="5738771"/>
            <a:ext cx="1903468" cy="5845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</a:rPr>
              <a:t>=45⁰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3" name="Овал 92"/>
          <p:cNvSpPr/>
          <p:nvPr/>
        </p:nvSpPr>
        <p:spPr>
          <a:xfrm>
            <a:off x="6404176" y="5591645"/>
            <a:ext cx="1743261" cy="5845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</a:rPr>
              <a:t>=30⁰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0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15"/>
          <p:cNvSpPr txBox="1">
            <a:spLocks noChangeArrowheads="1"/>
          </p:cNvSpPr>
          <p:nvPr/>
        </p:nvSpPr>
        <p:spPr bwMode="auto">
          <a:xfrm>
            <a:off x="3663239" y="2551533"/>
            <a:ext cx="69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/>
              <a:t>N</a:t>
            </a:r>
            <a:endParaRPr lang="ru-RU" sz="2400" b="1" i="1" dirty="0"/>
          </a:p>
        </p:txBody>
      </p:sp>
      <p:grpSp>
        <p:nvGrpSpPr>
          <p:cNvPr id="28677" name="Group 16"/>
          <p:cNvGrpSpPr>
            <a:grpSpLocks/>
          </p:cNvGrpSpPr>
          <p:nvPr/>
        </p:nvGrpSpPr>
        <p:grpSpPr bwMode="auto">
          <a:xfrm>
            <a:off x="651752" y="1832397"/>
            <a:ext cx="3622616" cy="3108325"/>
            <a:chOff x="3220" y="935"/>
            <a:chExt cx="2238" cy="1769"/>
          </a:xfrm>
        </p:grpSpPr>
        <p:sp>
          <p:nvSpPr>
            <p:cNvPr id="28687" name="Oval 17"/>
            <p:cNvSpPr>
              <a:spLocks noChangeArrowheads="1"/>
            </p:cNvSpPr>
            <p:nvPr/>
          </p:nvSpPr>
          <p:spPr bwMode="auto">
            <a:xfrm>
              <a:off x="3220" y="1207"/>
              <a:ext cx="1565" cy="140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8" name="Oval 18"/>
            <p:cNvSpPr>
              <a:spLocks noChangeArrowheads="1"/>
            </p:cNvSpPr>
            <p:nvPr/>
          </p:nvSpPr>
          <p:spPr bwMode="auto">
            <a:xfrm>
              <a:off x="3946" y="1865"/>
              <a:ext cx="90" cy="91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9" name="Text Box 19"/>
            <p:cNvSpPr txBox="1">
              <a:spLocks noChangeArrowheads="1"/>
            </p:cNvSpPr>
            <p:nvPr/>
          </p:nvSpPr>
          <p:spPr bwMode="auto">
            <a:xfrm>
              <a:off x="3677" y="1797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О</a:t>
              </a:r>
            </a:p>
          </p:txBody>
        </p:sp>
        <p:sp>
          <p:nvSpPr>
            <p:cNvPr id="28690" name="Oval 20"/>
            <p:cNvSpPr>
              <a:spLocks noChangeArrowheads="1"/>
            </p:cNvSpPr>
            <p:nvPr/>
          </p:nvSpPr>
          <p:spPr bwMode="auto">
            <a:xfrm>
              <a:off x="5125" y="1570"/>
              <a:ext cx="90" cy="9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1" name="Line 21"/>
            <p:cNvSpPr>
              <a:spLocks noChangeShapeType="1"/>
            </p:cNvSpPr>
            <p:nvPr/>
          </p:nvSpPr>
          <p:spPr bwMode="auto">
            <a:xfrm flipH="1" flipV="1">
              <a:off x="3606" y="1185"/>
              <a:ext cx="1542" cy="431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2" name="Line 22"/>
            <p:cNvSpPr>
              <a:spLocks noChangeShapeType="1"/>
            </p:cNvSpPr>
            <p:nvPr/>
          </p:nvSpPr>
          <p:spPr bwMode="auto">
            <a:xfrm flipH="1">
              <a:off x="4105" y="1616"/>
              <a:ext cx="1043" cy="1088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3" name="Oval 23"/>
            <p:cNvSpPr>
              <a:spLocks noChangeArrowheads="1"/>
            </p:cNvSpPr>
            <p:nvPr/>
          </p:nvSpPr>
          <p:spPr bwMode="auto">
            <a:xfrm>
              <a:off x="3719" y="1185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4" name="Oval 24"/>
            <p:cNvSpPr>
              <a:spLocks noChangeArrowheads="1"/>
            </p:cNvSpPr>
            <p:nvPr/>
          </p:nvSpPr>
          <p:spPr bwMode="auto">
            <a:xfrm>
              <a:off x="4558" y="1412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5" name="Oval 25"/>
            <p:cNvSpPr>
              <a:spLocks noChangeArrowheads="1"/>
            </p:cNvSpPr>
            <p:nvPr/>
          </p:nvSpPr>
          <p:spPr bwMode="auto">
            <a:xfrm>
              <a:off x="4740" y="195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6" name="Oval 26"/>
            <p:cNvSpPr>
              <a:spLocks noChangeArrowheads="1"/>
            </p:cNvSpPr>
            <p:nvPr/>
          </p:nvSpPr>
          <p:spPr bwMode="auto">
            <a:xfrm>
              <a:off x="4150" y="254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7" name="Arc 27"/>
            <p:cNvSpPr>
              <a:spLocks/>
            </p:cNvSpPr>
            <p:nvPr/>
          </p:nvSpPr>
          <p:spPr bwMode="auto">
            <a:xfrm rot="19769033">
              <a:off x="4925" y="1413"/>
              <a:ext cx="533" cy="211"/>
            </a:xfrm>
            <a:custGeom>
              <a:avLst/>
              <a:gdLst>
                <a:gd name="T0" fmla="*/ 1 w 21600"/>
                <a:gd name="T1" fmla="*/ 3 h 13122"/>
                <a:gd name="T2" fmla="*/ 1 w 21600"/>
                <a:gd name="T3" fmla="*/ 0 h 13122"/>
                <a:gd name="T4" fmla="*/ 13 w 21600"/>
                <a:gd name="T5" fmla="*/ 2 h 131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122"/>
                <a:gd name="T11" fmla="*/ 21600 w 21600"/>
                <a:gd name="T12" fmla="*/ 13122 h 131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122" fill="none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</a:path>
                <a:path w="21600" h="13122" stroke="0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  <a:lnTo>
                    <a:pt x="21600" y="6219"/>
                  </a:lnTo>
                  <a:lnTo>
                    <a:pt x="1132" y="13122"/>
                  </a:lnTo>
                  <a:close/>
                </a:path>
              </a:pathLst>
            </a:custGeom>
            <a:noFill/>
            <a:ln w="571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98" name="Text Box 28"/>
            <p:cNvSpPr txBox="1">
              <a:spLocks noChangeArrowheads="1"/>
            </p:cNvSpPr>
            <p:nvPr/>
          </p:nvSpPr>
          <p:spPr bwMode="auto">
            <a:xfrm>
              <a:off x="4558" y="1138"/>
              <a:ext cx="25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А</a:t>
              </a:r>
            </a:p>
          </p:txBody>
        </p:sp>
        <p:sp>
          <p:nvSpPr>
            <p:cNvPr id="28699" name="Text Box 29"/>
            <p:cNvSpPr txBox="1">
              <a:spLocks noChangeArrowheads="1"/>
            </p:cNvSpPr>
            <p:nvPr/>
          </p:nvSpPr>
          <p:spPr bwMode="auto">
            <a:xfrm>
              <a:off x="3651" y="935"/>
              <a:ext cx="25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D</a:t>
              </a:r>
              <a:endParaRPr lang="ru-RU" sz="2400" b="1" i="1"/>
            </a:p>
          </p:txBody>
        </p:sp>
        <p:sp>
          <p:nvSpPr>
            <p:cNvPr id="28700" name="Text Box 30"/>
            <p:cNvSpPr txBox="1">
              <a:spLocks noChangeArrowheads="1"/>
            </p:cNvSpPr>
            <p:nvPr/>
          </p:nvSpPr>
          <p:spPr bwMode="auto">
            <a:xfrm>
              <a:off x="4810" y="1910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B</a:t>
              </a:r>
              <a:endParaRPr lang="ru-RU" sz="2400" b="1" i="1"/>
            </a:p>
          </p:txBody>
        </p:sp>
      </p:grpSp>
      <p:sp>
        <p:nvSpPr>
          <p:cNvPr id="28678" name="Text Box 31"/>
          <p:cNvSpPr txBox="1">
            <a:spLocks noChangeArrowheads="1"/>
          </p:cNvSpPr>
          <p:nvPr/>
        </p:nvSpPr>
        <p:spPr bwMode="auto">
          <a:xfrm>
            <a:off x="2196388" y="4626397"/>
            <a:ext cx="4000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113697" name="Arc 33"/>
          <p:cNvSpPr>
            <a:spLocks/>
          </p:cNvSpPr>
          <p:nvPr/>
        </p:nvSpPr>
        <p:spPr bwMode="auto">
          <a:xfrm rot="10719420" flipH="1">
            <a:off x="651751" y="2372146"/>
            <a:ext cx="1574800" cy="2438400"/>
          </a:xfrm>
          <a:custGeom>
            <a:avLst/>
            <a:gdLst>
              <a:gd name="T0" fmla="*/ 47123001 w 28620"/>
              <a:gd name="T1" fmla="*/ 140429725 h 42340"/>
              <a:gd name="T2" fmla="*/ 86652517 w 28620"/>
              <a:gd name="T3" fmla="*/ 3890498 h 42340"/>
              <a:gd name="T4" fmla="*/ 65398110 w 28620"/>
              <a:gd name="T5" fmla="*/ 71641044 h 42340"/>
              <a:gd name="T6" fmla="*/ 0 60000 65536"/>
              <a:gd name="T7" fmla="*/ 0 60000 65536"/>
              <a:gd name="T8" fmla="*/ 0 60000 65536"/>
              <a:gd name="T9" fmla="*/ 0 w 28620"/>
              <a:gd name="T10" fmla="*/ 0 h 42340"/>
              <a:gd name="T11" fmla="*/ 28620 w 28620"/>
              <a:gd name="T12" fmla="*/ 42340 h 423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20" h="42340" fill="none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</a:path>
              <a:path w="28620" h="42340" stroke="0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  <a:lnTo>
                  <a:pt x="21600" y="21600"/>
                </a:lnTo>
                <a:lnTo>
                  <a:pt x="15564" y="42339"/>
                </a:lnTo>
                <a:close/>
              </a:path>
            </a:pathLst>
          </a:custGeom>
          <a:noFill/>
          <a:ln w="57150">
            <a:solidFill>
              <a:srgbClr val="FF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113698" name="Arc 34"/>
          <p:cNvSpPr>
            <a:spLocks/>
          </p:cNvSpPr>
          <p:nvPr/>
        </p:nvSpPr>
        <p:spPr bwMode="auto">
          <a:xfrm rot="4754984" flipH="1">
            <a:off x="2417051" y="2911896"/>
            <a:ext cx="863600" cy="647700"/>
          </a:xfrm>
          <a:custGeom>
            <a:avLst/>
            <a:gdLst>
              <a:gd name="T0" fmla="*/ 0 w 23538"/>
              <a:gd name="T1" fmla="*/ 1828913 h 21600"/>
              <a:gd name="T2" fmla="*/ 31685146 w 23538"/>
              <a:gd name="T3" fmla="*/ 4936434 h 21600"/>
              <a:gd name="T4" fmla="*/ 12317068 w 23538"/>
              <a:gd name="T5" fmla="*/ 19422004 h 21600"/>
              <a:gd name="T6" fmla="*/ 0 60000 65536"/>
              <a:gd name="T7" fmla="*/ 0 60000 65536"/>
              <a:gd name="T8" fmla="*/ 0 60000 65536"/>
              <a:gd name="T9" fmla="*/ 0 w 23538"/>
              <a:gd name="T10" fmla="*/ 0 h 21600"/>
              <a:gd name="T11" fmla="*/ 23538 w 235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38" h="21600" fill="none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</a:path>
              <a:path w="23538" h="21600" stroke="0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  <a:lnTo>
                  <a:pt x="9150" y="21600"/>
                </a:lnTo>
                <a:lnTo>
                  <a:pt x="-1" y="2033"/>
                </a:lnTo>
                <a:close/>
              </a:path>
            </a:pathLst>
          </a:cu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28681" name="Text Box 35"/>
          <p:cNvSpPr txBox="1">
            <a:spLocks noChangeArrowheads="1"/>
          </p:cNvSpPr>
          <p:nvPr/>
        </p:nvSpPr>
        <p:spPr bwMode="auto">
          <a:xfrm>
            <a:off x="5491822" y="2155885"/>
            <a:ext cx="1835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800" b="1" dirty="0" err="1" smtClean="0">
                <a:solidFill>
                  <a:srgbClr val="0070C0"/>
                </a:solidFill>
              </a:rPr>
              <a:t>Yechim</a:t>
            </a:r>
            <a:r>
              <a:rPr lang="ru-RU" sz="2800" b="1" dirty="0" smtClean="0">
                <a:solidFill>
                  <a:srgbClr val="0070C0"/>
                </a:solidFill>
              </a:rPr>
              <a:t>: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13704" name="Text Box 40"/>
          <p:cNvSpPr txBox="1">
            <a:spLocks noChangeArrowheads="1"/>
          </p:cNvSpPr>
          <p:nvPr/>
        </p:nvSpPr>
        <p:spPr bwMode="auto">
          <a:xfrm>
            <a:off x="1667040" y="5620188"/>
            <a:ext cx="2592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Javob</a:t>
            </a:r>
            <a:r>
              <a:rPr lang="ru-RU" sz="2800" b="1" dirty="0" smtClean="0">
                <a:solidFill>
                  <a:srgbClr val="C00000"/>
                </a:solidFill>
              </a:rPr>
              <a:t>:  </a:t>
            </a:r>
            <a:r>
              <a:rPr lang="ru-RU" sz="2800" b="1" dirty="0">
                <a:solidFill>
                  <a:srgbClr val="C00000"/>
                </a:solidFill>
              </a:rPr>
              <a:t>72</a:t>
            </a:r>
            <a:r>
              <a:rPr lang="ru-RU" sz="2800" b="1" baseline="30000" dirty="0">
                <a:solidFill>
                  <a:srgbClr val="C00000"/>
                </a:solidFill>
              </a:rPr>
              <a:t>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pSp>
        <p:nvGrpSpPr>
          <p:cNvPr id="39" name="Group 65"/>
          <p:cNvGrpSpPr>
            <a:grpSpLocks/>
          </p:cNvGrpSpPr>
          <p:nvPr/>
        </p:nvGrpSpPr>
        <p:grpSpPr bwMode="auto">
          <a:xfrm>
            <a:off x="5528822" y="585271"/>
            <a:ext cx="4470307" cy="1472985"/>
            <a:chOff x="2095" y="2990"/>
            <a:chExt cx="2815" cy="823"/>
          </a:xfrm>
        </p:grpSpPr>
        <p:sp>
          <p:nvSpPr>
            <p:cNvPr id="40" name="Text Box 57"/>
            <p:cNvSpPr txBox="1">
              <a:spLocks noChangeArrowheads="1"/>
            </p:cNvSpPr>
            <p:nvPr/>
          </p:nvSpPr>
          <p:spPr bwMode="auto">
            <a:xfrm>
              <a:off x="2166" y="2990"/>
              <a:ext cx="1089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err="1" smtClean="0">
                  <a:solidFill>
                    <a:srgbClr val="0070C0"/>
                  </a:solidFill>
                </a:rPr>
                <a:t>Berilgan</a:t>
              </a:r>
              <a:r>
                <a:rPr lang="ru-RU" sz="2800" b="1" dirty="0" smtClean="0">
                  <a:solidFill>
                    <a:srgbClr val="0070C0"/>
                  </a:solidFill>
                </a:rPr>
                <a:t>:</a:t>
              </a:r>
              <a:r>
                <a:rPr lang="ru-RU" sz="2400" b="1" u="sng" dirty="0" smtClean="0">
                  <a:solidFill>
                    <a:srgbClr val="0070C0"/>
                  </a:solidFill>
                </a:rPr>
                <a:t> </a:t>
              </a:r>
              <a:endParaRPr lang="ru-RU" sz="2400" b="1" u="sng" dirty="0">
                <a:solidFill>
                  <a:srgbClr val="0070C0"/>
                </a:solidFill>
              </a:endParaRPr>
            </a:p>
          </p:txBody>
        </p:sp>
        <p:sp>
          <p:nvSpPr>
            <p:cNvPr id="41" name="Text Box 58"/>
            <p:cNvSpPr txBox="1">
              <a:spLocks noChangeArrowheads="1"/>
            </p:cNvSpPr>
            <p:nvPr/>
          </p:nvSpPr>
          <p:spPr bwMode="auto">
            <a:xfrm>
              <a:off x="2095" y="3521"/>
              <a:ext cx="160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800" b="1" dirty="0" err="1" smtClean="0">
                  <a:solidFill>
                    <a:srgbClr val="0070C0"/>
                  </a:solidFill>
                </a:rPr>
                <a:t>Topish</a:t>
              </a:r>
              <a:r>
                <a:rPr lang="en-US" sz="28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2800" b="1" dirty="0" err="1" smtClean="0">
                  <a:solidFill>
                    <a:srgbClr val="0070C0"/>
                  </a:solidFill>
                </a:rPr>
                <a:t>kerak</a:t>
              </a:r>
              <a:r>
                <a:rPr lang="ru-RU" sz="2800" b="1" dirty="0" smtClean="0">
                  <a:solidFill>
                    <a:srgbClr val="0070C0"/>
                  </a:solidFill>
                </a:rPr>
                <a:t>: </a:t>
              </a:r>
              <a:endParaRPr lang="ru-RU" sz="2800" b="1" dirty="0">
                <a:solidFill>
                  <a:srgbClr val="0070C0"/>
                </a:solidFill>
              </a:endParaRPr>
            </a:p>
          </p:txBody>
        </p:sp>
        <p:graphicFrame>
          <p:nvGraphicFramePr>
            <p:cNvPr id="42" name="Object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4251556"/>
                </p:ext>
              </p:extLst>
            </p:nvPr>
          </p:nvGraphicFramePr>
          <p:xfrm>
            <a:off x="2166" y="3269"/>
            <a:ext cx="2744" cy="2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92" name="Equation" r:id="rId3" imgW="2373870" imgH="177723" progId="Equation.DSMT4">
                    <p:embed/>
                  </p:oleObj>
                </mc:Choice>
                <mc:Fallback>
                  <p:oleObj name="Equation" r:id="rId3" imgW="2373870" imgH="177723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6" y="3269"/>
                          <a:ext cx="2744" cy="2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977862" y="1607108"/>
                <a:ext cx="152285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</a:rPr>
                  <a:t>ANB - ?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7862" y="1607108"/>
                <a:ext cx="1522853" cy="492443"/>
              </a:xfrm>
              <a:prstGeom prst="rect">
                <a:avLst/>
              </a:prstGeom>
              <a:blipFill rotWithShape="0">
                <a:blip r:embed="rId5"/>
                <a:stretch>
                  <a:fillRect t="-25000" r="-14800" b="-5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873227" y="2597539"/>
                <a:ext cx="4813305" cy="8013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ANB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DC -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AB)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3227" y="2597539"/>
                <a:ext cx="4813305" cy="801310"/>
              </a:xfrm>
              <a:prstGeom prst="rect">
                <a:avLst/>
              </a:prstGeom>
              <a:blipFill rotWithShape="0">
                <a:blip r:embed="rId6"/>
                <a:stretch>
                  <a:fillRect r="-2152" b="-9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744804" y="4224556"/>
                <a:ext cx="4312206" cy="8036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𝑨𝑩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·</a:t>
                </a:r>
                <a:r>
                  <a:rPr lang="en-US" sz="3200" b="1" dirty="0" smtClean="0"/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 = 43,2⁰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804" y="4224556"/>
                <a:ext cx="4312206" cy="803682"/>
              </a:xfrm>
              <a:prstGeom prst="rect">
                <a:avLst/>
              </a:prstGeom>
              <a:blipFill rotWithShape="0">
                <a:blip r:embed="rId7"/>
                <a:stretch>
                  <a:fillRect l="-3531" r="-1271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5736800" y="3438702"/>
                <a:ext cx="4482124" cy="8036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</a:t>
                </a:r>
                <a:r>
                  <a:rPr lang="en-US" sz="32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𝑫𝑪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·</a:t>
                </a:r>
                <a:r>
                  <a:rPr lang="en-US" sz="3200" b="1" dirty="0" smtClean="0"/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 = 187,2⁰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6800" y="3438702"/>
                <a:ext cx="4482124" cy="803682"/>
              </a:xfrm>
              <a:prstGeom prst="rect">
                <a:avLst/>
              </a:prstGeom>
              <a:blipFill rotWithShape="0">
                <a:blip r:embed="rId8"/>
                <a:stretch>
                  <a:fillRect l="-3401" r="-1361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650336" y="5238359"/>
                <a:ext cx="5195653" cy="7126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(187,2⁰ - 43,2⁰) = 72⁰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0336" y="5238359"/>
                <a:ext cx="5195653" cy="712631"/>
              </a:xfrm>
              <a:prstGeom prst="rect">
                <a:avLst/>
              </a:prstGeom>
              <a:blipFill rotWithShape="0">
                <a:blip r:embed="rId9"/>
                <a:stretch>
                  <a:fillRect r="-1291" b="-8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163811" y="2839609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4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7" grpId="0" animBg="1"/>
      <p:bldP spid="113697" grpId="1" animBg="1"/>
      <p:bldP spid="113698" grpId="0" animBg="1"/>
      <p:bldP spid="113698" grpId="1" animBg="1"/>
      <p:bldP spid="113698" grpId="2" animBg="1"/>
      <p:bldP spid="113698" grpId="3" animBg="1"/>
      <p:bldP spid="28681" grpId="0"/>
      <p:bldP spid="113704" grpId="0"/>
      <p:bldP spid="2" grpId="0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63"/>
          <p:cNvSpPr>
            <a:spLocks noChangeArrowheads="1"/>
          </p:cNvSpPr>
          <p:nvPr/>
        </p:nvSpPr>
        <p:spPr bwMode="auto">
          <a:xfrm>
            <a:off x="1414214" y="692572"/>
            <a:ext cx="2881312" cy="288131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07" name="Oval 64"/>
          <p:cNvSpPr>
            <a:spLocks noChangeArrowheads="1"/>
          </p:cNvSpPr>
          <p:nvPr/>
        </p:nvSpPr>
        <p:spPr bwMode="auto">
          <a:xfrm>
            <a:off x="2817564" y="202448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08" name="Line 67"/>
          <p:cNvSpPr>
            <a:spLocks noChangeShapeType="1"/>
          </p:cNvSpPr>
          <p:nvPr/>
        </p:nvSpPr>
        <p:spPr bwMode="auto">
          <a:xfrm>
            <a:off x="2493714" y="729085"/>
            <a:ext cx="792162" cy="2771775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09" name="Line 68"/>
          <p:cNvSpPr>
            <a:spLocks noChangeShapeType="1"/>
          </p:cNvSpPr>
          <p:nvPr/>
        </p:nvSpPr>
        <p:spPr bwMode="auto">
          <a:xfrm flipH="1">
            <a:off x="1593601" y="764009"/>
            <a:ext cx="865188" cy="2665412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0" name="Line 69"/>
          <p:cNvSpPr>
            <a:spLocks noChangeShapeType="1"/>
          </p:cNvSpPr>
          <p:nvPr/>
        </p:nvSpPr>
        <p:spPr bwMode="auto">
          <a:xfrm flipH="1">
            <a:off x="1558677" y="3464346"/>
            <a:ext cx="1692275" cy="0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1" name="Oval 70"/>
          <p:cNvSpPr>
            <a:spLocks noChangeArrowheads="1"/>
          </p:cNvSpPr>
          <p:nvPr/>
        </p:nvSpPr>
        <p:spPr bwMode="auto">
          <a:xfrm>
            <a:off x="3214439" y="3429421"/>
            <a:ext cx="107950" cy="10795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12" name="Oval 71"/>
          <p:cNvSpPr>
            <a:spLocks noChangeArrowheads="1"/>
          </p:cNvSpPr>
          <p:nvPr/>
        </p:nvSpPr>
        <p:spPr bwMode="auto">
          <a:xfrm>
            <a:off x="1522164" y="3392909"/>
            <a:ext cx="107950" cy="10795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13" name="Oval 72"/>
          <p:cNvSpPr>
            <a:spLocks noChangeArrowheads="1"/>
          </p:cNvSpPr>
          <p:nvPr/>
        </p:nvSpPr>
        <p:spPr bwMode="auto">
          <a:xfrm>
            <a:off x="2422276" y="729084"/>
            <a:ext cx="107950" cy="10795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14" name="Oval 73"/>
          <p:cNvSpPr>
            <a:spLocks noChangeArrowheads="1"/>
          </p:cNvSpPr>
          <p:nvPr/>
        </p:nvSpPr>
        <p:spPr bwMode="auto">
          <a:xfrm>
            <a:off x="2242889" y="3392909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15" name="Oval 74"/>
          <p:cNvSpPr>
            <a:spLocks noChangeArrowheads="1"/>
          </p:cNvSpPr>
          <p:nvPr/>
        </p:nvSpPr>
        <p:spPr bwMode="auto">
          <a:xfrm>
            <a:off x="1630114" y="2961109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16" name="Text Box 75"/>
          <p:cNvSpPr txBox="1">
            <a:spLocks noChangeArrowheads="1"/>
          </p:cNvSpPr>
          <p:nvPr/>
        </p:nvSpPr>
        <p:spPr bwMode="auto">
          <a:xfrm rot="692556">
            <a:off x="2674690" y="2313409"/>
            <a:ext cx="72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e-IL" sz="2400" b="1" i="1">
                <a:solidFill>
                  <a:srgbClr val="CC00FF"/>
                </a:solidFill>
                <a:cs typeface="Arial" panose="020B0604020202020204" pitchFamily="34" charset="0"/>
              </a:rPr>
              <a:t>װ</a:t>
            </a:r>
          </a:p>
        </p:txBody>
      </p:sp>
      <p:sp>
        <p:nvSpPr>
          <p:cNvPr id="21517" name="Text Box 76"/>
          <p:cNvSpPr txBox="1">
            <a:spLocks noChangeArrowheads="1"/>
          </p:cNvSpPr>
          <p:nvPr/>
        </p:nvSpPr>
        <p:spPr bwMode="auto">
          <a:xfrm>
            <a:off x="1882527" y="3500859"/>
            <a:ext cx="72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i="1"/>
              <a:t>N</a:t>
            </a:r>
            <a:endParaRPr lang="ru-RU" sz="1800" b="1" i="1"/>
          </a:p>
        </p:txBody>
      </p:sp>
      <p:sp>
        <p:nvSpPr>
          <p:cNvPr id="21518" name="Text Box 77"/>
          <p:cNvSpPr txBox="1">
            <a:spLocks noChangeArrowheads="1"/>
          </p:cNvSpPr>
          <p:nvPr/>
        </p:nvSpPr>
        <p:spPr bwMode="auto">
          <a:xfrm>
            <a:off x="1126877" y="2780134"/>
            <a:ext cx="72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i="1"/>
              <a:t>M</a:t>
            </a:r>
            <a:endParaRPr lang="ru-RU" sz="1800" b="1" i="1"/>
          </a:p>
        </p:txBody>
      </p:sp>
      <p:sp>
        <p:nvSpPr>
          <p:cNvPr id="21519" name="Text Box 78"/>
          <p:cNvSpPr txBox="1">
            <a:spLocks noChangeArrowheads="1"/>
          </p:cNvSpPr>
          <p:nvPr/>
        </p:nvSpPr>
        <p:spPr bwMode="auto">
          <a:xfrm>
            <a:off x="3106490" y="3392909"/>
            <a:ext cx="72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i="1"/>
              <a:t>C</a:t>
            </a:r>
            <a:endParaRPr lang="ru-RU" sz="1800" b="1" i="1"/>
          </a:p>
        </p:txBody>
      </p:sp>
      <p:sp>
        <p:nvSpPr>
          <p:cNvPr id="21520" name="Text Box 79"/>
          <p:cNvSpPr txBox="1">
            <a:spLocks noChangeArrowheads="1"/>
          </p:cNvSpPr>
          <p:nvPr/>
        </p:nvSpPr>
        <p:spPr bwMode="auto">
          <a:xfrm>
            <a:off x="1953965" y="476672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i="1"/>
              <a:t>B</a:t>
            </a:r>
            <a:endParaRPr lang="ru-RU" sz="1800" b="1" i="1"/>
          </a:p>
        </p:txBody>
      </p:sp>
      <p:sp>
        <p:nvSpPr>
          <p:cNvPr id="21521" name="Text Box 81"/>
          <p:cNvSpPr txBox="1">
            <a:spLocks noChangeArrowheads="1"/>
          </p:cNvSpPr>
          <p:nvPr/>
        </p:nvSpPr>
        <p:spPr bwMode="auto">
          <a:xfrm rot="19193231">
            <a:off x="1485652" y="2240384"/>
            <a:ext cx="72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e-IL" sz="2400" b="1" i="1">
                <a:solidFill>
                  <a:srgbClr val="CC00FF"/>
                </a:solidFill>
                <a:cs typeface="Arial" panose="020B0604020202020204" pitchFamily="34" charset="0"/>
              </a:rPr>
              <a:t>װ</a:t>
            </a:r>
          </a:p>
        </p:txBody>
      </p:sp>
      <p:sp>
        <p:nvSpPr>
          <p:cNvPr id="21522" name="AutoShape 84"/>
          <p:cNvSpPr>
            <a:spLocks noChangeArrowheads="1"/>
          </p:cNvSpPr>
          <p:nvPr/>
        </p:nvSpPr>
        <p:spPr bwMode="auto">
          <a:xfrm rot="16200000">
            <a:off x="2439739" y="1143422"/>
            <a:ext cx="73025" cy="32385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21523" name="Text Box 85"/>
          <p:cNvSpPr txBox="1">
            <a:spLocks noChangeArrowheads="1"/>
          </p:cNvSpPr>
          <p:nvPr/>
        </p:nvSpPr>
        <p:spPr bwMode="auto">
          <a:xfrm>
            <a:off x="2134939" y="1448222"/>
            <a:ext cx="684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000" b="1" i="1"/>
              <a:t>40</a:t>
            </a:r>
            <a:r>
              <a:rPr lang="en-US" sz="2000" b="1" i="1" baseline="30000"/>
              <a:t>0</a:t>
            </a:r>
            <a:endParaRPr lang="ru-RU" sz="2000" b="1" i="1"/>
          </a:p>
        </p:txBody>
      </p:sp>
      <p:sp>
        <p:nvSpPr>
          <p:cNvPr id="116830" name="AutoShape 94"/>
          <p:cNvSpPr>
            <a:spLocks noChangeArrowheads="1"/>
          </p:cNvSpPr>
          <p:nvPr/>
        </p:nvSpPr>
        <p:spPr bwMode="auto">
          <a:xfrm rot="7855895">
            <a:off x="1688852" y="3200822"/>
            <a:ext cx="169862" cy="223837"/>
          </a:xfrm>
          <a:prstGeom prst="moon">
            <a:avLst>
              <a:gd name="adj" fmla="val 50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16831" name="AutoShape 95"/>
          <p:cNvSpPr>
            <a:spLocks noChangeArrowheads="1"/>
          </p:cNvSpPr>
          <p:nvPr/>
        </p:nvSpPr>
        <p:spPr bwMode="auto">
          <a:xfrm rot="1294673">
            <a:off x="2962026" y="3177010"/>
            <a:ext cx="211138" cy="263525"/>
          </a:xfrm>
          <a:prstGeom prst="moon">
            <a:avLst>
              <a:gd name="adj" fmla="val 50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3600"/>
          </a:p>
        </p:txBody>
      </p:sp>
      <p:sp>
        <p:nvSpPr>
          <p:cNvPr id="116835" name="Arc 99"/>
          <p:cNvSpPr>
            <a:spLocks/>
          </p:cNvSpPr>
          <p:nvPr/>
        </p:nvSpPr>
        <p:spPr bwMode="auto">
          <a:xfrm rot="18656375" flipH="1">
            <a:off x="1709490" y="2354685"/>
            <a:ext cx="1558925" cy="682625"/>
          </a:xfrm>
          <a:custGeom>
            <a:avLst/>
            <a:gdLst>
              <a:gd name="T0" fmla="*/ 109589252 w 21600"/>
              <a:gd name="T1" fmla="*/ 0 h 11560"/>
              <a:gd name="T2" fmla="*/ 107016087 w 21600"/>
              <a:gd name="T3" fmla="*/ 40309420 h 11560"/>
              <a:gd name="T4" fmla="*/ 0 w 21600"/>
              <a:gd name="T5" fmla="*/ 17058303 h 11560"/>
              <a:gd name="T6" fmla="*/ 0 60000 65536"/>
              <a:gd name="T7" fmla="*/ 0 60000 65536"/>
              <a:gd name="T8" fmla="*/ 0 60000 65536"/>
              <a:gd name="T9" fmla="*/ 0 w 21600"/>
              <a:gd name="T10" fmla="*/ 0 h 11560"/>
              <a:gd name="T11" fmla="*/ 21600 w 21600"/>
              <a:gd name="T12" fmla="*/ 11560 h 115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1560" fill="none" extrusionOk="0">
                <a:moveTo>
                  <a:pt x="21038" y="0"/>
                </a:moveTo>
                <a:cubicBezTo>
                  <a:pt x="21411" y="1603"/>
                  <a:pt x="21600" y="3245"/>
                  <a:pt x="21600" y="4892"/>
                </a:cubicBezTo>
                <a:cubicBezTo>
                  <a:pt x="21600" y="7156"/>
                  <a:pt x="21243" y="9406"/>
                  <a:pt x="20545" y="11560"/>
                </a:cubicBezTo>
              </a:path>
              <a:path w="21600" h="11560" stroke="0" extrusionOk="0">
                <a:moveTo>
                  <a:pt x="21038" y="0"/>
                </a:moveTo>
                <a:cubicBezTo>
                  <a:pt x="21411" y="1603"/>
                  <a:pt x="21600" y="3245"/>
                  <a:pt x="21600" y="4892"/>
                </a:cubicBezTo>
                <a:cubicBezTo>
                  <a:pt x="21600" y="7156"/>
                  <a:pt x="21243" y="9406"/>
                  <a:pt x="20545" y="11560"/>
                </a:cubicBezTo>
                <a:lnTo>
                  <a:pt x="0" y="4892"/>
                </a:lnTo>
                <a:lnTo>
                  <a:pt x="21038" y="0"/>
                </a:lnTo>
                <a:close/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21530" name="Text Box 80"/>
          <p:cNvSpPr txBox="1">
            <a:spLocks noChangeArrowheads="1"/>
          </p:cNvSpPr>
          <p:nvPr/>
        </p:nvSpPr>
        <p:spPr bwMode="auto">
          <a:xfrm>
            <a:off x="1055440" y="3392909"/>
            <a:ext cx="72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i="1"/>
              <a:t>A</a:t>
            </a:r>
            <a:endParaRPr lang="ru-RU" sz="1800" b="1" i="1"/>
          </a:p>
        </p:txBody>
      </p:sp>
      <p:grpSp>
        <p:nvGrpSpPr>
          <p:cNvPr id="21531" name="Group 96"/>
          <p:cNvGrpSpPr>
            <a:grpSpLocks/>
          </p:cNvGrpSpPr>
          <p:nvPr/>
        </p:nvGrpSpPr>
        <p:grpSpPr bwMode="auto">
          <a:xfrm>
            <a:off x="4996517" y="356022"/>
            <a:ext cx="4824412" cy="2185987"/>
            <a:chOff x="2427" y="1003"/>
            <a:chExt cx="3039" cy="1377"/>
          </a:xfrm>
        </p:grpSpPr>
        <p:sp>
          <p:nvSpPr>
            <p:cNvPr id="21544" name="Text Box 86"/>
            <p:cNvSpPr txBox="1">
              <a:spLocks noChangeArrowheads="1"/>
            </p:cNvSpPr>
            <p:nvPr/>
          </p:nvSpPr>
          <p:spPr bwMode="auto">
            <a:xfrm>
              <a:off x="2925" y="1003"/>
              <a:ext cx="9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 dirty="0" err="1" smtClean="0"/>
                <a:t>Berilgan</a:t>
              </a:r>
              <a:r>
                <a:rPr lang="ru-RU" sz="2400" b="1" i="1" dirty="0" smtClean="0"/>
                <a:t>:</a:t>
              </a:r>
              <a:endParaRPr lang="ru-RU" sz="2400" b="1" i="1" dirty="0"/>
            </a:p>
          </p:txBody>
        </p:sp>
        <p:sp>
          <p:nvSpPr>
            <p:cNvPr id="21545" name="Text Box 87"/>
            <p:cNvSpPr txBox="1">
              <a:spLocks noChangeArrowheads="1"/>
            </p:cNvSpPr>
            <p:nvPr/>
          </p:nvSpPr>
          <p:spPr bwMode="auto">
            <a:xfrm>
              <a:off x="3696" y="1049"/>
              <a:ext cx="10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000" i="1" dirty="0" smtClean="0"/>
                <a:t> </a:t>
              </a:r>
              <a:r>
                <a:rPr lang="ru-RU" sz="2000" i="1" dirty="0"/>
                <a:t>(</a:t>
              </a:r>
              <a:r>
                <a:rPr lang="en-US" sz="2000" i="1" dirty="0"/>
                <a:t> </a:t>
              </a:r>
              <a:r>
                <a:rPr lang="ru-RU" sz="2000" i="1" dirty="0"/>
                <a:t>О, </a:t>
              </a:r>
              <a:r>
                <a:rPr lang="en-US" sz="2000" i="1" dirty="0"/>
                <a:t>R )</a:t>
              </a:r>
              <a:endParaRPr lang="ru-RU" sz="2000" i="1" dirty="0"/>
            </a:p>
          </p:txBody>
        </p:sp>
        <p:sp>
          <p:nvSpPr>
            <p:cNvPr id="21546" name="Text Box 88"/>
            <p:cNvSpPr txBox="1">
              <a:spLocks noChangeArrowheads="1"/>
            </p:cNvSpPr>
            <p:nvPr/>
          </p:nvSpPr>
          <p:spPr bwMode="auto">
            <a:xfrm>
              <a:off x="3175" y="1253"/>
              <a:ext cx="20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000" i="1" dirty="0"/>
                <a:t>ABC – </a:t>
              </a:r>
              <a:r>
                <a:rPr lang="en-US" sz="2000" i="1" dirty="0" err="1" smtClean="0"/>
                <a:t>teng</a:t>
              </a:r>
              <a:r>
                <a:rPr lang="en-US" sz="2000" i="1" dirty="0" smtClean="0"/>
                <a:t> </a:t>
              </a:r>
              <a:r>
                <a:rPr lang="en-US" sz="2000" i="1" dirty="0" err="1" smtClean="0"/>
                <a:t>yonli</a:t>
              </a:r>
              <a:endParaRPr lang="ru-RU" sz="2000" i="1" dirty="0"/>
            </a:p>
          </p:txBody>
        </p:sp>
        <p:graphicFrame>
          <p:nvGraphicFramePr>
            <p:cNvPr id="21547" name="Object 89"/>
            <p:cNvGraphicFramePr>
              <a:graphicFrameLocks noChangeAspect="1"/>
            </p:cNvGraphicFramePr>
            <p:nvPr/>
          </p:nvGraphicFramePr>
          <p:xfrm>
            <a:off x="3220" y="1480"/>
            <a:ext cx="1225" cy="2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15" name="Equation" r:id="rId3" imgW="812447" imgH="203112" progId="Equation.DSMT4">
                    <p:embed/>
                  </p:oleObj>
                </mc:Choice>
                <mc:Fallback>
                  <p:oleObj name="Equation" r:id="rId3" imgW="812447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0" y="1480"/>
                          <a:ext cx="1225" cy="2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48" name="Text Box 90"/>
            <p:cNvSpPr txBox="1">
              <a:spLocks noChangeArrowheads="1"/>
            </p:cNvSpPr>
            <p:nvPr/>
          </p:nvSpPr>
          <p:spPr bwMode="auto">
            <a:xfrm>
              <a:off x="2427" y="1742"/>
              <a:ext cx="147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 dirty="0" err="1" smtClean="0"/>
                <a:t>Topish</a:t>
              </a:r>
              <a:r>
                <a:rPr lang="en-US" sz="2400" b="1" i="1" dirty="0" smtClean="0"/>
                <a:t> </a:t>
              </a:r>
              <a:r>
                <a:rPr lang="en-US" sz="2400" b="1" i="1" dirty="0" err="1" smtClean="0"/>
                <a:t>kerak</a:t>
              </a:r>
              <a:r>
                <a:rPr lang="ru-RU" sz="2400" b="1" i="1" dirty="0" smtClean="0"/>
                <a:t>:</a:t>
              </a:r>
              <a:endParaRPr lang="ru-RU" sz="2400" b="1" i="1" dirty="0"/>
            </a:p>
          </p:txBody>
        </p:sp>
        <p:graphicFrame>
          <p:nvGraphicFramePr>
            <p:cNvPr id="21549" name="Object 91"/>
            <p:cNvGraphicFramePr>
              <a:graphicFrameLocks noChangeAspect="1"/>
            </p:cNvGraphicFramePr>
            <p:nvPr/>
          </p:nvGraphicFramePr>
          <p:xfrm>
            <a:off x="3833" y="1820"/>
            <a:ext cx="1633" cy="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16" name="Equation" r:id="rId5" imgW="1206500" imgH="203200" progId="Equation.DSMT4">
                    <p:embed/>
                  </p:oleObj>
                </mc:Choice>
                <mc:Fallback>
                  <p:oleObj name="Equation" r:id="rId5" imgW="1206500" imgH="203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33" y="1820"/>
                          <a:ext cx="1633" cy="2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50" name="Text Box 92"/>
            <p:cNvSpPr txBox="1">
              <a:spLocks noChangeArrowheads="1"/>
            </p:cNvSpPr>
            <p:nvPr/>
          </p:nvSpPr>
          <p:spPr bwMode="auto">
            <a:xfrm>
              <a:off x="3538" y="2092"/>
              <a:ext cx="12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 dirty="0" err="1" smtClean="0"/>
                <a:t>Yechim</a:t>
              </a:r>
              <a:r>
                <a:rPr lang="ru-RU" sz="2400" b="1" i="1" dirty="0" smtClean="0"/>
                <a:t>:</a:t>
              </a:r>
              <a:endParaRPr lang="ru-RU" sz="2400" b="1" i="1" dirty="0"/>
            </a:p>
          </p:txBody>
        </p:sp>
      </p:grpSp>
      <p:graphicFrame>
        <p:nvGraphicFramePr>
          <p:cNvPr id="116829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150728"/>
              </p:ext>
            </p:extLst>
          </p:nvPr>
        </p:nvGraphicFramePr>
        <p:xfrm>
          <a:off x="5937435" y="2851035"/>
          <a:ext cx="4392613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7" name="Equation" r:id="rId7" imgW="2463800" imgH="393700" progId="Equation.DSMT4">
                  <p:embed/>
                </p:oleObj>
              </mc:Choice>
              <mc:Fallback>
                <p:oleObj name="Equation" r:id="rId7" imgW="2463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435" y="2851035"/>
                        <a:ext cx="4392613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833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258891"/>
              </p:ext>
            </p:extLst>
          </p:nvPr>
        </p:nvGraphicFramePr>
        <p:xfrm>
          <a:off x="5937436" y="3400171"/>
          <a:ext cx="43926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8" name="Equation" r:id="rId9" imgW="1790700" imgH="393700" progId="Equation.DSMT4">
                  <p:embed/>
                </p:oleObj>
              </mc:Choice>
              <mc:Fallback>
                <p:oleObj name="Equation" r:id="rId9" imgW="1790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436" y="3400171"/>
                        <a:ext cx="439261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834" name="Arc 98"/>
          <p:cNvSpPr>
            <a:spLocks/>
          </p:cNvSpPr>
          <p:nvPr/>
        </p:nvSpPr>
        <p:spPr bwMode="auto">
          <a:xfrm rot="11135354" flipH="1">
            <a:off x="2385764" y="730672"/>
            <a:ext cx="1892300" cy="2760663"/>
          </a:xfrm>
          <a:custGeom>
            <a:avLst/>
            <a:gdLst>
              <a:gd name="T0" fmla="*/ 72944661 w 27270"/>
              <a:gd name="T1" fmla="*/ 0 h 41009"/>
              <a:gd name="T2" fmla="*/ 0 w 27270"/>
              <a:gd name="T3" fmla="*/ 182413051 h 41009"/>
              <a:gd name="T4" fmla="*/ 27301927 w 27270"/>
              <a:gd name="T5" fmla="*/ 87957231 h 41009"/>
              <a:gd name="T6" fmla="*/ 0 60000 65536"/>
              <a:gd name="T7" fmla="*/ 0 60000 65536"/>
              <a:gd name="T8" fmla="*/ 0 60000 65536"/>
              <a:gd name="T9" fmla="*/ 0 w 27270"/>
              <a:gd name="T10" fmla="*/ 0 h 41009"/>
              <a:gd name="T11" fmla="*/ 27270 w 27270"/>
              <a:gd name="T12" fmla="*/ 41009 h 4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70" h="41009" fill="none" extrusionOk="0">
                <a:moveTo>
                  <a:pt x="15148" y="0"/>
                </a:moveTo>
                <a:cubicBezTo>
                  <a:pt x="22565" y="3622"/>
                  <a:pt x="27270" y="11154"/>
                  <a:pt x="27270" y="19409"/>
                </a:cubicBezTo>
                <a:cubicBezTo>
                  <a:pt x="27270" y="31338"/>
                  <a:pt x="17599" y="41009"/>
                  <a:pt x="5670" y="41009"/>
                </a:cubicBezTo>
                <a:cubicBezTo>
                  <a:pt x="3754" y="41009"/>
                  <a:pt x="1848" y="40754"/>
                  <a:pt x="0" y="40251"/>
                </a:cubicBezTo>
              </a:path>
              <a:path w="27270" h="41009" stroke="0" extrusionOk="0">
                <a:moveTo>
                  <a:pt x="15148" y="0"/>
                </a:moveTo>
                <a:cubicBezTo>
                  <a:pt x="22565" y="3622"/>
                  <a:pt x="27270" y="11154"/>
                  <a:pt x="27270" y="19409"/>
                </a:cubicBezTo>
                <a:cubicBezTo>
                  <a:pt x="27270" y="31338"/>
                  <a:pt x="17599" y="41009"/>
                  <a:pt x="5670" y="41009"/>
                </a:cubicBezTo>
                <a:cubicBezTo>
                  <a:pt x="3754" y="41009"/>
                  <a:pt x="1848" y="40754"/>
                  <a:pt x="0" y="40251"/>
                </a:cubicBezTo>
                <a:lnTo>
                  <a:pt x="5670" y="19409"/>
                </a:lnTo>
                <a:lnTo>
                  <a:pt x="15148" y="0"/>
                </a:lnTo>
                <a:close/>
              </a:path>
            </a:pathLst>
          </a:custGeom>
          <a:noFill/>
          <a:ln w="57150">
            <a:solidFill>
              <a:srgbClr val="CC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graphicFrame>
        <p:nvGraphicFramePr>
          <p:cNvPr id="116836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841182"/>
              </p:ext>
            </p:extLst>
          </p:nvPr>
        </p:nvGraphicFramePr>
        <p:xfrm>
          <a:off x="211841" y="4385082"/>
          <a:ext cx="6221095" cy="504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9" name="Equation" r:id="rId11" imgW="2933700" imgH="228600" progId="Equation.DSMT4">
                  <p:embed/>
                </p:oleObj>
              </mc:Choice>
              <mc:Fallback>
                <p:oleObj name="Equation" r:id="rId11" imgW="2933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41" y="4385082"/>
                        <a:ext cx="6221095" cy="50468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837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6121"/>
              </p:ext>
            </p:extLst>
          </p:nvPr>
        </p:nvGraphicFramePr>
        <p:xfrm>
          <a:off x="6545160" y="4257800"/>
          <a:ext cx="5294848" cy="768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0" name="Equation" r:id="rId13" imgW="2527300" imgH="393700" progId="Equation.DSMT4">
                  <p:embed/>
                </p:oleObj>
              </mc:Choice>
              <mc:Fallback>
                <p:oleObj name="Equation" r:id="rId13" imgW="25273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160" y="4257800"/>
                        <a:ext cx="5294848" cy="768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839" name="Arc 103"/>
          <p:cNvSpPr>
            <a:spLocks/>
          </p:cNvSpPr>
          <p:nvPr/>
        </p:nvSpPr>
        <p:spPr bwMode="auto">
          <a:xfrm rot="16438626" flipH="1">
            <a:off x="1780133" y="2015753"/>
            <a:ext cx="1498600" cy="1531937"/>
          </a:xfrm>
          <a:custGeom>
            <a:avLst/>
            <a:gdLst>
              <a:gd name="T0" fmla="*/ 70763753 w 21600"/>
              <a:gd name="T1" fmla="*/ 0 h 22755"/>
              <a:gd name="T2" fmla="*/ 98480083 w 21600"/>
              <a:gd name="T3" fmla="*/ 103134738 h 22755"/>
              <a:gd name="T4" fmla="*/ 0 w 21600"/>
              <a:gd name="T5" fmla="*/ 71729727 h 22755"/>
              <a:gd name="T6" fmla="*/ 0 60000 65536"/>
              <a:gd name="T7" fmla="*/ 0 60000 65536"/>
              <a:gd name="T8" fmla="*/ 0 60000 65536"/>
              <a:gd name="T9" fmla="*/ 0 w 21600"/>
              <a:gd name="T10" fmla="*/ 0 h 22755"/>
              <a:gd name="T11" fmla="*/ 21600 w 21600"/>
              <a:gd name="T12" fmla="*/ 22755 h 227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755" fill="none" extrusionOk="0">
                <a:moveTo>
                  <a:pt x="14700" y="0"/>
                </a:moveTo>
                <a:cubicBezTo>
                  <a:pt x="19100" y="4087"/>
                  <a:pt x="21600" y="9821"/>
                  <a:pt x="21600" y="15826"/>
                </a:cubicBezTo>
                <a:cubicBezTo>
                  <a:pt x="21600" y="18182"/>
                  <a:pt x="21214" y="20522"/>
                  <a:pt x="20458" y="22754"/>
                </a:cubicBezTo>
              </a:path>
              <a:path w="21600" h="22755" stroke="0" extrusionOk="0">
                <a:moveTo>
                  <a:pt x="14700" y="0"/>
                </a:moveTo>
                <a:cubicBezTo>
                  <a:pt x="19100" y="4087"/>
                  <a:pt x="21600" y="9821"/>
                  <a:pt x="21600" y="15826"/>
                </a:cubicBezTo>
                <a:cubicBezTo>
                  <a:pt x="21600" y="18182"/>
                  <a:pt x="21214" y="20522"/>
                  <a:pt x="20458" y="22754"/>
                </a:cubicBezTo>
                <a:lnTo>
                  <a:pt x="0" y="15826"/>
                </a:lnTo>
                <a:lnTo>
                  <a:pt x="14700" y="0"/>
                </a:lnTo>
                <a:close/>
              </a:path>
            </a:pathLst>
          </a:custGeom>
          <a:noFill/>
          <a:ln w="5715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ru-RU"/>
          </a:p>
        </p:txBody>
      </p:sp>
      <p:pic>
        <p:nvPicPr>
          <p:cNvPr id="116840" name="Picture 104" descr="Рисунок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99525">
            <a:off x="1926183" y="1225178"/>
            <a:ext cx="1122362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6841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261908"/>
              </p:ext>
            </p:extLst>
          </p:nvPr>
        </p:nvGraphicFramePr>
        <p:xfrm>
          <a:off x="298708" y="5234409"/>
          <a:ext cx="3709060" cy="477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1" name="Equation" r:id="rId16" imgW="1917700" imgH="228600" progId="Equation.DSMT4">
                  <p:embed/>
                </p:oleObj>
              </mc:Choice>
              <mc:Fallback>
                <p:oleObj name="Equation" r:id="rId16" imgW="1917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08" y="5234409"/>
                        <a:ext cx="3709060" cy="477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842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555460"/>
              </p:ext>
            </p:extLst>
          </p:nvPr>
        </p:nvGraphicFramePr>
        <p:xfrm>
          <a:off x="4940954" y="5199299"/>
          <a:ext cx="4140200" cy="515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2" name="Equation" r:id="rId18" imgW="1739900" imgH="228600" progId="Equation.DSMT4">
                  <p:embed/>
                </p:oleObj>
              </mc:Choice>
              <mc:Fallback>
                <p:oleObj name="Equation" r:id="rId18" imgW="1739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954" y="5199299"/>
                        <a:ext cx="4140200" cy="5151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9"/>
          <p:cNvGrpSpPr>
            <a:grpSpLocks/>
          </p:cNvGrpSpPr>
          <p:nvPr/>
        </p:nvGrpSpPr>
        <p:grpSpPr bwMode="auto">
          <a:xfrm>
            <a:off x="2264748" y="6048523"/>
            <a:ext cx="5526088" cy="468313"/>
            <a:chOff x="510" y="3792"/>
            <a:chExt cx="3481" cy="295"/>
          </a:xfrm>
        </p:grpSpPr>
        <p:sp>
          <p:nvSpPr>
            <p:cNvPr id="21542" name="Text Box 107"/>
            <p:cNvSpPr txBox="1">
              <a:spLocks noChangeArrowheads="1"/>
            </p:cNvSpPr>
            <p:nvPr/>
          </p:nvSpPr>
          <p:spPr bwMode="auto">
            <a:xfrm>
              <a:off x="510" y="3792"/>
              <a:ext cx="1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 dirty="0" err="1" smtClean="0"/>
                <a:t>Javob</a:t>
              </a:r>
              <a:r>
                <a:rPr lang="ru-RU" sz="2400" b="1" i="1" dirty="0" smtClean="0"/>
                <a:t>:</a:t>
              </a:r>
              <a:endParaRPr lang="ru-RU" sz="2400" b="1" i="1" dirty="0"/>
            </a:p>
          </p:txBody>
        </p:sp>
        <p:graphicFrame>
          <p:nvGraphicFramePr>
            <p:cNvPr id="21543" name="Object 108"/>
            <p:cNvGraphicFramePr>
              <a:graphicFrameLocks noChangeAspect="1"/>
            </p:cNvGraphicFramePr>
            <p:nvPr/>
          </p:nvGraphicFramePr>
          <p:xfrm>
            <a:off x="1519" y="3816"/>
            <a:ext cx="2472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23" name="Equation" r:id="rId20" imgW="2082800" imgH="228600" progId="Equation.DSMT4">
                    <p:embed/>
                  </p:oleObj>
                </mc:Choice>
                <mc:Fallback>
                  <p:oleObj name="Equation" r:id="rId20" imgW="2082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3816"/>
                          <a:ext cx="2472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TextBox 2"/>
          <p:cNvSpPr txBox="1"/>
          <p:nvPr/>
        </p:nvSpPr>
        <p:spPr>
          <a:xfrm>
            <a:off x="4843390" y="4390297"/>
            <a:ext cx="20446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2∙70⁰= 40</a:t>
            </a:r>
            <a:r>
              <a:rPr lang="en-US" sz="2800" dirty="0" smtClean="0"/>
              <a:t>⁰</a:t>
            </a:r>
            <a:endParaRPr lang="ru-RU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10247857" y="4385082"/>
            <a:ext cx="194414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2∙40⁰= 80⁰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15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16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6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1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11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6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1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6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1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1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30" grpId="0" animBg="1"/>
      <p:bldP spid="116831" grpId="0" animBg="1"/>
      <p:bldP spid="116835" grpId="0" animBg="1"/>
      <p:bldP spid="116835" grpId="1" animBg="1"/>
      <p:bldP spid="116834" grpId="0" animBg="1"/>
      <p:bldP spid="116834" grpId="1" animBg="1"/>
      <p:bldP spid="116839" grpId="0" animBg="1"/>
      <p:bldP spid="116839" grpId="1" animBg="1"/>
      <p:bldP spid="3" grpId="0" animBg="1"/>
      <p:bldP spid="4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7301</TotalTime>
  <Words>316</Words>
  <Application>Microsoft Office PowerPoint</Application>
  <PresentationFormat>Широкоэкранный</PresentationFormat>
  <Paragraphs>105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Chizma asosida no‘malumni toping.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884</cp:revision>
  <dcterms:created xsi:type="dcterms:W3CDTF">2020-06-19T20:52:49Z</dcterms:created>
  <dcterms:modified xsi:type="dcterms:W3CDTF">2021-02-28T19:46:13Z</dcterms:modified>
</cp:coreProperties>
</file>