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306" r:id="rId2"/>
    <p:sldId id="443" r:id="rId3"/>
    <p:sldId id="450" r:id="rId4"/>
    <p:sldId id="451" r:id="rId5"/>
    <p:sldId id="452" r:id="rId6"/>
    <p:sldId id="453" r:id="rId7"/>
    <p:sldId id="444" r:id="rId8"/>
    <p:sldId id="445" r:id="rId9"/>
    <p:sldId id="448" r:id="rId10"/>
    <p:sldId id="446" r:id="rId11"/>
    <p:sldId id="454" r:id="rId12"/>
    <p:sldId id="339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16F"/>
    <a:srgbClr val="800000"/>
    <a:srgbClr val="2B133D"/>
    <a:srgbClr val="5D2884"/>
    <a:srgbClr val="000000"/>
    <a:srgbClr val="7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BD915A-4A56-4142-A9C7-5EE28B7D0D55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34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6521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png"/><Relationship Id="rId5" Type="http://schemas.openxmlformats.org/officeDocument/2006/relationships/image" Target="../media/image27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76457" y="2414055"/>
            <a:ext cx="1034438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kki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joylashuvi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arkaziy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yoyning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584220" y="2636912"/>
            <a:ext cx="2175649" cy="19241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3804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461015" y="729190"/>
            <a:ext cx="5322627" cy="5104263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923925" y="2886916"/>
            <a:ext cx="2984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6870044" y="3310763"/>
            <a:ext cx="2984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11" name="Дуга 10"/>
          <p:cNvSpPr/>
          <p:nvPr/>
        </p:nvSpPr>
        <p:spPr>
          <a:xfrm rot="16200000">
            <a:off x="1577019" y="613186"/>
            <a:ext cx="5104267" cy="5336275"/>
          </a:xfrm>
          <a:prstGeom prst="arc">
            <a:avLst>
              <a:gd name="adj1" fmla="val 16548012"/>
              <a:gd name="adj2" fmla="val 562935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4972670">
            <a:off x="1570195" y="642625"/>
            <a:ext cx="5104267" cy="5336275"/>
          </a:xfrm>
          <a:prstGeom prst="arc">
            <a:avLst>
              <a:gd name="adj1" fmla="val 16895533"/>
              <a:gd name="adj2" fmla="val 6109708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5"/>
          <p:cNvSpPr txBox="1">
            <a:spLocks/>
          </p:cNvSpPr>
          <p:nvPr/>
        </p:nvSpPr>
        <p:spPr>
          <a:xfrm>
            <a:off x="7752184" y="404386"/>
            <a:ext cx="3562220" cy="1303867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4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1461014" y="3048041"/>
            <a:ext cx="5308276" cy="4572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4285" y="3176209"/>
            <a:ext cx="164606" cy="164606"/>
          </a:xfrm>
          <a:prstGeom prst="rect">
            <a:avLst/>
          </a:prstGeom>
        </p:spPr>
      </p:pic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3987363" y="3337686"/>
            <a:ext cx="298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</a:p>
        </p:txBody>
      </p:sp>
      <p:sp>
        <p:nvSpPr>
          <p:cNvPr id="17" name="Дуга 16"/>
          <p:cNvSpPr/>
          <p:nvPr/>
        </p:nvSpPr>
        <p:spPr>
          <a:xfrm rot="16200000">
            <a:off x="3658551" y="2756123"/>
            <a:ext cx="900650" cy="941696"/>
          </a:xfrm>
          <a:prstGeom prst="arc">
            <a:avLst>
              <a:gd name="adj1" fmla="val 16200000"/>
              <a:gd name="adj2" fmla="val 5838126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val 52"/>
          <p:cNvSpPr>
            <a:spLocks noChangeArrowheads="1"/>
          </p:cNvSpPr>
          <p:nvPr/>
        </p:nvSpPr>
        <p:spPr bwMode="auto">
          <a:xfrm>
            <a:off x="1396621" y="2986996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8301" y="3439999"/>
            <a:ext cx="164606" cy="164606"/>
          </a:xfrm>
          <a:prstGeom prst="rect">
            <a:avLst/>
          </a:prstGeom>
        </p:spPr>
      </p:pic>
      <p:graphicFrame>
        <p:nvGraphicFramePr>
          <p:cNvPr id="18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96559"/>
              </p:ext>
            </p:extLst>
          </p:nvPr>
        </p:nvGraphicFramePr>
        <p:xfrm>
          <a:off x="6870044" y="1370909"/>
          <a:ext cx="4891088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Уравнение" r:id="rId4" imgW="1473120" imgH="203040" progId="Equation.3">
                  <p:embed/>
                </p:oleObj>
              </mc:Choice>
              <mc:Fallback>
                <p:oleObj name="Уравнение" r:id="rId4" imgW="14731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0044" y="1370909"/>
                        <a:ext cx="4891088" cy="674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920441" y="6100176"/>
            <a:ext cx="2984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altLang="ru-RU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52"/>
          <p:cNvSpPr>
            <a:spLocks noChangeArrowheads="1"/>
          </p:cNvSpPr>
          <p:nvPr/>
        </p:nvSpPr>
        <p:spPr bwMode="auto">
          <a:xfrm>
            <a:off x="1549021" y="3139396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89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 animBg="1"/>
      <p:bldP spid="12" grpId="0" animBg="1"/>
      <p:bldP spid="13" grpId="0"/>
      <p:bldP spid="17" grpId="0" animBg="1"/>
      <p:bldP spid="5" grpId="0" animBg="1"/>
      <p:bldP spid="19" grpId="0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22766" y="436362"/>
                <a:ext cx="8208912" cy="16443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burchakka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yoy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aylananing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r>
                  <a:rPr lang="en-US" sz="2800" b="1" dirty="0" smtClean="0"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sz="28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3)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;  </a:t>
                </a:r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;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; 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qismiga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8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766" y="436362"/>
                <a:ext cx="8208912" cy="1644361"/>
              </a:xfrm>
              <a:prstGeom prst="rect">
                <a:avLst/>
              </a:prstGeom>
              <a:blipFill rotWithShape="0">
                <a:blip r:embed="rId3"/>
                <a:stretch>
                  <a:fillRect l="-1560" t="-1115" b="-96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>
            <a:spLocks/>
          </p:cNvSpPr>
          <p:nvPr/>
        </p:nvSpPr>
        <p:spPr bwMode="auto">
          <a:xfrm>
            <a:off x="724567" y="2720184"/>
            <a:ext cx="4109182" cy="1753199"/>
          </a:xfrm>
          <a:custGeom>
            <a:avLst/>
            <a:gdLst>
              <a:gd name="T0" fmla="*/ 0 w 912"/>
              <a:gd name="T1" fmla="*/ 584 h 728"/>
              <a:gd name="T2" fmla="*/ 400 w 912"/>
              <a:gd name="T3" fmla="*/ 0 h 728"/>
              <a:gd name="T4" fmla="*/ 912 w 912"/>
              <a:gd name="T5" fmla="*/ 440 h 728"/>
              <a:gd name="T6" fmla="*/ 768 w 912"/>
              <a:gd name="T7" fmla="*/ 584 h 728"/>
              <a:gd name="T8" fmla="*/ 480 w 912"/>
              <a:gd name="T9" fmla="*/ 728 h 728"/>
              <a:gd name="T10" fmla="*/ 192 w 912"/>
              <a:gd name="T11" fmla="*/ 728 h 728"/>
              <a:gd name="T12" fmla="*/ 96 w 912"/>
              <a:gd name="T13" fmla="*/ 632 h 728"/>
              <a:gd name="T14" fmla="*/ 0 w 912"/>
              <a:gd name="T15" fmla="*/ 632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12" h="728">
                <a:moveTo>
                  <a:pt x="0" y="584"/>
                </a:moveTo>
                <a:lnTo>
                  <a:pt x="400" y="0"/>
                </a:lnTo>
                <a:lnTo>
                  <a:pt x="912" y="440"/>
                </a:lnTo>
                <a:lnTo>
                  <a:pt x="768" y="584"/>
                </a:lnTo>
                <a:lnTo>
                  <a:pt x="480" y="728"/>
                </a:lnTo>
                <a:lnTo>
                  <a:pt x="192" y="728"/>
                </a:lnTo>
                <a:lnTo>
                  <a:pt x="96" y="632"/>
                </a:lnTo>
                <a:lnTo>
                  <a:pt x="0" y="632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99377" y="2731939"/>
            <a:ext cx="4406071" cy="1438275"/>
          </a:xfrm>
          <a:custGeom>
            <a:avLst/>
            <a:gdLst>
              <a:gd name="T0" fmla="*/ 0 w 1336"/>
              <a:gd name="T1" fmla="*/ 906 h 906"/>
              <a:gd name="T2" fmla="*/ 540 w 1336"/>
              <a:gd name="T3" fmla="*/ 0 h 906"/>
              <a:gd name="T4" fmla="*/ 1336 w 1336"/>
              <a:gd name="T5" fmla="*/ 688 h 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36" h="906">
                <a:moveTo>
                  <a:pt x="0" y="906"/>
                </a:moveTo>
                <a:lnTo>
                  <a:pt x="540" y="0"/>
                </a:lnTo>
                <a:lnTo>
                  <a:pt x="1336" y="68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8159" y="3397793"/>
            <a:ext cx="2984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389574" y="2945978"/>
            <a:ext cx="3000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880803" y="1219057"/>
            <a:ext cx="3216275" cy="3180054"/>
            <a:chOff x="518" y="960"/>
            <a:chExt cx="2688" cy="2640"/>
          </a:xfrm>
        </p:grpSpPr>
        <p:sp>
          <p:nvSpPr>
            <p:cNvPr id="9" name="Oval 17"/>
            <p:cNvSpPr>
              <a:spLocks noChangeArrowheads="1"/>
            </p:cNvSpPr>
            <p:nvPr/>
          </p:nvSpPr>
          <p:spPr bwMode="auto">
            <a:xfrm>
              <a:off x="518" y="960"/>
              <a:ext cx="2688" cy="26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8"/>
            <p:cNvSpPr>
              <a:spLocks noChangeArrowheads="1"/>
            </p:cNvSpPr>
            <p:nvPr/>
          </p:nvSpPr>
          <p:spPr bwMode="auto">
            <a:xfrm>
              <a:off x="1821" y="2198"/>
              <a:ext cx="82" cy="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Text Box 19"/>
            <p:cNvSpPr txBox="1">
              <a:spLocks noChangeArrowheads="1"/>
            </p:cNvSpPr>
            <p:nvPr/>
          </p:nvSpPr>
          <p:spPr bwMode="auto">
            <a:xfrm>
              <a:off x="1583" y="1920"/>
              <a:ext cx="613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    О</a:t>
              </a:r>
            </a:p>
          </p:txBody>
        </p:sp>
      </p:grpSp>
      <p:graphicFrame>
        <p:nvGraphicFramePr>
          <p:cNvPr id="1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054827"/>
              </p:ext>
            </p:extLst>
          </p:nvPr>
        </p:nvGraphicFramePr>
        <p:xfrm>
          <a:off x="4816178" y="2701134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Формула" r:id="rId4" imgW="114151" imgH="215619" progId="Equation.3">
                  <p:embed/>
                </p:oleObj>
              </mc:Choice>
              <mc:Fallback>
                <p:oleObj name="Формула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178" y="2701134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2321958" y="4418241"/>
            <a:ext cx="9144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4400" b="1" baseline="30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144</a:t>
            </a:r>
            <a:endParaRPr lang="ru-RU" altLang="ru-RU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354780" y="3813700"/>
                <a:ext cx="6306535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Yechim</a:t>
                </a:r>
                <a:r>
                  <a:rPr lang="en-US" sz="32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alt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altLang="ru-RU" sz="32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altLang="ru-RU" sz="32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360⁰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72⁰ ∙ 2 = 144⁰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4780" y="3813700"/>
                <a:ext cx="6306535" cy="1384995"/>
              </a:xfrm>
              <a:prstGeom prst="rect">
                <a:avLst/>
              </a:prstGeom>
              <a:blipFill rotWithShape="0">
                <a:blip r:embed="rId6"/>
                <a:stretch>
                  <a:fillRect l="-2415" t="-5727" r="-1546" b="-66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Дуга 17"/>
          <p:cNvSpPr/>
          <p:nvPr/>
        </p:nvSpPr>
        <p:spPr>
          <a:xfrm rot="4972670">
            <a:off x="60953" y="161256"/>
            <a:ext cx="4711843" cy="3780051"/>
          </a:xfrm>
          <a:prstGeom prst="arc">
            <a:avLst>
              <a:gd name="adj1" fmla="val 18990070"/>
              <a:gd name="adj2" fmla="val 2603786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613272" y="2133051"/>
                <a:ext cx="4773871" cy="2622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ru-RU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𝑨𝒏𝑩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aylananing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r>
                      <a:rPr lang="en-US" altLang="ru-RU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altLang="ru-RU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- </a:t>
                </a:r>
                <a:r>
                  <a:rPr lang="en-US" altLang="ru-RU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en-US" sz="2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272" y="2133051"/>
                <a:ext cx="4773871" cy="2622898"/>
              </a:xfrm>
              <a:prstGeom prst="rect">
                <a:avLst/>
              </a:prstGeom>
              <a:blipFill rotWithShape="0">
                <a:blip r:embed="rId7"/>
                <a:stretch>
                  <a:fillRect l="-3321" t="-3023" r="-15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5354780" y="5231758"/>
            <a:ext cx="24513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144º</a:t>
            </a:r>
            <a:endParaRPr lang="en-US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04140" y="277649"/>
            <a:ext cx="26677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6 - masala</a:t>
            </a:r>
            <a:endParaRPr lang="en-US" sz="40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90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48148E-6 L -0.04934 -0.1930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4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21751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8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6221392" y="1597699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785818" y="2865617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5382561" y="4230160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134 -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9065" y="2972516"/>
            <a:ext cx="4761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3-6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62427" y="4356218"/>
            <a:ext cx="5294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9- 10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Oval 13"/>
          <p:cNvSpPr>
            <a:spLocks noChangeArrowheads="1"/>
          </p:cNvSpPr>
          <p:nvPr/>
        </p:nvSpPr>
        <p:spPr bwMode="auto">
          <a:xfrm>
            <a:off x="2135189" y="1412875"/>
            <a:ext cx="4789487" cy="446563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3556" name="Text Box 15"/>
          <p:cNvSpPr txBox="1">
            <a:spLocks noChangeArrowheads="1"/>
          </p:cNvSpPr>
          <p:nvPr/>
        </p:nvSpPr>
        <p:spPr bwMode="auto">
          <a:xfrm>
            <a:off x="4043363" y="3500438"/>
            <a:ext cx="43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>
                <a:solidFill>
                  <a:srgbClr val="FF00FF"/>
                </a:solidFill>
              </a:rPr>
              <a:t>О</a:t>
            </a:r>
          </a:p>
        </p:txBody>
      </p:sp>
      <p:sp>
        <p:nvSpPr>
          <p:cNvPr id="81937" name="Oval 17"/>
          <p:cNvSpPr>
            <a:spLocks noChangeArrowheads="1"/>
          </p:cNvSpPr>
          <p:nvPr/>
        </p:nvSpPr>
        <p:spPr bwMode="auto">
          <a:xfrm>
            <a:off x="6311901" y="216852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38" name="Oval 18"/>
          <p:cNvSpPr>
            <a:spLocks noChangeArrowheads="1"/>
          </p:cNvSpPr>
          <p:nvPr/>
        </p:nvSpPr>
        <p:spPr bwMode="auto">
          <a:xfrm>
            <a:off x="4440239" y="1341439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40" name="Oval 20"/>
          <p:cNvSpPr>
            <a:spLocks noChangeArrowheads="1"/>
          </p:cNvSpPr>
          <p:nvPr/>
        </p:nvSpPr>
        <p:spPr bwMode="auto">
          <a:xfrm>
            <a:off x="5700714" y="5408614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41" name="Oval 21"/>
          <p:cNvSpPr>
            <a:spLocks noChangeArrowheads="1"/>
          </p:cNvSpPr>
          <p:nvPr/>
        </p:nvSpPr>
        <p:spPr bwMode="auto">
          <a:xfrm>
            <a:off x="6816726" y="3644900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42" name="Line 22"/>
          <p:cNvSpPr>
            <a:spLocks noChangeShapeType="1"/>
          </p:cNvSpPr>
          <p:nvPr/>
        </p:nvSpPr>
        <p:spPr bwMode="auto">
          <a:xfrm flipV="1">
            <a:off x="4511675" y="2312988"/>
            <a:ext cx="1836738" cy="1331912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43" name="AutoShape 23"/>
          <p:cNvSpPr>
            <a:spLocks noChangeArrowheads="1"/>
          </p:cNvSpPr>
          <p:nvPr/>
        </p:nvSpPr>
        <p:spPr bwMode="auto">
          <a:xfrm>
            <a:off x="7248526" y="2781301"/>
            <a:ext cx="2879725" cy="684213"/>
          </a:xfrm>
          <a:prstGeom prst="wedgeRoundRectCallout">
            <a:avLst>
              <a:gd name="adj1" fmla="val -102810"/>
              <a:gd name="adj2" fmla="val -3793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rgbClr val="006600"/>
                </a:solidFill>
              </a:rPr>
              <a:t>radius</a:t>
            </a:r>
            <a:endParaRPr lang="ru-RU" sz="3200" b="1" dirty="0">
              <a:solidFill>
                <a:srgbClr val="006600"/>
              </a:solidFill>
            </a:endParaRPr>
          </a:p>
        </p:txBody>
      </p:sp>
      <p:sp>
        <p:nvSpPr>
          <p:cNvPr id="81944" name="Line 24"/>
          <p:cNvSpPr>
            <a:spLocks noChangeShapeType="1"/>
          </p:cNvSpPr>
          <p:nvPr/>
        </p:nvSpPr>
        <p:spPr bwMode="auto">
          <a:xfrm>
            <a:off x="4511675" y="1520826"/>
            <a:ext cx="0" cy="4284663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46" name="Line 26"/>
          <p:cNvSpPr>
            <a:spLocks noChangeShapeType="1"/>
          </p:cNvSpPr>
          <p:nvPr/>
        </p:nvSpPr>
        <p:spPr bwMode="auto">
          <a:xfrm>
            <a:off x="2855914" y="5876925"/>
            <a:ext cx="4860925" cy="0"/>
          </a:xfrm>
          <a:prstGeom prst="line">
            <a:avLst/>
          </a:prstGeom>
          <a:noFill/>
          <a:ln w="5715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5" name="Oval 14"/>
          <p:cNvSpPr>
            <a:spLocks noChangeArrowheads="1"/>
          </p:cNvSpPr>
          <p:nvPr/>
        </p:nvSpPr>
        <p:spPr bwMode="auto">
          <a:xfrm>
            <a:off x="4403726" y="3608389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39" name="Oval 19"/>
          <p:cNvSpPr>
            <a:spLocks noChangeArrowheads="1"/>
          </p:cNvSpPr>
          <p:nvPr/>
        </p:nvSpPr>
        <p:spPr bwMode="auto">
          <a:xfrm>
            <a:off x="4403726" y="576897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47" name="AutoShape 27"/>
          <p:cNvSpPr>
            <a:spLocks noChangeArrowheads="1"/>
          </p:cNvSpPr>
          <p:nvPr/>
        </p:nvSpPr>
        <p:spPr bwMode="auto">
          <a:xfrm>
            <a:off x="7212013" y="4365625"/>
            <a:ext cx="2951162" cy="719138"/>
          </a:xfrm>
          <a:prstGeom prst="wedgeRoundRectCallout">
            <a:avLst>
              <a:gd name="adj1" fmla="val -70495"/>
              <a:gd name="adj2" fmla="val 142495"/>
              <a:gd name="adj3" fmla="val 16667"/>
            </a:avLst>
          </a:prstGeom>
          <a:solidFill>
            <a:schemeClr val="bg1"/>
          </a:solidFill>
          <a:ln w="9525">
            <a:solidFill>
              <a:srgbClr val="6633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rgbClr val="663300"/>
                </a:solidFill>
              </a:rPr>
              <a:t>urinma</a:t>
            </a:r>
            <a:endParaRPr lang="ru-RU" sz="3200" b="1" dirty="0">
              <a:solidFill>
                <a:srgbClr val="663300"/>
              </a:solidFill>
            </a:endParaRPr>
          </a:p>
        </p:txBody>
      </p:sp>
      <p:sp>
        <p:nvSpPr>
          <p:cNvPr id="81948" name="Line 28"/>
          <p:cNvSpPr>
            <a:spLocks noChangeShapeType="1"/>
          </p:cNvSpPr>
          <p:nvPr/>
        </p:nvSpPr>
        <p:spPr bwMode="auto">
          <a:xfrm flipH="1">
            <a:off x="5808664" y="3824289"/>
            <a:ext cx="1042987" cy="1620837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49" name="AutoShape 29"/>
          <p:cNvSpPr>
            <a:spLocks noChangeArrowheads="1"/>
          </p:cNvSpPr>
          <p:nvPr/>
        </p:nvSpPr>
        <p:spPr bwMode="auto">
          <a:xfrm>
            <a:off x="7248526" y="3573463"/>
            <a:ext cx="2879725" cy="684212"/>
          </a:xfrm>
          <a:prstGeom prst="wedgeRoundRectCallout">
            <a:avLst>
              <a:gd name="adj1" fmla="val -71005"/>
              <a:gd name="adj2" fmla="val 4350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rgbClr val="660066"/>
                </a:solidFill>
              </a:rPr>
              <a:t>vatar</a:t>
            </a:r>
            <a:endParaRPr lang="ru-RU" sz="3200" b="1" dirty="0">
              <a:solidFill>
                <a:srgbClr val="660066"/>
              </a:solidFill>
            </a:endParaRPr>
          </a:p>
        </p:txBody>
      </p:sp>
      <p:sp>
        <p:nvSpPr>
          <p:cNvPr id="81950" name="Line 30"/>
          <p:cNvSpPr>
            <a:spLocks noChangeShapeType="1"/>
          </p:cNvSpPr>
          <p:nvPr/>
        </p:nvSpPr>
        <p:spPr bwMode="auto">
          <a:xfrm flipV="1">
            <a:off x="2135188" y="1484314"/>
            <a:ext cx="4716462" cy="1081087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51" name="Oval 31"/>
          <p:cNvSpPr>
            <a:spLocks noChangeArrowheads="1"/>
          </p:cNvSpPr>
          <p:nvPr/>
        </p:nvSpPr>
        <p:spPr bwMode="auto">
          <a:xfrm>
            <a:off x="5700714" y="162877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52" name="Oval 32"/>
          <p:cNvSpPr>
            <a:spLocks noChangeArrowheads="1"/>
          </p:cNvSpPr>
          <p:nvPr/>
        </p:nvSpPr>
        <p:spPr bwMode="auto">
          <a:xfrm>
            <a:off x="2387601" y="238442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53" name="AutoShape 33"/>
          <p:cNvSpPr>
            <a:spLocks noChangeArrowheads="1"/>
          </p:cNvSpPr>
          <p:nvPr/>
        </p:nvSpPr>
        <p:spPr bwMode="auto">
          <a:xfrm>
            <a:off x="7248525" y="1196976"/>
            <a:ext cx="2808288" cy="612775"/>
          </a:xfrm>
          <a:prstGeom prst="wedgeRoundRectCallout">
            <a:avLst>
              <a:gd name="adj1" fmla="val -69444"/>
              <a:gd name="adj2" fmla="val 181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rgbClr val="660033"/>
                </a:solidFill>
              </a:rPr>
              <a:t>kesuvchi</a:t>
            </a:r>
            <a:endParaRPr lang="ru-RU" sz="3200" b="1" dirty="0">
              <a:solidFill>
                <a:srgbClr val="660033"/>
              </a:solidFill>
            </a:endParaRPr>
          </a:p>
        </p:txBody>
      </p:sp>
      <p:sp>
        <p:nvSpPr>
          <p:cNvPr id="81945" name="AutoShape 25"/>
          <p:cNvSpPr>
            <a:spLocks noChangeArrowheads="1"/>
          </p:cNvSpPr>
          <p:nvPr/>
        </p:nvSpPr>
        <p:spPr bwMode="auto">
          <a:xfrm>
            <a:off x="7319963" y="1916114"/>
            <a:ext cx="2843212" cy="720725"/>
          </a:xfrm>
          <a:prstGeom prst="wedgeRoundRectCallout">
            <a:avLst>
              <a:gd name="adj1" fmla="val -145755"/>
              <a:gd name="adj2" fmla="val -1960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/>
              <a:t>diametr</a:t>
            </a:r>
            <a:endParaRPr lang="ru-RU" sz="3200" b="1" dirty="0"/>
          </a:p>
        </p:txBody>
      </p:sp>
      <p:sp>
        <p:nvSpPr>
          <p:cNvPr id="23575" name="Rectangle 3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6" name="Arc 36"/>
          <p:cNvSpPr>
            <a:spLocks/>
          </p:cNvSpPr>
          <p:nvPr/>
        </p:nvSpPr>
        <p:spPr bwMode="auto">
          <a:xfrm rot="-7965085">
            <a:off x="1690688" y="3625850"/>
            <a:ext cx="2819400" cy="1536700"/>
          </a:xfrm>
          <a:custGeom>
            <a:avLst/>
            <a:gdLst>
              <a:gd name="T0" fmla="*/ 0 w 32769"/>
              <a:gd name="T1" fmla="*/ 339568 h 21600"/>
              <a:gd name="T2" fmla="*/ 2819400 w 32769"/>
              <a:gd name="T3" fmla="*/ 836292 h 21600"/>
              <a:gd name="T4" fmla="*/ 1165221 w 32769"/>
              <a:gd name="T5" fmla="*/ 1536700 h 21600"/>
              <a:gd name="T6" fmla="*/ 0 60000 65536"/>
              <a:gd name="T7" fmla="*/ 0 60000 65536"/>
              <a:gd name="T8" fmla="*/ 0 60000 65536"/>
              <a:gd name="T9" fmla="*/ 0 w 32769"/>
              <a:gd name="T10" fmla="*/ 0 h 21600"/>
              <a:gd name="T11" fmla="*/ 32769 w 3276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9" h="21600" fill="none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</a:path>
              <a:path w="32769" h="21600" stroke="0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  <a:lnTo>
                  <a:pt x="13543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sz="1800"/>
          </a:p>
        </p:txBody>
      </p:sp>
      <p:sp>
        <p:nvSpPr>
          <p:cNvPr id="81959" name="AutoShape 39"/>
          <p:cNvSpPr>
            <a:spLocks noChangeArrowheads="1"/>
          </p:cNvSpPr>
          <p:nvPr/>
        </p:nvSpPr>
        <p:spPr bwMode="auto">
          <a:xfrm>
            <a:off x="7356476" y="5265739"/>
            <a:ext cx="2771775" cy="649287"/>
          </a:xfrm>
          <a:prstGeom prst="wedgeRoundRectCallout">
            <a:avLst>
              <a:gd name="adj1" fmla="val -215407"/>
              <a:gd name="adj2" fmla="val -9547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/>
              <a:t>yoy</a:t>
            </a:r>
            <a:endParaRPr lang="ru-RU" sz="3200" b="1" dirty="0"/>
          </a:p>
        </p:txBody>
      </p:sp>
      <p:sp>
        <p:nvSpPr>
          <p:cNvPr id="81960" name="Oval 40"/>
          <p:cNvSpPr>
            <a:spLocks noChangeArrowheads="1"/>
          </p:cNvSpPr>
          <p:nvPr/>
        </p:nvSpPr>
        <p:spPr bwMode="auto">
          <a:xfrm>
            <a:off x="2063750" y="3249614"/>
            <a:ext cx="179388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61" name="Oval 41"/>
          <p:cNvSpPr>
            <a:spLocks noChangeArrowheads="1"/>
          </p:cNvSpPr>
          <p:nvPr/>
        </p:nvSpPr>
        <p:spPr bwMode="auto">
          <a:xfrm>
            <a:off x="3611564" y="5624514"/>
            <a:ext cx="179387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70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81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81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7" grpId="0" animBg="1"/>
      <p:bldP spid="81937" grpId="1" animBg="1"/>
      <p:bldP spid="81938" grpId="0" animBg="1"/>
      <p:bldP spid="81938" grpId="1" animBg="1"/>
      <p:bldP spid="81940" grpId="0" animBg="1"/>
      <p:bldP spid="81940" grpId="1" animBg="1"/>
      <p:bldP spid="81941" grpId="0" animBg="1"/>
      <p:bldP spid="81941" grpId="1" animBg="1"/>
      <p:bldP spid="81942" grpId="0" animBg="1"/>
      <p:bldP spid="81942" grpId="1" animBg="1"/>
      <p:bldP spid="81943" grpId="0" animBg="1"/>
      <p:bldP spid="81943" grpId="1" animBg="1"/>
      <p:bldP spid="81944" grpId="0" animBg="1"/>
      <p:bldP spid="81944" grpId="1" animBg="1"/>
      <p:bldP spid="81946" grpId="0" animBg="1"/>
      <p:bldP spid="81946" grpId="1" animBg="1"/>
      <p:bldP spid="81939" grpId="0" animBg="1"/>
      <p:bldP spid="81939" grpId="1" animBg="1"/>
      <p:bldP spid="81939" grpId="2" animBg="1"/>
      <p:bldP spid="81939" grpId="3" animBg="1"/>
      <p:bldP spid="81947" grpId="0" animBg="1"/>
      <p:bldP spid="81947" grpId="1" animBg="1"/>
      <p:bldP spid="81948" grpId="0" animBg="1"/>
      <p:bldP spid="81948" grpId="1" animBg="1"/>
      <p:bldP spid="81949" grpId="0" animBg="1"/>
      <p:bldP spid="81949" grpId="1" animBg="1"/>
      <p:bldP spid="81950" grpId="0" animBg="1"/>
      <p:bldP spid="81950" grpId="1" animBg="1"/>
      <p:bldP spid="81951" grpId="0" animBg="1"/>
      <p:bldP spid="81951" grpId="1" animBg="1"/>
      <p:bldP spid="81952" grpId="0" animBg="1"/>
      <p:bldP spid="81952" grpId="1" animBg="1"/>
      <p:bldP spid="81953" grpId="0" animBg="1"/>
      <p:bldP spid="81953" grpId="1" animBg="1"/>
      <p:bldP spid="81945" grpId="0" animBg="1"/>
      <p:bldP spid="81945" grpId="1" animBg="1"/>
      <p:bldP spid="81956" grpId="0" animBg="1"/>
      <p:bldP spid="81956" grpId="1" animBg="1"/>
      <p:bldP spid="81959" grpId="0" animBg="1"/>
      <p:bldP spid="81959" grpId="1" animBg="1"/>
      <p:bldP spid="81960" grpId="0" animBg="1"/>
      <p:bldP spid="81960" grpId="1" animBg="1"/>
      <p:bldP spid="81961" grpId="0" animBg="1"/>
      <p:bldP spid="8196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2970" name="Text Box 26"/>
              <p:cNvSpPr txBox="1">
                <a:spLocks noChangeArrowheads="1"/>
              </p:cNvSpPr>
              <p:nvPr/>
            </p:nvSpPr>
            <p:spPr bwMode="auto">
              <a:xfrm>
                <a:off x="2103755" y="4781523"/>
                <a:ext cx="371074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</a:rPr>
                  <a:t>= d 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</a:rPr>
                  <a:t> </a:t>
                </a:r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2970" name="Text 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03755" y="4781523"/>
                <a:ext cx="3710744" cy="584775"/>
              </a:xfrm>
              <a:prstGeom prst="rect">
                <a:avLst/>
              </a:prstGeom>
              <a:blipFill rotWithShape="0">
                <a:blip r:embed="rId2"/>
                <a:stretch>
                  <a:fillRect t="-13542" b="-3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581" name="Group 83"/>
          <p:cNvGrpSpPr>
            <a:grpSpLocks/>
          </p:cNvGrpSpPr>
          <p:nvPr/>
        </p:nvGrpSpPr>
        <p:grpSpPr bwMode="auto">
          <a:xfrm>
            <a:off x="1001240" y="1710426"/>
            <a:ext cx="3006726" cy="2908298"/>
            <a:chOff x="1947" y="949"/>
            <a:chExt cx="1894" cy="1832"/>
          </a:xfrm>
        </p:grpSpPr>
        <p:sp>
          <p:nvSpPr>
            <p:cNvPr id="24582" name="Oval 64"/>
            <p:cNvSpPr>
              <a:spLocks noChangeArrowheads="1"/>
            </p:cNvSpPr>
            <p:nvPr/>
          </p:nvSpPr>
          <p:spPr bwMode="auto">
            <a:xfrm>
              <a:off x="1947" y="949"/>
              <a:ext cx="1894" cy="183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grpSp>
          <p:nvGrpSpPr>
            <p:cNvPr id="24588" name="Group 62"/>
            <p:cNvGrpSpPr>
              <a:grpSpLocks/>
            </p:cNvGrpSpPr>
            <p:nvPr/>
          </p:nvGrpSpPr>
          <p:grpSpPr bwMode="auto">
            <a:xfrm>
              <a:off x="2827" y="1829"/>
              <a:ext cx="118" cy="121"/>
              <a:chOff x="1460" y="2150"/>
              <a:chExt cx="62" cy="65"/>
            </a:xfrm>
          </p:grpSpPr>
          <p:sp>
            <p:nvSpPr>
              <p:cNvPr id="24591" name="Oval 60"/>
              <p:cNvSpPr>
                <a:spLocks noChangeArrowheads="1"/>
              </p:cNvSpPr>
              <p:nvPr/>
            </p:nvSpPr>
            <p:spPr bwMode="auto">
              <a:xfrm>
                <a:off x="1460" y="2150"/>
                <a:ext cx="62" cy="62"/>
              </a:xfrm>
              <a:prstGeom prst="ellipse">
                <a:avLst/>
              </a:prstGeom>
              <a:solidFill>
                <a:srgbClr val="00B05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  <p:sp>
            <p:nvSpPr>
              <p:cNvPr id="24592" name="Oval 61"/>
              <p:cNvSpPr>
                <a:spLocks noChangeArrowheads="1"/>
              </p:cNvSpPr>
              <p:nvPr/>
            </p:nvSpPr>
            <p:spPr bwMode="auto">
              <a:xfrm>
                <a:off x="1460" y="2153"/>
                <a:ext cx="62" cy="62"/>
              </a:xfrm>
              <a:prstGeom prst="ellipse">
                <a:avLst/>
              </a:prstGeom>
              <a:solidFill>
                <a:srgbClr val="7030A0"/>
              </a:solidFill>
              <a:ln w="9525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59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740" y="1488"/>
                  <a:ext cx="385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ru-RU" sz="2800" b="1" dirty="0">
                    <a:solidFill>
                      <a:srgbClr val="3333CC"/>
                    </a:solidFill>
                  </a:endParaRPr>
                </a:p>
              </p:txBody>
            </p:sp>
          </mc:Choice>
          <mc:Fallback xmlns="">
            <p:sp>
              <p:nvSpPr>
                <p:cNvPr id="24590" name="Text 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740" y="1488"/>
                  <a:ext cx="385" cy="33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Oval 64"/>
          <p:cNvSpPr>
            <a:spLocks noChangeArrowheads="1"/>
          </p:cNvSpPr>
          <p:nvPr/>
        </p:nvSpPr>
        <p:spPr bwMode="auto">
          <a:xfrm>
            <a:off x="4432702" y="2242259"/>
            <a:ext cx="2005884" cy="1882327"/>
          </a:xfrm>
          <a:prstGeom prst="ellipse">
            <a:avLst/>
          </a:prstGeom>
          <a:solidFill>
            <a:schemeClr val="bg1"/>
          </a:solidFill>
          <a:ln w="571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pSp>
        <p:nvGrpSpPr>
          <p:cNvPr id="17" name="Group 83"/>
          <p:cNvGrpSpPr>
            <a:grpSpLocks/>
          </p:cNvGrpSpPr>
          <p:nvPr/>
        </p:nvGrpSpPr>
        <p:grpSpPr bwMode="auto">
          <a:xfrm>
            <a:off x="7337747" y="1744837"/>
            <a:ext cx="3006725" cy="2908299"/>
            <a:chOff x="1927" y="913"/>
            <a:chExt cx="1894" cy="1832"/>
          </a:xfrm>
        </p:grpSpPr>
        <p:sp>
          <p:nvSpPr>
            <p:cNvPr id="18" name="Oval 64"/>
            <p:cNvSpPr>
              <a:spLocks noChangeArrowheads="1"/>
            </p:cNvSpPr>
            <p:nvPr/>
          </p:nvSpPr>
          <p:spPr bwMode="auto">
            <a:xfrm>
              <a:off x="1927" y="913"/>
              <a:ext cx="1894" cy="183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1" name="Line 65"/>
            <p:cNvSpPr>
              <a:spLocks noChangeShapeType="1"/>
            </p:cNvSpPr>
            <p:nvPr/>
          </p:nvSpPr>
          <p:spPr bwMode="auto">
            <a:xfrm flipV="1">
              <a:off x="2875" y="1821"/>
              <a:ext cx="882" cy="19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2" name="Group 62"/>
            <p:cNvGrpSpPr>
              <a:grpSpLocks/>
            </p:cNvGrpSpPr>
            <p:nvPr/>
          </p:nvGrpSpPr>
          <p:grpSpPr bwMode="auto">
            <a:xfrm>
              <a:off x="2827" y="1765"/>
              <a:ext cx="118" cy="127"/>
              <a:chOff x="1460" y="2109"/>
              <a:chExt cx="62" cy="68"/>
            </a:xfrm>
          </p:grpSpPr>
          <p:sp>
            <p:nvSpPr>
              <p:cNvPr id="24" name="Oval 60"/>
              <p:cNvSpPr>
                <a:spLocks noChangeArrowheads="1"/>
              </p:cNvSpPr>
              <p:nvPr/>
            </p:nvSpPr>
            <p:spPr bwMode="auto">
              <a:xfrm>
                <a:off x="1460" y="2109"/>
                <a:ext cx="62" cy="62"/>
              </a:xfrm>
              <a:prstGeom prst="ellipse">
                <a:avLst/>
              </a:prstGeom>
              <a:solidFill>
                <a:srgbClr val="7030A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  <p:sp>
            <p:nvSpPr>
              <p:cNvPr id="25" name="Oval 61"/>
              <p:cNvSpPr>
                <a:spLocks noChangeArrowheads="1"/>
              </p:cNvSpPr>
              <p:nvPr/>
            </p:nvSpPr>
            <p:spPr bwMode="auto">
              <a:xfrm>
                <a:off x="1460" y="2115"/>
                <a:ext cx="62" cy="62"/>
              </a:xfrm>
              <a:prstGeom prst="ellipse">
                <a:avLst/>
              </a:prstGeom>
              <a:noFill/>
              <a:ln w="952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609" y="1449"/>
                  <a:ext cx="385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ru-RU" sz="2400" b="1" dirty="0">
                    <a:solidFill>
                      <a:srgbClr val="3333CC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 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609" y="1449"/>
                  <a:ext cx="385" cy="33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Oval 64"/>
          <p:cNvSpPr>
            <a:spLocks noChangeArrowheads="1"/>
          </p:cNvSpPr>
          <p:nvPr/>
        </p:nvSpPr>
        <p:spPr bwMode="auto">
          <a:xfrm>
            <a:off x="8236273" y="2268771"/>
            <a:ext cx="2005884" cy="1882327"/>
          </a:xfrm>
          <a:prstGeom prst="ellips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7" name="Oval 60"/>
          <p:cNvSpPr>
            <a:spLocks noChangeArrowheads="1"/>
          </p:cNvSpPr>
          <p:nvPr/>
        </p:nvSpPr>
        <p:spPr bwMode="auto">
          <a:xfrm>
            <a:off x="5332690" y="3106355"/>
            <a:ext cx="187325" cy="184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169374" y="2610625"/>
                <a:ext cx="7012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374" y="2610625"/>
                <a:ext cx="701281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>
            <a:endCxn id="27" idx="2"/>
          </p:cNvCxnSpPr>
          <p:nvPr/>
        </p:nvCxnSpPr>
        <p:spPr>
          <a:xfrm flipV="1">
            <a:off x="2585565" y="3198430"/>
            <a:ext cx="2747125" cy="106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60"/>
          <p:cNvSpPr>
            <a:spLocks noChangeArrowheads="1"/>
          </p:cNvSpPr>
          <p:nvPr/>
        </p:nvSpPr>
        <p:spPr bwMode="auto">
          <a:xfrm>
            <a:off x="9149114" y="3106355"/>
            <a:ext cx="187325" cy="184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133407" y="2577327"/>
                <a:ext cx="7012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3407" y="2577327"/>
                <a:ext cx="701282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26"/>
              <p:cNvSpPr txBox="1">
                <a:spLocks noChangeArrowheads="1"/>
              </p:cNvSpPr>
              <p:nvPr/>
            </p:nvSpPr>
            <p:spPr bwMode="auto">
              <a:xfrm>
                <a:off x="7915485" y="4786704"/>
                <a:ext cx="264746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3200" b="1" i="1" dirty="0" smtClean="0">
                    <a:solidFill>
                      <a:schemeClr val="tx1"/>
                    </a:solidFill>
                  </a:rPr>
                  <a:t>d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</a:rPr>
                  <a:t> </a:t>
                </a:r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 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15485" y="4786704"/>
                <a:ext cx="2647460" cy="584775"/>
              </a:xfrm>
              <a:prstGeom prst="rect">
                <a:avLst/>
              </a:prstGeom>
              <a:blipFill rotWithShape="0">
                <a:blip r:embed="rId7"/>
                <a:stretch>
                  <a:fillRect l="-5747" t="-13542" b="-3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0" y="22267"/>
            <a:ext cx="12192000" cy="112444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yoylashuvi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41483" y="5574895"/>
            <a:ext cx="74029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8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70" grpId="0"/>
      <p:bldP spid="3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2970" name="Text Box 26"/>
              <p:cNvSpPr txBox="1">
                <a:spLocks noChangeArrowheads="1"/>
              </p:cNvSpPr>
              <p:nvPr/>
            </p:nvSpPr>
            <p:spPr bwMode="auto">
              <a:xfrm>
                <a:off x="1026506" y="5627757"/>
                <a:ext cx="371074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</a:rPr>
                  <a:t>= d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</a:rPr>
                  <a:t> </a:t>
                </a:r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2970" name="Text 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26506" y="5627757"/>
                <a:ext cx="3710744" cy="584775"/>
              </a:xfrm>
              <a:prstGeom prst="rect">
                <a:avLst/>
              </a:prstGeom>
              <a:blipFill rotWithShape="0">
                <a:blip r:embed="rId2"/>
                <a:stretch>
                  <a:fillRect t="-13542" b="-3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581" name="Group 83"/>
          <p:cNvGrpSpPr>
            <a:grpSpLocks/>
          </p:cNvGrpSpPr>
          <p:nvPr/>
        </p:nvGrpSpPr>
        <p:grpSpPr bwMode="auto">
          <a:xfrm>
            <a:off x="903812" y="2070466"/>
            <a:ext cx="3006726" cy="2908298"/>
            <a:chOff x="1947" y="949"/>
            <a:chExt cx="1894" cy="1832"/>
          </a:xfrm>
        </p:grpSpPr>
        <p:sp>
          <p:nvSpPr>
            <p:cNvPr id="24582" name="Oval 64"/>
            <p:cNvSpPr>
              <a:spLocks noChangeArrowheads="1"/>
            </p:cNvSpPr>
            <p:nvPr/>
          </p:nvSpPr>
          <p:spPr bwMode="auto">
            <a:xfrm>
              <a:off x="1947" y="949"/>
              <a:ext cx="1894" cy="183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grpSp>
          <p:nvGrpSpPr>
            <p:cNvPr id="24588" name="Group 62"/>
            <p:cNvGrpSpPr>
              <a:grpSpLocks/>
            </p:cNvGrpSpPr>
            <p:nvPr/>
          </p:nvGrpSpPr>
          <p:grpSpPr bwMode="auto">
            <a:xfrm>
              <a:off x="2827" y="1829"/>
              <a:ext cx="118" cy="121"/>
              <a:chOff x="1460" y="2150"/>
              <a:chExt cx="62" cy="65"/>
            </a:xfrm>
          </p:grpSpPr>
          <p:sp>
            <p:nvSpPr>
              <p:cNvPr id="24591" name="Oval 60"/>
              <p:cNvSpPr>
                <a:spLocks noChangeArrowheads="1"/>
              </p:cNvSpPr>
              <p:nvPr/>
            </p:nvSpPr>
            <p:spPr bwMode="auto">
              <a:xfrm>
                <a:off x="1460" y="2150"/>
                <a:ext cx="62" cy="62"/>
              </a:xfrm>
              <a:prstGeom prst="ellipse">
                <a:avLst/>
              </a:prstGeom>
              <a:solidFill>
                <a:srgbClr val="00B05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  <p:sp>
            <p:nvSpPr>
              <p:cNvPr id="24592" name="Oval 61"/>
              <p:cNvSpPr>
                <a:spLocks noChangeArrowheads="1"/>
              </p:cNvSpPr>
              <p:nvPr/>
            </p:nvSpPr>
            <p:spPr bwMode="auto">
              <a:xfrm>
                <a:off x="1460" y="2153"/>
                <a:ext cx="62" cy="62"/>
              </a:xfrm>
              <a:prstGeom prst="ellipse">
                <a:avLst/>
              </a:prstGeom>
              <a:solidFill>
                <a:srgbClr val="7030A0"/>
              </a:solidFill>
              <a:ln w="9525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59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511" y="1556"/>
                  <a:ext cx="385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ru-RU" sz="2800" b="1" dirty="0">
                    <a:solidFill>
                      <a:srgbClr val="3333CC"/>
                    </a:solidFill>
                  </a:endParaRPr>
                </a:p>
              </p:txBody>
            </p:sp>
          </mc:Choice>
          <mc:Fallback xmlns="">
            <p:sp>
              <p:nvSpPr>
                <p:cNvPr id="24590" name="Text 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511" y="1556"/>
                  <a:ext cx="385" cy="33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Oval 64"/>
          <p:cNvSpPr>
            <a:spLocks noChangeArrowheads="1"/>
          </p:cNvSpPr>
          <p:nvPr/>
        </p:nvSpPr>
        <p:spPr bwMode="auto">
          <a:xfrm>
            <a:off x="3946100" y="2583451"/>
            <a:ext cx="2005884" cy="1882327"/>
          </a:xfrm>
          <a:prstGeom prst="ellipse">
            <a:avLst/>
          </a:prstGeom>
          <a:solidFill>
            <a:schemeClr val="bg1"/>
          </a:solidFill>
          <a:ln w="571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grpSp>
        <p:nvGrpSpPr>
          <p:cNvPr id="17" name="Group 83"/>
          <p:cNvGrpSpPr>
            <a:grpSpLocks/>
          </p:cNvGrpSpPr>
          <p:nvPr/>
        </p:nvGrpSpPr>
        <p:grpSpPr bwMode="auto">
          <a:xfrm>
            <a:off x="6905620" y="2104877"/>
            <a:ext cx="3006725" cy="2908299"/>
            <a:chOff x="1927" y="913"/>
            <a:chExt cx="1894" cy="1832"/>
          </a:xfrm>
        </p:grpSpPr>
        <p:sp>
          <p:nvSpPr>
            <p:cNvPr id="18" name="Oval 64"/>
            <p:cNvSpPr>
              <a:spLocks noChangeArrowheads="1"/>
            </p:cNvSpPr>
            <p:nvPr/>
          </p:nvSpPr>
          <p:spPr bwMode="auto">
            <a:xfrm>
              <a:off x="1927" y="913"/>
              <a:ext cx="1894" cy="183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1" name="Line 65"/>
            <p:cNvSpPr>
              <a:spLocks noChangeShapeType="1"/>
            </p:cNvSpPr>
            <p:nvPr/>
          </p:nvSpPr>
          <p:spPr bwMode="auto">
            <a:xfrm flipV="1">
              <a:off x="2875" y="1828"/>
              <a:ext cx="946" cy="12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2" name="Group 62"/>
            <p:cNvGrpSpPr>
              <a:grpSpLocks/>
            </p:cNvGrpSpPr>
            <p:nvPr/>
          </p:nvGrpSpPr>
          <p:grpSpPr bwMode="auto">
            <a:xfrm>
              <a:off x="2827" y="1786"/>
              <a:ext cx="118" cy="118"/>
              <a:chOff x="1460" y="2114"/>
              <a:chExt cx="62" cy="63"/>
            </a:xfrm>
          </p:grpSpPr>
          <p:sp>
            <p:nvSpPr>
              <p:cNvPr id="24" name="Oval 60"/>
              <p:cNvSpPr>
                <a:spLocks noChangeArrowheads="1"/>
              </p:cNvSpPr>
              <p:nvPr/>
            </p:nvSpPr>
            <p:spPr bwMode="auto">
              <a:xfrm>
                <a:off x="1460" y="2114"/>
                <a:ext cx="62" cy="62"/>
              </a:xfrm>
              <a:prstGeom prst="ellipse">
                <a:avLst/>
              </a:prstGeom>
              <a:solidFill>
                <a:srgbClr val="7030A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  <p:sp>
            <p:nvSpPr>
              <p:cNvPr id="25" name="Oval 61"/>
              <p:cNvSpPr>
                <a:spLocks noChangeArrowheads="1"/>
              </p:cNvSpPr>
              <p:nvPr/>
            </p:nvSpPr>
            <p:spPr bwMode="auto">
              <a:xfrm>
                <a:off x="1460" y="2115"/>
                <a:ext cx="62" cy="62"/>
              </a:xfrm>
              <a:prstGeom prst="ellipse">
                <a:avLst/>
              </a:prstGeom>
              <a:noFill/>
              <a:ln w="952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609" y="1449"/>
                  <a:ext cx="385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ru-RU" sz="2400" b="1" dirty="0">
                    <a:solidFill>
                      <a:srgbClr val="3333CC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 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609" y="1449"/>
                  <a:ext cx="385" cy="33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Oval 64"/>
          <p:cNvSpPr>
            <a:spLocks noChangeArrowheads="1"/>
          </p:cNvSpPr>
          <p:nvPr/>
        </p:nvSpPr>
        <p:spPr bwMode="auto">
          <a:xfrm>
            <a:off x="7906540" y="2628811"/>
            <a:ext cx="2005884" cy="1882327"/>
          </a:xfrm>
          <a:prstGeom prst="ellips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7" name="Oval 60"/>
          <p:cNvSpPr>
            <a:spLocks noChangeArrowheads="1"/>
          </p:cNvSpPr>
          <p:nvPr/>
        </p:nvSpPr>
        <p:spPr bwMode="auto">
          <a:xfrm>
            <a:off x="4799856" y="3466395"/>
            <a:ext cx="187325" cy="184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771625" y="3036167"/>
                <a:ext cx="7012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1625" y="3036167"/>
                <a:ext cx="701281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>
            <a:stCxn id="24592" idx="6"/>
            <a:endCxn id="27" idx="2"/>
          </p:cNvCxnSpPr>
          <p:nvPr/>
        </p:nvCxnSpPr>
        <p:spPr>
          <a:xfrm flipV="1">
            <a:off x="2488137" y="3558470"/>
            <a:ext cx="2311719" cy="9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60"/>
          <p:cNvSpPr>
            <a:spLocks noChangeArrowheads="1"/>
          </p:cNvSpPr>
          <p:nvPr/>
        </p:nvSpPr>
        <p:spPr bwMode="auto">
          <a:xfrm>
            <a:off x="8716987" y="3466395"/>
            <a:ext cx="187325" cy="184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8701280" y="2937367"/>
                <a:ext cx="7012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1280" y="2937367"/>
                <a:ext cx="701282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26"/>
              <p:cNvSpPr txBox="1">
                <a:spLocks noChangeArrowheads="1"/>
              </p:cNvSpPr>
              <p:nvPr/>
            </p:nvSpPr>
            <p:spPr bwMode="auto">
              <a:xfrm>
                <a:off x="7275753" y="5533753"/>
                <a:ext cx="264746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3200" b="1" i="1" dirty="0" smtClean="0">
                    <a:solidFill>
                      <a:schemeClr val="tx1"/>
                    </a:solidFill>
                  </a:rPr>
                  <a:t>d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 </m:t>
                        </m:r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</a:rPr>
                  <a:t> </a:t>
                </a:r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 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75753" y="5533753"/>
                <a:ext cx="2647460" cy="584775"/>
              </a:xfrm>
              <a:prstGeom prst="rect">
                <a:avLst/>
              </a:prstGeom>
              <a:blipFill rotWithShape="0">
                <a:blip r:embed="rId7"/>
                <a:stretch>
                  <a:fillRect l="-5991" t="-13542" b="-3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0" y="22267"/>
            <a:ext cx="12192000" cy="112444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yoylashuvi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91544" y="1186645"/>
            <a:ext cx="75600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29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70" grpId="0"/>
      <p:bldP spid="16" grpId="0" animBg="1"/>
      <p:bldP spid="26" grpId="0" animBg="1"/>
      <p:bldP spid="27" grpId="0" animBg="1"/>
      <p:bldP spid="2" grpId="0"/>
      <p:bldP spid="32" grpId="0" animBg="1"/>
      <p:bldP spid="6" grpId="0"/>
      <p:bldP spid="34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6"/>
              <p:cNvSpPr txBox="1">
                <a:spLocks noChangeArrowheads="1"/>
              </p:cNvSpPr>
              <p:nvPr/>
            </p:nvSpPr>
            <p:spPr bwMode="auto">
              <a:xfrm>
                <a:off x="2103755" y="5364505"/>
                <a:ext cx="371074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3200" b="1" dirty="0" smtClean="0">
                    <a:solidFill>
                      <a:schemeClr val="tx1"/>
                    </a:solidFill>
                  </a:rPr>
                  <a:t>d 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ru-RU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 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03755" y="5364505"/>
                <a:ext cx="3710744" cy="584775"/>
              </a:xfrm>
              <a:prstGeom prst="rect">
                <a:avLst/>
              </a:prstGeom>
              <a:blipFill rotWithShape="0">
                <a:blip r:embed="rId2"/>
                <a:stretch>
                  <a:fillRect l="-4105" t="-13542" b="-3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83"/>
          <p:cNvGrpSpPr>
            <a:grpSpLocks/>
          </p:cNvGrpSpPr>
          <p:nvPr/>
        </p:nvGrpSpPr>
        <p:grpSpPr bwMode="auto">
          <a:xfrm>
            <a:off x="1001240" y="2293408"/>
            <a:ext cx="3006726" cy="2908298"/>
            <a:chOff x="1947" y="949"/>
            <a:chExt cx="1894" cy="1832"/>
          </a:xfrm>
        </p:grpSpPr>
        <p:sp>
          <p:nvSpPr>
            <p:cNvPr id="18" name="Oval 64"/>
            <p:cNvSpPr>
              <a:spLocks noChangeArrowheads="1"/>
            </p:cNvSpPr>
            <p:nvPr/>
          </p:nvSpPr>
          <p:spPr bwMode="auto">
            <a:xfrm>
              <a:off x="1947" y="949"/>
              <a:ext cx="1894" cy="183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grpSp>
          <p:nvGrpSpPr>
            <p:cNvPr id="19" name="Group 62"/>
            <p:cNvGrpSpPr>
              <a:grpSpLocks/>
            </p:cNvGrpSpPr>
            <p:nvPr/>
          </p:nvGrpSpPr>
          <p:grpSpPr bwMode="auto">
            <a:xfrm>
              <a:off x="2827" y="1829"/>
              <a:ext cx="118" cy="121"/>
              <a:chOff x="1460" y="2150"/>
              <a:chExt cx="62" cy="65"/>
            </a:xfrm>
          </p:grpSpPr>
          <p:sp>
            <p:nvSpPr>
              <p:cNvPr id="21" name="Oval 60"/>
              <p:cNvSpPr>
                <a:spLocks noChangeArrowheads="1"/>
              </p:cNvSpPr>
              <p:nvPr/>
            </p:nvSpPr>
            <p:spPr bwMode="auto">
              <a:xfrm>
                <a:off x="1460" y="2150"/>
                <a:ext cx="62" cy="62"/>
              </a:xfrm>
              <a:prstGeom prst="ellipse">
                <a:avLst/>
              </a:prstGeom>
              <a:solidFill>
                <a:srgbClr val="00B05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  <p:sp>
            <p:nvSpPr>
              <p:cNvPr id="22" name="Oval 61"/>
              <p:cNvSpPr>
                <a:spLocks noChangeArrowheads="1"/>
              </p:cNvSpPr>
              <p:nvPr/>
            </p:nvSpPr>
            <p:spPr bwMode="auto">
              <a:xfrm>
                <a:off x="1460" y="2153"/>
                <a:ext cx="62" cy="62"/>
              </a:xfrm>
              <a:prstGeom prst="ellipse">
                <a:avLst/>
              </a:prstGeom>
              <a:solidFill>
                <a:srgbClr val="7030A0"/>
              </a:solidFill>
              <a:ln w="9525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740" y="1488"/>
                  <a:ext cx="385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ru-RU" sz="2800" b="1" dirty="0">
                    <a:solidFill>
                      <a:srgbClr val="3333CC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 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740" y="1488"/>
                  <a:ext cx="385" cy="33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Oval 64"/>
          <p:cNvSpPr>
            <a:spLocks noChangeArrowheads="1"/>
          </p:cNvSpPr>
          <p:nvPr/>
        </p:nvSpPr>
        <p:spPr bwMode="auto">
          <a:xfrm>
            <a:off x="3594521" y="2775663"/>
            <a:ext cx="2005884" cy="1882327"/>
          </a:xfrm>
          <a:prstGeom prst="ellips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4" name="Oval 60"/>
          <p:cNvSpPr>
            <a:spLocks noChangeArrowheads="1"/>
          </p:cNvSpPr>
          <p:nvPr/>
        </p:nvSpPr>
        <p:spPr bwMode="auto">
          <a:xfrm>
            <a:off x="4444892" y="3662296"/>
            <a:ext cx="187325" cy="184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4281576" y="3210655"/>
                <a:ext cx="7012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576" y="3210655"/>
                <a:ext cx="701281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/>
          <p:cNvCxnSpPr>
            <a:stCxn id="22" idx="6"/>
            <a:endCxn id="24" idx="2"/>
          </p:cNvCxnSpPr>
          <p:nvPr/>
        </p:nvCxnSpPr>
        <p:spPr>
          <a:xfrm flipV="1">
            <a:off x="2585565" y="3754371"/>
            <a:ext cx="1859327" cy="365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7337845" y="2464917"/>
            <a:ext cx="3032125" cy="2908299"/>
            <a:chOff x="1601" y="909"/>
            <a:chExt cx="1910" cy="1832"/>
          </a:xfrm>
        </p:grpSpPr>
        <p:sp>
          <p:nvSpPr>
            <p:cNvPr id="29" name="Oval 64"/>
            <p:cNvSpPr>
              <a:spLocks noChangeArrowheads="1"/>
            </p:cNvSpPr>
            <p:nvPr/>
          </p:nvSpPr>
          <p:spPr bwMode="auto">
            <a:xfrm>
              <a:off x="1601" y="909"/>
              <a:ext cx="1894" cy="183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30" name="Line 65"/>
            <p:cNvSpPr>
              <a:spLocks noChangeShapeType="1"/>
            </p:cNvSpPr>
            <p:nvPr/>
          </p:nvSpPr>
          <p:spPr bwMode="auto">
            <a:xfrm flipV="1">
              <a:off x="2565" y="1828"/>
              <a:ext cx="946" cy="12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Oval 60"/>
            <p:cNvSpPr>
              <a:spLocks noChangeArrowheads="1"/>
            </p:cNvSpPr>
            <p:nvPr/>
          </p:nvSpPr>
          <p:spPr bwMode="auto">
            <a:xfrm>
              <a:off x="2542" y="1782"/>
              <a:ext cx="118" cy="116"/>
            </a:xfrm>
            <a:prstGeom prst="ellipse">
              <a:avLst/>
            </a:prstGeom>
            <a:solidFill>
              <a:srgbClr val="7030A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261" y="1457"/>
                  <a:ext cx="385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ru-RU" sz="2400" b="1" dirty="0">
                    <a:solidFill>
                      <a:srgbClr val="3333CC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 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261" y="1457"/>
                  <a:ext cx="385" cy="33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5" name="Oval 64"/>
          <p:cNvSpPr>
            <a:spLocks noChangeArrowheads="1"/>
          </p:cNvSpPr>
          <p:nvPr/>
        </p:nvSpPr>
        <p:spPr bwMode="auto">
          <a:xfrm>
            <a:off x="7871793" y="3016002"/>
            <a:ext cx="2005884" cy="1882327"/>
          </a:xfrm>
          <a:prstGeom prst="ellips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6" name="Oval 60"/>
          <p:cNvSpPr>
            <a:spLocks noChangeArrowheads="1"/>
          </p:cNvSpPr>
          <p:nvPr/>
        </p:nvSpPr>
        <p:spPr bwMode="auto">
          <a:xfrm>
            <a:off x="8832304" y="3836371"/>
            <a:ext cx="187325" cy="184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8884070" y="3320434"/>
                <a:ext cx="88081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</a:rPr>
                  <a:t>=</a:t>
                </a:r>
                <a:r>
                  <a:rPr lang="en-US" sz="2800" b="1" dirty="0" smtClean="0">
                    <a:solidFill>
                      <a:srgbClr val="8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4070" y="3320434"/>
                <a:ext cx="880819" cy="523220"/>
              </a:xfrm>
              <a:prstGeom prst="rect">
                <a:avLst/>
              </a:prstGeom>
              <a:blipFill rotWithShape="0">
                <a:blip r:embed="rId6"/>
                <a:stretch>
                  <a:fillRect l="-13793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Прямоугольник 39"/>
          <p:cNvSpPr/>
          <p:nvPr/>
        </p:nvSpPr>
        <p:spPr>
          <a:xfrm>
            <a:off x="0" y="22267"/>
            <a:ext cx="12192000" cy="112444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yoylashuvi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57581" y="1509467"/>
            <a:ext cx="42146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Konsentrik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6162" y="1440899"/>
            <a:ext cx="66175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4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 animBg="1"/>
      <p:bldP spid="24" grpId="0" animBg="1"/>
      <p:bldP spid="25" grpId="0"/>
      <p:bldP spid="35" grpId="0" animBg="1"/>
      <p:bldP spid="36" grpId="0" animBg="1"/>
      <p:bldP spid="37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13"/>
          <p:cNvSpPr>
            <a:spLocks noGrp="1" noChangeArrowheads="1"/>
          </p:cNvSpPr>
          <p:nvPr>
            <p:ph type="title"/>
          </p:nvPr>
        </p:nvSpPr>
        <p:spPr>
          <a:xfrm>
            <a:off x="598207" y="195817"/>
            <a:ext cx="11334002" cy="1325563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8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TEOREMA: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markazlari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radiuslari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yig‘indisidan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ayirmasidan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aylanalar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1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1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479376" y="5197800"/>
            <a:ext cx="1050976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 err="1" smtClean="0">
                <a:solidFill>
                  <a:schemeClr val="tx1"/>
                </a:solidFill>
              </a:rPr>
              <a:t>Demak</a:t>
            </a:r>
            <a:r>
              <a:rPr lang="en-US" sz="2800" i="1" dirty="0" smtClean="0">
                <a:solidFill>
                  <a:schemeClr val="tx1"/>
                </a:solidFill>
              </a:rPr>
              <a:t>, A </a:t>
            </a:r>
            <a:r>
              <a:rPr lang="en-US" sz="2800" i="1" dirty="0" err="1" smtClean="0">
                <a:solidFill>
                  <a:schemeClr val="tx1"/>
                </a:solidFill>
              </a:rPr>
              <a:t>nuqta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ikkinchi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aylanaga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tegishli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emas</a:t>
            </a:r>
            <a:r>
              <a:rPr lang="en-US" sz="2800" i="1" dirty="0" smtClean="0">
                <a:solidFill>
                  <a:schemeClr val="tx1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</a:rPr>
              <a:t>Aylanalar</a:t>
            </a:r>
            <a:r>
              <a:rPr lang="en-US" sz="2800" b="1" i="1" dirty="0" smtClean="0">
                <a:solidFill>
                  <a:schemeClr val="tx1"/>
                </a:solidFill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</a:rPr>
              <a:t>umumiy</a:t>
            </a:r>
            <a:r>
              <a:rPr lang="en-US" sz="2800" b="1" i="1" dirty="0" smtClean="0">
                <a:solidFill>
                  <a:schemeClr val="tx1"/>
                </a:solidFill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</a:rPr>
              <a:t>nuqtaga</a:t>
            </a:r>
            <a:r>
              <a:rPr lang="en-US" sz="2800" b="1" i="1" dirty="0" smtClean="0">
                <a:solidFill>
                  <a:schemeClr val="tx1"/>
                </a:solidFill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</a:rPr>
              <a:t>ega</a:t>
            </a:r>
            <a:r>
              <a:rPr lang="en-US" sz="2800" b="1" i="1" dirty="0" smtClean="0">
                <a:solidFill>
                  <a:schemeClr val="tx1"/>
                </a:solidFill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</a:rPr>
              <a:t>emas</a:t>
            </a:r>
            <a:r>
              <a:rPr lang="en-US" sz="2800" b="1" i="1" dirty="0" smtClean="0">
                <a:solidFill>
                  <a:schemeClr val="tx1"/>
                </a:solidFill>
              </a:rPr>
              <a:t>.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grpSp>
        <p:nvGrpSpPr>
          <p:cNvPr id="17" name="Group 83"/>
          <p:cNvGrpSpPr>
            <a:grpSpLocks/>
          </p:cNvGrpSpPr>
          <p:nvPr/>
        </p:nvGrpSpPr>
        <p:grpSpPr bwMode="auto">
          <a:xfrm>
            <a:off x="1001240" y="1721546"/>
            <a:ext cx="3006726" cy="2908298"/>
            <a:chOff x="1947" y="949"/>
            <a:chExt cx="1894" cy="1832"/>
          </a:xfrm>
        </p:grpSpPr>
        <p:sp>
          <p:nvSpPr>
            <p:cNvPr id="18" name="Oval 64"/>
            <p:cNvSpPr>
              <a:spLocks noChangeArrowheads="1"/>
            </p:cNvSpPr>
            <p:nvPr/>
          </p:nvSpPr>
          <p:spPr bwMode="auto">
            <a:xfrm>
              <a:off x="1947" y="949"/>
              <a:ext cx="1894" cy="183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grpSp>
          <p:nvGrpSpPr>
            <p:cNvPr id="19" name="Group 62"/>
            <p:cNvGrpSpPr>
              <a:grpSpLocks/>
            </p:cNvGrpSpPr>
            <p:nvPr/>
          </p:nvGrpSpPr>
          <p:grpSpPr bwMode="auto">
            <a:xfrm>
              <a:off x="2827" y="1829"/>
              <a:ext cx="118" cy="121"/>
              <a:chOff x="1460" y="2150"/>
              <a:chExt cx="62" cy="65"/>
            </a:xfrm>
          </p:grpSpPr>
          <p:sp>
            <p:nvSpPr>
              <p:cNvPr id="21" name="Oval 60"/>
              <p:cNvSpPr>
                <a:spLocks noChangeArrowheads="1"/>
              </p:cNvSpPr>
              <p:nvPr/>
            </p:nvSpPr>
            <p:spPr bwMode="auto">
              <a:xfrm>
                <a:off x="1460" y="2150"/>
                <a:ext cx="62" cy="62"/>
              </a:xfrm>
              <a:prstGeom prst="ellipse">
                <a:avLst/>
              </a:prstGeom>
              <a:solidFill>
                <a:srgbClr val="00B05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  <p:sp>
            <p:nvSpPr>
              <p:cNvPr id="22" name="Oval 61"/>
              <p:cNvSpPr>
                <a:spLocks noChangeArrowheads="1"/>
              </p:cNvSpPr>
              <p:nvPr/>
            </p:nvSpPr>
            <p:spPr bwMode="auto">
              <a:xfrm>
                <a:off x="1460" y="2153"/>
                <a:ext cx="62" cy="62"/>
              </a:xfrm>
              <a:prstGeom prst="ellipse">
                <a:avLst/>
              </a:prstGeom>
              <a:solidFill>
                <a:srgbClr val="7030A0"/>
              </a:solidFill>
              <a:ln w="9525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664" y="1480"/>
                  <a:ext cx="385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ru-RU" sz="2800" b="1" dirty="0">
                    <a:solidFill>
                      <a:srgbClr val="3333CC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 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664" y="1480"/>
                  <a:ext cx="385" cy="330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Oval 64"/>
          <p:cNvSpPr>
            <a:spLocks noChangeArrowheads="1"/>
          </p:cNvSpPr>
          <p:nvPr/>
        </p:nvSpPr>
        <p:spPr bwMode="auto">
          <a:xfrm>
            <a:off x="4432702" y="2253379"/>
            <a:ext cx="2005884" cy="1882327"/>
          </a:xfrm>
          <a:prstGeom prst="ellipse">
            <a:avLst/>
          </a:prstGeom>
          <a:solidFill>
            <a:schemeClr val="bg1"/>
          </a:solidFill>
          <a:ln w="571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4" name="Oval 60"/>
          <p:cNvSpPr>
            <a:spLocks noChangeArrowheads="1"/>
          </p:cNvSpPr>
          <p:nvPr/>
        </p:nvSpPr>
        <p:spPr bwMode="auto">
          <a:xfrm>
            <a:off x="5332690" y="3117475"/>
            <a:ext cx="187325" cy="18415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169374" y="2621745"/>
                <a:ext cx="7012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374" y="2621745"/>
                <a:ext cx="70128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/>
          <p:cNvCxnSpPr>
            <a:endCxn id="24" idx="2"/>
          </p:cNvCxnSpPr>
          <p:nvPr/>
        </p:nvCxnSpPr>
        <p:spPr>
          <a:xfrm flipV="1">
            <a:off x="2585565" y="3209550"/>
            <a:ext cx="2747125" cy="106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22" idx="6"/>
            <a:endCxn id="18" idx="7"/>
          </p:cNvCxnSpPr>
          <p:nvPr/>
        </p:nvCxnSpPr>
        <p:spPr>
          <a:xfrm flipV="1">
            <a:off x="2585565" y="2147456"/>
            <a:ext cx="982076" cy="10715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endCxn id="24" idx="1"/>
          </p:cNvCxnSpPr>
          <p:nvPr/>
        </p:nvCxnSpPr>
        <p:spPr>
          <a:xfrm>
            <a:off x="3567163" y="2162913"/>
            <a:ext cx="1792960" cy="9815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080130" y="3261399"/>
                <a:ext cx="5084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0130" y="3261399"/>
                <a:ext cx="508408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675772" y="2189833"/>
                <a:ext cx="5084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5772" y="2189833"/>
                <a:ext cx="508408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753151" y="2463019"/>
                <a:ext cx="5084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3151" y="2463019"/>
                <a:ext cx="508408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4653750" y="3216478"/>
                <a:ext cx="5084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3750" y="3216478"/>
                <a:ext cx="508408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16083" y="4213884"/>
                <a:ext cx="6907532" cy="1231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28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nuqtani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qaraymiz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 </a:t>
                </a:r>
                <a:r>
                  <a:rPr lang="en-US" sz="28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endParaRPr lang="en-US" sz="28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≥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ru-RU" sz="28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6083" y="4213884"/>
                <a:ext cx="6907532" cy="1231106"/>
              </a:xfrm>
              <a:prstGeom prst="rect">
                <a:avLst/>
              </a:prstGeom>
              <a:blipFill rotWithShape="0">
                <a:blip r:embed="rId8"/>
                <a:stretch>
                  <a:fillRect l="-1764" t="-49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968208" y="2235344"/>
                <a:ext cx="3644524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Isbot:</a:t>
                </a:r>
              </a:p>
              <a:p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28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28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ru-RU" sz="28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208" y="2235344"/>
                <a:ext cx="3644524" cy="1815882"/>
              </a:xfrm>
              <a:prstGeom prst="rect">
                <a:avLst/>
              </a:prstGeom>
              <a:blipFill rotWithShape="0">
                <a:blip r:embed="rId9"/>
                <a:stretch>
                  <a:fillRect l="-3344" t="-3691" r="-2508" b="-77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425252" y="1556792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055759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/>
      <p:bldP spid="6" grpId="0"/>
      <p:bldP spid="37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70" name="Text Box 26"/>
          <p:cNvSpPr txBox="1">
            <a:spLocks noChangeArrowheads="1"/>
          </p:cNvSpPr>
          <p:nvPr/>
        </p:nvSpPr>
        <p:spPr bwMode="auto">
          <a:xfrm>
            <a:off x="4518795" y="1662770"/>
            <a:ext cx="774065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2060"/>
                </a:solidFill>
              </a:rPr>
              <a:t>Uchi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aylananing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markazida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2060"/>
                </a:solidFill>
              </a:rPr>
              <a:t>burchak</a:t>
            </a:r>
            <a:r>
              <a:rPr lang="en-US" sz="3200" b="1" dirty="0" smtClean="0">
                <a:solidFill>
                  <a:srgbClr val="FF33CC"/>
                </a:solidFill>
              </a:rPr>
              <a:t> </a:t>
            </a:r>
            <a:r>
              <a:rPr lang="en-US" sz="3200" b="1" dirty="0" err="1" smtClean="0">
                <a:solidFill>
                  <a:srgbClr val="800000"/>
                </a:solidFill>
              </a:rPr>
              <a:t>markaziy</a:t>
            </a:r>
            <a:r>
              <a:rPr lang="en-US" sz="3200" b="1" dirty="0" smtClean="0">
                <a:solidFill>
                  <a:srgbClr val="800000"/>
                </a:solidFill>
              </a:rPr>
              <a:t> </a:t>
            </a:r>
            <a:r>
              <a:rPr lang="en-US" sz="3200" b="1" dirty="0" err="1" smtClean="0">
                <a:solidFill>
                  <a:srgbClr val="800000"/>
                </a:solidFill>
              </a:rPr>
              <a:t>burchak</a:t>
            </a:r>
            <a:r>
              <a:rPr lang="en-US" sz="3200" b="1" dirty="0" smtClean="0">
                <a:solidFill>
                  <a:srgbClr val="80000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deyiladi</a:t>
            </a:r>
            <a:r>
              <a:rPr lang="en-US" sz="3200" b="1" dirty="0" smtClean="0">
                <a:solidFill>
                  <a:srgbClr val="002060"/>
                </a:solidFill>
              </a:rPr>
              <a:t>.</a:t>
            </a:r>
            <a:r>
              <a:rPr lang="en-US" sz="3200" b="1" dirty="0" smtClean="0">
                <a:solidFill>
                  <a:srgbClr val="FF33CC"/>
                </a:solidFill>
              </a:rPr>
              <a:t> </a:t>
            </a:r>
            <a:endParaRPr lang="ru-RU" sz="3200" b="1" dirty="0">
              <a:solidFill>
                <a:srgbClr val="FF33CC"/>
              </a:solidFill>
            </a:endParaRPr>
          </a:p>
        </p:txBody>
      </p:sp>
      <p:grpSp>
        <p:nvGrpSpPr>
          <p:cNvPr id="24581" name="Group 83"/>
          <p:cNvGrpSpPr>
            <a:grpSpLocks/>
          </p:cNvGrpSpPr>
          <p:nvPr/>
        </p:nvGrpSpPr>
        <p:grpSpPr bwMode="auto">
          <a:xfrm>
            <a:off x="1068004" y="1856735"/>
            <a:ext cx="3070226" cy="3455986"/>
            <a:chOff x="1927" y="913"/>
            <a:chExt cx="1934" cy="2177"/>
          </a:xfrm>
        </p:grpSpPr>
        <p:sp>
          <p:nvSpPr>
            <p:cNvPr id="24582" name="Oval 64"/>
            <p:cNvSpPr>
              <a:spLocks noChangeArrowheads="1"/>
            </p:cNvSpPr>
            <p:nvPr/>
          </p:nvSpPr>
          <p:spPr bwMode="auto">
            <a:xfrm>
              <a:off x="1927" y="913"/>
              <a:ext cx="1894" cy="183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3366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/>
            </a:p>
          </p:txBody>
        </p:sp>
        <p:sp>
          <p:nvSpPr>
            <p:cNvPr id="24583" name="Rectangle 51"/>
            <p:cNvSpPr>
              <a:spLocks noChangeArrowheads="1"/>
            </p:cNvSpPr>
            <p:nvPr/>
          </p:nvSpPr>
          <p:spPr bwMode="auto">
            <a:xfrm>
              <a:off x="1997" y="2503"/>
              <a:ext cx="14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400" b="1" dirty="0">
                  <a:solidFill>
                    <a:srgbClr val="0000FF"/>
                  </a:solidFill>
                </a:rPr>
                <a:t>А</a:t>
              </a:r>
              <a:endParaRPr lang="ru-RU" sz="1800" dirty="0"/>
            </a:p>
          </p:txBody>
        </p:sp>
        <p:sp>
          <p:nvSpPr>
            <p:cNvPr id="24584" name="Rectangle 53"/>
            <p:cNvSpPr>
              <a:spLocks noChangeArrowheads="1"/>
            </p:cNvSpPr>
            <p:nvPr/>
          </p:nvSpPr>
          <p:spPr bwMode="auto">
            <a:xfrm>
              <a:off x="3682" y="2374"/>
              <a:ext cx="14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400" b="1">
                  <a:solidFill>
                    <a:srgbClr val="0000FF"/>
                  </a:solidFill>
                </a:rPr>
                <a:t>В</a:t>
              </a:r>
              <a:endParaRPr lang="ru-RU" sz="1800"/>
            </a:p>
          </p:txBody>
        </p:sp>
        <p:sp>
          <p:nvSpPr>
            <p:cNvPr id="24585" name="Line 65"/>
            <p:cNvSpPr>
              <a:spLocks noChangeShapeType="1"/>
            </p:cNvSpPr>
            <p:nvPr/>
          </p:nvSpPr>
          <p:spPr bwMode="auto">
            <a:xfrm flipH="1">
              <a:off x="2028" y="1840"/>
              <a:ext cx="847" cy="1101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86" name="Line 66"/>
            <p:cNvSpPr>
              <a:spLocks noChangeShapeType="1"/>
            </p:cNvSpPr>
            <p:nvPr/>
          </p:nvSpPr>
          <p:spPr bwMode="auto">
            <a:xfrm>
              <a:off x="2875" y="1840"/>
              <a:ext cx="986" cy="1250"/>
            </a:xfrm>
            <a:prstGeom prst="line">
              <a:avLst/>
            </a:prstGeom>
            <a:noFill/>
            <a:ln w="57150">
              <a:solidFill>
                <a:srgbClr val="66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pic>
          <p:nvPicPr>
            <p:cNvPr id="24587" name="Picture 70" descr="Рисунок1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700420">
              <a:off x="2514" y="1980"/>
              <a:ext cx="421" cy="8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588" name="Group 62"/>
            <p:cNvGrpSpPr>
              <a:grpSpLocks/>
            </p:cNvGrpSpPr>
            <p:nvPr/>
          </p:nvGrpSpPr>
          <p:grpSpPr bwMode="auto">
            <a:xfrm>
              <a:off x="2827" y="1794"/>
              <a:ext cx="118" cy="116"/>
              <a:chOff x="1460" y="2121"/>
              <a:chExt cx="62" cy="62"/>
            </a:xfrm>
          </p:grpSpPr>
          <p:sp>
            <p:nvSpPr>
              <p:cNvPr id="24591" name="Oval 60"/>
              <p:cNvSpPr>
                <a:spLocks noChangeArrowheads="1"/>
              </p:cNvSpPr>
              <p:nvPr/>
            </p:nvSpPr>
            <p:spPr bwMode="auto">
              <a:xfrm>
                <a:off x="1460" y="2121"/>
                <a:ext cx="62" cy="62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  <p:sp>
            <p:nvSpPr>
              <p:cNvPr id="24592" name="Oval 61"/>
              <p:cNvSpPr>
                <a:spLocks noChangeArrowheads="1"/>
              </p:cNvSpPr>
              <p:nvPr/>
            </p:nvSpPr>
            <p:spPr bwMode="auto">
              <a:xfrm>
                <a:off x="1460" y="2121"/>
                <a:ext cx="62" cy="62"/>
              </a:xfrm>
              <a:prstGeom prst="ellipse">
                <a:avLst/>
              </a:prstGeom>
              <a:noFill/>
              <a:ln w="952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</p:grpSp>
        <p:sp>
          <p:nvSpPr>
            <p:cNvPr id="24589" name="Text Box 71"/>
            <p:cNvSpPr txBox="1">
              <a:spLocks noChangeArrowheads="1"/>
            </p:cNvSpPr>
            <p:nvPr/>
          </p:nvSpPr>
          <p:spPr bwMode="auto">
            <a:xfrm>
              <a:off x="2684" y="1957"/>
              <a:ext cx="37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2400" b="1" i="1">
                  <a:cs typeface="Arial" panose="020B0604020202020204" pitchFamily="34" charset="0"/>
                </a:rPr>
                <a:t>α</a:t>
              </a:r>
            </a:p>
          </p:txBody>
        </p:sp>
        <p:sp>
          <p:nvSpPr>
            <p:cNvPr id="24590" name="Text Box 73"/>
            <p:cNvSpPr txBox="1">
              <a:spLocks noChangeArrowheads="1"/>
            </p:cNvSpPr>
            <p:nvPr/>
          </p:nvSpPr>
          <p:spPr bwMode="auto">
            <a:xfrm>
              <a:off x="2767" y="1492"/>
              <a:ext cx="3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2400" b="1" dirty="0">
                  <a:solidFill>
                    <a:srgbClr val="3333CC"/>
                  </a:solidFill>
                </a:rPr>
                <a:t>О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0" y="0"/>
            <a:ext cx="12192000" cy="10287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29015" y="4180259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n</a:t>
            </a:r>
            <a:endParaRPr lang="ru-RU" sz="3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315564" y="4729064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</a:t>
            </a:r>
            <a:endParaRPr lang="ru-RU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22774" y="3326188"/>
                <a:ext cx="527067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𝑨𝑶𝑩</m:t>
                    </m:r>
                    <m:r>
                      <a:rPr lang="en-US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markaziy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endParaRPr 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2774" y="3326188"/>
                <a:ext cx="5270674" cy="553998"/>
              </a:xfrm>
              <a:prstGeom prst="rect">
                <a:avLst/>
              </a:prstGeom>
              <a:blipFill rotWithShape="0">
                <a:blip r:embed="rId3"/>
                <a:stretch>
                  <a:fillRect t="-14286" r="-3935" b="-406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2329015" y="1304028"/>
            <a:ext cx="442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D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36610" y="1976702"/>
            <a:ext cx="4331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/>
              <a:t>p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528531" y="4211442"/>
                <a:ext cx="7381060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𝑨𝑪𝑩</m:t>
                    </m:r>
                    <m:d>
                      <m:d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∪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𝑨𝒏𝑩</m:t>
                        </m:r>
                      </m:e>
                    </m:d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𝒗𝒂</m:t>
                    </m:r>
                    <m:r>
                      <a:rPr lang="ru-RU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36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r>
                      <a:rPr lang="en-US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𝑫</m:t>
                    </m:r>
                    <m:r>
                      <a:rPr lang="en-US" sz="36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ru-RU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𝒑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600" b="1" dirty="0" smtClean="0"/>
                  <a:t> </a:t>
                </a:r>
              </a:p>
              <a:p>
                <a:r>
                  <a:rPr lang="en-US" sz="3600" b="1" dirty="0" smtClean="0"/>
                  <a:t>    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nuqtalar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ajratgan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yoylar</a:t>
                </a:r>
                <a:endParaRPr 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8531" y="4211442"/>
                <a:ext cx="7381060" cy="1200329"/>
              </a:xfrm>
              <a:prstGeom prst="rect">
                <a:avLst/>
              </a:prstGeom>
              <a:blipFill rotWithShape="0">
                <a:blip r:embed="rId4"/>
                <a:stretch>
                  <a:fillRect b="-131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28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70" grpId="0"/>
      <p:bldP spid="5" grpId="0"/>
      <p:bldP spid="30" grpId="0"/>
      <p:bldP spid="6" grpId="0"/>
      <p:bldP spid="3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878800" y="1056321"/>
            <a:ext cx="5322627" cy="510426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val 52"/>
          <p:cNvSpPr>
            <a:spLocks noChangeArrowheads="1"/>
          </p:cNvSpPr>
          <p:nvPr/>
        </p:nvSpPr>
        <p:spPr bwMode="auto">
          <a:xfrm>
            <a:off x="814406" y="3518847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960" y="5134554"/>
            <a:ext cx="164606" cy="164606"/>
          </a:xfrm>
          <a:prstGeom prst="rect">
            <a:avLst/>
          </a:prstGeom>
        </p:spPr>
      </p:pic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263352" y="3164904"/>
            <a:ext cx="2984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5888625" y="5216857"/>
            <a:ext cx="2984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2129409" y="5843266"/>
            <a:ext cx="2984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3600" b="1" dirty="0">
                <a:solidFill>
                  <a:srgbClr val="5D288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altLang="ru-RU" sz="3600" b="1" dirty="0">
              <a:solidFill>
                <a:srgbClr val="5D288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3474111" y="409985"/>
            <a:ext cx="2984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alt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Дуга 10"/>
          <p:cNvSpPr/>
          <p:nvPr/>
        </p:nvSpPr>
        <p:spPr>
          <a:xfrm rot="16200000">
            <a:off x="994804" y="911661"/>
            <a:ext cx="5104267" cy="5336275"/>
          </a:xfrm>
          <a:prstGeom prst="arc">
            <a:avLst>
              <a:gd name="adj1" fmla="val 16318626"/>
              <a:gd name="adj2" fmla="val 7582380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4972670">
            <a:off x="984224" y="917570"/>
            <a:ext cx="5104267" cy="5357595"/>
          </a:xfrm>
          <a:prstGeom prst="arc">
            <a:avLst>
              <a:gd name="adj1" fmla="val 18800024"/>
              <a:gd name="adj2" fmla="val 5862496"/>
            </a:avLst>
          </a:prstGeom>
          <a:noFill/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5"/>
          <p:cNvSpPr txBox="1">
            <a:spLocks/>
          </p:cNvSpPr>
          <p:nvPr/>
        </p:nvSpPr>
        <p:spPr>
          <a:xfrm>
            <a:off x="7220122" y="3165723"/>
            <a:ext cx="3562220" cy="1513320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r-SA" sz="4800" dirty="0" smtClean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ٮ</a:t>
            </a:r>
            <a:r>
              <a:rPr lang="en-US" sz="4800" b="1" i="1" dirty="0" smtClean="0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ALB</a:t>
            </a:r>
            <a:r>
              <a:rPr lang="ru-RU" sz="4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ru-RU" sz="4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800" dirty="0" smtClean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ٮ</a:t>
            </a:r>
            <a:r>
              <a:rPr lang="en-US" sz="4800" b="1" i="1" dirty="0" smtClean="0">
                <a:solidFill>
                  <a:srgbClr val="2B133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ANB </a:t>
            </a:r>
            <a:r>
              <a:rPr lang="ru-RU" b="1" dirty="0" smtClean="0">
                <a:solidFill>
                  <a:srgbClr val="2B133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2B133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rgbClr val="2B133D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070" y="3503340"/>
            <a:ext cx="164606" cy="164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3685294" y="2982558"/>
            <a:ext cx="2984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01427" y="790041"/>
            <a:ext cx="5599610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yoyining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kattaligi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kattaligiga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>
            <a:stCxn id="12" idx="2"/>
            <a:endCxn id="15" idx="1"/>
          </p:cNvCxnSpPr>
          <p:nvPr/>
        </p:nvCxnSpPr>
        <p:spPr>
          <a:xfrm>
            <a:off x="860148" y="3568991"/>
            <a:ext cx="2611922" cy="166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3597288" y="3636858"/>
            <a:ext cx="2011064" cy="15566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Заголовок 15"/>
              <p:cNvSpPr txBox="1">
                <a:spLocks/>
              </p:cNvSpPr>
              <p:nvPr/>
            </p:nvSpPr>
            <p:spPr>
              <a:xfrm>
                <a:off x="7191841" y="4302311"/>
                <a:ext cx="3562220" cy="1246177"/>
              </a:xfrm>
              <a:prstGeom prst="rect">
                <a:avLst/>
              </a:prstGeom>
            </p:spPr>
            <p:txBody>
              <a:bodyPr>
                <a:normAutofit fontScale="75000" lnSpcReduction="20000"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400" kern="1200" cap="none">
                    <a:ln w="3175" cmpd="sng">
                      <a:noFill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r>
                  <a:rPr lang="ar-SA" sz="4800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ahoma" panose="020B0604030504040204" pitchFamily="34" charset="0"/>
                  </a:rPr>
                  <a:t>ٮ</a:t>
                </a:r>
                <a:r>
                  <a:rPr lang="en-US" sz="4800" b="1" i="1" dirty="0" smtClean="0">
                    <a:solidFill>
                      <a:srgbClr val="8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ALB</a:t>
                </a:r>
                <a:r>
                  <a:rPr lang="ru-RU" sz="48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ru-RU" sz="48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altLang="ru-RU" sz="48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altLang="ru-RU" sz="48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48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dirty="0" smtClean="0">
                    <a:solidFill>
                      <a:srgbClr val="2B133D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b="1" dirty="0" smtClean="0">
                    <a:solidFill>
                      <a:srgbClr val="2B133D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4800" b="1" dirty="0">
                  <a:solidFill>
                    <a:srgbClr val="2B133D"/>
                  </a:solidFill>
                </a:endParaRPr>
              </a:p>
            </p:txBody>
          </p:sp>
        </mc:Choice>
        <mc:Fallback xmlns="">
          <p:sp>
            <p:nvSpPr>
              <p:cNvPr id="22" name="Заголовок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1841" y="4302311"/>
                <a:ext cx="3562220" cy="1246177"/>
              </a:xfrm>
              <a:prstGeom prst="rect">
                <a:avLst/>
              </a:prstGeom>
              <a:blipFill rotWithShape="0">
                <a:blip r:embed="rId3"/>
                <a:stretch>
                  <a:fillRect l="-3082" t="-18137" r="-27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53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/>
      <p:bldP spid="8" grpId="0"/>
      <p:bldP spid="9" grpId="0"/>
      <p:bldP spid="10" grpId="0"/>
      <p:bldP spid="11" grpId="0" animBg="1"/>
      <p:bldP spid="12" grpId="0" animBg="1"/>
      <p:bldP spid="13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7" name="Freeform 3"/>
          <p:cNvSpPr>
            <a:spLocks/>
          </p:cNvSpPr>
          <p:nvPr/>
        </p:nvSpPr>
        <p:spPr bwMode="auto">
          <a:xfrm>
            <a:off x="2189560" y="3039892"/>
            <a:ext cx="1447800" cy="1155700"/>
          </a:xfrm>
          <a:custGeom>
            <a:avLst/>
            <a:gdLst>
              <a:gd name="T0" fmla="*/ 0 w 912"/>
              <a:gd name="T1" fmla="*/ 584 h 728"/>
              <a:gd name="T2" fmla="*/ 400 w 912"/>
              <a:gd name="T3" fmla="*/ 0 h 728"/>
              <a:gd name="T4" fmla="*/ 912 w 912"/>
              <a:gd name="T5" fmla="*/ 440 h 728"/>
              <a:gd name="T6" fmla="*/ 768 w 912"/>
              <a:gd name="T7" fmla="*/ 584 h 728"/>
              <a:gd name="T8" fmla="*/ 480 w 912"/>
              <a:gd name="T9" fmla="*/ 728 h 728"/>
              <a:gd name="T10" fmla="*/ 192 w 912"/>
              <a:gd name="T11" fmla="*/ 728 h 728"/>
              <a:gd name="T12" fmla="*/ 96 w 912"/>
              <a:gd name="T13" fmla="*/ 632 h 728"/>
              <a:gd name="T14" fmla="*/ 0 w 912"/>
              <a:gd name="T15" fmla="*/ 632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12" h="728">
                <a:moveTo>
                  <a:pt x="0" y="584"/>
                </a:moveTo>
                <a:lnTo>
                  <a:pt x="400" y="0"/>
                </a:lnTo>
                <a:lnTo>
                  <a:pt x="912" y="440"/>
                </a:lnTo>
                <a:lnTo>
                  <a:pt x="768" y="584"/>
                </a:lnTo>
                <a:lnTo>
                  <a:pt x="480" y="728"/>
                </a:lnTo>
                <a:lnTo>
                  <a:pt x="192" y="728"/>
                </a:lnTo>
                <a:lnTo>
                  <a:pt x="96" y="632"/>
                </a:lnTo>
                <a:lnTo>
                  <a:pt x="0" y="632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4068" name="Freeform 4"/>
          <p:cNvSpPr>
            <a:spLocks/>
          </p:cNvSpPr>
          <p:nvPr/>
        </p:nvSpPr>
        <p:spPr bwMode="auto">
          <a:xfrm>
            <a:off x="1960960" y="3024018"/>
            <a:ext cx="2120900" cy="1438275"/>
          </a:xfrm>
          <a:custGeom>
            <a:avLst/>
            <a:gdLst>
              <a:gd name="T0" fmla="*/ 0 w 1336"/>
              <a:gd name="T1" fmla="*/ 906 h 906"/>
              <a:gd name="T2" fmla="*/ 540 w 1336"/>
              <a:gd name="T3" fmla="*/ 0 h 906"/>
              <a:gd name="T4" fmla="*/ 1336 w 1336"/>
              <a:gd name="T5" fmla="*/ 688 h 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36" h="906">
                <a:moveTo>
                  <a:pt x="0" y="906"/>
                </a:moveTo>
                <a:lnTo>
                  <a:pt x="540" y="0"/>
                </a:lnTo>
                <a:lnTo>
                  <a:pt x="1336" y="68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4069" name="Text Box 5"/>
          <p:cNvSpPr txBox="1">
            <a:spLocks noChangeArrowheads="1"/>
          </p:cNvSpPr>
          <p:nvPr/>
        </p:nvSpPr>
        <p:spPr bwMode="auto">
          <a:xfrm>
            <a:off x="1613298" y="4460705"/>
            <a:ext cx="2984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</a:p>
        </p:txBody>
      </p:sp>
      <p:sp>
        <p:nvSpPr>
          <p:cNvPr id="344070" name="Text Box 6"/>
          <p:cNvSpPr txBox="1">
            <a:spLocks noChangeArrowheads="1"/>
          </p:cNvSpPr>
          <p:nvPr/>
        </p:nvSpPr>
        <p:spPr bwMode="auto">
          <a:xfrm>
            <a:off x="4024710" y="4114630"/>
            <a:ext cx="3000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</a:p>
        </p:txBody>
      </p:sp>
      <p:grpSp>
        <p:nvGrpSpPr>
          <p:cNvPr id="344080" name="Group 16"/>
          <p:cNvGrpSpPr>
            <a:grpSpLocks/>
          </p:cNvGrpSpPr>
          <p:nvPr/>
        </p:nvGrpSpPr>
        <p:grpSpPr bwMode="auto">
          <a:xfrm>
            <a:off x="1198961" y="1528592"/>
            <a:ext cx="3216275" cy="3180054"/>
            <a:chOff x="518" y="960"/>
            <a:chExt cx="2688" cy="2640"/>
          </a:xfrm>
        </p:grpSpPr>
        <p:sp>
          <p:nvSpPr>
            <p:cNvPr id="344081" name="Oval 17"/>
            <p:cNvSpPr>
              <a:spLocks noChangeArrowheads="1"/>
            </p:cNvSpPr>
            <p:nvPr/>
          </p:nvSpPr>
          <p:spPr bwMode="auto">
            <a:xfrm>
              <a:off x="518" y="960"/>
              <a:ext cx="2688" cy="26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4082" name="Oval 18"/>
            <p:cNvSpPr>
              <a:spLocks noChangeArrowheads="1"/>
            </p:cNvSpPr>
            <p:nvPr/>
          </p:nvSpPr>
          <p:spPr bwMode="auto">
            <a:xfrm>
              <a:off x="1821" y="2198"/>
              <a:ext cx="82" cy="8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4083" name="Text Box 19"/>
            <p:cNvSpPr txBox="1">
              <a:spLocks noChangeArrowheads="1"/>
            </p:cNvSpPr>
            <p:nvPr/>
          </p:nvSpPr>
          <p:spPr bwMode="auto">
            <a:xfrm>
              <a:off x="1583" y="1920"/>
              <a:ext cx="613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    О</a:t>
              </a:r>
            </a:p>
          </p:txBody>
        </p:sp>
      </p:grpSp>
      <p:sp>
        <p:nvSpPr>
          <p:cNvPr id="344086" name="Arc 22"/>
          <p:cNvSpPr>
            <a:spLocks/>
          </p:cNvSpPr>
          <p:nvPr/>
        </p:nvSpPr>
        <p:spPr bwMode="auto">
          <a:xfrm rot="16014596" flipV="1">
            <a:off x="1345804" y="1386511"/>
            <a:ext cx="2916238" cy="3200400"/>
          </a:xfrm>
          <a:custGeom>
            <a:avLst/>
            <a:gdLst>
              <a:gd name="G0" fmla="+- 17590 0 0"/>
              <a:gd name="G1" fmla="+- 21600 0 0"/>
              <a:gd name="G2" fmla="+- 21600 0 0"/>
              <a:gd name="T0" fmla="*/ 3576 w 39190"/>
              <a:gd name="T1" fmla="*/ 5163 h 43200"/>
              <a:gd name="T2" fmla="*/ 0 w 39190"/>
              <a:gd name="T3" fmla="*/ 34136 h 43200"/>
              <a:gd name="T4" fmla="*/ 17590 w 3919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190" h="43200" fill="none" extrusionOk="0">
                <a:moveTo>
                  <a:pt x="3576" y="5163"/>
                </a:moveTo>
                <a:cubicBezTo>
                  <a:pt x="7484" y="1830"/>
                  <a:pt x="12453" y="0"/>
                  <a:pt x="17590" y="0"/>
                </a:cubicBezTo>
                <a:cubicBezTo>
                  <a:pt x="29519" y="0"/>
                  <a:pt x="39190" y="9670"/>
                  <a:pt x="39190" y="21600"/>
                </a:cubicBezTo>
                <a:cubicBezTo>
                  <a:pt x="39190" y="33529"/>
                  <a:pt x="29519" y="43200"/>
                  <a:pt x="17590" y="43200"/>
                </a:cubicBezTo>
                <a:cubicBezTo>
                  <a:pt x="10606" y="43200"/>
                  <a:pt x="4053" y="39823"/>
                  <a:pt x="-1" y="34136"/>
                </a:cubicBezTo>
              </a:path>
              <a:path w="39190" h="43200" stroke="0" extrusionOk="0">
                <a:moveTo>
                  <a:pt x="3576" y="5163"/>
                </a:moveTo>
                <a:cubicBezTo>
                  <a:pt x="7484" y="1830"/>
                  <a:pt x="12453" y="0"/>
                  <a:pt x="17590" y="0"/>
                </a:cubicBezTo>
                <a:cubicBezTo>
                  <a:pt x="29519" y="0"/>
                  <a:pt x="39190" y="9670"/>
                  <a:pt x="39190" y="21600"/>
                </a:cubicBezTo>
                <a:cubicBezTo>
                  <a:pt x="39190" y="33529"/>
                  <a:pt x="29519" y="43200"/>
                  <a:pt x="17590" y="43200"/>
                </a:cubicBezTo>
                <a:cubicBezTo>
                  <a:pt x="10606" y="43200"/>
                  <a:pt x="4053" y="39823"/>
                  <a:pt x="-1" y="34136"/>
                </a:cubicBezTo>
                <a:lnTo>
                  <a:pt x="17590" y="2160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4408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602630"/>
              </p:ext>
            </p:extLst>
          </p:nvPr>
        </p:nvGraphicFramePr>
        <p:xfrm>
          <a:off x="1775520" y="5326882"/>
          <a:ext cx="8451728" cy="58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Уравнение" r:id="rId4" imgW="2705040" imgH="203040" progId="Equation.3">
                  <p:embed/>
                </p:oleObj>
              </mc:Choice>
              <mc:Fallback>
                <p:oleObj name="Уравнение" r:id="rId4" imgW="27050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5326882"/>
                        <a:ext cx="8451728" cy="585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8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173833"/>
              </p:ext>
            </p:extLst>
          </p:nvPr>
        </p:nvGraphicFramePr>
        <p:xfrm>
          <a:off x="5104210" y="3020842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Формула" r:id="rId6" imgW="114151" imgH="215619" progId="Equation.3">
                  <p:embed/>
                </p:oleObj>
              </mc:Choice>
              <mc:Fallback>
                <p:oleObj name="Формула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4210" y="3020842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4090" name="Text Box 26"/>
          <p:cNvSpPr txBox="1">
            <a:spLocks noChangeArrowheads="1"/>
          </p:cNvSpPr>
          <p:nvPr/>
        </p:nvSpPr>
        <p:spPr bwMode="auto">
          <a:xfrm>
            <a:off x="2570560" y="3189118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65</a:t>
            </a:r>
            <a:r>
              <a:rPr lang="ru-RU" altLang="ru-RU" sz="2000" b="1" baseline="30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ru-RU" altLang="ru-RU" sz="20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4091" name="Text Box 27"/>
          <p:cNvSpPr txBox="1">
            <a:spLocks noChangeArrowheads="1"/>
          </p:cNvSpPr>
          <p:nvPr/>
        </p:nvSpPr>
        <p:spPr bwMode="auto">
          <a:xfrm>
            <a:off x="2819637" y="4708646"/>
            <a:ext cx="914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295</a:t>
            </a:r>
            <a:r>
              <a:rPr lang="ru-RU" altLang="ru-RU" sz="2400" b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ru-RU" alt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4093" name="Text Box 29"/>
          <p:cNvSpPr txBox="1">
            <a:spLocks noChangeArrowheads="1"/>
          </p:cNvSpPr>
          <p:nvPr/>
        </p:nvSpPr>
        <p:spPr bwMode="auto">
          <a:xfrm>
            <a:off x="2570560" y="3189118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65</a:t>
            </a:r>
            <a:r>
              <a:rPr lang="ru-RU" altLang="ru-RU" sz="2000" b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ru-RU" altLang="ru-RU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2324041" y="980728"/>
            <a:ext cx="2984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altLang="ru-RU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930698" y="1947945"/>
                <a:ext cx="6944975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Agar, ACB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yoy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yarim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aylanadan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gradus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o‘lchovi</a:t>
                </a:r>
                <a:r>
                  <a:rPr lang="en-US" altLang="ru-RU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360⁰ - </a:t>
                </a:r>
                <a14:m>
                  <m:oMath xmlns:m="http://schemas.openxmlformats.org/officeDocument/2006/math">
                    <m:r>
                      <a:rPr lang="en-US" altLang="ru-RU" sz="32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altLang="ru-RU" sz="32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altLang="ru-RU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alt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altLang="ru-RU" sz="32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698" y="1947945"/>
                <a:ext cx="6944975" cy="1569660"/>
              </a:xfrm>
              <a:prstGeom prst="rect">
                <a:avLst/>
              </a:prstGeom>
              <a:blipFill rotWithShape="0">
                <a:blip r:embed="rId8"/>
                <a:stretch>
                  <a:fillRect l="-2283" t="-5058" b="-120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81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4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4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L 0.025 0.2178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44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1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3.7037E-6 L -0.09166 -0.5067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44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3" y="-2534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fill="hold"/>
                                        <p:tgtEl>
                                          <p:spTgt spid="344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86" grpId="0" animBg="1"/>
      <p:bldP spid="344090" grpId="0"/>
      <p:bldP spid="344091" grpId="0"/>
      <p:bldP spid="344091" grpId="1"/>
      <p:bldP spid="344091" grpId="2"/>
      <p:bldP spid="344093" grpId="0"/>
      <p:bldP spid="344093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7143</TotalTime>
  <Words>263</Words>
  <Application>Microsoft Office PowerPoint</Application>
  <PresentationFormat>Широкоэкранный</PresentationFormat>
  <Paragraphs>115</Paragraphs>
  <Slides>12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Формула</vt:lpstr>
      <vt:lpstr>Уравнение</vt:lpstr>
      <vt:lpstr>Презентация PowerPoint</vt:lpstr>
      <vt:lpstr>Aylana</vt:lpstr>
      <vt:lpstr>Презентация PowerPoint</vt:lpstr>
      <vt:lpstr>Презентация PowerPoint</vt:lpstr>
      <vt:lpstr>Презентация PowerPoint</vt:lpstr>
      <vt:lpstr>TEOREMA: Agar ikki aylananing markazlari orasidagi masofa ularning radiuslari yig‘indisidan katta yoki ayirmasidan kichik bo‘lsa, bu aylanalar umumiy nuqtaga ega bo‘lmaydi.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869</cp:revision>
  <dcterms:created xsi:type="dcterms:W3CDTF">2020-06-19T20:52:49Z</dcterms:created>
  <dcterms:modified xsi:type="dcterms:W3CDTF">2021-02-17T03:32:17Z</dcterms:modified>
</cp:coreProperties>
</file>