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3"/>
  </p:notesMasterIdLst>
  <p:sldIdLst>
    <p:sldId id="306" r:id="rId2"/>
    <p:sldId id="444" r:id="rId3"/>
    <p:sldId id="445" r:id="rId4"/>
    <p:sldId id="448" r:id="rId5"/>
    <p:sldId id="447" r:id="rId6"/>
    <p:sldId id="443" r:id="rId7"/>
    <p:sldId id="449" r:id="rId8"/>
    <p:sldId id="450" r:id="rId9"/>
    <p:sldId id="451" r:id="rId10"/>
    <p:sldId id="453" r:id="rId11"/>
    <p:sldId id="454" r:id="rId12"/>
  </p:sldIdLst>
  <p:sldSz cx="12192000" cy="6858000"/>
  <p:notesSz cx="6858000" cy="9144000"/>
  <p:custDataLst>
    <p:tags r:id="rId1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D2884"/>
    <a:srgbClr val="7A0000"/>
    <a:srgbClr val="000000"/>
    <a:srgbClr val="2B133D"/>
    <a:srgbClr val="E111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9630" autoAdjust="0"/>
  </p:normalViewPr>
  <p:slideViewPr>
    <p:cSldViewPr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177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697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2/28/2021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2/28/2021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2/28/2021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776242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7" y="1133192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bg object 17"/>
          <p:cNvSpPr/>
          <p:nvPr/>
        </p:nvSpPr>
        <p:spPr>
          <a:xfrm>
            <a:off x="141354" y="150395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1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5"/>
            <a:ext cx="3857667" cy="4098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9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39"/>
            <a:ext cx="5303521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43972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2/28/2021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2/28/2021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2/28/2021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2/28/2021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2/28/2021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2/28/2021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2/28/2021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2/28/2021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2/28/2021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9848"/>
            <a:ext cx="12192000" cy="173065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500073" y="287851"/>
            <a:ext cx="6678119" cy="1133092"/>
          </a:xfrm>
          <a:prstGeom prst="rect">
            <a:avLst/>
          </a:prstGeom>
        </p:spPr>
        <p:txBody>
          <a:bodyPr spcFirstLastPara="1" vert="horz" wrap="square" lIns="0" tIns="25350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2044" algn="ctr">
              <a:lnSpc>
                <a:spcPct val="100000"/>
              </a:lnSpc>
              <a:spcBef>
                <a:spcPts val="198"/>
              </a:spcBef>
            </a:pPr>
            <a:r>
              <a:rPr lang="en-US" sz="7034" dirty="0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7034" dirty="0">
              <a:solidFill>
                <a:schemeClr val="bg1"/>
              </a:solidFill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415480" y="2167443"/>
            <a:ext cx="1034438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endParaRPr lang="en-US" sz="4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aylananing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joylashuvi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ylanaga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urinma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xossalari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0220" y="2414055"/>
            <a:ext cx="727228" cy="143423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00220" y="4365104"/>
            <a:ext cx="727228" cy="143423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object 11">
            <a:extLst>
              <a:ext uri="{FF2B5EF4-FFF2-40B4-BE49-F238E27FC236}">
                <a16:creationId xmlns:a16="http://schemas.microsoft.com/office/drawing/2014/main" xmlns="" xmlns:lc="http://schemas.openxmlformats.org/drawingml/2006/lockedCanvas" id="{335AFAA3-FF4F-462D-A908-93D09B272E70}"/>
              </a:ext>
            </a:extLst>
          </p:cNvPr>
          <p:cNvSpPr/>
          <p:nvPr/>
        </p:nvSpPr>
        <p:spPr>
          <a:xfrm>
            <a:off x="832730" y="361897"/>
            <a:ext cx="932000" cy="98500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86276" y="436787"/>
            <a:ext cx="1834570" cy="936104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9408368" y="2656961"/>
            <a:ext cx="1815609" cy="170814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3804"/>
          </a:p>
        </p:txBody>
      </p:sp>
    </p:spTree>
    <p:extLst>
      <p:ext uri="{BB962C8B-B14F-4D97-AF65-F5344CB8AC3E}">
        <p14:creationId xmlns:p14="http://schemas.microsoft.com/office/powerpoint/2010/main" val="24333751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30"/>
          <p:cNvGrpSpPr>
            <a:grpSpLocks/>
          </p:cNvGrpSpPr>
          <p:nvPr/>
        </p:nvGrpSpPr>
        <p:grpSpPr bwMode="auto">
          <a:xfrm flipH="1">
            <a:off x="205696" y="954463"/>
            <a:ext cx="3898237" cy="2226009"/>
            <a:chOff x="2834" y="436"/>
            <a:chExt cx="1906" cy="1451"/>
          </a:xfrm>
        </p:grpSpPr>
        <p:sp>
          <p:nvSpPr>
            <p:cNvPr id="22564" name="Freeform 31"/>
            <p:cNvSpPr>
              <a:spLocks/>
            </p:cNvSpPr>
            <p:nvPr/>
          </p:nvSpPr>
          <p:spPr bwMode="auto">
            <a:xfrm rot="17393687" flipV="1">
              <a:off x="3429" y="110"/>
              <a:ext cx="800" cy="1823"/>
            </a:xfrm>
            <a:custGeom>
              <a:avLst/>
              <a:gdLst>
                <a:gd name="T0" fmla="*/ 0 w 1252"/>
                <a:gd name="T1" fmla="*/ 1 h 3125"/>
                <a:gd name="T2" fmla="*/ 4 w 1252"/>
                <a:gd name="T3" fmla="*/ 0 h 3125"/>
                <a:gd name="T4" fmla="*/ 21 w 1252"/>
                <a:gd name="T5" fmla="*/ 20 h 3125"/>
                <a:gd name="T6" fmla="*/ 22 w 1252"/>
                <a:gd name="T7" fmla="*/ 25 h 3125"/>
                <a:gd name="T8" fmla="*/ 17 w 1252"/>
                <a:gd name="T9" fmla="*/ 21 h 3125"/>
                <a:gd name="T10" fmla="*/ 0 w 1252"/>
                <a:gd name="T11" fmla="*/ 1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 sz="3682"/>
            </a:p>
          </p:txBody>
        </p:sp>
        <p:grpSp>
          <p:nvGrpSpPr>
            <p:cNvPr id="22565" name="Group 32"/>
            <p:cNvGrpSpPr>
              <a:grpSpLocks/>
            </p:cNvGrpSpPr>
            <p:nvPr/>
          </p:nvGrpSpPr>
          <p:grpSpPr bwMode="auto">
            <a:xfrm rot="16795005" flipV="1">
              <a:off x="3043" y="227"/>
              <a:ext cx="1451" cy="1870"/>
              <a:chOff x="703" y="1616"/>
              <a:chExt cx="1390" cy="1870"/>
            </a:xfrm>
          </p:grpSpPr>
          <p:grpSp>
            <p:nvGrpSpPr>
              <p:cNvPr id="22577" name="Group 33"/>
              <p:cNvGrpSpPr>
                <a:grpSpLocks/>
              </p:cNvGrpSpPr>
              <p:nvPr/>
            </p:nvGrpSpPr>
            <p:grpSpPr bwMode="auto">
              <a:xfrm>
                <a:off x="1848" y="3017"/>
                <a:ext cx="245" cy="343"/>
                <a:chOff x="1848" y="3017"/>
                <a:chExt cx="245" cy="343"/>
              </a:xfrm>
            </p:grpSpPr>
            <p:sp>
              <p:nvSpPr>
                <p:cNvPr id="22583" name="Freeform 34"/>
                <p:cNvSpPr>
                  <a:spLocks/>
                </p:cNvSpPr>
                <p:nvPr/>
              </p:nvSpPr>
              <p:spPr bwMode="auto">
                <a:xfrm>
                  <a:off x="1848" y="3017"/>
                  <a:ext cx="245" cy="339"/>
                </a:xfrm>
                <a:custGeom>
                  <a:avLst/>
                  <a:gdLst>
                    <a:gd name="T0" fmla="*/ 245 w 245"/>
                    <a:gd name="T1" fmla="*/ 339 h 339"/>
                    <a:gd name="T2" fmla="*/ 129 w 245"/>
                    <a:gd name="T3" fmla="*/ 0 h 339"/>
                    <a:gd name="T4" fmla="*/ 0 w 245"/>
                    <a:gd name="T5" fmla="*/ 83 h 339"/>
                    <a:gd name="T6" fmla="*/ 245 w 245"/>
                    <a:gd name="T7" fmla="*/ 339 h 33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45"/>
                    <a:gd name="T13" fmla="*/ 0 h 339"/>
                    <a:gd name="T14" fmla="*/ 245 w 245"/>
                    <a:gd name="T15" fmla="*/ 339 h 33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45" h="339">
                      <a:moveTo>
                        <a:pt x="245" y="339"/>
                      </a:moveTo>
                      <a:lnTo>
                        <a:pt x="129" y="0"/>
                      </a:lnTo>
                      <a:lnTo>
                        <a:pt x="0" y="83"/>
                      </a:lnTo>
                      <a:lnTo>
                        <a:pt x="245" y="339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682"/>
                </a:p>
              </p:txBody>
            </p:sp>
            <p:sp>
              <p:nvSpPr>
                <p:cNvPr id="22584" name="Freeform 35"/>
                <p:cNvSpPr>
                  <a:spLocks/>
                </p:cNvSpPr>
                <p:nvPr/>
              </p:nvSpPr>
              <p:spPr bwMode="auto">
                <a:xfrm>
                  <a:off x="1980" y="3204"/>
                  <a:ext cx="112" cy="156"/>
                </a:xfrm>
                <a:custGeom>
                  <a:avLst/>
                  <a:gdLst>
                    <a:gd name="T0" fmla="*/ 56 w 112"/>
                    <a:gd name="T1" fmla="*/ 0 h 156"/>
                    <a:gd name="T2" fmla="*/ 0 w 112"/>
                    <a:gd name="T3" fmla="*/ 36 h 156"/>
                    <a:gd name="T4" fmla="*/ 112 w 112"/>
                    <a:gd name="T5" fmla="*/ 156 h 156"/>
                    <a:gd name="T6" fmla="*/ 56 w 112"/>
                    <a:gd name="T7" fmla="*/ 0 h 15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2"/>
                    <a:gd name="T13" fmla="*/ 0 h 156"/>
                    <a:gd name="T14" fmla="*/ 112 w 112"/>
                    <a:gd name="T15" fmla="*/ 156 h 15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2" h="156">
                      <a:moveTo>
                        <a:pt x="56" y="0"/>
                      </a:moveTo>
                      <a:lnTo>
                        <a:pt x="0" y="36"/>
                      </a:lnTo>
                      <a:lnTo>
                        <a:pt x="112" y="156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682"/>
                </a:p>
              </p:txBody>
            </p:sp>
          </p:grpSp>
          <p:grpSp>
            <p:nvGrpSpPr>
              <p:cNvPr id="22578" name="Group 36"/>
              <p:cNvGrpSpPr>
                <a:grpSpLocks/>
              </p:cNvGrpSpPr>
              <p:nvPr/>
            </p:nvGrpSpPr>
            <p:grpSpPr bwMode="auto">
              <a:xfrm>
                <a:off x="703" y="1616"/>
                <a:ext cx="1158" cy="1870"/>
                <a:chOff x="2332" y="357"/>
                <a:chExt cx="1158" cy="1870"/>
              </a:xfrm>
            </p:grpSpPr>
            <p:sp>
              <p:nvSpPr>
                <p:cNvPr id="22579" name="Freeform 37"/>
                <p:cNvSpPr>
                  <a:spLocks/>
                </p:cNvSpPr>
                <p:nvPr/>
              </p:nvSpPr>
              <p:spPr bwMode="auto">
                <a:xfrm rot="-598683">
                  <a:off x="2820" y="357"/>
                  <a:ext cx="670" cy="1523"/>
                </a:xfrm>
                <a:custGeom>
                  <a:avLst/>
                  <a:gdLst>
                    <a:gd name="T0" fmla="*/ 10 w 1094"/>
                    <a:gd name="T1" fmla="*/ 20 h 2612"/>
                    <a:gd name="T2" fmla="*/ 13 w 1094"/>
                    <a:gd name="T3" fmla="*/ 20 h 2612"/>
                    <a:gd name="T4" fmla="*/ 12 w 1094"/>
                    <a:gd name="T5" fmla="*/ 20 h 2612"/>
                    <a:gd name="T6" fmla="*/ 1 w 1094"/>
                    <a:gd name="T7" fmla="*/ 0 h 2612"/>
                    <a:gd name="T8" fmla="*/ 0 w 1094"/>
                    <a:gd name="T9" fmla="*/ 1 h 2612"/>
                    <a:gd name="T10" fmla="*/ 12 w 1094"/>
                    <a:gd name="T11" fmla="*/ 20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682"/>
                </a:p>
              </p:txBody>
            </p:sp>
            <p:grpSp>
              <p:nvGrpSpPr>
                <p:cNvPr id="22580" name="Group 38"/>
                <p:cNvGrpSpPr>
                  <a:grpSpLocks/>
                </p:cNvGrpSpPr>
                <p:nvPr/>
              </p:nvGrpSpPr>
              <p:grpSpPr bwMode="auto">
                <a:xfrm>
                  <a:off x="2332" y="496"/>
                  <a:ext cx="657" cy="1731"/>
                  <a:chOff x="2332" y="496"/>
                  <a:chExt cx="657" cy="1731"/>
                </a:xfrm>
              </p:grpSpPr>
              <p:sp>
                <p:nvSpPr>
                  <p:cNvPr id="22581" name="Freeform 39"/>
                  <p:cNvSpPr>
                    <a:spLocks/>
                  </p:cNvSpPr>
                  <p:nvPr/>
                </p:nvSpPr>
                <p:spPr bwMode="auto">
                  <a:xfrm rot="1453774">
                    <a:off x="2332" y="496"/>
                    <a:ext cx="216" cy="1731"/>
                  </a:xfrm>
                  <a:custGeom>
                    <a:avLst/>
                    <a:gdLst>
                      <a:gd name="T0" fmla="*/ 146 w 227"/>
                      <a:gd name="T1" fmla="*/ 71 h 1859"/>
                      <a:gd name="T2" fmla="*/ 0 w 227"/>
                      <a:gd name="T3" fmla="*/ 979 h 1859"/>
                      <a:gd name="T4" fmla="*/ 0 w 227"/>
                      <a:gd name="T5" fmla="*/ 859 h 1859"/>
                      <a:gd name="T6" fmla="*/ 88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682"/>
                  </a:p>
                </p:txBody>
              </p:sp>
              <p:sp>
                <p:nvSpPr>
                  <p:cNvPr id="22582" name="Oval 40"/>
                  <p:cNvSpPr>
                    <a:spLocks noChangeArrowheads="1"/>
                  </p:cNvSpPr>
                  <p:nvPr/>
                </p:nvSpPr>
                <p:spPr bwMode="auto">
                  <a:xfrm rot="1453774">
                    <a:off x="2730" y="566"/>
                    <a:ext cx="259" cy="253"/>
                  </a:xfrm>
                  <a:prstGeom prst="ellips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 sz="3682"/>
                  </a:p>
                </p:txBody>
              </p:sp>
            </p:grpSp>
          </p:grpSp>
        </p:grpSp>
      </p:grpSp>
      <p:sp>
        <p:nvSpPr>
          <p:cNvPr id="6" name="Прямоугольник 5"/>
          <p:cNvSpPr/>
          <p:nvPr/>
        </p:nvSpPr>
        <p:spPr>
          <a:xfrm>
            <a:off x="199979" y="1151170"/>
            <a:ext cx="1152128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markazli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aylananing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A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nuqtasiga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o‘tkazilgan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urinma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Agar AB = 24 cm,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Aylananing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radiusi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 cm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OB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kesmaning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uzunligini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  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288688" cy="106153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4 - masala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flipH="1">
            <a:off x="761328" y="3105544"/>
            <a:ext cx="2382344" cy="290417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Овал 19"/>
          <p:cNvSpPr/>
          <p:nvPr/>
        </p:nvSpPr>
        <p:spPr>
          <a:xfrm>
            <a:off x="1252764" y="3259624"/>
            <a:ext cx="1428760" cy="1428760"/>
          </a:xfrm>
          <a:prstGeom prst="ellipse">
            <a:avLst/>
          </a:prstGeom>
          <a:noFill/>
          <a:ln w="31750">
            <a:solidFill>
              <a:srgbClr val="000099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1944272" y="3259624"/>
            <a:ext cx="0" cy="71438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>
            <a:off x="1929401" y="3114731"/>
            <a:ext cx="941777" cy="87373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891779" y="2852936"/>
            <a:ext cx="314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A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718732" y="2860301"/>
            <a:ext cx="3048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B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934938" y="3883431"/>
            <a:ext cx="3241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O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944272" y="3248224"/>
            <a:ext cx="148706" cy="15700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4049139" y="2749279"/>
            <a:ext cx="1938351" cy="21852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AB = 24 cm,</a:t>
            </a:r>
          </a:p>
          <a:p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AO = 7 cm.</a:t>
            </a:r>
          </a:p>
          <a:p>
            <a:r>
              <a:rPr lang="en-US" sz="24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 = ?</a:t>
            </a:r>
          </a:p>
          <a:p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3454868" y="4745301"/>
                <a:ext cx="3272755" cy="646331"/>
              </a:xfrm>
              <a:prstGeom prst="rect">
                <a:avLst/>
              </a:prstGeom>
              <a:noFill/>
              <a:ln>
                <a:solidFill>
                  <a:srgbClr val="92D050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3600" b="1" i="1" dirty="0" smtClean="0">
                    <a:solidFill>
                      <a:schemeClr val="tx1"/>
                    </a:solidFill>
                  </a:rPr>
                  <a:t>OB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2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p>
                            <m:r>
                              <a:rPr lang="en-US" sz="2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2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𝑨𝑩</m:t>
                            </m:r>
                            <m:r>
                              <a:rPr lang="en-US" sz="2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2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e>
                    </m:rad>
                  </m:oMath>
                </a14:m>
                <a:endParaRPr lang="ru-RU" sz="3600" b="1" i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4868" y="4745301"/>
                <a:ext cx="3272755" cy="646331"/>
              </a:xfrm>
              <a:prstGeom prst="rect">
                <a:avLst/>
              </a:prstGeom>
              <a:blipFill rotWithShape="0">
                <a:blip r:embed="rId2"/>
                <a:stretch>
                  <a:fillRect l="-5566" t="-12963" b="-33333"/>
                </a:stretch>
              </a:blipFill>
              <a:ln>
                <a:solidFill>
                  <a:srgbClr val="92D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7298712" y="2719191"/>
                <a:ext cx="2652393" cy="196919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i="1" dirty="0" err="1" smtClean="0">
                    <a:solidFill>
                      <a:srgbClr val="7A0000"/>
                    </a:solidFill>
                  </a:rPr>
                  <a:t>Yechish</a:t>
                </a:r>
                <a:r>
                  <a:rPr lang="en-US" sz="2800" b="1" i="1" dirty="0" smtClean="0">
                    <a:solidFill>
                      <a:srgbClr val="7A0000"/>
                    </a:solidFill>
                  </a:rPr>
                  <a:t>:</a:t>
                </a:r>
                <a:endParaRPr lang="ru-RU" sz="2800" b="1" i="1" dirty="0" smtClean="0">
                  <a:solidFill>
                    <a:srgbClr val="7A0000"/>
                  </a:solidFill>
                </a:endParaRPr>
              </a:p>
              <a:p>
                <a:r>
                  <a:rPr lang="en-US" sz="2800" b="1" i="1" dirty="0" smtClean="0">
                    <a:solidFill>
                      <a:srgbClr val="7A0000"/>
                    </a:solidFill>
                  </a:rPr>
                  <a:t>OB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2800" b="1" i="1">
                                <a:solidFill>
                                  <a:srgbClr val="7A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solidFill>
                                  <a:srgbClr val="7A0000"/>
                                </a:solidFill>
                                <a:latin typeface="Cambria Math" panose="02040503050406030204" pitchFamily="18" charset="0"/>
                              </a:rPr>
                              <m:t>𝟕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srgbClr val="7A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8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2800" b="1" i="1">
                                <a:solidFill>
                                  <a:srgbClr val="7A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solidFill>
                                  <a:srgbClr val="7A0000"/>
                                </a:solidFill>
                                <a:latin typeface="Cambria Math" panose="02040503050406030204" pitchFamily="18" charset="0"/>
                              </a:rPr>
                              <m:t>𝟐𝟒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srgbClr val="7A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e>
                    </m:rad>
                  </m:oMath>
                </a14:m>
                <a:endParaRPr lang="en-US" sz="2800" i="1" dirty="0" smtClean="0"/>
              </a:p>
              <a:p>
                <a:r>
                  <a:rPr lang="en-US" sz="2800" b="1" i="1" dirty="0" smtClean="0"/>
                  <a:t>OB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𝟔𝟐𝟓</m:t>
                        </m:r>
                      </m:e>
                    </m:rad>
                  </m:oMath>
                </a14:m>
                <a:endParaRPr lang="en-US" sz="2800" b="1" i="1" dirty="0" smtClean="0"/>
              </a:p>
              <a:p>
                <a:r>
                  <a:rPr lang="en-US" sz="2800" b="1" i="1" dirty="0" smtClean="0"/>
                  <a:t>OB = 25  </a:t>
                </a:r>
                <a:endParaRPr lang="ru-RU" sz="2800" b="1" i="1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98712" y="2719191"/>
                <a:ext cx="2652393" cy="1969193"/>
              </a:xfrm>
              <a:prstGeom prst="rect">
                <a:avLst/>
              </a:prstGeom>
              <a:blipFill rotWithShape="0">
                <a:blip r:embed="rId3"/>
                <a:stretch>
                  <a:fillRect l="-4598" t="-2786" b="-80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7298712" y="4886365"/>
            <a:ext cx="24641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25 cm</a:t>
            </a:r>
            <a:endParaRPr lang="ru-RU" sz="28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0218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9000000">
                                      <p:cBhvr>
                                        <p:cTn id="1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500"/>
                            </p:stCondLst>
                            <p:childTnLst>
                              <p:par>
                                <p:cTn id="3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5" grpId="0"/>
      <p:bldP spid="26" grpId="0"/>
      <p:bldP spid="27" grpId="0"/>
      <p:bldP spid="13" grpId="0"/>
      <p:bldP spid="14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236192"/>
            <a:ext cx="11552630" cy="68663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75"/>
              </a:spcBef>
            </a:pP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ru-RU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sz="42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104112" y="1721751"/>
            <a:ext cx="54726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i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320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280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US" sz="2800" b="1" i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Connector 9"/>
          <p:cNvCxnSpPr/>
          <p:nvPr/>
        </p:nvCxnSpPr>
        <p:spPr>
          <a:xfrm>
            <a:off x="5375920" y="1639751"/>
            <a:ext cx="0" cy="4401750"/>
          </a:xfrm>
          <a:prstGeom prst="line">
            <a:avLst/>
          </a:prstGeom>
          <a:noFill/>
          <a:ln w="9525" cap="flat" cmpd="sng" algn="ctr">
            <a:solidFill>
              <a:srgbClr val="7F7F7F">
                <a:alpha val="50000"/>
              </a:srgbClr>
            </a:solidFill>
            <a:prstDash val="solid"/>
          </a:ln>
          <a:effectLst/>
        </p:spPr>
      </p:cxnSp>
      <p:sp>
        <p:nvSpPr>
          <p:cNvPr id="21" name="Oval 11"/>
          <p:cNvSpPr/>
          <p:nvPr/>
        </p:nvSpPr>
        <p:spPr>
          <a:xfrm>
            <a:off x="6221392" y="1597699"/>
            <a:ext cx="899989" cy="899989"/>
          </a:xfrm>
          <a:prstGeom prst="ellipse">
            <a:avLst/>
          </a:prstGeom>
          <a:solidFill>
            <a:srgbClr val="C000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Oval 13"/>
          <p:cNvSpPr/>
          <p:nvPr/>
        </p:nvSpPr>
        <p:spPr>
          <a:xfrm>
            <a:off x="5785818" y="2865617"/>
            <a:ext cx="899989" cy="899989"/>
          </a:xfrm>
          <a:prstGeom prst="ellipse">
            <a:avLst/>
          </a:prstGeom>
          <a:solidFill>
            <a:srgbClr val="00B05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3" name="Oval 14"/>
          <p:cNvSpPr/>
          <p:nvPr/>
        </p:nvSpPr>
        <p:spPr>
          <a:xfrm>
            <a:off x="5382561" y="4230160"/>
            <a:ext cx="899989" cy="899989"/>
          </a:xfrm>
          <a:prstGeom prst="ellipse">
            <a:avLst/>
          </a:prstGeom>
          <a:solidFill>
            <a:srgbClr val="FFFF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9812" y="3071552"/>
            <a:ext cx="44661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r>
              <a:rPr lang="ru-RU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</a:t>
            </a:r>
            <a:endParaRPr lang="ru-RU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29065" y="2972516"/>
            <a:ext cx="47612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219026">
              <a:spcAft>
                <a:spcPts val="199"/>
              </a:spcAft>
              <a:defRPr/>
            </a:pPr>
            <a:r>
              <a:rPr lang="en-US" sz="320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</a:t>
            </a:r>
            <a:r>
              <a:rPr lang="ru-RU" sz="320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320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200" b="1" i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320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3200" b="1" i="1" kern="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562427" y="4356218"/>
            <a:ext cx="52945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ru-RU" sz="3200" b="1" i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320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320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320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200" b="1" i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320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3200" b="1" i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6877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 p14:presetBounceEnd="66667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 p14:presetBounceEnd="66667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2" presetClass="entr" presetSubtype="1" fill="hold" grpId="0" nodeType="withEffect" p14:presetBounceEnd="66667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21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22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3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5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21" grpId="0" animBg="1"/>
          <p:bldP spid="22" grpId="0" animBg="1"/>
          <p:bldP spid="23" grpId="0" animBg="1"/>
          <p:bldP spid="13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2" presetClass="entr" presetSubtype="1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1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2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3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5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21" grpId="0" animBg="1"/>
          <p:bldP spid="22" grpId="0" animBg="1"/>
          <p:bldP spid="23" grpId="0" animBg="1"/>
          <p:bldP spid="13" grpId="0"/>
        </p:bldLst>
      </p:timing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28728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r>
              <a:rPr lang="en-US" sz="7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4900" b="1" dirty="0" err="1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Aylana</a:t>
            </a:r>
            <a:r>
              <a:rPr lang="en-US" sz="49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900" b="1" dirty="0" err="1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haqida</a:t>
            </a:r>
            <a:r>
              <a:rPr lang="en-US" sz="49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900" b="1" dirty="0" err="1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boshlang‘ich</a:t>
            </a:r>
            <a:r>
              <a:rPr lang="en-US" sz="49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900" b="1" dirty="0" err="1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ma‘lumotlar</a:t>
            </a:r>
            <a:endParaRPr lang="ru-RU" sz="4900" b="1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02310" y="2041513"/>
            <a:ext cx="7884877" cy="346249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5333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5333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3900" b="1" i="1" dirty="0" err="1" smtClean="0">
                <a:latin typeface="Arial" pitchFamily="34" charset="0"/>
                <a:cs typeface="Arial" pitchFamily="34" charset="0"/>
              </a:rPr>
              <a:t>Tekislikning</a:t>
            </a:r>
            <a:r>
              <a:rPr lang="en-US" sz="39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900" b="1" i="1" dirty="0" err="1" smtClean="0">
                <a:latin typeface="Arial" pitchFamily="34" charset="0"/>
                <a:cs typeface="Arial" pitchFamily="34" charset="0"/>
              </a:rPr>
              <a:t>berilgan</a:t>
            </a:r>
            <a:r>
              <a:rPr lang="en-US" sz="39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900" b="1" i="1" dirty="0" err="1" smtClean="0">
                <a:latin typeface="Arial" pitchFamily="34" charset="0"/>
                <a:cs typeface="Arial" pitchFamily="34" charset="0"/>
              </a:rPr>
              <a:t>nuqtasidan</a:t>
            </a:r>
            <a:r>
              <a:rPr lang="en-US" sz="39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900" b="1" i="1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sz="39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900" b="1" i="1" dirty="0" err="1" smtClean="0">
                <a:latin typeface="Arial" pitchFamily="34" charset="0"/>
                <a:cs typeface="Arial" pitchFamily="34" charset="0"/>
              </a:rPr>
              <a:t>xil</a:t>
            </a:r>
            <a:r>
              <a:rPr lang="ru-RU" sz="39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900" b="1" i="1" dirty="0" err="1" smtClean="0">
                <a:latin typeface="Arial" pitchFamily="34" charset="0"/>
                <a:cs typeface="Arial" pitchFamily="34" charset="0"/>
              </a:rPr>
              <a:t>uzoqlikda</a:t>
            </a:r>
            <a:r>
              <a:rPr lang="en-US" sz="39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900" b="1" i="1" dirty="0" err="1">
                <a:latin typeface="Arial" pitchFamily="34" charset="0"/>
                <a:cs typeface="Arial" pitchFamily="34" charset="0"/>
              </a:rPr>
              <a:t>yotgan</a:t>
            </a:r>
            <a:r>
              <a:rPr lang="en-US" sz="39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900" b="1" i="1" dirty="0" err="1">
                <a:latin typeface="Arial" pitchFamily="34" charset="0"/>
                <a:cs typeface="Arial" pitchFamily="34" charset="0"/>
              </a:rPr>
              <a:t>barcha</a:t>
            </a:r>
            <a:r>
              <a:rPr lang="en-US" sz="39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900" b="1" i="1" dirty="0" err="1" smtClean="0">
                <a:latin typeface="Arial" pitchFamily="34" charset="0"/>
                <a:cs typeface="Arial" pitchFamily="34" charset="0"/>
              </a:rPr>
              <a:t>nuqtalaridan</a:t>
            </a:r>
            <a:r>
              <a:rPr lang="en-US" sz="3900" b="1" i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sz="39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900" b="1" i="1" dirty="0" err="1" smtClean="0">
                <a:latin typeface="Arial" pitchFamily="34" charset="0"/>
                <a:cs typeface="Arial" pitchFamily="34" charset="0"/>
              </a:rPr>
              <a:t>iborat</a:t>
            </a:r>
            <a:r>
              <a:rPr lang="en-US" sz="39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900" b="1" i="1" dirty="0" err="1" smtClean="0">
                <a:latin typeface="Arial" pitchFamily="34" charset="0"/>
                <a:cs typeface="Arial" pitchFamily="34" charset="0"/>
              </a:rPr>
              <a:t>shakl</a:t>
            </a:r>
            <a:r>
              <a:rPr lang="en-US" sz="39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900" b="1" i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aylana</a:t>
            </a:r>
            <a:r>
              <a:rPr lang="en-US" sz="39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900" b="1" i="1" dirty="0">
                <a:latin typeface="Arial" pitchFamily="34" charset="0"/>
                <a:cs typeface="Arial" pitchFamily="34" charset="0"/>
              </a:rPr>
              <a:t>deb </a:t>
            </a:r>
            <a:r>
              <a:rPr lang="en-US" sz="3900" b="1" i="1" dirty="0" err="1">
                <a:latin typeface="Arial" pitchFamily="34" charset="0"/>
                <a:cs typeface="Arial" pitchFamily="34" charset="0"/>
              </a:rPr>
              <a:t>ataladi</a:t>
            </a:r>
            <a:r>
              <a:rPr lang="en-US" sz="3900" b="1" i="1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52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endParaRPr lang="en-US" sz="52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Блок-схема: узел 3"/>
          <p:cNvSpPr/>
          <p:nvPr/>
        </p:nvSpPr>
        <p:spPr>
          <a:xfrm>
            <a:off x="796254" y="7334276"/>
            <a:ext cx="60959" cy="190501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5" name="Блок-схема: узел 4"/>
          <p:cNvSpPr/>
          <p:nvPr/>
        </p:nvSpPr>
        <p:spPr>
          <a:xfrm flipV="1">
            <a:off x="6191251" y="7810528"/>
            <a:ext cx="60959" cy="60959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cxnSp>
        <p:nvCxnSpPr>
          <p:cNvPr id="7" name="Прямая соединительная линия 6"/>
          <p:cNvCxnSpPr>
            <a:stCxn id="4" idx="6"/>
            <a:endCxn id="4" idx="6"/>
          </p:cNvCxnSpPr>
          <p:nvPr/>
        </p:nvCxnSpPr>
        <p:spPr>
          <a:xfrm>
            <a:off x="857212" y="7429527"/>
            <a:ext cx="2117" cy="21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>
            <a:stCxn id="5" idx="2"/>
            <a:endCxn id="5" idx="2"/>
          </p:cNvCxnSpPr>
          <p:nvPr/>
        </p:nvCxnSpPr>
        <p:spPr>
          <a:xfrm rot="10800000">
            <a:off x="6191251" y="7841007"/>
            <a:ext cx="2117" cy="21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/>
          <p:cNvSpPr/>
          <p:nvPr/>
        </p:nvSpPr>
        <p:spPr>
          <a:xfrm>
            <a:off x="1127448" y="2204864"/>
            <a:ext cx="2952327" cy="280831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cxnSp>
        <p:nvCxnSpPr>
          <p:cNvPr id="9" name="Прямая соединительная линия 8"/>
          <p:cNvCxnSpPr>
            <a:endCxn id="6" idx="5"/>
          </p:cNvCxnSpPr>
          <p:nvPr/>
        </p:nvCxnSpPr>
        <p:spPr>
          <a:xfrm>
            <a:off x="2615613" y="3693030"/>
            <a:ext cx="1031804" cy="908878"/>
          </a:xfrm>
          <a:prstGeom prst="line">
            <a:avLst/>
          </a:prstGeom>
          <a:ln w="28575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endCxn id="6" idx="6"/>
          </p:cNvCxnSpPr>
          <p:nvPr/>
        </p:nvCxnSpPr>
        <p:spPr>
          <a:xfrm flipV="1">
            <a:off x="2615613" y="3609020"/>
            <a:ext cx="1464162" cy="21864"/>
          </a:xfrm>
          <a:prstGeom prst="line">
            <a:avLst/>
          </a:prstGeom>
          <a:ln w="28575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endCxn id="6" idx="7"/>
          </p:cNvCxnSpPr>
          <p:nvPr/>
        </p:nvCxnSpPr>
        <p:spPr>
          <a:xfrm flipV="1">
            <a:off x="2615613" y="2616132"/>
            <a:ext cx="1031804" cy="1014750"/>
          </a:xfrm>
          <a:prstGeom prst="line">
            <a:avLst/>
          </a:prstGeom>
          <a:ln w="28575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>
            <a:endCxn id="6" idx="0"/>
          </p:cNvCxnSpPr>
          <p:nvPr/>
        </p:nvCxnSpPr>
        <p:spPr>
          <a:xfrm flipH="1" flipV="1">
            <a:off x="2603612" y="2204864"/>
            <a:ext cx="12002" cy="1426020"/>
          </a:xfrm>
          <a:prstGeom prst="line">
            <a:avLst/>
          </a:prstGeom>
          <a:ln w="28575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>
            <a:endCxn id="6" idx="1"/>
          </p:cNvCxnSpPr>
          <p:nvPr/>
        </p:nvCxnSpPr>
        <p:spPr>
          <a:xfrm flipH="1" flipV="1">
            <a:off x="1559806" y="2616132"/>
            <a:ext cx="1055810" cy="1014750"/>
          </a:xfrm>
          <a:prstGeom prst="line">
            <a:avLst/>
          </a:prstGeom>
          <a:ln w="28575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endCxn id="6" idx="2"/>
          </p:cNvCxnSpPr>
          <p:nvPr/>
        </p:nvCxnSpPr>
        <p:spPr>
          <a:xfrm flipH="1" flipV="1">
            <a:off x="1127448" y="3609020"/>
            <a:ext cx="1488166" cy="21864"/>
          </a:xfrm>
          <a:prstGeom prst="line">
            <a:avLst/>
          </a:prstGeom>
          <a:ln w="28575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endCxn id="6" idx="3"/>
          </p:cNvCxnSpPr>
          <p:nvPr/>
        </p:nvCxnSpPr>
        <p:spPr>
          <a:xfrm flipH="1">
            <a:off x="1559806" y="3630882"/>
            <a:ext cx="1055810" cy="971026"/>
          </a:xfrm>
          <a:prstGeom prst="line">
            <a:avLst/>
          </a:prstGeom>
          <a:ln w="28575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>
            <a:endCxn id="6" idx="4"/>
          </p:cNvCxnSpPr>
          <p:nvPr/>
        </p:nvCxnSpPr>
        <p:spPr>
          <a:xfrm flipH="1">
            <a:off x="2603612" y="3693030"/>
            <a:ext cx="12002" cy="1320146"/>
          </a:xfrm>
          <a:prstGeom prst="line">
            <a:avLst/>
          </a:prstGeom>
          <a:ln w="28575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Овал 26"/>
          <p:cNvSpPr/>
          <p:nvPr/>
        </p:nvSpPr>
        <p:spPr>
          <a:xfrm flipV="1">
            <a:off x="2495600" y="3556737"/>
            <a:ext cx="177818" cy="160295"/>
          </a:xfrm>
          <a:prstGeom prst="ellipse">
            <a:avLst/>
          </a:prstGeom>
          <a:solidFill>
            <a:srgbClr val="2B133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</p:spTree>
    <p:extLst>
      <p:ext uri="{BB962C8B-B14F-4D97-AF65-F5344CB8AC3E}">
        <p14:creationId xmlns:p14="http://schemas.microsoft.com/office/powerpoint/2010/main" val="351974065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96751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6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Aylanada</a:t>
            </a:r>
            <a:r>
              <a:rPr lang="en-US" sz="6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radius </a:t>
            </a:r>
            <a:r>
              <a:rPr lang="en-US" sz="60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6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diametr</a:t>
            </a:r>
            <a:r>
              <a:rPr lang="en-US" sz="6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ru-RU" sz="6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20187" y="1287156"/>
            <a:ext cx="11439061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  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Aylananing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ixtiyoriy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nuqtasidan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uning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markazigacha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bo‘lgan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masofa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radius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deb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ataladi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Diametr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deb,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markazdan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o‘tuvchi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vatarga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aytiladi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endParaRPr lang="en-US" sz="3733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3733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Блок-схема: узел 3"/>
          <p:cNvSpPr/>
          <p:nvPr/>
        </p:nvSpPr>
        <p:spPr>
          <a:xfrm>
            <a:off x="984245" y="3877685"/>
            <a:ext cx="2476517" cy="2286016"/>
          </a:xfrm>
          <a:prstGeom prst="flowChartConnector">
            <a:avLst/>
          </a:prstGeom>
          <a:solidFill>
            <a:schemeClr val="bg1"/>
          </a:solidFill>
          <a:ln w="28575">
            <a:solidFill>
              <a:srgbClr val="5D28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OO</a:t>
            </a:r>
            <a:endParaRPr lang="ru-RU" sz="2400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2255573" y="4990213"/>
            <a:ext cx="1173408" cy="1384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Блок-схема: узел 5"/>
          <p:cNvSpPr/>
          <p:nvPr/>
        </p:nvSpPr>
        <p:spPr>
          <a:xfrm>
            <a:off x="6600056" y="3861048"/>
            <a:ext cx="2424932" cy="2286016"/>
          </a:xfrm>
          <a:prstGeom prst="flowChartConnector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O</a:t>
            </a:r>
            <a:endParaRPr lang="ru-RU" sz="2400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600056" y="5004056"/>
            <a:ext cx="2390683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984245" y="3058519"/>
            <a:ext cx="225734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Radius-</a:t>
            </a:r>
            <a:r>
              <a:rPr lang="en-US" sz="32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R,r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481719" y="3059182"/>
            <a:ext cx="25090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32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Diametr-D,d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822051" y="4511843"/>
            <a:ext cx="4619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O</a:t>
            </a:r>
            <a:endParaRPr lang="ru-RU" sz="32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7469169" y="4349094"/>
            <a:ext cx="5394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O</a:t>
            </a:r>
            <a:endParaRPr lang="ru-RU" sz="3200" b="1" dirty="0"/>
          </a:p>
        </p:txBody>
      </p:sp>
      <p:sp>
        <p:nvSpPr>
          <p:cNvPr id="18" name="Овал 17"/>
          <p:cNvSpPr/>
          <p:nvPr/>
        </p:nvSpPr>
        <p:spPr>
          <a:xfrm flipH="1">
            <a:off x="7752182" y="4933868"/>
            <a:ext cx="144017" cy="16275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sp>
        <p:nvSpPr>
          <p:cNvPr id="13" name="Овал 12"/>
          <p:cNvSpPr/>
          <p:nvPr/>
        </p:nvSpPr>
        <p:spPr>
          <a:xfrm flipH="1">
            <a:off x="2166123" y="4933868"/>
            <a:ext cx="113453" cy="134069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</p:spTree>
    <p:extLst>
      <p:ext uri="{BB962C8B-B14F-4D97-AF65-F5344CB8AC3E}">
        <p14:creationId xmlns:p14="http://schemas.microsoft.com/office/powerpoint/2010/main" val="273220539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24743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7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en-US" sz="7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Mustahkamlash</a:t>
            </a:r>
            <a:endParaRPr lang="ru-RU" sz="7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5154" y="1208836"/>
            <a:ext cx="10972800" cy="230885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5333" dirty="0"/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diametrining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yarmi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…..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275872" y="1993542"/>
            <a:ext cx="2808312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4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radiusiga</a:t>
            </a:r>
            <a:endParaRPr lang="ru-RU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6023992" y="2081985"/>
            <a:ext cx="27366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0,5 d = R</a:t>
            </a:r>
            <a:endParaRPr lang="ru-RU" sz="4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912424" y="2137692"/>
            <a:ext cx="189507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2R = d</a:t>
            </a:r>
            <a:endParaRPr lang="ru-RU" sz="4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91544" y="3083801"/>
            <a:ext cx="7920880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….. –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vatar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43019" y="3163744"/>
            <a:ext cx="2097049" cy="707886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sz="4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Diametr</a:t>
            </a:r>
            <a:endParaRPr lang="ru-RU" sz="4000" i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95400" y="4089600"/>
            <a:ext cx="9688743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Vatar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aylananing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ixtiyoriy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nuqtasini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tutashtiruvchi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37359674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8601" y="13115"/>
            <a:ext cx="12192000" cy="1201587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7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7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9079" y="1357787"/>
            <a:ext cx="11856640" cy="292927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8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Aylanaga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tegishli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bo‘lgan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elementlar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haqida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ma‘lumot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bering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. </a:t>
            </a:r>
            <a:endParaRPr lang="en-US" sz="54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        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Блок-схема: узел 3"/>
          <p:cNvSpPr/>
          <p:nvPr/>
        </p:nvSpPr>
        <p:spPr>
          <a:xfrm>
            <a:off x="2039515" y="2977478"/>
            <a:ext cx="3062461" cy="3048021"/>
          </a:xfrm>
          <a:prstGeom prst="flowChartConnector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cxnSp>
        <p:nvCxnSpPr>
          <p:cNvPr id="9" name="Прямая соединительная линия 8"/>
          <p:cNvCxnSpPr>
            <a:stCxn id="4" idx="3"/>
            <a:endCxn id="4" idx="7"/>
          </p:cNvCxnSpPr>
          <p:nvPr/>
        </p:nvCxnSpPr>
        <p:spPr>
          <a:xfrm flipV="1">
            <a:off x="2488001" y="3423850"/>
            <a:ext cx="2165488" cy="2155277"/>
          </a:xfrm>
          <a:prstGeom prst="line">
            <a:avLst/>
          </a:prstGeom>
          <a:ln w="38100">
            <a:solidFill>
              <a:srgbClr val="B925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 rot="692016">
            <a:off x="3158331" y="3438219"/>
            <a:ext cx="5261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12927" y="3121429"/>
            <a:ext cx="614988" cy="666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733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37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309448" y="2589387"/>
            <a:ext cx="1430200" cy="25543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5333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</a:t>
            </a:r>
            <a:r>
              <a:rPr lang="en-US" sz="533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endParaRPr lang="en-US" sz="5333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53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2255574" y="3732523"/>
            <a:ext cx="2804167" cy="602327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2107518" y="4527858"/>
            <a:ext cx="1411433" cy="379989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995149" y="3972032"/>
            <a:ext cx="676788" cy="748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267" dirty="0"/>
              <a:t>O.</a:t>
            </a:r>
            <a:endParaRPr lang="ru-RU" sz="4267" dirty="0"/>
          </a:p>
        </p:txBody>
      </p:sp>
      <p:sp>
        <p:nvSpPr>
          <p:cNvPr id="31" name="TextBox 30"/>
          <p:cNvSpPr txBox="1"/>
          <p:nvPr/>
        </p:nvSpPr>
        <p:spPr>
          <a:xfrm>
            <a:off x="1402235" y="4296655"/>
            <a:ext cx="466794" cy="748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267" dirty="0"/>
              <a:t>P</a:t>
            </a:r>
            <a:endParaRPr lang="ru-RU" sz="4267" dirty="0"/>
          </a:p>
        </p:txBody>
      </p:sp>
      <p:sp>
        <p:nvSpPr>
          <p:cNvPr id="6" name="TextBox 5"/>
          <p:cNvSpPr txBox="1"/>
          <p:nvPr/>
        </p:nvSpPr>
        <p:spPr>
          <a:xfrm>
            <a:off x="7892473" y="3593474"/>
            <a:ext cx="17235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radius</a:t>
            </a:r>
            <a:endParaRPr lang="ru-RU" sz="40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493887" y="4386952"/>
            <a:ext cx="1353256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B925A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BD –</a:t>
            </a:r>
          </a:p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800" b="1" dirty="0">
              <a:solidFill>
                <a:srgbClr val="00B05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871131" y="5376914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32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6959257" y="4387526"/>
            <a:ext cx="203934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>
                <a:solidFill>
                  <a:srgbClr val="B925A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diametr</a:t>
            </a:r>
            <a:endParaRPr lang="ru-RU" sz="4000" b="1" dirty="0">
              <a:solidFill>
                <a:srgbClr val="B925A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357449" y="5197466"/>
            <a:ext cx="153439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err="1">
                <a:solidFill>
                  <a:srgbClr val="2B13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vatar</a:t>
            </a:r>
            <a:endParaRPr lang="ru-RU" sz="4400" b="1" dirty="0">
              <a:solidFill>
                <a:srgbClr val="2B133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277614" y="5179341"/>
            <a:ext cx="106952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2B13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–</a:t>
            </a:r>
            <a:endParaRPr lang="ru-RU" sz="4000" dirty="0">
              <a:solidFill>
                <a:srgbClr val="2B133D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8180840" y="2813362"/>
            <a:ext cx="195438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markaz</a:t>
            </a:r>
            <a:endParaRPr lang="ru-RU" sz="4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6885186" y="2711099"/>
            <a:ext cx="113845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4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</a:p>
        </p:txBody>
      </p:sp>
    </p:spTree>
    <p:extLst>
      <p:ext uri="{BB962C8B-B14F-4D97-AF65-F5344CB8AC3E}">
        <p14:creationId xmlns:p14="http://schemas.microsoft.com/office/powerpoint/2010/main" val="235843170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4" grpId="0"/>
      <p:bldP spid="18" grpId="0"/>
      <p:bldP spid="29" grpId="0"/>
      <p:bldP spid="31" grpId="0"/>
      <p:bldP spid="6" grpId="0"/>
      <p:bldP spid="13" grpId="0"/>
      <p:bldP spid="15" grpId="0"/>
      <p:bldP spid="16" grpId="0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30"/>
          <p:cNvGrpSpPr>
            <a:grpSpLocks/>
          </p:cNvGrpSpPr>
          <p:nvPr/>
        </p:nvGrpSpPr>
        <p:grpSpPr bwMode="auto">
          <a:xfrm flipH="1">
            <a:off x="205696" y="954463"/>
            <a:ext cx="3898237" cy="2226009"/>
            <a:chOff x="2834" y="436"/>
            <a:chExt cx="1906" cy="1451"/>
          </a:xfrm>
        </p:grpSpPr>
        <p:sp>
          <p:nvSpPr>
            <p:cNvPr id="22564" name="Freeform 31"/>
            <p:cNvSpPr>
              <a:spLocks/>
            </p:cNvSpPr>
            <p:nvPr/>
          </p:nvSpPr>
          <p:spPr bwMode="auto">
            <a:xfrm rot="17393687" flipV="1">
              <a:off x="3429" y="110"/>
              <a:ext cx="800" cy="1823"/>
            </a:xfrm>
            <a:custGeom>
              <a:avLst/>
              <a:gdLst>
                <a:gd name="T0" fmla="*/ 0 w 1252"/>
                <a:gd name="T1" fmla="*/ 1 h 3125"/>
                <a:gd name="T2" fmla="*/ 4 w 1252"/>
                <a:gd name="T3" fmla="*/ 0 h 3125"/>
                <a:gd name="T4" fmla="*/ 21 w 1252"/>
                <a:gd name="T5" fmla="*/ 20 h 3125"/>
                <a:gd name="T6" fmla="*/ 22 w 1252"/>
                <a:gd name="T7" fmla="*/ 25 h 3125"/>
                <a:gd name="T8" fmla="*/ 17 w 1252"/>
                <a:gd name="T9" fmla="*/ 21 h 3125"/>
                <a:gd name="T10" fmla="*/ 0 w 1252"/>
                <a:gd name="T11" fmla="*/ 1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 sz="3682"/>
            </a:p>
          </p:txBody>
        </p:sp>
        <p:grpSp>
          <p:nvGrpSpPr>
            <p:cNvPr id="22565" name="Group 32"/>
            <p:cNvGrpSpPr>
              <a:grpSpLocks/>
            </p:cNvGrpSpPr>
            <p:nvPr/>
          </p:nvGrpSpPr>
          <p:grpSpPr bwMode="auto">
            <a:xfrm rot="16795005" flipV="1">
              <a:off x="3043" y="227"/>
              <a:ext cx="1451" cy="1870"/>
              <a:chOff x="703" y="1616"/>
              <a:chExt cx="1390" cy="1870"/>
            </a:xfrm>
          </p:grpSpPr>
          <p:grpSp>
            <p:nvGrpSpPr>
              <p:cNvPr id="22577" name="Group 33"/>
              <p:cNvGrpSpPr>
                <a:grpSpLocks/>
              </p:cNvGrpSpPr>
              <p:nvPr/>
            </p:nvGrpSpPr>
            <p:grpSpPr bwMode="auto">
              <a:xfrm>
                <a:off x="1848" y="3017"/>
                <a:ext cx="245" cy="343"/>
                <a:chOff x="1848" y="3017"/>
                <a:chExt cx="245" cy="343"/>
              </a:xfrm>
            </p:grpSpPr>
            <p:sp>
              <p:nvSpPr>
                <p:cNvPr id="22583" name="Freeform 34"/>
                <p:cNvSpPr>
                  <a:spLocks/>
                </p:cNvSpPr>
                <p:nvPr/>
              </p:nvSpPr>
              <p:spPr bwMode="auto">
                <a:xfrm>
                  <a:off x="1848" y="3017"/>
                  <a:ext cx="245" cy="339"/>
                </a:xfrm>
                <a:custGeom>
                  <a:avLst/>
                  <a:gdLst>
                    <a:gd name="T0" fmla="*/ 245 w 245"/>
                    <a:gd name="T1" fmla="*/ 339 h 339"/>
                    <a:gd name="T2" fmla="*/ 129 w 245"/>
                    <a:gd name="T3" fmla="*/ 0 h 339"/>
                    <a:gd name="T4" fmla="*/ 0 w 245"/>
                    <a:gd name="T5" fmla="*/ 83 h 339"/>
                    <a:gd name="T6" fmla="*/ 245 w 245"/>
                    <a:gd name="T7" fmla="*/ 339 h 33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45"/>
                    <a:gd name="T13" fmla="*/ 0 h 339"/>
                    <a:gd name="T14" fmla="*/ 245 w 245"/>
                    <a:gd name="T15" fmla="*/ 339 h 33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45" h="339">
                      <a:moveTo>
                        <a:pt x="245" y="339"/>
                      </a:moveTo>
                      <a:lnTo>
                        <a:pt x="129" y="0"/>
                      </a:lnTo>
                      <a:lnTo>
                        <a:pt x="0" y="83"/>
                      </a:lnTo>
                      <a:lnTo>
                        <a:pt x="245" y="339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682"/>
                </a:p>
              </p:txBody>
            </p:sp>
            <p:sp>
              <p:nvSpPr>
                <p:cNvPr id="22584" name="Freeform 35"/>
                <p:cNvSpPr>
                  <a:spLocks/>
                </p:cNvSpPr>
                <p:nvPr/>
              </p:nvSpPr>
              <p:spPr bwMode="auto">
                <a:xfrm>
                  <a:off x="1980" y="3204"/>
                  <a:ext cx="112" cy="156"/>
                </a:xfrm>
                <a:custGeom>
                  <a:avLst/>
                  <a:gdLst>
                    <a:gd name="T0" fmla="*/ 56 w 112"/>
                    <a:gd name="T1" fmla="*/ 0 h 156"/>
                    <a:gd name="T2" fmla="*/ 0 w 112"/>
                    <a:gd name="T3" fmla="*/ 36 h 156"/>
                    <a:gd name="T4" fmla="*/ 112 w 112"/>
                    <a:gd name="T5" fmla="*/ 156 h 156"/>
                    <a:gd name="T6" fmla="*/ 56 w 112"/>
                    <a:gd name="T7" fmla="*/ 0 h 15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2"/>
                    <a:gd name="T13" fmla="*/ 0 h 156"/>
                    <a:gd name="T14" fmla="*/ 112 w 112"/>
                    <a:gd name="T15" fmla="*/ 156 h 15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2" h="156">
                      <a:moveTo>
                        <a:pt x="56" y="0"/>
                      </a:moveTo>
                      <a:lnTo>
                        <a:pt x="0" y="36"/>
                      </a:lnTo>
                      <a:lnTo>
                        <a:pt x="112" y="156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682"/>
                </a:p>
              </p:txBody>
            </p:sp>
          </p:grpSp>
          <p:grpSp>
            <p:nvGrpSpPr>
              <p:cNvPr id="22578" name="Group 36"/>
              <p:cNvGrpSpPr>
                <a:grpSpLocks/>
              </p:cNvGrpSpPr>
              <p:nvPr/>
            </p:nvGrpSpPr>
            <p:grpSpPr bwMode="auto">
              <a:xfrm>
                <a:off x="703" y="1616"/>
                <a:ext cx="1158" cy="1870"/>
                <a:chOff x="2332" y="357"/>
                <a:chExt cx="1158" cy="1870"/>
              </a:xfrm>
            </p:grpSpPr>
            <p:sp>
              <p:nvSpPr>
                <p:cNvPr id="22579" name="Freeform 37"/>
                <p:cNvSpPr>
                  <a:spLocks/>
                </p:cNvSpPr>
                <p:nvPr/>
              </p:nvSpPr>
              <p:spPr bwMode="auto">
                <a:xfrm rot="-598683">
                  <a:off x="2820" y="357"/>
                  <a:ext cx="670" cy="1523"/>
                </a:xfrm>
                <a:custGeom>
                  <a:avLst/>
                  <a:gdLst>
                    <a:gd name="T0" fmla="*/ 10 w 1094"/>
                    <a:gd name="T1" fmla="*/ 20 h 2612"/>
                    <a:gd name="T2" fmla="*/ 13 w 1094"/>
                    <a:gd name="T3" fmla="*/ 20 h 2612"/>
                    <a:gd name="T4" fmla="*/ 12 w 1094"/>
                    <a:gd name="T5" fmla="*/ 20 h 2612"/>
                    <a:gd name="T6" fmla="*/ 1 w 1094"/>
                    <a:gd name="T7" fmla="*/ 0 h 2612"/>
                    <a:gd name="T8" fmla="*/ 0 w 1094"/>
                    <a:gd name="T9" fmla="*/ 1 h 2612"/>
                    <a:gd name="T10" fmla="*/ 12 w 1094"/>
                    <a:gd name="T11" fmla="*/ 20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682"/>
                </a:p>
              </p:txBody>
            </p:sp>
            <p:grpSp>
              <p:nvGrpSpPr>
                <p:cNvPr id="22580" name="Group 38"/>
                <p:cNvGrpSpPr>
                  <a:grpSpLocks/>
                </p:cNvGrpSpPr>
                <p:nvPr/>
              </p:nvGrpSpPr>
              <p:grpSpPr bwMode="auto">
                <a:xfrm>
                  <a:off x="2332" y="496"/>
                  <a:ext cx="657" cy="1731"/>
                  <a:chOff x="2332" y="496"/>
                  <a:chExt cx="657" cy="1731"/>
                </a:xfrm>
              </p:grpSpPr>
              <p:sp>
                <p:nvSpPr>
                  <p:cNvPr id="22581" name="Freeform 39"/>
                  <p:cNvSpPr>
                    <a:spLocks/>
                  </p:cNvSpPr>
                  <p:nvPr/>
                </p:nvSpPr>
                <p:spPr bwMode="auto">
                  <a:xfrm rot="1453774">
                    <a:off x="2332" y="496"/>
                    <a:ext cx="216" cy="1731"/>
                  </a:xfrm>
                  <a:custGeom>
                    <a:avLst/>
                    <a:gdLst>
                      <a:gd name="T0" fmla="*/ 146 w 227"/>
                      <a:gd name="T1" fmla="*/ 71 h 1859"/>
                      <a:gd name="T2" fmla="*/ 0 w 227"/>
                      <a:gd name="T3" fmla="*/ 979 h 1859"/>
                      <a:gd name="T4" fmla="*/ 0 w 227"/>
                      <a:gd name="T5" fmla="*/ 859 h 1859"/>
                      <a:gd name="T6" fmla="*/ 88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682"/>
                  </a:p>
                </p:txBody>
              </p:sp>
              <p:sp>
                <p:nvSpPr>
                  <p:cNvPr id="22582" name="Oval 40"/>
                  <p:cNvSpPr>
                    <a:spLocks noChangeArrowheads="1"/>
                  </p:cNvSpPr>
                  <p:nvPr/>
                </p:nvSpPr>
                <p:spPr bwMode="auto">
                  <a:xfrm rot="1453774">
                    <a:off x="2730" y="566"/>
                    <a:ext cx="259" cy="253"/>
                  </a:xfrm>
                  <a:prstGeom prst="ellips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 sz="3682"/>
                  </a:p>
                </p:txBody>
              </p:sp>
            </p:grpSp>
          </p:grpSp>
        </p:grpSp>
      </p:grpSp>
      <p:sp>
        <p:nvSpPr>
          <p:cNvPr id="3" name="Овал 2"/>
          <p:cNvSpPr/>
          <p:nvPr/>
        </p:nvSpPr>
        <p:spPr>
          <a:xfrm>
            <a:off x="1111943" y="2894381"/>
            <a:ext cx="3078786" cy="2909244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5" name="Прямоугольник 4"/>
          <p:cNvSpPr/>
          <p:nvPr/>
        </p:nvSpPr>
        <p:spPr>
          <a:xfrm>
            <a:off x="6023992" y="3505898"/>
            <a:ext cx="3618298" cy="17889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908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517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O,R</a:t>
            </a:r>
            <a:r>
              <a:rPr lang="en-US" sz="3517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3517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17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3517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3517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en-US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3517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17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3517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517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17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sz="3517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en-US" sz="3517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3517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17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3517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masofa</a:t>
            </a:r>
            <a:r>
              <a:rPr lang="en-US" sz="3517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517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2" name="Group 27"/>
          <p:cNvGrpSpPr>
            <a:grpSpLocks/>
          </p:cNvGrpSpPr>
          <p:nvPr/>
        </p:nvGrpSpPr>
        <p:grpSpPr bwMode="auto">
          <a:xfrm>
            <a:off x="2063140" y="4331027"/>
            <a:ext cx="644250" cy="730244"/>
            <a:chOff x="2503" y="1688"/>
            <a:chExt cx="315" cy="476"/>
          </a:xfrm>
        </p:grpSpPr>
        <p:sp>
          <p:nvSpPr>
            <p:cNvPr id="53" name="Text Box 28"/>
            <p:cNvSpPr txBox="1">
              <a:spLocks noChangeArrowheads="1"/>
            </p:cNvSpPr>
            <p:nvPr/>
          </p:nvSpPr>
          <p:spPr bwMode="auto">
            <a:xfrm>
              <a:off x="2503" y="1736"/>
              <a:ext cx="315" cy="4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3682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O</a:t>
              </a:r>
              <a:endParaRPr lang="ru-RU" sz="3682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" name="Oval 29"/>
            <p:cNvSpPr>
              <a:spLocks noChangeArrowheads="1"/>
            </p:cNvSpPr>
            <p:nvPr/>
          </p:nvSpPr>
          <p:spPr bwMode="auto">
            <a:xfrm>
              <a:off x="2774" y="1688"/>
              <a:ext cx="44" cy="45"/>
            </a:xfrm>
            <a:prstGeom prst="ellipse">
              <a:avLst/>
            </a:prstGeom>
            <a:solidFill>
              <a:srgbClr val="0000CC"/>
            </a:solidFill>
            <a:ln w="76200">
              <a:solidFill>
                <a:srgbClr val="0000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 sz="3682"/>
            </a:p>
          </p:txBody>
        </p:sp>
      </p:grpSp>
      <p:sp>
        <p:nvSpPr>
          <p:cNvPr id="6" name="Прямоугольник 5"/>
          <p:cNvSpPr/>
          <p:nvPr/>
        </p:nvSpPr>
        <p:spPr>
          <a:xfrm>
            <a:off x="1111943" y="1675241"/>
            <a:ext cx="8336795" cy="10543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126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126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 </a:t>
            </a:r>
            <a:r>
              <a:rPr lang="en-US" sz="3126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126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26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sz="3126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26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126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(O,R) </a:t>
            </a:r>
            <a:r>
              <a:rPr lang="en-US" sz="3126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3126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26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sz="3126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26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3126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26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nuqtaga</a:t>
            </a:r>
            <a:r>
              <a:rPr lang="en-US" sz="3126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26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3126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126" b="1" i="1" dirty="0">
              <a:solidFill>
                <a:srgbClr val="00206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288688" cy="134076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aylananing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joylashuvi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746337" y="4362067"/>
            <a:ext cx="396044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251278" y="3784973"/>
            <a:ext cx="29848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l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3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4663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9000000">
                                      <p:cBhvr>
                                        <p:cTn id="1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30"/>
          <p:cNvGrpSpPr>
            <a:grpSpLocks/>
          </p:cNvGrpSpPr>
          <p:nvPr/>
        </p:nvGrpSpPr>
        <p:grpSpPr bwMode="auto">
          <a:xfrm flipH="1">
            <a:off x="205696" y="954463"/>
            <a:ext cx="3898237" cy="2226009"/>
            <a:chOff x="2834" y="436"/>
            <a:chExt cx="1906" cy="1451"/>
          </a:xfrm>
        </p:grpSpPr>
        <p:sp>
          <p:nvSpPr>
            <p:cNvPr id="22564" name="Freeform 31"/>
            <p:cNvSpPr>
              <a:spLocks/>
            </p:cNvSpPr>
            <p:nvPr/>
          </p:nvSpPr>
          <p:spPr bwMode="auto">
            <a:xfrm rot="17393687" flipV="1">
              <a:off x="3429" y="110"/>
              <a:ext cx="800" cy="1823"/>
            </a:xfrm>
            <a:custGeom>
              <a:avLst/>
              <a:gdLst>
                <a:gd name="T0" fmla="*/ 0 w 1252"/>
                <a:gd name="T1" fmla="*/ 1 h 3125"/>
                <a:gd name="T2" fmla="*/ 4 w 1252"/>
                <a:gd name="T3" fmla="*/ 0 h 3125"/>
                <a:gd name="T4" fmla="*/ 21 w 1252"/>
                <a:gd name="T5" fmla="*/ 20 h 3125"/>
                <a:gd name="T6" fmla="*/ 22 w 1252"/>
                <a:gd name="T7" fmla="*/ 25 h 3125"/>
                <a:gd name="T8" fmla="*/ 17 w 1252"/>
                <a:gd name="T9" fmla="*/ 21 h 3125"/>
                <a:gd name="T10" fmla="*/ 0 w 1252"/>
                <a:gd name="T11" fmla="*/ 1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 sz="3682"/>
            </a:p>
          </p:txBody>
        </p:sp>
        <p:grpSp>
          <p:nvGrpSpPr>
            <p:cNvPr id="22565" name="Group 32"/>
            <p:cNvGrpSpPr>
              <a:grpSpLocks/>
            </p:cNvGrpSpPr>
            <p:nvPr/>
          </p:nvGrpSpPr>
          <p:grpSpPr bwMode="auto">
            <a:xfrm rot="16795005" flipV="1">
              <a:off x="3043" y="227"/>
              <a:ext cx="1451" cy="1870"/>
              <a:chOff x="703" y="1616"/>
              <a:chExt cx="1390" cy="1870"/>
            </a:xfrm>
          </p:grpSpPr>
          <p:grpSp>
            <p:nvGrpSpPr>
              <p:cNvPr id="22577" name="Group 33"/>
              <p:cNvGrpSpPr>
                <a:grpSpLocks/>
              </p:cNvGrpSpPr>
              <p:nvPr/>
            </p:nvGrpSpPr>
            <p:grpSpPr bwMode="auto">
              <a:xfrm>
                <a:off x="1848" y="3017"/>
                <a:ext cx="245" cy="343"/>
                <a:chOff x="1848" y="3017"/>
                <a:chExt cx="245" cy="343"/>
              </a:xfrm>
            </p:grpSpPr>
            <p:sp>
              <p:nvSpPr>
                <p:cNvPr id="22583" name="Freeform 34"/>
                <p:cNvSpPr>
                  <a:spLocks/>
                </p:cNvSpPr>
                <p:nvPr/>
              </p:nvSpPr>
              <p:spPr bwMode="auto">
                <a:xfrm>
                  <a:off x="1848" y="3017"/>
                  <a:ext cx="245" cy="339"/>
                </a:xfrm>
                <a:custGeom>
                  <a:avLst/>
                  <a:gdLst>
                    <a:gd name="T0" fmla="*/ 245 w 245"/>
                    <a:gd name="T1" fmla="*/ 339 h 339"/>
                    <a:gd name="T2" fmla="*/ 129 w 245"/>
                    <a:gd name="T3" fmla="*/ 0 h 339"/>
                    <a:gd name="T4" fmla="*/ 0 w 245"/>
                    <a:gd name="T5" fmla="*/ 83 h 339"/>
                    <a:gd name="T6" fmla="*/ 245 w 245"/>
                    <a:gd name="T7" fmla="*/ 339 h 33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45"/>
                    <a:gd name="T13" fmla="*/ 0 h 339"/>
                    <a:gd name="T14" fmla="*/ 245 w 245"/>
                    <a:gd name="T15" fmla="*/ 339 h 33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45" h="339">
                      <a:moveTo>
                        <a:pt x="245" y="339"/>
                      </a:moveTo>
                      <a:lnTo>
                        <a:pt x="129" y="0"/>
                      </a:lnTo>
                      <a:lnTo>
                        <a:pt x="0" y="83"/>
                      </a:lnTo>
                      <a:lnTo>
                        <a:pt x="245" y="339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682"/>
                </a:p>
              </p:txBody>
            </p:sp>
            <p:sp>
              <p:nvSpPr>
                <p:cNvPr id="22584" name="Freeform 35"/>
                <p:cNvSpPr>
                  <a:spLocks/>
                </p:cNvSpPr>
                <p:nvPr/>
              </p:nvSpPr>
              <p:spPr bwMode="auto">
                <a:xfrm>
                  <a:off x="1980" y="3204"/>
                  <a:ext cx="112" cy="156"/>
                </a:xfrm>
                <a:custGeom>
                  <a:avLst/>
                  <a:gdLst>
                    <a:gd name="T0" fmla="*/ 56 w 112"/>
                    <a:gd name="T1" fmla="*/ 0 h 156"/>
                    <a:gd name="T2" fmla="*/ 0 w 112"/>
                    <a:gd name="T3" fmla="*/ 36 h 156"/>
                    <a:gd name="T4" fmla="*/ 112 w 112"/>
                    <a:gd name="T5" fmla="*/ 156 h 156"/>
                    <a:gd name="T6" fmla="*/ 56 w 112"/>
                    <a:gd name="T7" fmla="*/ 0 h 15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2"/>
                    <a:gd name="T13" fmla="*/ 0 h 156"/>
                    <a:gd name="T14" fmla="*/ 112 w 112"/>
                    <a:gd name="T15" fmla="*/ 156 h 15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2" h="156">
                      <a:moveTo>
                        <a:pt x="56" y="0"/>
                      </a:moveTo>
                      <a:lnTo>
                        <a:pt x="0" y="36"/>
                      </a:lnTo>
                      <a:lnTo>
                        <a:pt x="112" y="156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682"/>
                </a:p>
              </p:txBody>
            </p:sp>
          </p:grpSp>
          <p:grpSp>
            <p:nvGrpSpPr>
              <p:cNvPr id="22578" name="Group 36"/>
              <p:cNvGrpSpPr>
                <a:grpSpLocks/>
              </p:cNvGrpSpPr>
              <p:nvPr/>
            </p:nvGrpSpPr>
            <p:grpSpPr bwMode="auto">
              <a:xfrm>
                <a:off x="703" y="1616"/>
                <a:ext cx="1158" cy="1870"/>
                <a:chOff x="2332" y="357"/>
                <a:chExt cx="1158" cy="1870"/>
              </a:xfrm>
            </p:grpSpPr>
            <p:sp>
              <p:nvSpPr>
                <p:cNvPr id="22579" name="Freeform 37"/>
                <p:cNvSpPr>
                  <a:spLocks/>
                </p:cNvSpPr>
                <p:nvPr/>
              </p:nvSpPr>
              <p:spPr bwMode="auto">
                <a:xfrm rot="-598683">
                  <a:off x="2820" y="357"/>
                  <a:ext cx="670" cy="1523"/>
                </a:xfrm>
                <a:custGeom>
                  <a:avLst/>
                  <a:gdLst>
                    <a:gd name="T0" fmla="*/ 10 w 1094"/>
                    <a:gd name="T1" fmla="*/ 20 h 2612"/>
                    <a:gd name="T2" fmla="*/ 13 w 1094"/>
                    <a:gd name="T3" fmla="*/ 20 h 2612"/>
                    <a:gd name="T4" fmla="*/ 12 w 1094"/>
                    <a:gd name="T5" fmla="*/ 20 h 2612"/>
                    <a:gd name="T6" fmla="*/ 1 w 1094"/>
                    <a:gd name="T7" fmla="*/ 0 h 2612"/>
                    <a:gd name="T8" fmla="*/ 0 w 1094"/>
                    <a:gd name="T9" fmla="*/ 1 h 2612"/>
                    <a:gd name="T10" fmla="*/ 12 w 1094"/>
                    <a:gd name="T11" fmla="*/ 20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682"/>
                </a:p>
              </p:txBody>
            </p:sp>
            <p:grpSp>
              <p:nvGrpSpPr>
                <p:cNvPr id="22580" name="Group 38"/>
                <p:cNvGrpSpPr>
                  <a:grpSpLocks/>
                </p:cNvGrpSpPr>
                <p:nvPr/>
              </p:nvGrpSpPr>
              <p:grpSpPr bwMode="auto">
                <a:xfrm>
                  <a:off x="2332" y="496"/>
                  <a:ext cx="657" cy="1731"/>
                  <a:chOff x="2332" y="496"/>
                  <a:chExt cx="657" cy="1731"/>
                </a:xfrm>
              </p:grpSpPr>
              <p:sp>
                <p:nvSpPr>
                  <p:cNvPr id="22581" name="Freeform 39"/>
                  <p:cNvSpPr>
                    <a:spLocks/>
                  </p:cNvSpPr>
                  <p:nvPr/>
                </p:nvSpPr>
                <p:spPr bwMode="auto">
                  <a:xfrm rot="1453774">
                    <a:off x="2332" y="496"/>
                    <a:ext cx="216" cy="1731"/>
                  </a:xfrm>
                  <a:custGeom>
                    <a:avLst/>
                    <a:gdLst>
                      <a:gd name="T0" fmla="*/ 146 w 227"/>
                      <a:gd name="T1" fmla="*/ 71 h 1859"/>
                      <a:gd name="T2" fmla="*/ 0 w 227"/>
                      <a:gd name="T3" fmla="*/ 979 h 1859"/>
                      <a:gd name="T4" fmla="*/ 0 w 227"/>
                      <a:gd name="T5" fmla="*/ 859 h 1859"/>
                      <a:gd name="T6" fmla="*/ 88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682"/>
                  </a:p>
                </p:txBody>
              </p:sp>
              <p:sp>
                <p:nvSpPr>
                  <p:cNvPr id="22582" name="Oval 40"/>
                  <p:cNvSpPr>
                    <a:spLocks noChangeArrowheads="1"/>
                  </p:cNvSpPr>
                  <p:nvPr/>
                </p:nvSpPr>
                <p:spPr bwMode="auto">
                  <a:xfrm rot="1453774">
                    <a:off x="2730" y="566"/>
                    <a:ext cx="259" cy="253"/>
                  </a:xfrm>
                  <a:prstGeom prst="ellips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 sz="3682"/>
                  </a:p>
                </p:txBody>
              </p:sp>
            </p:grpSp>
          </p:grpSp>
        </p:grpSp>
      </p:grpSp>
      <p:sp>
        <p:nvSpPr>
          <p:cNvPr id="5" name="Прямоугольник 4"/>
          <p:cNvSpPr/>
          <p:nvPr/>
        </p:nvSpPr>
        <p:spPr>
          <a:xfrm>
            <a:off x="1631504" y="4544192"/>
            <a:ext cx="222208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6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&gt; </a:t>
            </a:r>
            <a:r>
              <a:rPr lang="en-US" sz="5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5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54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28557" y="1532199"/>
            <a:ext cx="10767519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markazidan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chiziqqa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tushirilgan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perpendikular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markazidan</a:t>
            </a:r>
            <a:r>
              <a:rPr lang="en-US" sz="3600" b="1" i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600" b="1" i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chiziqqacha</a:t>
            </a:r>
            <a:r>
              <a:rPr lang="en-US" sz="3600" b="1" i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masofa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288688" cy="134076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aylananing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joylashuvi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987856" y="4542017"/>
            <a:ext cx="222208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6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5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5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54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8344208" y="4588183"/>
            <a:ext cx="222208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6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 </a:t>
            </a:r>
            <a:r>
              <a:rPr lang="en-US" sz="5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5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54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4588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9000000">
                                      <p:cBhvr>
                                        <p:cTn id="1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2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Прямая соединительная линия 15"/>
          <p:cNvCxnSpPr/>
          <p:nvPr/>
        </p:nvCxnSpPr>
        <p:spPr>
          <a:xfrm flipH="1" flipV="1">
            <a:off x="263352" y="333181"/>
            <a:ext cx="2337347" cy="1336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Скругленный прямоугольник 38"/>
          <p:cNvSpPr/>
          <p:nvPr/>
        </p:nvSpPr>
        <p:spPr>
          <a:xfrm>
            <a:off x="4765895" y="2070610"/>
            <a:ext cx="7079868" cy="1890508"/>
          </a:xfrm>
          <a:prstGeom prst="roundRect">
            <a:avLst/>
          </a:prstGeom>
          <a:gradFill flip="none" rotWithShape="1">
            <a:gsLst>
              <a:gs pos="0">
                <a:srgbClr val="5E9EFF"/>
              </a:gs>
              <a:gs pos="17000">
                <a:srgbClr val="85C2FF"/>
              </a:gs>
              <a:gs pos="24000">
                <a:srgbClr val="C4D6EB"/>
              </a:gs>
              <a:gs pos="49000">
                <a:srgbClr val="FFEBFA">
                  <a:alpha val="93000"/>
                </a:srgbClr>
              </a:gs>
            </a:gsLst>
            <a:lin ang="2700000" scaled="1"/>
            <a:tileRect/>
          </a:gra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4727848" y="213901"/>
            <a:ext cx="7132269" cy="1850881"/>
          </a:xfrm>
          <a:prstGeom prst="roundRect">
            <a:avLst/>
          </a:prstGeom>
          <a:gradFill flip="none" rotWithShape="1">
            <a:gsLst>
              <a:gs pos="0">
                <a:srgbClr val="5E9EFF"/>
              </a:gs>
              <a:gs pos="17000">
                <a:srgbClr val="85C2FF"/>
              </a:gs>
              <a:gs pos="24000">
                <a:srgbClr val="C4D6EB"/>
              </a:gs>
              <a:gs pos="49000">
                <a:srgbClr val="FFEBFA">
                  <a:alpha val="93000"/>
                </a:srgbClr>
              </a:gs>
            </a:gsLst>
            <a:lin ang="2700000" scaled="1"/>
            <a:tileRect/>
          </a:gra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900224" y="417159"/>
            <a:ext cx="6930974" cy="15716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4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400" b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</a:t>
            </a:r>
            <a:r>
              <a:rPr lang="ru-RU" sz="24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aylananing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markazidan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chiziqqacha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masofa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radiusidan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nuqtaga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bo‘lmaydi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324110" y="44624"/>
            <a:ext cx="2423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l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709792" y="488597"/>
            <a:ext cx="1428760" cy="1428760"/>
          </a:xfrm>
          <a:prstGeom prst="ellipse">
            <a:avLst/>
          </a:prstGeom>
          <a:noFill/>
          <a:ln w="31750">
            <a:solidFill>
              <a:srgbClr val="000099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01431" y="317157"/>
            <a:ext cx="22741" cy="88582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780708" y="317157"/>
            <a:ext cx="643465" cy="88582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348807" y="81909"/>
            <a:ext cx="314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A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94116" y="64144"/>
            <a:ext cx="3048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B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391966" y="1112404"/>
            <a:ext cx="3241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O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377565" y="668762"/>
            <a:ext cx="2857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Содержимое 2"/>
          <p:cNvSpPr txBox="1">
            <a:spLocks/>
          </p:cNvSpPr>
          <p:nvPr/>
        </p:nvSpPr>
        <p:spPr>
          <a:xfrm>
            <a:off x="4932166" y="2105849"/>
            <a:ext cx="7286676" cy="1000132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sz="24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 </a:t>
            </a:r>
            <a:r>
              <a:rPr lang="en-US" sz="2400" b="1" dirty="0" err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</a:t>
            </a:r>
            <a:r>
              <a:rPr lang="ru-RU" sz="24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aylananing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markazidan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chiziqqacha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masofa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radiusiga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faqat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nuqtaga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2229907" y="857385"/>
            <a:ext cx="226773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OA = </a:t>
            </a:r>
            <a:r>
              <a:rPr lang="en-US" sz="3200" b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 &gt; R</a:t>
            </a:r>
            <a:endParaRPr lang="en-US" sz="3200" b="1" dirty="0">
              <a:solidFill>
                <a:srgbClr val="7A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8" name="Прямая соединительная линия 47"/>
          <p:cNvCxnSpPr/>
          <p:nvPr/>
        </p:nvCxnSpPr>
        <p:spPr>
          <a:xfrm flipH="1" flipV="1">
            <a:off x="119336" y="2260714"/>
            <a:ext cx="2337347" cy="1336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2102070" y="1916832"/>
            <a:ext cx="2487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l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Овал 51"/>
          <p:cNvSpPr/>
          <p:nvPr/>
        </p:nvSpPr>
        <p:spPr>
          <a:xfrm>
            <a:off x="596371" y="2282503"/>
            <a:ext cx="1428760" cy="1428760"/>
          </a:xfrm>
          <a:prstGeom prst="ellipse">
            <a:avLst/>
          </a:prstGeom>
          <a:noFill/>
          <a:ln w="31750">
            <a:solidFill>
              <a:srgbClr val="000099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55" name="Прямая соединительная линия 54"/>
          <p:cNvCxnSpPr>
            <a:stCxn id="52" idx="0"/>
          </p:cNvCxnSpPr>
          <p:nvPr/>
        </p:nvCxnSpPr>
        <p:spPr>
          <a:xfrm>
            <a:off x="1310751" y="2282503"/>
            <a:ext cx="0" cy="71438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>
            <a:off x="856087" y="2255692"/>
            <a:ext cx="454665" cy="74119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1130754" y="1964499"/>
            <a:ext cx="314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A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596371" y="1964499"/>
            <a:ext cx="3048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B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1278545" y="2906310"/>
            <a:ext cx="3241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O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1264144" y="2462668"/>
            <a:ext cx="2857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2280421" y="2291186"/>
            <a:ext cx="239597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OA </a:t>
            </a:r>
            <a:r>
              <a:rPr lang="en-US" sz="3200" b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3600" b="1" dirty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 = R </a:t>
            </a:r>
            <a:endParaRPr lang="en-US" sz="3200" b="1" dirty="0">
              <a:solidFill>
                <a:srgbClr val="7A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Скругленный прямоугольник 75"/>
          <p:cNvSpPr/>
          <p:nvPr/>
        </p:nvSpPr>
        <p:spPr>
          <a:xfrm>
            <a:off x="4732784" y="3966862"/>
            <a:ext cx="7127333" cy="1823180"/>
          </a:xfrm>
          <a:prstGeom prst="roundRect">
            <a:avLst/>
          </a:prstGeom>
          <a:gradFill flip="none" rotWithShape="1">
            <a:gsLst>
              <a:gs pos="0">
                <a:srgbClr val="5E9EFF"/>
              </a:gs>
              <a:gs pos="17000">
                <a:srgbClr val="85C2FF"/>
              </a:gs>
              <a:gs pos="24000">
                <a:srgbClr val="C4D6EB"/>
              </a:gs>
              <a:gs pos="49000">
                <a:srgbClr val="FFEBFA">
                  <a:alpha val="93000"/>
                </a:srgbClr>
              </a:gs>
            </a:gsLst>
            <a:lin ang="2700000" scaled="1"/>
            <a:tileRect/>
          </a:gra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Содержимое 2"/>
          <p:cNvSpPr txBox="1">
            <a:spLocks/>
          </p:cNvSpPr>
          <p:nvPr/>
        </p:nvSpPr>
        <p:spPr>
          <a:xfrm>
            <a:off x="4997322" y="3991721"/>
            <a:ext cx="7286676" cy="1000132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sz="24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 </a:t>
            </a:r>
            <a:r>
              <a:rPr lang="en-US" sz="2400" b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</a:t>
            </a:r>
            <a:r>
              <a:rPr lang="ru-RU" sz="24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aylananing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markazidan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chiziqqacha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masofa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radiusidan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nuqtaga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8" name="Прямая соединительная линия 77"/>
          <p:cNvCxnSpPr/>
          <p:nvPr/>
        </p:nvCxnSpPr>
        <p:spPr>
          <a:xfrm flipH="1" flipV="1">
            <a:off x="119336" y="4220098"/>
            <a:ext cx="2337347" cy="1336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2123968" y="3861048"/>
            <a:ext cx="2487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l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" name="Овал 79"/>
          <p:cNvSpPr/>
          <p:nvPr/>
        </p:nvSpPr>
        <p:spPr>
          <a:xfrm>
            <a:off x="525665" y="4045714"/>
            <a:ext cx="1428760" cy="1428760"/>
          </a:xfrm>
          <a:prstGeom prst="ellipse">
            <a:avLst/>
          </a:prstGeom>
          <a:noFill/>
          <a:ln w="31750">
            <a:solidFill>
              <a:srgbClr val="000099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81" name="Прямая соединительная линия 80"/>
          <p:cNvCxnSpPr>
            <a:endCxn id="85" idx="1"/>
          </p:cNvCxnSpPr>
          <p:nvPr/>
        </p:nvCxnSpPr>
        <p:spPr>
          <a:xfrm flipH="1">
            <a:off x="1207839" y="4195426"/>
            <a:ext cx="3379" cy="627984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>
            <a:stCxn id="80" idx="1"/>
            <a:endCxn id="85" idx="1"/>
          </p:cNvCxnSpPr>
          <p:nvPr/>
        </p:nvCxnSpPr>
        <p:spPr>
          <a:xfrm>
            <a:off x="734902" y="4254951"/>
            <a:ext cx="472937" cy="56845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510803" y="3950408"/>
            <a:ext cx="314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A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621202" y="3938090"/>
            <a:ext cx="3048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B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1207839" y="4669521"/>
            <a:ext cx="3241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O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1193438" y="4225879"/>
            <a:ext cx="2857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7" name="Прямоугольник 86"/>
          <p:cNvSpPr/>
          <p:nvPr/>
        </p:nvSpPr>
        <p:spPr>
          <a:xfrm>
            <a:off x="2054760" y="4467706"/>
            <a:ext cx="22541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OA= </a:t>
            </a:r>
            <a:r>
              <a:rPr lang="en-US" sz="3200" b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 &lt; R</a:t>
            </a:r>
            <a:r>
              <a:rPr lang="en-US" sz="2800" b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b="1" dirty="0">
              <a:solidFill>
                <a:srgbClr val="7A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8" name="Прямая соединительная линия 87"/>
          <p:cNvCxnSpPr>
            <a:stCxn id="80" idx="7"/>
            <a:endCxn id="85" idx="1"/>
          </p:cNvCxnSpPr>
          <p:nvPr/>
        </p:nvCxnSpPr>
        <p:spPr>
          <a:xfrm flipH="1">
            <a:off x="1207839" y="4254951"/>
            <a:ext cx="537349" cy="56845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1208801" y="5856766"/>
                <a:ext cx="3309047" cy="725904"/>
              </a:xfrm>
              <a:prstGeom prst="rect">
                <a:avLst/>
              </a:prstGeom>
              <a:noFill/>
              <a:ln>
                <a:solidFill>
                  <a:srgbClr val="0070C0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3600" b="1" i="1" dirty="0" smtClean="0">
                    <a:solidFill>
                      <a:srgbClr val="7A0000"/>
                    </a:solidFill>
                  </a:rPr>
                  <a:t>AB = 2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3600" b="1" i="1" smtClean="0">
                                <a:solidFill>
                                  <a:srgbClr val="7A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1" i="1" smtClean="0">
                                <a:solidFill>
                                  <a:srgbClr val="7A0000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p>
                            <m:r>
                              <a:rPr lang="en-US" sz="3600" b="1" i="1" smtClean="0">
                                <a:solidFill>
                                  <a:srgbClr val="7A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36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3600" b="1" i="1" smtClean="0">
                                <a:solidFill>
                                  <a:srgbClr val="7A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1" i="1" smtClean="0">
                                <a:solidFill>
                                  <a:srgbClr val="7A0000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</m:e>
                          <m:sup>
                            <m:r>
                              <a:rPr lang="en-US" sz="3600" b="1" i="1" smtClean="0">
                                <a:solidFill>
                                  <a:srgbClr val="7A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e>
                    </m:rad>
                  </m:oMath>
                </a14:m>
                <a:endParaRPr lang="ru-RU" sz="3600" b="1" i="1" dirty="0">
                  <a:solidFill>
                    <a:srgbClr val="7A0000"/>
                  </a:solidFill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8801" y="5856766"/>
                <a:ext cx="3309047" cy="725904"/>
              </a:xfrm>
              <a:prstGeom prst="rect">
                <a:avLst/>
              </a:prstGeom>
              <a:blipFill rotWithShape="0">
                <a:blip r:embed="rId2"/>
                <a:stretch>
                  <a:fillRect l="-5321" t="-826" b="-30579"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TextBox 41"/>
          <p:cNvSpPr txBox="1"/>
          <p:nvPr/>
        </p:nvSpPr>
        <p:spPr>
          <a:xfrm>
            <a:off x="4497644" y="5982677"/>
            <a:ext cx="34788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vatarning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uzunligi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8801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500"/>
                            </p:stCondLst>
                            <p:childTnLst>
                              <p:par>
                                <p:cTn id="4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0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"/>
                            </p:stCondLst>
                            <p:childTnLst>
                              <p:par>
                                <p:cTn id="9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3500"/>
                            </p:stCondLst>
                            <p:childTnLst>
                              <p:par>
                                <p:cTn id="10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4000"/>
                            </p:stCondLst>
                            <p:childTnLst>
                              <p:par>
                                <p:cTn id="10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4500"/>
                            </p:stCondLst>
                            <p:childTnLst>
                              <p:par>
                                <p:cTn id="1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000"/>
                            </p:stCondLst>
                            <p:childTnLst>
                              <p:par>
                                <p:cTn id="1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500"/>
                            </p:stCondLst>
                            <p:childTnLst>
                              <p:par>
                                <p:cTn id="1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1000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1000"/>
                                        <p:tgtEl>
                                          <p:spTgt spid="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000"/>
                            </p:stCondLst>
                            <p:childTnLst>
                              <p:par>
                                <p:cTn id="1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9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2000"/>
                            </p:stCondLst>
                            <p:childTnLst>
                              <p:par>
                                <p:cTn id="1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2500"/>
                            </p:stCondLst>
                            <p:childTnLst>
                              <p:par>
                                <p:cTn id="16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3000"/>
                            </p:stCondLst>
                            <p:childTnLst>
                              <p:par>
                                <p:cTn id="1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3500"/>
                            </p:stCondLst>
                            <p:childTnLst>
                              <p:par>
                                <p:cTn id="1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4500"/>
                            </p:stCondLst>
                            <p:childTnLst>
                              <p:par>
                                <p:cTn id="1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5000"/>
                            </p:stCondLst>
                            <p:childTnLst>
                              <p:par>
                                <p:cTn id="1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5500"/>
                            </p:stCondLst>
                            <p:childTnLst>
                              <p:par>
                                <p:cTn id="18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38" grpId="0" animBg="1"/>
      <p:bldP spid="4" grpId="0" animBg="1"/>
      <p:bldP spid="32" grpId="0"/>
      <p:bldP spid="35" grpId="0"/>
      <p:bldP spid="36" grpId="0"/>
      <p:bldP spid="53" grpId="0"/>
      <p:bldP spid="40" grpId="0"/>
      <p:bldP spid="52" grpId="0" animBg="1"/>
      <p:bldP spid="63" grpId="0"/>
      <p:bldP spid="70" grpId="0"/>
      <p:bldP spid="72" grpId="0"/>
      <p:bldP spid="73" grpId="0"/>
      <p:bldP spid="75" grpId="0"/>
      <p:bldP spid="76" grpId="0" animBg="1"/>
      <p:bldP spid="80" grpId="0" animBg="1"/>
      <p:bldP spid="83" grpId="0"/>
      <p:bldP spid="84" grpId="0"/>
      <p:bldP spid="85" grpId="0"/>
      <p:bldP spid="86" grpId="0"/>
      <p:bldP spid="87" grpId="0"/>
      <p:bldP spid="41" grpId="0" animBg="1"/>
      <p:bldP spid="4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Скругленный прямоугольник 48"/>
          <p:cNvSpPr/>
          <p:nvPr/>
        </p:nvSpPr>
        <p:spPr>
          <a:xfrm>
            <a:off x="3323699" y="1132404"/>
            <a:ext cx="8275615" cy="1430167"/>
          </a:xfrm>
          <a:prstGeom prst="roundRect">
            <a:avLst/>
          </a:prstGeom>
          <a:gradFill flip="none" rotWithShape="1">
            <a:gsLst>
              <a:gs pos="0">
                <a:srgbClr val="5E9EFF"/>
              </a:gs>
              <a:gs pos="17000">
                <a:srgbClr val="85C2FF"/>
              </a:gs>
              <a:gs pos="24000">
                <a:srgbClr val="C4D6EB"/>
              </a:gs>
              <a:gs pos="49000">
                <a:srgbClr val="FFEBFA">
                  <a:alpha val="93000"/>
                </a:srgbClr>
              </a:gs>
            </a:gsLst>
            <a:lin ang="2700000" scaled="1"/>
            <a:tileRect/>
          </a:gra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3483151" y="1438842"/>
            <a:ext cx="7956709" cy="92869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Ta‘rif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faqat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nuqtaga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aylanaga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urinma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urinmaning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nuqtasi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urinish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nuqtasi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180989" y="2786166"/>
            <a:ext cx="864816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teorema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Aylanaga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urinma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aylananing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urinish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nuqtasiga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o‘tkazilgan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radiusga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perpendikulardir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198541" y="4465820"/>
            <a:ext cx="8739621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teorema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Radiusga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perpendikular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aylanada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yotgan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uchidan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o‘tuvchi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aylanaga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urinmadir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997489" y="15350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15617"/>
            <a:ext cx="12192000" cy="100438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Aylanaga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urinma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 flipH="1" flipV="1">
            <a:off x="284794" y="2107190"/>
            <a:ext cx="2337347" cy="1336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311705" y="1633925"/>
            <a:ext cx="2840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l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Овал 33"/>
          <p:cNvSpPr/>
          <p:nvPr/>
        </p:nvSpPr>
        <p:spPr>
          <a:xfrm>
            <a:off x="594115" y="2116183"/>
            <a:ext cx="1635791" cy="1515089"/>
          </a:xfrm>
          <a:prstGeom prst="ellipse">
            <a:avLst/>
          </a:prstGeom>
          <a:noFill/>
          <a:ln w="31750">
            <a:solidFill>
              <a:srgbClr val="000099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38" name="Прямая соединительная линия 37"/>
          <p:cNvCxnSpPr>
            <a:stCxn id="34" idx="0"/>
          </p:cNvCxnSpPr>
          <p:nvPr/>
        </p:nvCxnSpPr>
        <p:spPr>
          <a:xfrm>
            <a:off x="1412011" y="2116183"/>
            <a:ext cx="12161" cy="74245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950305" y="2113698"/>
            <a:ext cx="473868" cy="744941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1272256" y="1698343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A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984500" y="1733912"/>
            <a:ext cx="3209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B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129776" y="2859780"/>
            <a:ext cx="3262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O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377565" y="2324421"/>
            <a:ext cx="2857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904140" y="4171161"/>
            <a:ext cx="15495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OA =</a:t>
            </a:r>
            <a:r>
              <a:rPr lang="en-US" sz="3200" b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</a:t>
            </a:r>
            <a:endParaRPr lang="en-US" sz="3200" b="1" dirty="0">
              <a:solidFill>
                <a:srgbClr val="7A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3" name="Прямая соединительная линия 52"/>
          <p:cNvCxnSpPr/>
          <p:nvPr/>
        </p:nvCxnSpPr>
        <p:spPr>
          <a:xfrm>
            <a:off x="1144130" y="2113698"/>
            <a:ext cx="271350" cy="743897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684682" y="2102399"/>
            <a:ext cx="733717" cy="755196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695400" y="1726258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403960" y="1748634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365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500"/>
                            </p:stCondLst>
                            <p:childTnLst>
                              <p:par>
                                <p:cTn id="5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500"/>
                            </p:stCondLst>
                            <p:childTnLst>
                              <p:par>
                                <p:cTn id="7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300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500"/>
                            </p:stCondLst>
                            <p:childTnLst>
                              <p:par>
                                <p:cTn id="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47" grpId="0"/>
      <p:bldP spid="50" grpId="0"/>
      <p:bldP spid="34" grpId="0" animBg="1"/>
      <p:bldP spid="41" grpId="0"/>
      <p:bldP spid="43" grpId="0"/>
      <p:bldP spid="45" grpId="0"/>
      <p:bldP spid="51" grpId="0"/>
      <p:bldP spid="52" grpId="0"/>
      <p:bldP spid="65" grpId="0"/>
      <p:bldP spid="6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388ffcb6f4dd68df1bcfc39a34cd964eaa2b3f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7244</TotalTime>
  <Words>479</Words>
  <Application>Microsoft Office PowerPoint</Application>
  <PresentationFormat>Широкоэкранный</PresentationFormat>
  <Paragraphs>119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Times New Roman</vt:lpstr>
      <vt:lpstr>Тема Office</vt:lpstr>
      <vt:lpstr>Презентация PowerPoint</vt:lpstr>
      <vt:lpstr>   Aylana haqida boshlang‘ich ma‘lumotlar</vt:lpstr>
      <vt:lpstr>   Aylanada radius va diametr  </vt:lpstr>
      <vt:lpstr>       Mustahkamlash</vt:lpstr>
      <vt:lpstr>         Topshiriq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Mustaqil bajarish uchun topshiriqlar: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Админ</cp:lastModifiedBy>
  <cp:revision>872</cp:revision>
  <dcterms:created xsi:type="dcterms:W3CDTF">2020-06-19T20:52:49Z</dcterms:created>
  <dcterms:modified xsi:type="dcterms:W3CDTF">2021-02-28T17:49:53Z</dcterms:modified>
</cp:coreProperties>
</file>