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381" r:id="rId3"/>
    <p:sldId id="382" r:id="rId4"/>
    <p:sldId id="384" r:id="rId5"/>
    <p:sldId id="385" r:id="rId6"/>
    <p:sldId id="394" r:id="rId7"/>
    <p:sldId id="390" r:id="rId8"/>
    <p:sldId id="391" r:id="rId9"/>
    <p:sldId id="392" r:id="rId10"/>
    <p:sldId id="393" r:id="rId11"/>
    <p:sldId id="339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A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FD23E0-5B9C-4E07-9B7A-B61DBB24BB47}" type="slidenum">
              <a:rPr lang="ru-RU"/>
              <a:pPr/>
              <a:t>4</a:t>
            </a:fld>
            <a:endParaRPr lang="ru-RU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538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279CF-E820-4FE0-BFC7-8BE7B8F33A87}" type="slidenum">
              <a:rPr lang="ru-RU"/>
              <a:pPr/>
              <a:t>5</a:t>
            </a:fld>
            <a:endParaRPr lang="ru-RU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988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37DDE-E0A7-458E-A6D7-DD33C900691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1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279CF-E820-4FE0-BFC7-8BE7B8F33A87}" type="slidenum">
              <a:rPr lang="ru-RU"/>
              <a:pPr/>
              <a:t>7</a:t>
            </a:fld>
            <a:endParaRPr lang="ru-RU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7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37DDE-E0A7-458E-A6D7-DD33C900691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437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263E9-7B9A-4077-8573-9CD87F7A9696}" type="slidenum">
              <a:rPr lang="ru-RU"/>
              <a:pPr/>
              <a:t>10</a:t>
            </a:fld>
            <a:endParaRPr lang="ru-RU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Л.И. Звавич, Е.В. Потоскуев «Тестовые задания по геометрии»  8 класс.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68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661192" y="3040385"/>
            <a:ext cx="1838286" cy="19107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75979" y="2626166"/>
            <a:ext cx="823668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TAKRORLASH (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chburchakning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Freeform 2"/>
          <p:cNvSpPr>
            <a:spLocks/>
          </p:cNvSpPr>
          <p:nvPr/>
        </p:nvSpPr>
        <p:spPr bwMode="auto">
          <a:xfrm>
            <a:off x="571934" y="2370105"/>
            <a:ext cx="3810000" cy="2743200"/>
          </a:xfrm>
          <a:custGeom>
            <a:avLst/>
            <a:gdLst>
              <a:gd name="T0" fmla="*/ 912 w 2400"/>
              <a:gd name="T1" fmla="*/ 0 h 1728"/>
              <a:gd name="T2" fmla="*/ 0 w 2400"/>
              <a:gd name="T3" fmla="*/ 1728 h 1728"/>
              <a:gd name="T4" fmla="*/ 2400 w 2400"/>
              <a:gd name="T5" fmla="*/ 1728 h 1728"/>
              <a:gd name="T6" fmla="*/ 912 w 2400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00" h="1728">
                <a:moveTo>
                  <a:pt x="912" y="0"/>
                </a:moveTo>
                <a:lnTo>
                  <a:pt x="0" y="1728"/>
                </a:lnTo>
                <a:lnTo>
                  <a:pt x="2400" y="1728"/>
                </a:lnTo>
                <a:lnTo>
                  <a:pt x="91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6D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187" name="Text Box 3"/>
          <p:cNvSpPr txBox="1">
            <a:spLocks noChangeArrowheads="1"/>
          </p:cNvSpPr>
          <p:nvPr/>
        </p:nvSpPr>
        <p:spPr bwMode="auto">
          <a:xfrm>
            <a:off x="1823211" y="1944346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49188" name="Text Box 4"/>
          <p:cNvSpPr txBox="1">
            <a:spLocks noChangeArrowheads="1"/>
          </p:cNvSpPr>
          <p:nvPr/>
        </p:nvSpPr>
        <p:spPr bwMode="auto">
          <a:xfrm>
            <a:off x="213541" y="4975331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49191" name="Text Box 7"/>
          <p:cNvSpPr txBox="1">
            <a:spLocks noChangeArrowheads="1"/>
          </p:cNvSpPr>
          <p:nvPr/>
        </p:nvSpPr>
        <p:spPr bwMode="auto">
          <a:xfrm>
            <a:off x="299356" y="91380"/>
            <a:ext cx="1159328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АВС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КВС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АВС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КВС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cm²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9192" name="Group 8"/>
          <p:cNvGrpSpPr>
            <a:grpSpLocks/>
          </p:cNvGrpSpPr>
          <p:nvPr/>
        </p:nvGrpSpPr>
        <p:grpSpPr bwMode="auto">
          <a:xfrm>
            <a:off x="1791139" y="2370105"/>
            <a:ext cx="411163" cy="3150310"/>
            <a:chOff x="2160" y="1488"/>
            <a:chExt cx="259" cy="1727"/>
          </a:xfrm>
        </p:grpSpPr>
        <p:grpSp>
          <p:nvGrpSpPr>
            <p:cNvPr id="349193" name="Group 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49194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195" name="Freeform 1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49196" name="Text Box 1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349197" name="Group 13"/>
          <p:cNvGrpSpPr>
            <a:grpSpLocks/>
          </p:cNvGrpSpPr>
          <p:nvPr/>
        </p:nvGrpSpPr>
        <p:grpSpPr bwMode="auto">
          <a:xfrm>
            <a:off x="7315205" y="1470858"/>
            <a:ext cx="2265363" cy="1193801"/>
            <a:chOff x="1333" y="3273"/>
            <a:chExt cx="1427" cy="752"/>
          </a:xfrm>
        </p:grpSpPr>
        <p:sp>
          <p:nvSpPr>
            <p:cNvPr id="349198" name="Text Box 14"/>
            <p:cNvSpPr txBox="1">
              <a:spLocks noChangeArrowheads="1"/>
            </p:cNvSpPr>
            <p:nvPr/>
          </p:nvSpPr>
          <p:spPr bwMode="auto">
            <a:xfrm>
              <a:off x="1343" y="3657"/>
              <a:ext cx="523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ru-RU" sz="32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КВ</a:t>
              </a:r>
              <a:r>
                <a:rPr lang="en-US" sz="32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  <a:endPara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9199" name="Text Box 15"/>
            <p:cNvSpPr txBox="1">
              <a:spLocks noChangeArrowheads="1"/>
            </p:cNvSpPr>
            <p:nvPr/>
          </p:nvSpPr>
          <p:spPr bwMode="auto">
            <a:xfrm>
              <a:off x="1333" y="3273"/>
              <a:ext cx="52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 sz="32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ABC</a:t>
              </a:r>
              <a:endPara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9200" name="Freeform 16"/>
            <p:cNvSpPr>
              <a:spLocks/>
            </p:cNvSpPr>
            <p:nvPr/>
          </p:nvSpPr>
          <p:spPr bwMode="auto">
            <a:xfrm>
              <a:off x="1367" y="3663"/>
              <a:ext cx="593" cy="1"/>
            </a:xfrm>
            <a:custGeom>
              <a:avLst/>
              <a:gdLst>
                <a:gd name="T0" fmla="*/ 0 w 593"/>
                <a:gd name="T1" fmla="*/ 0 h 1"/>
                <a:gd name="T2" fmla="*/ 593 w 59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3" h="1">
                  <a:moveTo>
                    <a:pt x="0" y="0"/>
                  </a:moveTo>
                  <a:lnTo>
                    <a:pt x="593" y="1"/>
                  </a:lnTo>
                </a:path>
              </a:pathLst>
            </a:custGeom>
            <a:noFill/>
            <a:ln w="3810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201" name="Text Box 17"/>
            <p:cNvSpPr txBox="1">
              <a:spLocks noChangeArrowheads="1"/>
            </p:cNvSpPr>
            <p:nvPr/>
          </p:nvSpPr>
          <p:spPr bwMode="auto">
            <a:xfrm>
              <a:off x="1920" y="3456"/>
              <a:ext cx="32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49202" name="Text Box 18"/>
            <p:cNvSpPr txBox="1">
              <a:spLocks noChangeArrowheads="1"/>
            </p:cNvSpPr>
            <p:nvPr/>
          </p:nvSpPr>
          <p:spPr bwMode="auto">
            <a:xfrm>
              <a:off x="2256" y="3648"/>
              <a:ext cx="4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  <a:r>
                <a:rPr lang="en-US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  <a:endPara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9203" name="Text Box 19"/>
            <p:cNvSpPr txBox="1">
              <a:spLocks noChangeArrowheads="1"/>
            </p:cNvSpPr>
            <p:nvPr/>
          </p:nvSpPr>
          <p:spPr bwMode="auto">
            <a:xfrm>
              <a:off x="2296" y="3321"/>
              <a:ext cx="39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  <a:r>
                <a:rPr lang="en-US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H</a:t>
              </a:r>
              <a:endPara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9204" name="Freeform 20"/>
            <p:cNvSpPr>
              <a:spLocks/>
            </p:cNvSpPr>
            <p:nvPr/>
          </p:nvSpPr>
          <p:spPr bwMode="auto">
            <a:xfrm>
              <a:off x="2280" y="3648"/>
              <a:ext cx="480" cy="6"/>
            </a:xfrm>
            <a:custGeom>
              <a:avLst/>
              <a:gdLst>
                <a:gd name="T0" fmla="*/ 0 w 480"/>
                <a:gd name="T1" fmla="*/ 6 h 6"/>
                <a:gd name="T2" fmla="*/ 480 w 480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0" h="6">
                  <a:moveTo>
                    <a:pt x="0" y="6"/>
                  </a:moveTo>
                  <a:lnTo>
                    <a:pt x="480" y="0"/>
                  </a:lnTo>
                </a:path>
              </a:pathLst>
            </a:custGeom>
            <a:noFill/>
            <a:ln w="38100" cap="flat" cmpd="sng">
              <a:solidFill>
                <a:srgbClr val="C0000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9215" name="Group 31"/>
          <p:cNvGrpSpPr>
            <a:grpSpLocks/>
          </p:cNvGrpSpPr>
          <p:nvPr/>
        </p:nvGrpSpPr>
        <p:grpSpPr bwMode="auto">
          <a:xfrm>
            <a:off x="571934" y="2485993"/>
            <a:ext cx="3810000" cy="2627313"/>
            <a:chOff x="336" y="520"/>
            <a:chExt cx="2400" cy="2648"/>
          </a:xfrm>
        </p:grpSpPr>
        <p:sp>
          <p:nvSpPr>
            <p:cNvPr id="349216" name="Text Box 32"/>
            <p:cNvSpPr txBox="1">
              <a:spLocks noChangeArrowheads="1"/>
            </p:cNvSpPr>
            <p:nvPr/>
          </p:nvSpPr>
          <p:spPr bwMode="auto">
            <a:xfrm>
              <a:off x="2076" y="520"/>
              <a:ext cx="57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dirty="0">
                  <a:solidFill>
                    <a:srgbClr val="0000FF"/>
                  </a:solidFill>
                </a:rPr>
                <a:t>К</a:t>
              </a:r>
            </a:p>
          </p:txBody>
        </p:sp>
        <p:sp>
          <p:nvSpPr>
            <p:cNvPr id="349217" name="Freeform 33"/>
            <p:cNvSpPr>
              <a:spLocks/>
            </p:cNvSpPr>
            <p:nvPr/>
          </p:nvSpPr>
          <p:spPr bwMode="auto">
            <a:xfrm>
              <a:off x="336" y="960"/>
              <a:ext cx="2400" cy="2208"/>
            </a:xfrm>
            <a:custGeom>
              <a:avLst/>
              <a:gdLst>
                <a:gd name="T0" fmla="*/ 0 w 2400"/>
                <a:gd name="T1" fmla="*/ 2208 h 2208"/>
                <a:gd name="T2" fmla="*/ 2400 w 2400"/>
                <a:gd name="T3" fmla="*/ 2208 h 2208"/>
                <a:gd name="T4" fmla="*/ 1824 w 2400"/>
                <a:gd name="T5" fmla="*/ 0 h 2208"/>
                <a:gd name="T6" fmla="*/ 0 w 2400"/>
                <a:gd name="T7" fmla="*/ 2208 h 2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00" h="2208">
                  <a:moveTo>
                    <a:pt x="0" y="2208"/>
                  </a:moveTo>
                  <a:lnTo>
                    <a:pt x="2400" y="2208"/>
                  </a:lnTo>
                  <a:lnTo>
                    <a:pt x="1824" y="0"/>
                  </a:lnTo>
                  <a:lnTo>
                    <a:pt x="0" y="2208"/>
                  </a:lnTo>
                  <a:close/>
                </a:path>
              </a:pathLst>
            </a:custGeom>
            <a:solidFill>
              <a:srgbClr val="BBE0E3">
                <a:alpha val="44000"/>
              </a:srgbClr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9218" name="Group 34"/>
          <p:cNvGrpSpPr>
            <a:grpSpLocks/>
          </p:cNvGrpSpPr>
          <p:nvPr/>
        </p:nvGrpSpPr>
        <p:grpSpPr bwMode="auto">
          <a:xfrm>
            <a:off x="3238935" y="2903506"/>
            <a:ext cx="422275" cy="2660339"/>
            <a:chOff x="2160" y="1488"/>
            <a:chExt cx="266" cy="1793"/>
          </a:xfrm>
        </p:grpSpPr>
        <p:grpSp>
          <p:nvGrpSpPr>
            <p:cNvPr id="349219" name="Group 35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49220" name="Line 3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9221" name="Freeform 37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49222" name="Text Box 38"/>
            <p:cNvSpPr txBox="1">
              <a:spLocks noChangeArrowheads="1"/>
            </p:cNvSpPr>
            <p:nvPr/>
          </p:nvSpPr>
          <p:spPr bwMode="auto">
            <a:xfrm>
              <a:off x="2160" y="2928"/>
              <a:ext cx="266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N</a:t>
              </a:r>
              <a:endParaRPr lang="ru-RU" sz="2800" b="1"/>
            </a:p>
          </p:txBody>
        </p:sp>
      </p:grpSp>
      <p:sp>
        <p:nvSpPr>
          <p:cNvPr id="349223" name="Text Box 39"/>
          <p:cNvSpPr txBox="1">
            <a:spLocks noChangeArrowheads="1"/>
          </p:cNvSpPr>
          <p:nvPr/>
        </p:nvSpPr>
        <p:spPr bwMode="auto">
          <a:xfrm>
            <a:off x="4337114" y="4880258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349224" name="Text Box 40"/>
          <p:cNvSpPr txBox="1">
            <a:spLocks noChangeArrowheads="1"/>
          </p:cNvSpPr>
          <p:nvPr/>
        </p:nvSpPr>
        <p:spPr bwMode="auto">
          <a:xfrm>
            <a:off x="6201549" y="1424474"/>
            <a:ext cx="10935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х+15</a:t>
            </a:r>
          </a:p>
        </p:txBody>
      </p:sp>
      <p:sp>
        <p:nvSpPr>
          <p:cNvPr id="349225" name="Text Box 41"/>
          <p:cNvSpPr txBox="1">
            <a:spLocks noChangeArrowheads="1"/>
          </p:cNvSpPr>
          <p:nvPr/>
        </p:nvSpPr>
        <p:spPr bwMode="auto">
          <a:xfrm>
            <a:off x="6792633" y="2090778"/>
            <a:ext cx="3962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</a:p>
        </p:txBody>
      </p:sp>
      <p:grpSp>
        <p:nvGrpSpPr>
          <p:cNvPr id="349226" name="Group 42"/>
          <p:cNvGrpSpPr>
            <a:grpSpLocks/>
          </p:cNvGrpSpPr>
          <p:nvPr/>
        </p:nvGrpSpPr>
        <p:grpSpPr bwMode="auto">
          <a:xfrm>
            <a:off x="7253425" y="2835490"/>
            <a:ext cx="2314576" cy="1173164"/>
            <a:chOff x="1302" y="3286"/>
            <a:chExt cx="1458" cy="739"/>
          </a:xfrm>
        </p:grpSpPr>
        <p:sp>
          <p:nvSpPr>
            <p:cNvPr id="349227" name="Text Box 43"/>
            <p:cNvSpPr txBox="1">
              <a:spLocks noChangeArrowheads="1"/>
            </p:cNvSpPr>
            <p:nvPr/>
          </p:nvSpPr>
          <p:spPr bwMode="auto">
            <a:xfrm>
              <a:off x="1343" y="3657"/>
              <a:ext cx="39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en-US" sz="3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x</a:t>
              </a:r>
              <a:endPara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49228" name="Text Box 44"/>
            <p:cNvSpPr txBox="1">
              <a:spLocks noChangeArrowheads="1"/>
            </p:cNvSpPr>
            <p:nvPr/>
          </p:nvSpPr>
          <p:spPr bwMode="auto">
            <a:xfrm>
              <a:off x="1302" y="3314"/>
              <a:ext cx="86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x </a:t>
              </a:r>
              <a:r>
                <a:rPr lang="ru-RU" sz="3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 </a:t>
              </a:r>
              <a:r>
                <a: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15  </a:t>
              </a:r>
            </a:p>
          </p:txBody>
        </p:sp>
        <p:sp>
          <p:nvSpPr>
            <p:cNvPr id="349229" name="Freeform 45"/>
            <p:cNvSpPr>
              <a:spLocks/>
            </p:cNvSpPr>
            <p:nvPr/>
          </p:nvSpPr>
          <p:spPr bwMode="auto">
            <a:xfrm>
              <a:off x="1367" y="3663"/>
              <a:ext cx="593" cy="1"/>
            </a:xfrm>
            <a:custGeom>
              <a:avLst/>
              <a:gdLst>
                <a:gd name="T0" fmla="*/ 0 w 593"/>
                <a:gd name="T1" fmla="*/ 0 h 1"/>
                <a:gd name="T2" fmla="*/ 593 w 593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3" h="1">
                  <a:moveTo>
                    <a:pt x="0" y="0"/>
                  </a:moveTo>
                  <a:lnTo>
                    <a:pt x="593" y="1"/>
                  </a:lnTo>
                </a:path>
              </a:pathLst>
            </a:custGeom>
            <a:noFill/>
            <a:ln w="381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9230" name="Text Box 46"/>
            <p:cNvSpPr txBox="1">
              <a:spLocks noChangeArrowheads="1"/>
            </p:cNvSpPr>
            <p:nvPr/>
          </p:nvSpPr>
          <p:spPr bwMode="auto">
            <a:xfrm>
              <a:off x="1920" y="3456"/>
              <a:ext cx="326" cy="4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4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49231" name="Text Box 47"/>
            <p:cNvSpPr txBox="1">
              <a:spLocks noChangeArrowheads="1"/>
            </p:cNvSpPr>
            <p:nvPr/>
          </p:nvSpPr>
          <p:spPr bwMode="auto">
            <a:xfrm>
              <a:off x="2256" y="3648"/>
              <a:ext cx="35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</a:t>
              </a:r>
            </a:p>
          </p:txBody>
        </p:sp>
        <p:sp>
          <p:nvSpPr>
            <p:cNvPr id="349232" name="Text Box 48"/>
            <p:cNvSpPr txBox="1">
              <a:spLocks noChangeArrowheads="1"/>
            </p:cNvSpPr>
            <p:nvPr/>
          </p:nvSpPr>
          <p:spPr bwMode="auto">
            <a:xfrm>
              <a:off x="2324" y="3286"/>
              <a:ext cx="29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7</a:t>
              </a:r>
            </a:p>
          </p:txBody>
        </p:sp>
        <p:sp>
          <p:nvSpPr>
            <p:cNvPr id="349233" name="Freeform 49"/>
            <p:cNvSpPr>
              <a:spLocks/>
            </p:cNvSpPr>
            <p:nvPr/>
          </p:nvSpPr>
          <p:spPr bwMode="auto">
            <a:xfrm>
              <a:off x="2280" y="3648"/>
              <a:ext cx="480" cy="6"/>
            </a:xfrm>
            <a:custGeom>
              <a:avLst/>
              <a:gdLst>
                <a:gd name="T0" fmla="*/ 0 w 480"/>
                <a:gd name="T1" fmla="*/ 6 h 6"/>
                <a:gd name="T2" fmla="*/ 480 w 480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0" h="6">
                  <a:moveTo>
                    <a:pt x="0" y="6"/>
                  </a:moveTo>
                  <a:lnTo>
                    <a:pt x="480" y="0"/>
                  </a:lnTo>
                </a:path>
              </a:pathLst>
            </a:custGeom>
            <a:noFill/>
            <a:ln w="381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208059" y="4112871"/>
            <a:ext cx="235994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х+15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)·6 = 7x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= 90 (cm²)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2283" y="1700808"/>
            <a:ext cx="25096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400" b="1" i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4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?</a:t>
            </a:r>
            <a:endParaRPr lang="ru-RU" sz="44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6704" y="5793542"/>
            <a:ext cx="3143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105 cm²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0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4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4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224" grpId="0"/>
      <p:bldP spid="3492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3746" y="2595422"/>
            <a:ext cx="37512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947188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05757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Freeform 2"/>
          <p:cNvSpPr>
            <a:spLocks/>
          </p:cNvSpPr>
          <p:nvPr/>
        </p:nvSpPr>
        <p:spPr bwMode="auto">
          <a:xfrm>
            <a:off x="3444728" y="1744266"/>
            <a:ext cx="3665536" cy="2389188"/>
          </a:xfrm>
          <a:custGeom>
            <a:avLst/>
            <a:gdLst>
              <a:gd name="T0" fmla="*/ 0 w 2304"/>
              <a:gd name="T1" fmla="*/ 1505 h 1505"/>
              <a:gd name="T2" fmla="*/ 1008 w 2304"/>
              <a:gd name="T3" fmla="*/ 17 h 1505"/>
              <a:gd name="T4" fmla="*/ 1008 w 2304"/>
              <a:gd name="T5" fmla="*/ 0 h 1505"/>
              <a:gd name="T6" fmla="*/ 2304 w 2304"/>
              <a:gd name="T7" fmla="*/ 1505 h 1505"/>
              <a:gd name="T8" fmla="*/ 0 w 2304"/>
              <a:gd name="T9" fmla="*/ 1505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505">
                <a:moveTo>
                  <a:pt x="0" y="1505"/>
                </a:moveTo>
                <a:lnTo>
                  <a:pt x="1008" y="17"/>
                </a:lnTo>
                <a:lnTo>
                  <a:pt x="1008" y="0"/>
                </a:lnTo>
                <a:lnTo>
                  <a:pt x="2304" y="1505"/>
                </a:lnTo>
                <a:lnTo>
                  <a:pt x="0" y="1505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3071664" y="3981054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87749" name="Text Box 5"/>
          <p:cNvSpPr txBox="1">
            <a:spLocks noChangeArrowheads="1"/>
          </p:cNvSpPr>
          <p:nvPr/>
        </p:nvSpPr>
        <p:spPr bwMode="auto">
          <a:xfrm>
            <a:off x="4836528" y="1286222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В</a:t>
            </a:r>
          </a:p>
        </p:txBody>
      </p:sp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6821339" y="4057254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287753" name="Group 9"/>
          <p:cNvGrpSpPr>
            <a:grpSpLocks/>
          </p:cNvGrpSpPr>
          <p:nvPr/>
        </p:nvGrpSpPr>
        <p:grpSpPr bwMode="auto">
          <a:xfrm>
            <a:off x="4824269" y="1771254"/>
            <a:ext cx="411163" cy="2809874"/>
            <a:chOff x="2160" y="1488"/>
            <a:chExt cx="259" cy="1770"/>
          </a:xfrm>
        </p:grpSpPr>
        <p:grpSp>
          <p:nvGrpSpPr>
            <p:cNvPr id="287754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287755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756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87757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287763" name="Text Box 19"/>
          <p:cNvSpPr txBox="1">
            <a:spLocks noChangeArrowheads="1"/>
          </p:cNvSpPr>
          <p:nvPr/>
        </p:nvSpPr>
        <p:spPr bwMode="auto">
          <a:xfrm>
            <a:off x="3175" y="110845"/>
            <a:ext cx="12192000" cy="769441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7784" name="Group 40"/>
          <p:cNvGrpSpPr>
            <a:grpSpLocks/>
          </p:cNvGrpSpPr>
          <p:nvPr/>
        </p:nvGrpSpPr>
        <p:grpSpPr bwMode="auto">
          <a:xfrm>
            <a:off x="4214664" y="2076054"/>
            <a:ext cx="2908300" cy="2049462"/>
            <a:chOff x="1776" y="1680"/>
            <a:chExt cx="1832" cy="1291"/>
          </a:xfrm>
        </p:grpSpPr>
        <p:grpSp>
          <p:nvGrpSpPr>
            <p:cNvPr id="287785" name="Group 41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287786" name="Freeform 42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787" name="Freeform 43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87788" name="Text Box 44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grpSp>
        <p:nvGrpSpPr>
          <p:cNvPr id="287803" name="Group 59"/>
          <p:cNvGrpSpPr>
            <a:grpSpLocks/>
          </p:cNvGrpSpPr>
          <p:nvPr/>
        </p:nvGrpSpPr>
        <p:grpSpPr bwMode="auto">
          <a:xfrm>
            <a:off x="3444728" y="1907779"/>
            <a:ext cx="2543175" cy="2236788"/>
            <a:chOff x="755" y="1583"/>
            <a:chExt cx="1602" cy="1409"/>
          </a:xfrm>
        </p:grpSpPr>
        <p:sp>
          <p:nvSpPr>
            <p:cNvPr id="287791" name="Freeform 47"/>
            <p:cNvSpPr>
              <a:spLocks/>
            </p:cNvSpPr>
            <p:nvPr/>
          </p:nvSpPr>
          <p:spPr bwMode="auto">
            <a:xfrm>
              <a:off x="755" y="1864"/>
              <a:ext cx="1349" cy="1128"/>
            </a:xfrm>
            <a:custGeom>
              <a:avLst/>
              <a:gdLst>
                <a:gd name="T0" fmla="*/ 0 w 1349"/>
                <a:gd name="T1" fmla="*/ 1128 h 1128"/>
                <a:gd name="T2" fmla="*/ 1349 w 1349"/>
                <a:gd name="T3" fmla="*/ 0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49" h="1128">
                  <a:moveTo>
                    <a:pt x="0" y="1128"/>
                  </a:moveTo>
                  <a:lnTo>
                    <a:pt x="1349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792" name="Freeform 48"/>
            <p:cNvSpPr>
              <a:spLocks/>
            </p:cNvSpPr>
            <p:nvPr/>
          </p:nvSpPr>
          <p:spPr bwMode="auto">
            <a:xfrm rot="-4410084">
              <a:off x="1839" y="1779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7793" name="Text Box 49"/>
            <p:cNvSpPr txBox="1">
              <a:spLocks noChangeArrowheads="1"/>
            </p:cNvSpPr>
            <p:nvPr/>
          </p:nvSpPr>
          <p:spPr bwMode="auto">
            <a:xfrm rot="21462857">
              <a:off x="2131" y="1583"/>
              <a:ext cx="22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E</a:t>
              </a:r>
              <a:endParaRPr lang="ru-RU" sz="2800" b="1"/>
            </a:p>
          </p:txBody>
        </p:sp>
      </p:grpSp>
      <p:graphicFrame>
        <p:nvGraphicFramePr>
          <p:cNvPr id="287804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16689"/>
              </p:ext>
            </p:extLst>
          </p:nvPr>
        </p:nvGraphicFramePr>
        <p:xfrm>
          <a:off x="393700" y="2211388"/>
          <a:ext cx="2703513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Уравнение" r:id="rId3" imgW="927000" imgH="393480" progId="Equation.3">
                  <p:embed/>
                </p:oleObj>
              </mc:Choice>
              <mc:Fallback>
                <p:oleObj name="Уравнение" r:id="rId3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2211388"/>
                        <a:ext cx="2703513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805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353789"/>
              </p:ext>
            </p:extLst>
          </p:nvPr>
        </p:nvGraphicFramePr>
        <p:xfrm>
          <a:off x="504913" y="4581128"/>
          <a:ext cx="259238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Формула" r:id="rId5" imgW="888840" imgH="393480" progId="Equation.3">
                  <p:embed/>
                </p:oleObj>
              </mc:Choice>
              <mc:Fallback>
                <p:oleObj name="Формула" r:id="rId5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13" y="4581128"/>
                        <a:ext cx="2592387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806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179048"/>
              </p:ext>
            </p:extLst>
          </p:nvPr>
        </p:nvGraphicFramePr>
        <p:xfrm>
          <a:off x="8702671" y="5013737"/>
          <a:ext cx="22574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0" name="Уравнение" r:id="rId7" imgW="774360" imgH="203040" progId="Equation.3">
                  <p:embed/>
                </p:oleObj>
              </mc:Choice>
              <mc:Fallback>
                <p:oleObj name="Уравнение" r:id="rId7" imgW="774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2671" y="5013737"/>
                        <a:ext cx="225742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"/>
          <p:cNvSpPr>
            <a:spLocks/>
          </p:cNvSpPr>
          <p:nvPr/>
        </p:nvSpPr>
        <p:spPr bwMode="auto">
          <a:xfrm>
            <a:off x="7837216" y="1744266"/>
            <a:ext cx="3665536" cy="2389188"/>
          </a:xfrm>
          <a:custGeom>
            <a:avLst/>
            <a:gdLst>
              <a:gd name="T0" fmla="*/ 0 w 2304"/>
              <a:gd name="T1" fmla="*/ 1505 h 1505"/>
              <a:gd name="T2" fmla="*/ 1008 w 2304"/>
              <a:gd name="T3" fmla="*/ 17 h 1505"/>
              <a:gd name="T4" fmla="*/ 1008 w 2304"/>
              <a:gd name="T5" fmla="*/ 0 h 1505"/>
              <a:gd name="T6" fmla="*/ 2304 w 2304"/>
              <a:gd name="T7" fmla="*/ 1505 h 1505"/>
              <a:gd name="T8" fmla="*/ 0 w 2304"/>
              <a:gd name="T9" fmla="*/ 1505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505">
                <a:moveTo>
                  <a:pt x="0" y="1505"/>
                </a:moveTo>
                <a:lnTo>
                  <a:pt x="1008" y="17"/>
                </a:lnTo>
                <a:lnTo>
                  <a:pt x="1008" y="0"/>
                </a:lnTo>
                <a:lnTo>
                  <a:pt x="2304" y="1505"/>
                </a:lnTo>
                <a:lnTo>
                  <a:pt x="0" y="1505"/>
                </a:lnTo>
                <a:close/>
              </a:path>
            </a:pathLst>
          </a:cu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7464152" y="3981054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8988152" y="1314054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1407303" y="4040446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D</a:t>
            </a:r>
            <a:endParaRPr lang="ru-RU" sz="2800" b="1" dirty="0"/>
          </a:p>
        </p:txBody>
      </p:sp>
      <p:grpSp>
        <p:nvGrpSpPr>
          <p:cNvPr id="28" name="Group 9"/>
          <p:cNvGrpSpPr>
            <a:grpSpLocks/>
          </p:cNvGrpSpPr>
          <p:nvPr/>
        </p:nvGrpSpPr>
        <p:grpSpPr bwMode="auto">
          <a:xfrm>
            <a:off x="9216757" y="1771254"/>
            <a:ext cx="411163" cy="2809874"/>
            <a:chOff x="2160" y="1488"/>
            <a:chExt cx="259" cy="1770"/>
          </a:xfrm>
        </p:grpSpPr>
        <p:grpSp>
          <p:nvGrpSpPr>
            <p:cNvPr id="29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31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cxnSp>
        <p:nvCxnSpPr>
          <p:cNvPr id="3" name="Прямая соединительная линия 2"/>
          <p:cNvCxnSpPr/>
          <p:nvPr/>
        </p:nvCxnSpPr>
        <p:spPr>
          <a:xfrm flipV="1">
            <a:off x="8627484" y="2984864"/>
            <a:ext cx="1872208" cy="333"/>
          </a:xfrm>
          <a:prstGeom prst="line">
            <a:avLst/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20000" y="26364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619160" y="261509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94915"/>
              </p:ext>
            </p:extLst>
          </p:nvPr>
        </p:nvGraphicFramePr>
        <p:xfrm>
          <a:off x="4042550" y="4755453"/>
          <a:ext cx="2628900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1" name="Формула" r:id="rId9" imgW="901440" imgH="393480" progId="Equation.3">
                  <p:embed/>
                </p:oleObj>
              </mc:Choice>
              <mc:Fallback>
                <p:oleObj name="Формула" r:id="rId9" imgW="901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550" y="4755453"/>
                        <a:ext cx="2628900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9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7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87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7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AutoShape 2"/>
          <p:cNvSpPr>
            <a:spLocks noChangeArrowheads="1"/>
          </p:cNvSpPr>
          <p:nvPr/>
        </p:nvSpPr>
        <p:spPr bwMode="auto">
          <a:xfrm>
            <a:off x="2895600" y="1981200"/>
            <a:ext cx="3505200" cy="2514600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4851" name="Group 3"/>
          <p:cNvGrpSpPr>
            <a:grpSpLocks/>
          </p:cNvGrpSpPr>
          <p:nvPr/>
        </p:nvGrpSpPr>
        <p:grpSpPr bwMode="auto">
          <a:xfrm>
            <a:off x="2895600" y="4267200"/>
            <a:ext cx="215900" cy="215900"/>
            <a:chOff x="2789" y="1888"/>
            <a:chExt cx="136" cy="136"/>
          </a:xfrm>
        </p:grpSpPr>
        <p:sp>
          <p:nvSpPr>
            <p:cNvPr id="334852" name="Line 4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34853" name="Freeform 5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334854" name="Freeform 6"/>
          <p:cNvSpPr>
            <a:spLocks/>
          </p:cNvSpPr>
          <p:nvPr/>
        </p:nvSpPr>
        <p:spPr bwMode="auto">
          <a:xfrm>
            <a:off x="2895600" y="4495800"/>
            <a:ext cx="3530600" cy="12700"/>
          </a:xfrm>
          <a:custGeom>
            <a:avLst/>
            <a:gdLst>
              <a:gd name="T0" fmla="*/ 0 w 2224"/>
              <a:gd name="T1" fmla="*/ 8 h 8"/>
              <a:gd name="T2" fmla="*/ 2224 w 2224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4" h="8">
                <a:moveTo>
                  <a:pt x="0" y="8"/>
                </a:moveTo>
                <a:lnTo>
                  <a:pt x="2224" y="0"/>
                </a:ln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34855" name="Freeform 7"/>
          <p:cNvSpPr>
            <a:spLocks/>
          </p:cNvSpPr>
          <p:nvPr/>
        </p:nvSpPr>
        <p:spPr bwMode="auto">
          <a:xfrm>
            <a:off x="2895600" y="1982788"/>
            <a:ext cx="7938" cy="2462212"/>
          </a:xfrm>
          <a:custGeom>
            <a:avLst/>
            <a:gdLst>
              <a:gd name="T0" fmla="*/ 0 w 5"/>
              <a:gd name="T1" fmla="*/ 1551 h 1551"/>
              <a:gd name="T2" fmla="*/ 5 w 5"/>
              <a:gd name="T3" fmla="*/ 0 h 155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" h="1551">
                <a:moveTo>
                  <a:pt x="0" y="1551"/>
                </a:moveTo>
                <a:lnTo>
                  <a:pt x="5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34856" name="Text Box 8"/>
          <p:cNvSpPr txBox="1">
            <a:spLocks noChangeArrowheads="1"/>
          </p:cNvSpPr>
          <p:nvPr/>
        </p:nvSpPr>
        <p:spPr bwMode="auto">
          <a:xfrm>
            <a:off x="6351690" y="4415246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34857" name="Text Box 9"/>
          <p:cNvSpPr txBox="1">
            <a:spLocks noChangeArrowheads="1"/>
          </p:cNvSpPr>
          <p:nvPr/>
        </p:nvSpPr>
        <p:spPr bwMode="auto">
          <a:xfrm>
            <a:off x="2454275" y="1744663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34858" name="Text Box 10"/>
          <p:cNvSpPr txBox="1">
            <a:spLocks noChangeArrowheads="1"/>
          </p:cNvSpPr>
          <p:nvPr/>
        </p:nvSpPr>
        <p:spPr bwMode="auto">
          <a:xfrm>
            <a:off x="2286000" y="4402138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334859" name="Oval 11"/>
          <p:cNvSpPr>
            <a:spLocks noChangeArrowheads="1"/>
          </p:cNvSpPr>
          <p:nvPr/>
        </p:nvSpPr>
        <p:spPr bwMode="auto">
          <a:xfrm>
            <a:off x="2819401" y="4419601"/>
            <a:ext cx="144463" cy="14287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348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147769"/>
              </p:ext>
            </p:extLst>
          </p:nvPr>
        </p:nvGraphicFramePr>
        <p:xfrm>
          <a:off x="6819900" y="1506275"/>
          <a:ext cx="2592388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Формула" r:id="rId3" imgW="888840" imgH="393480" progId="Equation.3">
                  <p:embed/>
                </p:oleObj>
              </mc:Choice>
              <mc:Fallback>
                <p:oleObj name="Формула" r:id="rId3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506275"/>
                        <a:ext cx="2592388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4862" name="Group 14"/>
          <p:cNvGrpSpPr>
            <a:grpSpLocks/>
          </p:cNvGrpSpPr>
          <p:nvPr/>
        </p:nvGrpSpPr>
        <p:grpSpPr bwMode="auto">
          <a:xfrm>
            <a:off x="2895600" y="2362200"/>
            <a:ext cx="1549400" cy="2097088"/>
            <a:chOff x="864" y="1488"/>
            <a:chExt cx="976" cy="1321"/>
          </a:xfrm>
        </p:grpSpPr>
        <p:grpSp>
          <p:nvGrpSpPr>
            <p:cNvPr id="334863" name="Group 15"/>
            <p:cNvGrpSpPr>
              <a:grpSpLocks/>
            </p:cNvGrpSpPr>
            <p:nvPr/>
          </p:nvGrpSpPr>
          <p:grpSpPr bwMode="auto">
            <a:xfrm>
              <a:off x="864" y="1744"/>
              <a:ext cx="776" cy="1065"/>
              <a:chOff x="864" y="1744"/>
              <a:chExt cx="776" cy="1065"/>
            </a:xfrm>
          </p:grpSpPr>
          <p:sp>
            <p:nvSpPr>
              <p:cNvPr id="334864" name="Freeform 16"/>
              <p:cNvSpPr>
                <a:spLocks/>
              </p:cNvSpPr>
              <p:nvPr/>
            </p:nvSpPr>
            <p:spPr bwMode="auto">
              <a:xfrm>
                <a:off x="864" y="1744"/>
                <a:ext cx="704" cy="1065"/>
              </a:xfrm>
              <a:custGeom>
                <a:avLst/>
                <a:gdLst>
                  <a:gd name="T0" fmla="*/ 0 w 704"/>
                  <a:gd name="T1" fmla="*/ 1065 h 1065"/>
                  <a:gd name="T2" fmla="*/ 704 w 704"/>
                  <a:gd name="T3" fmla="*/ 0 h 1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04" h="1065">
                    <a:moveTo>
                      <a:pt x="0" y="1065"/>
                    </a:moveTo>
                    <a:lnTo>
                      <a:pt x="704" y="0"/>
                    </a:lnTo>
                  </a:path>
                </a:pathLst>
              </a:custGeom>
              <a:noFill/>
              <a:ln w="38100" cap="flat" cmpd="sng">
                <a:solidFill>
                  <a:srgbClr val="0000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334865" name="Freeform 17"/>
              <p:cNvSpPr>
                <a:spLocks/>
              </p:cNvSpPr>
              <p:nvPr/>
            </p:nvSpPr>
            <p:spPr bwMode="auto">
              <a:xfrm>
                <a:off x="1488" y="1800"/>
                <a:ext cx="152" cy="88"/>
              </a:xfrm>
              <a:custGeom>
                <a:avLst/>
                <a:gdLst>
                  <a:gd name="T0" fmla="*/ 0 w 152"/>
                  <a:gd name="T1" fmla="*/ 30 h 88"/>
                  <a:gd name="T2" fmla="*/ 93 w 152"/>
                  <a:gd name="T3" fmla="*/ 88 h 88"/>
                  <a:gd name="T4" fmla="*/ 152 w 152"/>
                  <a:gd name="T5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2" h="88">
                    <a:moveTo>
                      <a:pt x="0" y="30"/>
                    </a:moveTo>
                    <a:lnTo>
                      <a:pt x="93" y="88"/>
                    </a:lnTo>
                    <a:lnTo>
                      <a:pt x="152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334866" name="Text Box 18"/>
            <p:cNvSpPr txBox="1">
              <a:spLocks noChangeArrowheads="1"/>
            </p:cNvSpPr>
            <p:nvPr/>
          </p:nvSpPr>
          <p:spPr bwMode="auto">
            <a:xfrm>
              <a:off x="1584" y="1488"/>
              <a:ext cx="25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D</a:t>
              </a:r>
              <a:endParaRPr lang="ru-RU" sz="280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3348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286276"/>
              </p:ext>
            </p:extLst>
          </p:nvPr>
        </p:nvGraphicFramePr>
        <p:xfrm>
          <a:off x="6894514" y="2877875"/>
          <a:ext cx="251777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Формула" r:id="rId5" imgW="863280" imgH="393480" progId="Equation.3">
                  <p:embed/>
                </p:oleObj>
              </mc:Choice>
              <mc:Fallback>
                <p:oleObj name="Формула" r:id="rId5" imgW="863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4" y="2877875"/>
                        <a:ext cx="251777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68" name="Text Box 20"/>
          <p:cNvSpPr txBox="1">
            <a:spLocks noChangeArrowheads="1"/>
          </p:cNvSpPr>
          <p:nvPr/>
        </p:nvSpPr>
        <p:spPr bwMode="auto">
          <a:xfrm>
            <a:off x="767408" y="5334318"/>
            <a:ext cx="9888016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chburchakning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34871" name="Group 23"/>
          <p:cNvGrpSpPr>
            <a:grpSpLocks/>
          </p:cNvGrpSpPr>
          <p:nvPr/>
        </p:nvGrpSpPr>
        <p:grpSpPr bwMode="auto">
          <a:xfrm>
            <a:off x="2362200" y="2743201"/>
            <a:ext cx="2470150" cy="2576513"/>
            <a:chOff x="528" y="1728"/>
            <a:chExt cx="1556" cy="1623"/>
          </a:xfrm>
        </p:grpSpPr>
        <p:sp>
          <p:nvSpPr>
            <p:cNvPr id="334869" name="Text Box 21"/>
            <p:cNvSpPr txBox="1">
              <a:spLocks noChangeArrowheads="1"/>
            </p:cNvSpPr>
            <p:nvPr/>
          </p:nvSpPr>
          <p:spPr bwMode="auto">
            <a:xfrm>
              <a:off x="528" y="1728"/>
              <a:ext cx="30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8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34870" name="Text Box 22"/>
            <p:cNvSpPr txBox="1">
              <a:spLocks noChangeArrowheads="1"/>
            </p:cNvSpPr>
            <p:nvPr/>
          </p:nvSpPr>
          <p:spPr bwMode="auto">
            <a:xfrm>
              <a:off x="1776" y="2832"/>
              <a:ext cx="30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800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34881" name="Group 33"/>
          <p:cNvGrpSpPr>
            <a:grpSpLocks/>
          </p:cNvGrpSpPr>
          <p:nvPr/>
        </p:nvGrpSpPr>
        <p:grpSpPr bwMode="auto">
          <a:xfrm>
            <a:off x="7394994" y="4104482"/>
            <a:ext cx="2233613" cy="915988"/>
            <a:chOff x="3219" y="2208"/>
            <a:chExt cx="1407" cy="577"/>
          </a:xfrm>
        </p:grpSpPr>
        <p:grpSp>
          <p:nvGrpSpPr>
            <p:cNvPr id="334876" name="Group 28"/>
            <p:cNvGrpSpPr>
              <a:grpSpLocks/>
            </p:cNvGrpSpPr>
            <p:nvPr/>
          </p:nvGrpSpPr>
          <p:grpSpPr bwMode="auto">
            <a:xfrm>
              <a:off x="3973" y="2208"/>
              <a:ext cx="241" cy="577"/>
              <a:chOff x="3734" y="2297"/>
              <a:chExt cx="241" cy="577"/>
            </a:xfrm>
          </p:grpSpPr>
          <p:sp>
            <p:nvSpPr>
              <p:cNvPr id="334873" name="Text Box 25"/>
              <p:cNvSpPr txBox="1">
                <a:spLocks noChangeArrowheads="1"/>
              </p:cNvSpPr>
              <p:nvPr/>
            </p:nvSpPr>
            <p:spPr bwMode="auto">
              <a:xfrm>
                <a:off x="3734" y="2297"/>
                <a:ext cx="23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</a:p>
            </p:txBody>
          </p:sp>
          <p:sp>
            <p:nvSpPr>
              <p:cNvPr id="334874" name="Text Box 26"/>
              <p:cNvSpPr txBox="1">
                <a:spLocks noChangeArrowheads="1"/>
              </p:cNvSpPr>
              <p:nvPr/>
            </p:nvSpPr>
            <p:spPr bwMode="auto">
              <a:xfrm>
                <a:off x="3744" y="2544"/>
                <a:ext cx="23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334875" name="Freeform 27"/>
              <p:cNvSpPr>
                <a:spLocks/>
              </p:cNvSpPr>
              <p:nvPr/>
            </p:nvSpPr>
            <p:spPr bwMode="auto">
              <a:xfrm>
                <a:off x="3768" y="2593"/>
                <a:ext cx="168" cy="7"/>
              </a:xfrm>
              <a:custGeom>
                <a:avLst/>
                <a:gdLst>
                  <a:gd name="T0" fmla="*/ 0 w 168"/>
                  <a:gd name="T1" fmla="*/ 7 h 7"/>
                  <a:gd name="T2" fmla="*/ 168 w 168"/>
                  <a:gd name="T3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7">
                    <a:moveTo>
                      <a:pt x="0" y="7"/>
                    </a:moveTo>
                    <a:lnTo>
                      <a:pt x="168" y="0"/>
                    </a:ln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4878" name="Text Box 30"/>
            <p:cNvSpPr txBox="1">
              <a:spLocks noChangeArrowheads="1"/>
            </p:cNvSpPr>
            <p:nvPr/>
          </p:nvSpPr>
          <p:spPr bwMode="auto">
            <a:xfrm>
              <a:off x="3219" y="2223"/>
              <a:ext cx="1407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 sz="36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ABC</a:t>
              </a:r>
              <a:r>
                <a:rPr 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</a:t>
              </a:r>
              <a:r>
                <a:rPr lang="en-US" sz="4400" b="1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ab</a:t>
              </a:r>
              <a:endPara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0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3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3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3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4" grpId="0" animBg="1"/>
      <p:bldP spid="334855" grpId="0" animBg="1"/>
      <p:bldP spid="3348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Freeform 3"/>
          <p:cNvSpPr>
            <a:spLocks/>
          </p:cNvSpPr>
          <p:nvPr/>
        </p:nvSpPr>
        <p:spPr bwMode="auto">
          <a:xfrm>
            <a:off x="1004968" y="2082800"/>
            <a:ext cx="3657600" cy="2336800"/>
          </a:xfrm>
          <a:custGeom>
            <a:avLst/>
            <a:gdLst>
              <a:gd name="T0" fmla="*/ 0 w 2304"/>
              <a:gd name="T1" fmla="*/ 1472 h 1472"/>
              <a:gd name="T2" fmla="*/ 2280 w 2304"/>
              <a:gd name="T3" fmla="*/ 0 h 1472"/>
              <a:gd name="T4" fmla="*/ 2296 w 2304"/>
              <a:gd name="T5" fmla="*/ 16 h 1472"/>
              <a:gd name="T6" fmla="*/ 2304 w 2304"/>
              <a:gd name="T7" fmla="*/ 1472 h 1472"/>
              <a:gd name="T8" fmla="*/ 0 w 2304"/>
              <a:gd name="T9" fmla="*/ 1472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472">
                <a:moveTo>
                  <a:pt x="0" y="1472"/>
                </a:moveTo>
                <a:lnTo>
                  <a:pt x="2280" y="0"/>
                </a:lnTo>
                <a:lnTo>
                  <a:pt x="2296" y="16"/>
                </a:lnTo>
                <a:lnTo>
                  <a:pt x="2304" y="1472"/>
                </a:lnTo>
                <a:lnTo>
                  <a:pt x="0" y="14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9732" name="Text Box 4"/>
          <p:cNvSpPr txBox="1">
            <a:spLocks noChangeArrowheads="1"/>
          </p:cNvSpPr>
          <p:nvPr/>
        </p:nvSpPr>
        <p:spPr bwMode="auto">
          <a:xfrm>
            <a:off x="602294" y="4267200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29733" name="Text Box 5"/>
          <p:cNvSpPr txBox="1">
            <a:spLocks noChangeArrowheads="1"/>
          </p:cNvSpPr>
          <p:nvPr/>
        </p:nvSpPr>
        <p:spPr bwMode="auto">
          <a:xfrm>
            <a:off x="4640894" y="1600200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29734" name="Text Box 6"/>
          <p:cNvSpPr txBox="1">
            <a:spLocks noChangeArrowheads="1"/>
          </p:cNvSpPr>
          <p:nvPr/>
        </p:nvSpPr>
        <p:spPr bwMode="auto">
          <a:xfrm>
            <a:off x="4640894" y="43434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329741" name="Text Box 13"/>
          <p:cNvSpPr txBox="1">
            <a:spLocks noChangeArrowheads="1"/>
          </p:cNvSpPr>
          <p:nvPr/>
        </p:nvSpPr>
        <p:spPr bwMode="auto">
          <a:xfrm>
            <a:off x="4717094" y="29718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4</a:t>
            </a:r>
          </a:p>
        </p:txBody>
      </p:sp>
      <p:sp>
        <p:nvSpPr>
          <p:cNvPr id="329743" name="Text Box 15"/>
          <p:cNvSpPr txBox="1">
            <a:spLocks noChangeArrowheads="1"/>
          </p:cNvSpPr>
          <p:nvPr/>
        </p:nvSpPr>
        <p:spPr bwMode="auto">
          <a:xfrm>
            <a:off x="2659694" y="44196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5</a:t>
            </a:r>
          </a:p>
        </p:txBody>
      </p:sp>
      <p:sp>
        <p:nvSpPr>
          <p:cNvPr id="329744" name="Text Box 16"/>
          <p:cNvSpPr txBox="1">
            <a:spLocks noChangeArrowheads="1"/>
          </p:cNvSpPr>
          <p:nvPr/>
        </p:nvSpPr>
        <p:spPr bwMode="auto">
          <a:xfrm>
            <a:off x="1991544" y="344268"/>
            <a:ext cx="8449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745" name="Freeform 17"/>
          <p:cNvSpPr>
            <a:spLocks/>
          </p:cNvSpPr>
          <p:nvPr/>
        </p:nvSpPr>
        <p:spPr bwMode="auto">
          <a:xfrm>
            <a:off x="4336094" y="4114800"/>
            <a:ext cx="304800" cy="304800"/>
          </a:xfrm>
          <a:custGeom>
            <a:avLst/>
            <a:gdLst>
              <a:gd name="T0" fmla="*/ 192 w 192"/>
              <a:gd name="T1" fmla="*/ 0 h 192"/>
              <a:gd name="T2" fmla="*/ 0 w 192"/>
              <a:gd name="T3" fmla="*/ 0 h 192"/>
              <a:gd name="T4" fmla="*/ 0 w 192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192">
                <a:moveTo>
                  <a:pt x="192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23"/>
          <p:cNvSpPr>
            <a:spLocks/>
          </p:cNvSpPr>
          <p:nvPr/>
        </p:nvSpPr>
        <p:spPr bwMode="auto">
          <a:xfrm>
            <a:off x="6354725" y="2057400"/>
            <a:ext cx="3657600" cy="2362200"/>
          </a:xfrm>
          <a:custGeom>
            <a:avLst/>
            <a:gdLst>
              <a:gd name="T0" fmla="*/ 0 w 2304"/>
              <a:gd name="T1" fmla="*/ 1488 h 1488"/>
              <a:gd name="T2" fmla="*/ 1008 w 2304"/>
              <a:gd name="T3" fmla="*/ 0 h 1488"/>
              <a:gd name="T4" fmla="*/ 1016 w 2304"/>
              <a:gd name="T5" fmla="*/ 0 h 1488"/>
              <a:gd name="T6" fmla="*/ 2304 w 2304"/>
              <a:gd name="T7" fmla="*/ 1488 h 1488"/>
              <a:gd name="T8" fmla="*/ 0 w 2304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4" h="1488">
                <a:moveTo>
                  <a:pt x="0" y="1488"/>
                </a:moveTo>
                <a:lnTo>
                  <a:pt x="1008" y="0"/>
                </a:lnTo>
                <a:lnTo>
                  <a:pt x="1016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6023992" y="4384981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А</a:t>
            </a:r>
          </a:p>
        </p:txBody>
      </p:sp>
      <p:sp>
        <p:nvSpPr>
          <p:cNvPr id="14" name="Text Box 25"/>
          <p:cNvSpPr txBox="1">
            <a:spLocks noChangeArrowheads="1"/>
          </p:cNvSpPr>
          <p:nvPr/>
        </p:nvSpPr>
        <p:spPr bwMode="auto">
          <a:xfrm>
            <a:off x="7843356" y="1523999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В</a:t>
            </a: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10012325" y="4343400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16" name="Group 28"/>
          <p:cNvGrpSpPr>
            <a:grpSpLocks/>
          </p:cNvGrpSpPr>
          <p:nvPr/>
        </p:nvGrpSpPr>
        <p:grpSpPr bwMode="auto">
          <a:xfrm>
            <a:off x="7726330" y="2057400"/>
            <a:ext cx="411163" cy="2809876"/>
            <a:chOff x="2160" y="1488"/>
            <a:chExt cx="259" cy="1770"/>
          </a:xfrm>
        </p:grpSpPr>
        <p:grpSp>
          <p:nvGrpSpPr>
            <p:cNvPr id="17" name="Group 2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9" name="Line 3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" name="Text Box 3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7954925" y="29718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1</a:t>
            </a:r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22" name="Freeform 35"/>
          <p:cNvSpPr>
            <a:spLocks/>
          </p:cNvSpPr>
          <p:nvPr/>
        </p:nvSpPr>
        <p:spPr bwMode="auto">
          <a:xfrm>
            <a:off x="6354725" y="4419600"/>
            <a:ext cx="3657600" cy="533400"/>
          </a:xfrm>
          <a:custGeom>
            <a:avLst/>
            <a:gdLst>
              <a:gd name="T0" fmla="*/ 0 w 2304"/>
              <a:gd name="T1" fmla="*/ 0 h 336"/>
              <a:gd name="T2" fmla="*/ 1104 w 2304"/>
              <a:gd name="T3" fmla="*/ 336 h 336"/>
              <a:gd name="T4" fmla="*/ 2304 w 2304"/>
              <a:gd name="T5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04" h="336">
                <a:moveTo>
                  <a:pt x="0" y="0"/>
                </a:moveTo>
                <a:cubicBezTo>
                  <a:pt x="360" y="168"/>
                  <a:pt x="720" y="336"/>
                  <a:pt x="1104" y="336"/>
                </a:cubicBezTo>
                <a:cubicBezTo>
                  <a:pt x="1488" y="336"/>
                  <a:pt x="1896" y="168"/>
                  <a:pt x="230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7878725" y="49530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20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0997" y="2843937"/>
            <a:ext cx="1343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10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868416" y="2497907"/>
            <a:ext cx="15712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120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0365" y="2057332"/>
            <a:ext cx="2757486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0,5AC∙BC</a:t>
            </a:r>
            <a:endParaRPr lang="ru-RU" sz="40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238377" y="1850817"/>
            <a:ext cx="2757486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0,5AC∙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endParaRPr lang="ru-RU" sz="40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9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31" name="Freeform 31"/>
          <p:cNvSpPr>
            <a:spLocks/>
          </p:cNvSpPr>
          <p:nvPr/>
        </p:nvSpPr>
        <p:spPr bwMode="auto">
          <a:xfrm>
            <a:off x="2247900" y="2058988"/>
            <a:ext cx="4343400" cy="2971800"/>
          </a:xfrm>
          <a:custGeom>
            <a:avLst/>
            <a:gdLst>
              <a:gd name="T0" fmla="*/ 48 w 2736"/>
              <a:gd name="T1" fmla="*/ 1808 h 1872"/>
              <a:gd name="T2" fmla="*/ 96 w 2736"/>
              <a:gd name="T3" fmla="*/ 1824 h 1872"/>
              <a:gd name="T4" fmla="*/ 80 w 2736"/>
              <a:gd name="T5" fmla="*/ 1824 h 1872"/>
              <a:gd name="T6" fmla="*/ 48 w 2736"/>
              <a:gd name="T7" fmla="*/ 1840 h 1872"/>
              <a:gd name="T8" fmla="*/ 16 w 2736"/>
              <a:gd name="T9" fmla="*/ 1872 h 1872"/>
              <a:gd name="T10" fmla="*/ 896 w 2736"/>
              <a:gd name="T11" fmla="*/ 16 h 1872"/>
              <a:gd name="T12" fmla="*/ 896 w 2736"/>
              <a:gd name="T13" fmla="*/ 0 h 1872"/>
              <a:gd name="T14" fmla="*/ 2736 w 2736"/>
              <a:gd name="T15" fmla="*/ 1584 h 1872"/>
              <a:gd name="T16" fmla="*/ 0 w 2736"/>
              <a:gd name="T17" fmla="*/ 1856 h 1872"/>
              <a:gd name="T18" fmla="*/ 48 w 2736"/>
              <a:gd name="T19" fmla="*/ 1808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6" h="1872">
                <a:moveTo>
                  <a:pt x="48" y="1808"/>
                </a:moveTo>
                <a:lnTo>
                  <a:pt x="96" y="1824"/>
                </a:lnTo>
                <a:lnTo>
                  <a:pt x="80" y="1824"/>
                </a:lnTo>
                <a:lnTo>
                  <a:pt x="48" y="1840"/>
                </a:lnTo>
                <a:lnTo>
                  <a:pt x="16" y="1872"/>
                </a:lnTo>
                <a:lnTo>
                  <a:pt x="896" y="16"/>
                </a:lnTo>
                <a:lnTo>
                  <a:pt x="896" y="0"/>
                </a:lnTo>
                <a:lnTo>
                  <a:pt x="2736" y="1584"/>
                </a:lnTo>
                <a:lnTo>
                  <a:pt x="0" y="1856"/>
                </a:lnTo>
                <a:lnTo>
                  <a:pt x="48" y="18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803" name="Text Box 3"/>
          <p:cNvSpPr txBox="1">
            <a:spLocks noChangeArrowheads="1"/>
          </p:cNvSpPr>
          <p:nvPr/>
        </p:nvSpPr>
        <p:spPr bwMode="auto">
          <a:xfrm>
            <a:off x="5931632" y="115312"/>
            <a:ext cx="49007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АР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2400" dirty="0" smtClean="0"/>
              <a:t>.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1752600" y="4814888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32807" name="Text Box 7"/>
          <p:cNvSpPr txBox="1">
            <a:spLocks noChangeArrowheads="1"/>
          </p:cNvSpPr>
          <p:nvPr/>
        </p:nvSpPr>
        <p:spPr bwMode="auto">
          <a:xfrm>
            <a:off x="3200400" y="1690688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332813" name="Text Box 13"/>
          <p:cNvSpPr txBox="1">
            <a:spLocks noChangeArrowheads="1"/>
          </p:cNvSpPr>
          <p:nvPr/>
        </p:nvSpPr>
        <p:spPr bwMode="auto">
          <a:xfrm rot="-237880">
            <a:off x="3693555" y="4762828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endParaRPr lang="ru-RU" sz="2800" b="1"/>
          </a:p>
        </p:txBody>
      </p:sp>
      <p:sp>
        <p:nvSpPr>
          <p:cNvPr id="332816" name="Freeform 16"/>
          <p:cNvSpPr>
            <a:spLocks/>
          </p:cNvSpPr>
          <p:nvPr/>
        </p:nvSpPr>
        <p:spPr bwMode="auto">
          <a:xfrm rot="-5213334">
            <a:off x="3740945" y="2429670"/>
            <a:ext cx="360363" cy="200025"/>
          </a:xfrm>
          <a:custGeom>
            <a:avLst/>
            <a:gdLst>
              <a:gd name="T0" fmla="*/ 227 w 227"/>
              <a:gd name="T1" fmla="*/ 85 h 126"/>
              <a:gd name="T2" fmla="*/ 80 w 227"/>
              <a:gd name="T3" fmla="*/ 0 h 126"/>
              <a:gd name="T4" fmla="*/ 0 w 227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126">
                <a:moveTo>
                  <a:pt x="227" y="85"/>
                </a:moveTo>
                <a:lnTo>
                  <a:pt x="80" y="0"/>
                </a:lnTo>
                <a:lnTo>
                  <a:pt x="0" y="12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32838" name="Group 38"/>
          <p:cNvGrpSpPr>
            <a:grpSpLocks/>
          </p:cNvGrpSpPr>
          <p:nvPr/>
        </p:nvGrpSpPr>
        <p:grpSpPr bwMode="auto">
          <a:xfrm>
            <a:off x="2273300" y="2147888"/>
            <a:ext cx="2368550" cy="2882900"/>
            <a:chOff x="472" y="1353"/>
            <a:chExt cx="1492" cy="1816"/>
          </a:xfrm>
        </p:grpSpPr>
        <p:sp>
          <p:nvSpPr>
            <p:cNvPr id="332815" name="Freeform 15"/>
            <p:cNvSpPr>
              <a:spLocks/>
            </p:cNvSpPr>
            <p:nvPr/>
          </p:nvSpPr>
          <p:spPr bwMode="auto">
            <a:xfrm>
              <a:off x="472" y="1586"/>
              <a:ext cx="1204" cy="1583"/>
            </a:xfrm>
            <a:custGeom>
              <a:avLst/>
              <a:gdLst>
                <a:gd name="T0" fmla="*/ 0 w 1204"/>
                <a:gd name="T1" fmla="*/ 1583 h 1583"/>
                <a:gd name="T2" fmla="*/ 1204 w 1204"/>
                <a:gd name="T3" fmla="*/ 0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4" h="1583">
                  <a:moveTo>
                    <a:pt x="0" y="1583"/>
                  </a:moveTo>
                  <a:lnTo>
                    <a:pt x="1204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7" name="Text Box 17"/>
            <p:cNvSpPr txBox="1">
              <a:spLocks noChangeArrowheads="1"/>
            </p:cNvSpPr>
            <p:nvPr/>
          </p:nvSpPr>
          <p:spPr bwMode="auto">
            <a:xfrm>
              <a:off x="1728" y="1353"/>
              <a:ext cx="23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332818" name="Text Box 18"/>
          <p:cNvSpPr txBox="1">
            <a:spLocks noChangeArrowheads="1"/>
          </p:cNvSpPr>
          <p:nvPr/>
        </p:nvSpPr>
        <p:spPr bwMode="auto">
          <a:xfrm>
            <a:off x="4965701" y="2667000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22</a:t>
            </a:r>
          </a:p>
        </p:txBody>
      </p:sp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6569075" y="4371975"/>
            <a:ext cx="4106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332837" name="Group 37"/>
          <p:cNvGrpSpPr>
            <a:grpSpLocks/>
          </p:cNvGrpSpPr>
          <p:nvPr/>
        </p:nvGrpSpPr>
        <p:grpSpPr bwMode="auto">
          <a:xfrm>
            <a:off x="3660777" y="2084389"/>
            <a:ext cx="623888" cy="2784475"/>
            <a:chOff x="1346" y="1313"/>
            <a:chExt cx="393" cy="1754"/>
          </a:xfrm>
        </p:grpSpPr>
        <p:sp>
          <p:nvSpPr>
            <p:cNvPr id="332811" name="Freeform 11"/>
            <p:cNvSpPr>
              <a:spLocks/>
            </p:cNvSpPr>
            <p:nvPr/>
          </p:nvSpPr>
          <p:spPr bwMode="auto">
            <a:xfrm>
              <a:off x="1368" y="1313"/>
              <a:ext cx="128" cy="1748"/>
            </a:xfrm>
            <a:custGeom>
              <a:avLst/>
              <a:gdLst>
                <a:gd name="T0" fmla="*/ 0 w 128"/>
                <a:gd name="T1" fmla="*/ 0 h 1748"/>
                <a:gd name="T2" fmla="*/ 128 w 128"/>
                <a:gd name="T3" fmla="*/ 1748 h 1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8" h="1748">
                  <a:moveTo>
                    <a:pt x="0" y="0"/>
                  </a:moveTo>
                  <a:lnTo>
                    <a:pt x="128" y="1748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2" name="Freeform 12"/>
            <p:cNvSpPr>
              <a:spLocks/>
            </p:cNvSpPr>
            <p:nvPr/>
          </p:nvSpPr>
          <p:spPr bwMode="auto">
            <a:xfrm rot="-237880">
              <a:off x="1346" y="2897"/>
              <a:ext cx="144" cy="170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24" name="Text Box 24"/>
            <p:cNvSpPr txBox="1">
              <a:spLocks noChangeArrowheads="1"/>
            </p:cNvSpPr>
            <p:nvPr/>
          </p:nvSpPr>
          <p:spPr bwMode="auto">
            <a:xfrm>
              <a:off x="1392" y="2169"/>
              <a:ext cx="34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/>
                <a:t>11</a:t>
              </a:r>
            </a:p>
          </p:txBody>
        </p:sp>
      </p:grpSp>
      <p:sp>
        <p:nvSpPr>
          <p:cNvPr id="332827" name="Text Box 27"/>
          <p:cNvSpPr txBox="1">
            <a:spLocks noChangeArrowheads="1"/>
          </p:cNvSpPr>
          <p:nvPr/>
        </p:nvSpPr>
        <p:spPr bwMode="auto">
          <a:xfrm>
            <a:off x="7162801" y="3454400"/>
            <a:ext cx="15526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S</a:t>
            </a:r>
            <a:r>
              <a:rPr lang="en-US" sz="2800" baseline="-25000" dirty="0"/>
              <a:t>ABD</a:t>
            </a:r>
            <a:r>
              <a:rPr lang="en-US" sz="2800" dirty="0"/>
              <a:t> = 88 </a:t>
            </a:r>
            <a:endParaRPr lang="ru-RU" sz="2800" dirty="0"/>
          </a:p>
        </p:txBody>
      </p:sp>
      <p:sp>
        <p:nvSpPr>
          <p:cNvPr id="332829" name="Text Box 29"/>
          <p:cNvSpPr txBox="1">
            <a:spLocks noChangeArrowheads="1"/>
          </p:cNvSpPr>
          <p:nvPr/>
        </p:nvSpPr>
        <p:spPr bwMode="auto">
          <a:xfrm>
            <a:off x="398599" y="101025"/>
            <a:ext cx="6294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BD –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832" name="Text Box 32"/>
          <p:cNvSpPr txBox="1">
            <a:spLocks noChangeArrowheads="1"/>
          </p:cNvSpPr>
          <p:nvPr/>
        </p:nvSpPr>
        <p:spPr bwMode="auto">
          <a:xfrm>
            <a:off x="4114801" y="5195888"/>
            <a:ext cx="550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16</a:t>
            </a:r>
          </a:p>
        </p:txBody>
      </p:sp>
      <p:graphicFrame>
        <p:nvGraphicFramePr>
          <p:cNvPr id="332833" name="Object 33"/>
          <p:cNvGraphicFramePr>
            <a:graphicFrameLocks noChangeAspect="1"/>
          </p:cNvGraphicFramePr>
          <p:nvPr/>
        </p:nvGraphicFramePr>
        <p:xfrm>
          <a:off x="7010401" y="1066801"/>
          <a:ext cx="25495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Формула" r:id="rId4" imgW="927000" imgH="393480" progId="Equation.3">
                  <p:embed/>
                </p:oleObj>
              </mc:Choice>
              <mc:Fallback>
                <p:oleObj name="Формула" r:id="rId4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1" y="1066801"/>
                        <a:ext cx="254952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4" name="Object 34"/>
          <p:cNvGraphicFramePr>
            <a:graphicFrameLocks noChangeAspect="1"/>
          </p:cNvGraphicFramePr>
          <p:nvPr/>
        </p:nvGraphicFramePr>
        <p:xfrm>
          <a:off x="7086600" y="2178051"/>
          <a:ext cx="228600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Формула" r:id="rId6" imgW="787320" imgH="393480" progId="Equation.3">
                  <p:embed/>
                </p:oleObj>
              </mc:Choice>
              <mc:Fallback>
                <p:oleObj name="Формула" r:id="rId6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178051"/>
                        <a:ext cx="228600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5" name="Object 35"/>
          <p:cNvGraphicFramePr>
            <a:graphicFrameLocks noChangeAspect="1"/>
          </p:cNvGraphicFramePr>
          <p:nvPr/>
        </p:nvGraphicFramePr>
        <p:xfrm>
          <a:off x="7239000" y="4191001"/>
          <a:ext cx="2286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Формула" r:id="rId8" imgW="888840" imgH="393480" progId="Equation.3">
                  <p:embed/>
                </p:oleObj>
              </mc:Choice>
              <mc:Fallback>
                <p:oleObj name="Формула" r:id="rId8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191001"/>
                        <a:ext cx="22860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36" name="Object 36"/>
          <p:cNvGraphicFramePr>
            <a:graphicFrameLocks noChangeAspect="1"/>
          </p:cNvGraphicFramePr>
          <p:nvPr/>
        </p:nvGraphicFramePr>
        <p:xfrm>
          <a:off x="7239001" y="5334001"/>
          <a:ext cx="24352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Формула" r:id="rId10" imgW="939600" imgH="393480" progId="Equation.3">
                  <p:embed/>
                </p:oleObj>
              </mc:Choice>
              <mc:Fallback>
                <p:oleObj name="Формула" r:id="rId10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1" y="5334001"/>
                        <a:ext cx="243522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674226" y="3471864"/>
            <a:ext cx="1443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 = 8</a:t>
            </a:r>
            <a:endParaRPr lang="ru-RU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6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3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3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3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2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2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13" grpId="0"/>
      <p:bldP spid="332816" grpId="0" animBg="1"/>
      <p:bldP spid="3328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5"/>
          <p:cNvSpPr>
            <a:spLocks noChangeShapeType="1"/>
          </p:cNvSpPr>
          <p:nvPr/>
        </p:nvSpPr>
        <p:spPr bwMode="auto">
          <a:xfrm flipV="1">
            <a:off x="-306158" y="6924380"/>
            <a:ext cx="0" cy="1531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93543" tIns="96771" rIns="193543" bIns="96771" numCol="1" anchor="t" anchorCtr="0" compatLnSpc="1">
            <a:prstTxWarp prst="textNoShape">
              <a:avLst/>
            </a:prstTxWarp>
          </a:bodyPr>
          <a:lstStyle/>
          <a:p>
            <a:endParaRPr lang="ru-RU" sz="3810"/>
          </a:p>
        </p:txBody>
      </p:sp>
      <p:grpSp>
        <p:nvGrpSpPr>
          <p:cNvPr id="11" name="Group 14"/>
          <p:cNvGrpSpPr>
            <a:grpSpLocks noChangeAspect="1"/>
          </p:cNvGrpSpPr>
          <p:nvPr/>
        </p:nvGrpSpPr>
        <p:grpSpPr bwMode="auto">
          <a:xfrm rot="8429764">
            <a:off x="7143759" y="945320"/>
            <a:ext cx="3218138" cy="4239280"/>
            <a:chOff x="3052" y="7797"/>
            <a:chExt cx="5635" cy="4674"/>
          </a:xfrm>
        </p:grpSpPr>
        <p:sp>
          <p:nvSpPr>
            <p:cNvPr id="1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3052" y="8486"/>
              <a:ext cx="5635" cy="39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3257" y="7797"/>
              <a:ext cx="4539" cy="2283"/>
            </a:xfrm>
            <a:prstGeom prst="rtTriangle">
              <a:avLst/>
            </a:prstGeom>
            <a:solidFill>
              <a:srgbClr val="FFFF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4452" y="10051"/>
              <a:ext cx="2163" cy="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endParaRPr lang="ru-RU" sz="5400" b="1" dirty="0">
                <a:solidFill>
                  <a:srgbClr val="7A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688" y="9393"/>
              <a:ext cx="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3347" y="9601"/>
              <a:ext cx="3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V="1">
              <a:off x="3688" y="9601"/>
              <a:ext cx="0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1406381" y="9795"/>
            <a:ext cx="9477752" cy="98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849" tIns="54424" rIns="108849" bIns="5442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88481" fontAlgn="base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 masala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151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215428" algn="ctr" defTabSz="1088481"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endParaRPr lang="ru-RU" sz="2117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/>
              <p:cNvSpPr/>
              <p:nvPr/>
            </p:nvSpPr>
            <p:spPr>
              <a:xfrm>
                <a:off x="191344" y="504647"/>
                <a:ext cx="11590935" cy="2020819"/>
              </a:xfrm>
              <a:prstGeom prst="rect">
                <a:avLst/>
              </a:prstGeom>
            </p:spPr>
            <p:txBody>
              <a:bodyPr wrap="square" lIns="108849" tIns="54424" rIns="108849" bIns="54424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32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burchakli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yuzi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168 cm²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katetlaridan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biri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ikkinchisining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qismiga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katetlarini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  <a:endParaRPr lang="ru-RU" sz="2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504647"/>
                <a:ext cx="11590935" cy="2020819"/>
              </a:xfrm>
              <a:prstGeom prst="rect">
                <a:avLst/>
              </a:prstGeom>
              <a:blipFill rotWithShape="0">
                <a:blip r:embed="rId3"/>
                <a:stretch>
                  <a:fillRect l="-894" t="-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10002188" y="171508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1087386" y="382350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47"/>
              <p:cNvSpPr>
                <a:spLocks noChangeArrowheads="1"/>
              </p:cNvSpPr>
              <p:nvPr/>
            </p:nvSpPr>
            <p:spPr bwMode="auto">
              <a:xfrm>
                <a:off x="169826" y="2251387"/>
                <a:ext cx="7108042" cy="105816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28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ru-RU" sz="32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32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𝐀𝐁</m:t>
                    </m:r>
                    <m:r>
                      <a:rPr lang="en-US" sz="32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𝐂</m:t>
                    </m:r>
                    <m:r>
                      <a:rPr lang="en-US" sz="32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32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𝟗</m:t>
                    </m:r>
                    <m:sSup>
                      <m:sSupPr>
                        <m:ctrlPr>
                          <a:rPr lang="en-US" sz="3200" b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AC = x, BC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cs typeface="Arial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0">
                            <a:latin typeface="Cambria Math" panose="02040503050406030204" pitchFamily="18" charset="0"/>
                            <a:cs typeface="Arial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x.</a:t>
                </a: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: AC, BC - ?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sz="36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826" y="2251387"/>
                <a:ext cx="7108042" cy="1058169"/>
              </a:xfrm>
              <a:prstGeom prst="rect">
                <a:avLst/>
              </a:prstGeom>
              <a:blipFill rotWithShape="0">
                <a:blip r:embed="rId4"/>
                <a:stretch>
                  <a:fillRect l="-1544" t="-6897" r="-943" b="-13218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419628" y="359266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952600" y="5894436"/>
                <a:ext cx="418736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2800" b="1" i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𝐜𝐦</m:t>
                    </m:r>
                  </m:oMath>
                </a14:m>
                <a:r>
                  <a:rPr lang="en-US" sz="24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𝐜𝐦</m:t>
                    </m:r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600" y="5894436"/>
                <a:ext cx="4187365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2911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746209" y="3635922"/>
                <a:ext cx="3193503" cy="889924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3600" b="1" baseline="-250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28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AC·BC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209" y="3635922"/>
                <a:ext cx="3193503" cy="889924"/>
              </a:xfrm>
              <a:prstGeom prst="rect">
                <a:avLst/>
              </a:prstGeom>
              <a:blipFill rotWithShape="0">
                <a:blip r:embed="rId6"/>
                <a:stretch>
                  <a:fillRect l="-5905" r="-4571" b="-15541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42708" y="3569034"/>
                <a:ext cx="2834430" cy="787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168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200" b="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ru-RU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200" b="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3200" b="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3200" b="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x</a:t>
                </a:r>
                <a:endPara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708" y="3569034"/>
                <a:ext cx="2834430" cy="787716"/>
              </a:xfrm>
              <a:prstGeom prst="rect">
                <a:avLst/>
              </a:prstGeom>
              <a:blipFill rotWithShape="0">
                <a:blip r:embed="rId7"/>
                <a:stretch>
                  <a:fillRect l="-5591" r="-5806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52411" y="4272206"/>
            <a:ext cx="256192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7x² = 4032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x² = 576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= 24 (AC).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73587" y="4892723"/>
            <a:ext cx="36808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24:12·2 = 14(BC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358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 animBg="1"/>
      <p:bldP spid="4" grpId="0"/>
      <p:bldP spid="7" grpId="0"/>
      <p:bldP spid="2" grpId="0" animBg="1"/>
      <p:bldP spid="6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31" name="Freeform 31"/>
          <p:cNvSpPr>
            <a:spLocks/>
          </p:cNvSpPr>
          <p:nvPr/>
        </p:nvSpPr>
        <p:spPr bwMode="auto">
          <a:xfrm>
            <a:off x="922333" y="1736569"/>
            <a:ext cx="3353912" cy="2720337"/>
          </a:xfrm>
          <a:custGeom>
            <a:avLst/>
            <a:gdLst>
              <a:gd name="T0" fmla="*/ 48 w 2736"/>
              <a:gd name="T1" fmla="*/ 1808 h 1872"/>
              <a:gd name="T2" fmla="*/ 96 w 2736"/>
              <a:gd name="T3" fmla="*/ 1824 h 1872"/>
              <a:gd name="T4" fmla="*/ 80 w 2736"/>
              <a:gd name="T5" fmla="*/ 1824 h 1872"/>
              <a:gd name="T6" fmla="*/ 48 w 2736"/>
              <a:gd name="T7" fmla="*/ 1840 h 1872"/>
              <a:gd name="T8" fmla="*/ 16 w 2736"/>
              <a:gd name="T9" fmla="*/ 1872 h 1872"/>
              <a:gd name="T10" fmla="*/ 896 w 2736"/>
              <a:gd name="T11" fmla="*/ 16 h 1872"/>
              <a:gd name="T12" fmla="*/ 896 w 2736"/>
              <a:gd name="T13" fmla="*/ 0 h 1872"/>
              <a:gd name="T14" fmla="*/ 2736 w 2736"/>
              <a:gd name="T15" fmla="*/ 1584 h 1872"/>
              <a:gd name="T16" fmla="*/ 0 w 2736"/>
              <a:gd name="T17" fmla="*/ 1856 h 1872"/>
              <a:gd name="T18" fmla="*/ 48 w 2736"/>
              <a:gd name="T19" fmla="*/ 1808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6" h="1872">
                <a:moveTo>
                  <a:pt x="48" y="1808"/>
                </a:moveTo>
                <a:lnTo>
                  <a:pt x="96" y="1824"/>
                </a:lnTo>
                <a:lnTo>
                  <a:pt x="80" y="1824"/>
                </a:lnTo>
                <a:lnTo>
                  <a:pt x="48" y="1840"/>
                </a:lnTo>
                <a:lnTo>
                  <a:pt x="16" y="1872"/>
                </a:lnTo>
                <a:lnTo>
                  <a:pt x="896" y="16"/>
                </a:lnTo>
                <a:lnTo>
                  <a:pt x="896" y="0"/>
                </a:lnTo>
                <a:lnTo>
                  <a:pt x="2736" y="1584"/>
                </a:lnTo>
                <a:lnTo>
                  <a:pt x="0" y="1856"/>
                </a:lnTo>
                <a:lnTo>
                  <a:pt x="48" y="18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806" name="Text Box 6"/>
          <p:cNvSpPr txBox="1">
            <a:spLocks noChangeArrowheads="1"/>
          </p:cNvSpPr>
          <p:nvPr/>
        </p:nvSpPr>
        <p:spPr bwMode="auto">
          <a:xfrm>
            <a:off x="640900" y="4222451"/>
            <a:ext cx="402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332807" name="Text Box 7"/>
          <p:cNvSpPr txBox="1">
            <a:spLocks noChangeArrowheads="1"/>
          </p:cNvSpPr>
          <p:nvPr/>
        </p:nvSpPr>
        <p:spPr bwMode="auto">
          <a:xfrm>
            <a:off x="1827198" y="1237803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dirty="0"/>
              <a:t>В</a:t>
            </a:r>
          </a:p>
        </p:txBody>
      </p:sp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4276245" y="3790987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  <p:sp>
        <p:nvSpPr>
          <p:cNvPr id="332829" name="Text Box 29"/>
          <p:cNvSpPr txBox="1">
            <a:spLocks noChangeArrowheads="1"/>
          </p:cNvSpPr>
          <p:nvPr/>
        </p:nvSpPr>
        <p:spPr bwMode="auto">
          <a:xfrm>
            <a:off x="335360" y="181814"/>
            <a:ext cx="1210611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 cm, 5 cm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 cm.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yon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52638" y="1316165"/>
                <a:ext cx="5446363" cy="688715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638" y="1316165"/>
                <a:ext cx="5446363" cy="688715"/>
              </a:xfrm>
              <a:prstGeom prst="rect">
                <a:avLst/>
              </a:prstGeom>
              <a:blipFill rotWithShape="0">
                <a:blip r:embed="rId3"/>
                <a:stretch>
                  <a:fillRect l="-2793" t="-870" b="-21739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951984" y="2220188"/>
                <a:ext cx="1946367" cy="898323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2220188"/>
                <a:ext cx="1946367" cy="898323"/>
              </a:xfrm>
              <a:prstGeom prst="rect">
                <a:avLst/>
              </a:prstGeom>
              <a:blipFill rotWithShape="0">
                <a:blip r:embed="rId4"/>
                <a:stretch>
                  <a:fillRect l="-9006" b="-1133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18434" y="3330506"/>
                <a:ext cx="3049233" cy="8086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/>
                  <a:t> = </a:t>
                </a:r>
                <a:r>
                  <a:rPr lang="en-US" sz="3200" b="1" dirty="0"/>
                  <a:t>8</a:t>
                </a:r>
                <a:r>
                  <a:rPr lang="en-US" sz="3200" b="1" dirty="0" smtClean="0"/>
                  <a:t> cm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34" y="3330506"/>
                <a:ext cx="3049233" cy="808619"/>
              </a:xfrm>
              <a:prstGeom prst="rect">
                <a:avLst/>
              </a:prstGeom>
              <a:blipFill rotWithShape="0">
                <a:blip r:embed="rId5"/>
                <a:stretch>
                  <a:fillRect l="-2600" r="-4200" b="-12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 rot="17503933">
            <a:off x="820810" y="2303404"/>
            <a:ext cx="973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 </a:t>
            </a:r>
            <a:r>
              <a:rPr lang="en-US" sz="2800" b="1" dirty="0"/>
              <a:t>5</a:t>
            </a:r>
            <a:r>
              <a:rPr lang="en-US" sz="2800" b="1" dirty="0" smtClean="0"/>
              <a:t> </a:t>
            </a:r>
            <a:r>
              <a:rPr lang="en-US" sz="2800" b="1" dirty="0"/>
              <a:t>cm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 rot="21083092">
            <a:off x="1871002" y="4339679"/>
            <a:ext cx="973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 </a:t>
            </a:r>
            <a:r>
              <a:rPr lang="en-US" sz="2800" b="1" dirty="0"/>
              <a:t>6</a:t>
            </a:r>
            <a:r>
              <a:rPr lang="en-US" sz="2800" b="1" dirty="0" smtClean="0"/>
              <a:t> </a:t>
            </a:r>
            <a:r>
              <a:rPr lang="en-US" sz="2800" b="1" dirty="0"/>
              <a:t>cm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 rot="2685530">
            <a:off x="3147047" y="2589916"/>
            <a:ext cx="973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 </a:t>
            </a:r>
            <a:r>
              <a:rPr lang="en-US" sz="2800" b="1" dirty="0"/>
              <a:t>5</a:t>
            </a:r>
            <a:r>
              <a:rPr lang="en-US" sz="2800" b="1" dirty="0" smtClean="0"/>
              <a:t> </a:t>
            </a:r>
            <a:r>
              <a:rPr lang="en-US" sz="2800" b="1" dirty="0"/>
              <a:t>cm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135527" y="4224923"/>
                <a:ext cx="6414577" cy="10450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𝐜𝐦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endParaRPr lang="en-US" sz="28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527" y="4224923"/>
                <a:ext cx="6414577" cy="1045030"/>
              </a:xfrm>
              <a:prstGeom prst="rect">
                <a:avLst/>
              </a:prstGeom>
              <a:blipFill rotWithShape="0">
                <a:blip r:embed="rId6"/>
                <a:stretch>
                  <a:fillRect l="-1899" t="-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736088" y="2188862"/>
                <a:ext cx="1497114" cy="892552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</a:rPr>
                  <a:t>h </a:t>
                </a:r>
                <a:r>
                  <a:rPr lang="en-US" sz="36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6088" y="2188862"/>
                <a:ext cx="1497114" cy="892552"/>
              </a:xfrm>
              <a:prstGeom prst="rect">
                <a:avLst/>
              </a:prstGeom>
              <a:blipFill rotWithShape="0">
                <a:blip r:embed="rId7"/>
                <a:stretch>
                  <a:fillRect l="-11694" b="-12162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>
            <a:stCxn id="332831" idx="1"/>
          </p:cNvCxnSpPr>
          <p:nvPr/>
        </p:nvCxnSpPr>
        <p:spPr>
          <a:xfrm flipV="1">
            <a:off x="1040014" y="2641168"/>
            <a:ext cx="1825621" cy="174598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816606" y="2141627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D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020520" y="5267299"/>
                <a:ext cx="3354052" cy="892552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h </a:t>
                </a:r>
                <a:r>
                  <a:rPr lang="en-US" sz="3600" b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4,8 cm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520" y="5267299"/>
                <a:ext cx="3354052" cy="892552"/>
              </a:xfrm>
              <a:prstGeom prst="rect">
                <a:avLst/>
              </a:prstGeom>
              <a:blipFill rotWithShape="0">
                <a:blip r:embed="rId8"/>
                <a:stretch>
                  <a:fillRect l="-5445" b="-130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6081940" y="5355751"/>
            <a:ext cx="54681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 cm² </a:t>
            </a:r>
            <a:r>
              <a:rPr lang="en-US" sz="36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4,8 cm</a:t>
            </a:r>
            <a:endParaRPr lang="en-US" sz="36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22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31" grpId="0" animBg="1"/>
      <p:bldP spid="332806" grpId="0"/>
      <p:bldP spid="332807" grpId="0"/>
      <p:bldP spid="332821" grpId="0"/>
      <p:bldP spid="2" grpId="0" animBg="1"/>
      <p:bldP spid="3" grpId="0" animBg="1"/>
      <p:bldP spid="5" grpId="0"/>
      <p:bldP spid="6" grpId="0"/>
      <p:bldP spid="7" grpId="0"/>
      <p:bldP spid="11" grpId="0" animBg="1"/>
      <p:bldP spid="20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648748" y="2434863"/>
            <a:ext cx="4196582" cy="168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543" tIns="96771" rIns="193543" bIns="96771" numCol="1" anchor="t" anchorCtr="0" compatLnSpc="1">
            <a:prstTxWarp prst="textNoShape">
              <a:avLst/>
            </a:prstTxWarp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endParaRPr lang="ru-RU" sz="5926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755931" y="-55834"/>
            <a:ext cx="9477752" cy="98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849" tIns="54424" rIns="108849" bIns="5442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88481" fontAlgn="base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215428" algn="ctr" defTabSz="1088481"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endParaRPr lang="ru-RU" sz="2117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/>
              <p:cNvSpPr/>
              <p:nvPr/>
            </p:nvSpPr>
            <p:spPr>
              <a:xfrm>
                <a:off x="812938" y="653598"/>
                <a:ext cx="11317387" cy="1710349"/>
              </a:xfrm>
              <a:prstGeom prst="rect">
                <a:avLst/>
              </a:prstGeom>
            </p:spPr>
            <p:txBody>
              <a:bodyPr wrap="square" lIns="108849" tIns="54424" rIns="108849" bIns="54424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To‘g‘ri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burchakli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gipotenuzasi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c = 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8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cm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o‘tkir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burchakgi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α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30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⁰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b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katetlari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β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burchakni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endParaRPr lang="ru-RU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7548" algn="l"/>
                  </a:tabLst>
                </a:pPr>
                <a:r>
                  <a:rPr lang="en-US" sz="2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938" y="653598"/>
                <a:ext cx="11317387" cy="1710349"/>
              </a:xfrm>
              <a:prstGeom prst="rect">
                <a:avLst/>
              </a:prstGeom>
              <a:blipFill rotWithShape="0">
                <a:blip r:embed="rId3"/>
                <a:stretch>
                  <a:fillRect l="-915" t="-32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47"/>
              <p:cNvSpPr>
                <a:spLocks noChangeArrowheads="1"/>
              </p:cNvSpPr>
              <p:nvPr/>
            </p:nvSpPr>
            <p:spPr bwMode="auto">
              <a:xfrm>
                <a:off x="2092709" y="1913488"/>
                <a:ext cx="8349812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28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ru-RU" sz="40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40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𝐀𝐁𝐂</m:t>
                    </m:r>
                    <m:r>
                      <a:rPr lang="en-US" sz="40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40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𝟗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sup>
                    </m:sSup>
                    <m:r>
                      <a:rPr lang="en-US" sz="40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m:rPr>
                        <m:nor/>
                      </m:rPr>
                      <a:rPr lang="en-US" sz="4000" b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c</m:t>
                    </m:r>
                    <m:r>
                      <m:rPr>
                        <m:nor/>
                      </m:rPr>
                      <a:rPr lang="en-US" sz="32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 8 </m:t>
                    </m:r>
                    <m:r>
                      <m:rPr>
                        <m:nor/>
                      </m:rPr>
                      <a:rPr lang="en-US" sz="32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  <m:r>
                      <m:rPr>
                        <m:nor/>
                      </m:rPr>
                      <a:rPr lang="en-US" sz="32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,</m:t>
                    </m:r>
                    <m:r>
                      <a:rPr lang="en-US" sz="3200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𝛂</m:t>
                    </m:r>
                  </m:oMath>
                </a14:m>
                <a:r>
                  <a:rPr lang="en-US" sz="3200" b="1" dirty="0"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30⁰ </a:t>
                </a:r>
                <a:endParaRPr lang="en-US" sz="36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sz="36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92709" y="1913488"/>
                <a:ext cx="8349812" cy="647699"/>
              </a:xfrm>
              <a:prstGeom prst="rect">
                <a:avLst/>
              </a:prstGeom>
              <a:blipFill rotWithShape="0">
                <a:blip r:embed="rId4"/>
                <a:stretch>
                  <a:fillRect l="-1241" t="-12264" b="-20755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43"/>
              <p:cNvSpPr>
                <a:spLocks noChangeArrowheads="1"/>
              </p:cNvSpPr>
              <p:nvPr/>
            </p:nvSpPr>
            <p:spPr bwMode="auto">
              <a:xfrm>
                <a:off x="4206216" y="2660123"/>
                <a:ext cx="2785191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algn="ctr"/>
                <a:r>
                  <a:rPr lang="en-US" sz="381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a, b, </a:t>
                </a:r>
                <a14:m>
                  <m:oMath xmlns:m="http://schemas.openxmlformats.org/officeDocument/2006/math">
                    <m:r>
                      <a:rPr lang="ru-RU" sz="381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4000" b="1" dirty="0">
                    <a:solidFill>
                      <a:srgbClr val="C00000"/>
                    </a:solidFill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𝛃</m:t>
                    </m:r>
                    <m:r>
                      <a:rPr lang="en-US" sz="40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81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</a:t>
                </a:r>
                <a:endParaRPr lang="ru-RU" sz="381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6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06216" y="2660123"/>
                <a:ext cx="2785191" cy="647699"/>
              </a:xfrm>
              <a:prstGeom prst="rect">
                <a:avLst/>
              </a:prstGeom>
              <a:blipFill rotWithShape="0">
                <a:blip r:embed="rId5"/>
                <a:stretch>
                  <a:fillRect l="-6346" t="-18692" r="-6127" b="-37383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065994" y="3307822"/>
                <a:ext cx="8446384" cy="3374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:r>
                  <a:rPr lang="en-US" sz="3600" dirty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·Sin 30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⁰</m:t>
                    </m:r>
                  </m:oMath>
                </a14:m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8·0,5 = </a:t>
                </a:r>
                <a:r>
                  <a:rPr lang="en-US" sz="3600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(cm)</a:t>
                </a:r>
              </a:p>
              <a:p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= </a:t>
                </a:r>
                <a:r>
                  <a:rPr lang="en-US" sz="3600" dirty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·Cos </a:t>
                </a:r>
                <a:r>
                  <a:rPr lang="en-US" sz="3600" dirty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3600" b="0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⁰</m:t>
                    </m:r>
                  </m:oMath>
                </a14:m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=8·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3600" b="0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(cm)</a:t>
                </a:r>
              </a:p>
              <a:p>
                <a14:m>
                  <m:oMath xmlns:m="http://schemas.openxmlformats.org/officeDocument/2006/math">
                    <m:r>
                      <a:rPr lang="ru-RU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β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90⁰- 30⁰= </a:t>
                </a:r>
                <a:r>
                  <a:rPr lang="en-US" sz="3600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60⁰</a:t>
                </a:r>
              </a:p>
              <a:p>
                <a:endParaRPr lang="en-US" sz="2800" b="1" i="1" dirty="0">
                  <a:solidFill>
                    <a:schemeClr val="tx1">
                      <a:lumMod val="50000"/>
                    </a:schemeClr>
                  </a:solidFill>
                </a:endParaRPr>
              </a:p>
              <a:p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994" y="3307822"/>
                <a:ext cx="8446384" cy="3374322"/>
              </a:xfrm>
              <a:prstGeom prst="rect">
                <a:avLst/>
              </a:prstGeom>
              <a:blipFill rotWithShape="0">
                <a:blip r:embed="rId6"/>
                <a:stretch>
                  <a:fillRect l="-2237" t="-2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3"/>
          <p:cNvGrpSpPr>
            <a:grpSpLocks noChangeAspect="1"/>
          </p:cNvGrpSpPr>
          <p:nvPr/>
        </p:nvGrpSpPr>
        <p:grpSpPr bwMode="auto">
          <a:xfrm>
            <a:off x="-104734" y="2660248"/>
            <a:ext cx="5180965" cy="3145015"/>
            <a:chOff x="2279" y="6628"/>
            <a:chExt cx="7200" cy="4320"/>
          </a:xfrm>
        </p:grpSpPr>
        <p:sp>
          <p:nvSpPr>
            <p:cNvPr id="25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279" y="6628"/>
              <a:ext cx="720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 dirty="0"/>
            </a:p>
          </p:txBody>
        </p:sp>
        <p:sp>
          <p:nvSpPr>
            <p:cNvPr id="28" name="AutoShape 29"/>
            <p:cNvSpPr>
              <a:spLocks noChangeArrowheads="1"/>
            </p:cNvSpPr>
            <p:nvPr/>
          </p:nvSpPr>
          <p:spPr bwMode="auto">
            <a:xfrm>
              <a:off x="3375" y="6916"/>
              <a:ext cx="4226" cy="2440"/>
            </a:xfrm>
            <a:prstGeom prst="rtTriangle">
              <a:avLst/>
            </a:prstGeom>
            <a:solidFill>
              <a:srgbClr val="FFFFFF"/>
            </a:solidFill>
            <a:ln w="38100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5586" y="8512"/>
              <a:ext cx="1487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54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30</a:t>
              </a:r>
              <a:r>
                <a:rPr lang="en-US" sz="254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º</a:t>
              </a:r>
              <a:endPara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4641" y="9329"/>
              <a:ext cx="1109" cy="1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b</a:t>
              </a:r>
              <a:endParaRPr lang="ru-RU" sz="6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 Box 26"/>
            <p:cNvSpPr txBox="1">
              <a:spLocks noChangeArrowheads="1"/>
            </p:cNvSpPr>
            <p:nvPr/>
          </p:nvSpPr>
          <p:spPr bwMode="auto">
            <a:xfrm>
              <a:off x="4767" y="7019"/>
              <a:ext cx="1815" cy="1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flipH="1" flipV="1">
              <a:off x="3761" y="8871"/>
              <a:ext cx="0" cy="4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34" name="Line 24"/>
            <p:cNvSpPr>
              <a:spLocks noChangeShapeType="1"/>
            </p:cNvSpPr>
            <p:nvPr/>
          </p:nvSpPr>
          <p:spPr bwMode="auto">
            <a:xfrm>
              <a:off x="3338" y="8871"/>
              <a:ext cx="42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702092" y="2983973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60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630" y="3621721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a</a:t>
            </a:r>
            <a:endParaRPr 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927351" y="5407017"/>
                <a:ext cx="5631863" cy="631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cm,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r>
                  <a:rPr lang="en-US" sz="32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60º </a:t>
                </a:r>
                <a:endParaRPr lang="ru-RU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351" y="5407017"/>
                <a:ext cx="5631863" cy="631198"/>
              </a:xfrm>
              <a:prstGeom prst="rect">
                <a:avLst/>
              </a:prstGeom>
              <a:blipFill rotWithShape="0">
                <a:blip r:embed="rId7"/>
                <a:stretch>
                  <a:fillRect l="-2706" t="-5769" r="-1840" b="-298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455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4" grpId="0" animBg="1"/>
      <p:bldP spid="26" grpId="0" animBg="1"/>
      <p:bldP spid="4" grpId="0"/>
      <p:bldP spid="6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48" y="2980878"/>
            <a:ext cx="219889" cy="69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>
            <a:spAutoFit/>
          </a:bodyPr>
          <a:lstStyle/>
          <a:p>
            <a:endParaRPr lang="ru-RU" sz="3810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1252147" y="4940971"/>
            <a:ext cx="509968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3387" b="1" i="1">
                <a:latin typeface="Times New Roman" pitchFamily="18" charset="0"/>
              </a:rPr>
              <a:t>А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6162186" y="4869534"/>
            <a:ext cx="509968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en-US" sz="3387" b="1" i="1">
                <a:latin typeface="Times New Roman" pitchFamily="18" charset="0"/>
              </a:rPr>
              <a:t>B</a:t>
            </a:r>
            <a:endParaRPr lang="ru-RU" sz="3387" b="1" i="1">
              <a:latin typeface="Times New Roman" pitchFamily="18" charset="0"/>
            </a:endParaRP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6066949" y="1197646"/>
            <a:ext cx="509968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en-US" sz="3387" b="1" i="1">
                <a:latin typeface="Times New Roman" pitchFamily="18" charset="0"/>
              </a:rPr>
              <a:t>C</a:t>
            </a:r>
            <a:endParaRPr lang="ru-RU" sz="3387" b="1" i="1">
              <a:latin typeface="Times New Roman" pitchFamily="18" charset="0"/>
            </a:endParaRPr>
          </a:p>
        </p:txBody>
      </p:sp>
      <p:sp>
        <p:nvSpPr>
          <p:cNvPr id="8260" name="AutoShape 68"/>
          <p:cNvSpPr>
            <a:spLocks noChangeArrowheads="1"/>
          </p:cNvSpPr>
          <p:nvPr/>
        </p:nvSpPr>
        <p:spPr bwMode="auto">
          <a:xfrm>
            <a:off x="6642613" y="1258176"/>
            <a:ext cx="4319584" cy="3684383"/>
          </a:xfrm>
          <a:prstGeom prst="rtTriangle">
            <a:avLst/>
          </a:prstGeom>
          <a:noFill/>
          <a:ln w="4445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8261" name="Freeform 69"/>
          <p:cNvSpPr>
            <a:spLocks/>
          </p:cNvSpPr>
          <p:nvPr/>
        </p:nvSpPr>
        <p:spPr bwMode="auto">
          <a:xfrm>
            <a:off x="6642609" y="992202"/>
            <a:ext cx="5342744" cy="3966232"/>
          </a:xfrm>
          <a:custGeom>
            <a:avLst/>
            <a:gdLst>
              <a:gd name="T0" fmla="*/ 2728 w 2728"/>
              <a:gd name="T1" fmla="*/ 2686 h 2703"/>
              <a:gd name="T2" fmla="*/ 0 w 2728"/>
              <a:gd name="T3" fmla="*/ 2703 h 2703"/>
              <a:gd name="T4" fmla="*/ 4 w 2728"/>
              <a:gd name="T5" fmla="*/ 0 h 2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28" h="2703">
                <a:moveTo>
                  <a:pt x="2728" y="2686"/>
                </a:moveTo>
                <a:lnTo>
                  <a:pt x="0" y="2703"/>
                </a:lnTo>
                <a:lnTo>
                  <a:pt x="4" y="0"/>
                </a:lnTo>
              </a:path>
            </a:pathLst>
          </a:custGeom>
          <a:noFill/>
          <a:ln w="4445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8262" name="Freeform 70"/>
          <p:cNvSpPr>
            <a:spLocks/>
          </p:cNvSpPr>
          <p:nvPr/>
        </p:nvSpPr>
        <p:spPr bwMode="auto">
          <a:xfrm rot="10800000">
            <a:off x="6642610" y="4582195"/>
            <a:ext cx="448679" cy="376238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8263" name="Freeform 71"/>
          <p:cNvSpPr>
            <a:spLocks/>
          </p:cNvSpPr>
          <p:nvPr/>
        </p:nvSpPr>
        <p:spPr bwMode="auto">
          <a:xfrm rot="1920538">
            <a:off x="6564253" y="1262366"/>
            <a:ext cx="711113" cy="287338"/>
          </a:xfrm>
          <a:custGeom>
            <a:avLst/>
            <a:gdLst>
              <a:gd name="T0" fmla="*/ 0 w 455"/>
              <a:gd name="T1" fmla="*/ 8 h 331"/>
              <a:gd name="T2" fmla="*/ 141 w 455"/>
              <a:gd name="T3" fmla="*/ 9 h 331"/>
              <a:gd name="T4" fmla="*/ 268 w 455"/>
              <a:gd name="T5" fmla="*/ 60 h 331"/>
              <a:gd name="T6" fmla="*/ 387 w 455"/>
              <a:gd name="T7" fmla="*/ 187 h 331"/>
              <a:gd name="T8" fmla="*/ 455 w 455"/>
              <a:gd name="T9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" h="331">
                <a:moveTo>
                  <a:pt x="0" y="8"/>
                </a:moveTo>
                <a:cubicBezTo>
                  <a:pt x="23" y="8"/>
                  <a:pt x="96" y="0"/>
                  <a:pt x="141" y="9"/>
                </a:cubicBezTo>
                <a:cubicBezTo>
                  <a:pt x="186" y="18"/>
                  <a:pt x="227" y="30"/>
                  <a:pt x="268" y="60"/>
                </a:cubicBezTo>
                <a:cubicBezTo>
                  <a:pt x="309" y="90"/>
                  <a:pt x="356" y="142"/>
                  <a:pt x="387" y="187"/>
                </a:cubicBezTo>
                <a:cubicBezTo>
                  <a:pt x="418" y="232"/>
                  <a:pt x="441" y="301"/>
                  <a:pt x="455" y="331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8264" name="Freeform 72"/>
          <p:cNvSpPr>
            <a:spLocks/>
          </p:cNvSpPr>
          <p:nvPr/>
        </p:nvSpPr>
        <p:spPr bwMode="auto">
          <a:xfrm>
            <a:off x="10603426" y="4653635"/>
            <a:ext cx="711113" cy="287336"/>
          </a:xfrm>
          <a:custGeom>
            <a:avLst/>
            <a:gdLst>
              <a:gd name="T0" fmla="*/ 0 w 455"/>
              <a:gd name="T1" fmla="*/ 8 h 331"/>
              <a:gd name="T2" fmla="*/ 141 w 455"/>
              <a:gd name="T3" fmla="*/ 9 h 331"/>
              <a:gd name="T4" fmla="*/ 268 w 455"/>
              <a:gd name="T5" fmla="*/ 60 h 331"/>
              <a:gd name="T6" fmla="*/ 387 w 455"/>
              <a:gd name="T7" fmla="*/ 187 h 331"/>
              <a:gd name="T8" fmla="*/ 455 w 455"/>
              <a:gd name="T9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" h="331">
                <a:moveTo>
                  <a:pt x="0" y="8"/>
                </a:moveTo>
                <a:cubicBezTo>
                  <a:pt x="23" y="8"/>
                  <a:pt x="96" y="0"/>
                  <a:pt x="141" y="9"/>
                </a:cubicBezTo>
                <a:cubicBezTo>
                  <a:pt x="186" y="18"/>
                  <a:pt x="227" y="30"/>
                  <a:pt x="268" y="60"/>
                </a:cubicBezTo>
                <a:cubicBezTo>
                  <a:pt x="309" y="90"/>
                  <a:pt x="356" y="142"/>
                  <a:pt x="387" y="187"/>
                </a:cubicBezTo>
                <a:cubicBezTo>
                  <a:pt x="418" y="232"/>
                  <a:pt x="441" y="301"/>
                  <a:pt x="455" y="331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49" tIns="54424" rIns="108849" bIns="54424"/>
          <a:lstStyle/>
          <a:p>
            <a:endParaRPr lang="ru-RU" sz="3810"/>
          </a:p>
        </p:txBody>
      </p:sp>
      <p:sp>
        <p:nvSpPr>
          <p:cNvPr id="8265" name="Text Box 73"/>
          <p:cNvSpPr txBox="1">
            <a:spLocks noChangeArrowheads="1"/>
          </p:cNvSpPr>
          <p:nvPr/>
        </p:nvSpPr>
        <p:spPr bwMode="auto">
          <a:xfrm>
            <a:off x="6930442" y="908720"/>
            <a:ext cx="1013311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3387" b="1">
                <a:latin typeface="Times New Roman" pitchFamily="18" charset="0"/>
              </a:rPr>
              <a:t>13</a:t>
            </a:r>
            <a:r>
              <a:rPr lang="en-US" sz="3387" b="1">
                <a:latin typeface="Times New Roman" pitchFamily="18" charset="0"/>
              </a:rPr>
              <a:t>5</a:t>
            </a:r>
            <a:r>
              <a:rPr lang="en-US" sz="3387" b="1" baseline="30000">
                <a:latin typeface="Times New Roman" pitchFamily="18" charset="0"/>
              </a:rPr>
              <a:t>0</a:t>
            </a:r>
            <a:endParaRPr lang="ru-RU" sz="3387" b="1">
              <a:latin typeface="Times New Roman" pitchFamily="18" charset="0"/>
            </a:endParaRPr>
          </a:p>
        </p:txBody>
      </p:sp>
      <p:sp>
        <p:nvSpPr>
          <p:cNvPr id="8266" name="Text Box 74"/>
          <p:cNvSpPr txBox="1">
            <a:spLocks noChangeArrowheads="1"/>
          </p:cNvSpPr>
          <p:nvPr/>
        </p:nvSpPr>
        <p:spPr bwMode="auto">
          <a:xfrm rot="1013100">
            <a:off x="10689175" y="4029961"/>
            <a:ext cx="1013311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3387" b="1" dirty="0">
                <a:latin typeface="Times New Roman" pitchFamily="18" charset="0"/>
              </a:rPr>
              <a:t>13</a:t>
            </a:r>
            <a:r>
              <a:rPr lang="en-US" sz="3387" b="1" dirty="0">
                <a:latin typeface="Times New Roman" pitchFamily="18" charset="0"/>
              </a:rPr>
              <a:t>5</a:t>
            </a:r>
            <a:r>
              <a:rPr lang="en-US" sz="3387" b="1" baseline="30000" dirty="0">
                <a:latin typeface="Times New Roman" pitchFamily="18" charset="0"/>
              </a:rPr>
              <a:t>0</a:t>
            </a:r>
            <a:endParaRPr lang="ru-RU" sz="3387" b="1" dirty="0">
              <a:latin typeface="Times New Roman" pitchFamily="18" charset="0"/>
            </a:endParaRPr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8947377" y="2708947"/>
            <a:ext cx="1075828" cy="63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ru-RU" sz="3387" b="1" dirty="0">
                <a:latin typeface="Times New Roman" pitchFamily="18" charset="0"/>
              </a:rPr>
              <a:t>6</a:t>
            </a:r>
            <a:r>
              <a:rPr lang="en-US" sz="3387" b="1" dirty="0">
                <a:latin typeface="Times New Roman" pitchFamily="18" charset="0"/>
              </a:rPr>
              <a:t> </a:t>
            </a:r>
            <a:r>
              <a:rPr lang="ru-RU" sz="3387" b="1" i="1" dirty="0">
                <a:latin typeface="Times New Roman" pitchFamily="18" charset="0"/>
              </a:rPr>
              <a:t>с</a:t>
            </a:r>
            <a:r>
              <a:rPr lang="en-US" sz="3387" b="1" i="1" dirty="0">
                <a:latin typeface="Times New Roman" pitchFamily="18" charset="0"/>
              </a:rPr>
              <a:t>m</a:t>
            </a:r>
            <a:endParaRPr lang="ru-RU" sz="3387" b="1" dirty="0">
              <a:latin typeface="Times New Roman" pitchFamily="18" charset="0"/>
            </a:endParaRPr>
          </a:p>
        </p:txBody>
      </p:sp>
      <p:sp>
        <p:nvSpPr>
          <p:cNvPr id="8269" name="Rectangle 77"/>
          <p:cNvSpPr>
            <a:spLocks noChangeArrowheads="1"/>
          </p:cNvSpPr>
          <p:nvPr/>
        </p:nvSpPr>
        <p:spPr bwMode="auto">
          <a:xfrm>
            <a:off x="365483" y="144477"/>
            <a:ext cx="700742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87" b="1" i="1">
              <a:latin typeface="Times New Roman" pitchFamily="18" charset="0"/>
            </a:endParaRPr>
          </a:p>
        </p:txBody>
      </p:sp>
      <p:sp>
        <p:nvSpPr>
          <p:cNvPr id="8272" name="Rectangle 80"/>
          <p:cNvSpPr>
            <a:spLocks noChangeArrowheads="1"/>
          </p:cNvSpPr>
          <p:nvPr/>
        </p:nvSpPr>
        <p:spPr bwMode="auto">
          <a:xfrm>
            <a:off x="335139" y="1125538"/>
            <a:ext cx="700742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87" b="1" i="1">
              <a:latin typeface="Times New Roman" pitchFamily="18" charset="0"/>
            </a:endParaRPr>
          </a:p>
        </p:txBody>
      </p:sp>
      <p:sp>
        <p:nvSpPr>
          <p:cNvPr id="8274" name="AutoShape 82"/>
          <p:cNvSpPr>
            <a:spLocks/>
          </p:cNvSpPr>
          <p:nvPr/>
        </p:nvSpPr>
        <p:spPr bwMode="auto">
          <a:xfrm rot="5400000">
            <a:off x="8709778" y="2948947"/>
            <a:ext cx="574674" cy="4704774"/>
          </a:xfrm>
          <a:prstGeom prst="rightBrace">
            <a:avLst>
              <a:gd name="adj1" fmla="val 51174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8275" name="Text Box 83"/>
          <p:cNvSpPr txBox="1">
            <a:spLocks noChangeArrowheads="1"/>
          </p:cNvSpPr>
          <p:nvPr/>
        </p:nvSpPr>
        <p:spPr bwMode="auto">
          <a:xfrm>
            <a:off x="8695966" y="5335534"/>
            <a:ext cx="538822" cy="84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>
            <a:spAutoFit/>
          </a:bodyPr>
          <a:lstStyle/>
          <a:p>
            <a:r>
              <a:rPr lang="en-US" sz="4800" dirty="0">
                <a:solidFill>
                  <a:srgbClr val="7A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x</a:t>
            </a:r>
            <a:endParaRPr lang="ru-RU" sz="4800" dirty="0">
              <a:solidFill>
                <a:srgbClr val="7A000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54019" y="1783083"/>
                <a:ext cx="2681183" cy="3038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6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36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36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𝐱</m:t>
                        </m:r>
                      </m:e>
                      <m:sup>
                        <m:r>
                          <a:rPr lang="en-US" sz="36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18</a:t>
                </a:r>
              </a:p>
              <a:p>
                <a14:m>
                  <m:oMath xmlns:m="http://schemas.openxmlformats.org/officeDocument/2006/math">
                    <m:r>
                      <a:rPr lang="en-US" sz="36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𝐱</m:t>
                    </m:r>
                  </m:oMath>
                </a14:m>
                <a:r>
                  <a:rPr lang="en-US" sz="36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4400" b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233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19" y="1783083"/>
                <a:ext cx="2681183" cy="3038909"/>
              </a:xfrm>
              <a:prstGeom prst="rect">
                <a:avLst/>
              </a:prstGeom>
              <a:blipFill rotWithShape="0">
                <a:blip r:embed="rId2"/>
                <a:stretch>
                  <a:fillRect l="-6818" t="-3213" r="-63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857380" y="2980878"/>
            <a:ext cx="219889" cy="69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>
            <a:spAutoFit/>
          </a:bodyPr>
          <a:lstStyle/>
          <a:p>
            <a:endParaRPr lang="ru-RU" sz="381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65999" y="4316335"/>
                <a:ext cx="5223418" cy="13517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0,5∙</a:t>
                </a:r>
                <a:r>
                  <a:rPr lang="en-US" sz="3600" b="1" dirty="0">
                    <a:solidFill>
                      <a:schemeClr val="tx1">
                        <a:lumMod val="50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sz="3600" b="1" i="1" dirty="0" smtClean="0">
                            <a:solidFill>
                              <a:srgbClr val="7A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∙</m:t>
                        </m:r>
                      </m:e>
                    </m:rad>
                  </m:oMath>
                </a14:m>
                <a:r>
                  <a:rPr lang="en-US" sz="3600" b="1" dirty="0">
                    <a:solidFill>
                      <a:schemeClr val="tx1">
                        <a:lumMod val="50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9 cm²  </a:t>
                </a:r>
                <a:endParaRPr lang="en-US" sz="4233" b="1" dirty="0" smtClean="0"/>
              </a:p>
              <a:p>
                <a:endParaRPr lang="ru-RU" sz="4233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999" y="4316335"/>
                <a:ext cx="5223418" cy="1351780"/>
              </a:xfrm>
              <a:prstGeom prst="rect">
                <a:avLst/>
              </a:prstGeom>
              <a:blipFill rotWithShape="0">
                <a:blip r:embed="rId3"/>
                <a:stretch>
                  <a:fillRect l="-2917" t="-3604" r="-2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83"/>
              <p:cNvSpPr txBox="1">
                <a:spLocks noChangeArrowheads="1"/>
              </p:cNvSpPr>
              <p:nvPr/>
            </p:nvSpPr>
            <p:spPr bwMode="auto">
              <a:xfrm>
                <a:off x="8539013" y="5558476"/>
                <a:ext cx="942971" cy="650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 wrap="none" lIns="108849" tIns="54424" rIns="108849" bIns="54424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</a:rPr>
                  <a:t>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ru-RU" sz="6600" b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Text 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39013" y="5558476"/>
                <a:ext cx="942971" cy="650380"/>
              </a:xfrm>
              <a:prstGeom prst="rect">
                <a:avLst/>
              </a:prstGeom>
              <a:blipFill rotWithShape="0">
                <a:blip r:embed="rId4"/>
                <a:stretch>
                  <a:fillRect l="-14935" t="-2804" b="-28972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57854" y="134061"/>
            <a:ext cx="1051089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7261" y="5404005"/>
            <a:ext cx="31341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9 cm²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33"/>
          <p:cNvGrpSpPr>
            <a:grpSpLocks/>
          </p:cNvGrpSpPr>
          <p:nvPr/>
        </p:nvGrpSpPr>
        <p:grpSpPr bwMode="auto">
          <a:xfrm>
            <a:off x="687111" y="831792"/>
            <a:ext cx="9074155" cy="1317626"/>
            <a:chOff x="-1617" y="1955"/>
            <a:chExt cx="5716" cy="830"/>
          </a:xfrm>
        </p:grpSpPr>
        <p:sp>
          <p:nvSpPr>
            <p:cNvPr id="34" name="Text Box 26"/>
            <p:cNvSpPr txBox="1">
              <a:spLocks noChangeArrowheads="1"/>
            </p:cNvSpPr>
            <p:nvPr/>
          </p:nvSpPr>
          <p:spPr bwMode="auto">
            <a:xfrm>
              <a:off x="3983" y="2455"/>
              <a:ext cx="1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-1617" y="1955"/>
              <a:ext cx="258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US" sz="36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ABC</a:t>
              </a:r>
              <a:r>
                <a:rPr lang="en-US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=  </a:t>
              </a:r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0,5</a:t>
              </a:r>
              <a:r>
                <a:rPr lang="en-US" sz="4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AB·AC</a:t>
              </a:r>
              <a:endPara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889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74" grpId="0" animBg="1"/>
      <p:bldP spid="8275" grpId="0"/>
      <p:bldP spid="2" grpId="0"/>
      <p:bldP spid="26" grpId="0"/>
      <p:bldP spid="29" grpId="0" animBg="1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6053</TotalTime>
  <Words>447</Words>
  <Application>Microsoft Office PowerPoint</Application>
  <PresentationFormat>Широкоэкранный</PresentationFormat>
  <Paragraphs>158</Paragraphs>
  <Slides>11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Bahnschrift</vt:lpstr>
      <vt:lpstr>Calibri</vt:lpstr>
      <vt:lpstr>Calibri Light</vt:lpstr>
      <vt:lpstr>Cambria Math</vt:lpstr>
      <vt:lpstr>Times New Roman</vt:lpstr>
      <vt:lpstr>Тема Office</vt:lpstr>
      <vt:lpstr>Уравнение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729</cp:revision>
  <dcterms:created xsi:type="dcterms:W3CDTF">2020-06-19T20:52:49Z</dcterms:created>
  <dcterms:modified xsi:type="dcterms:W3CDTF">2021-04-04T20:45:24Z</dcterms:modified>
</cp:coreProperties>
</file>