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745" r:id="rId1"/>
  </p:sldMasterIdLst>
  <p:notesMasterIdLst>
    <p:notesMasterId r:id="rId19"/>
  </p:notesMasterIdLst>
  <p:sldIdLst>
    <p:sldId id="313" r:id="rId2"/>
    <p:sldId id="425" r:id="rId3"/>
    <p:sldId id="426" r:id="rId4"/>
    <p:sldId id="427" r:id="rId5"/>
    <p:sldId id="428" r:id="rId6"/>
    <p:sldId id="413" r:id="rId7"/>
    <p:sldId id="414" r:id="rId8"/>
    <p:sldId id="415" r:id="rId9"/>
    <p:sldId id="416" r:id="rId10"/>
    <p:sldId id="421" r:id="rId11"/>
    <p:sldId id="417" r:id="rId12"/>
    <p:sldId id="418" r:id="rId13"/>
    <p:sldId id="422" r:id="rId14"/>
    <p:sldId id="423" r:id="rId15"/>
    <p:sldId id="424" r:id="rId16"/>
    <p:sldId id="419" r:id="rId17"/>
    <p:sldId id="420" r:id="rId18"/>
  </p:sldIdLst>
  <p:sldSz cx="12185650" cy="7019925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211" userDrawn="1">
          <p15:clr>
            <a:srgbClr val="A4A3A4"/>
          </p15:clr>
        </p15:guide>
        <p15:guide id="2" pos="383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6D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1C1579F-8F44-41B9-B955-CEC99D94FAA9}">
  <a:tblStyle styleId="{61C1579F-8F44-41B9-B955-CEC99D94FAA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8" autoAdjust="0"/>
    <p:restoredTop sz="93103" autoAdjust="0"/>
  </p:normalViewPr>
  <p:slideViewPr>
    <p:cSldViewPr>
      <p:cViewPr varScale="1">
        <p:scale>
          <a:sx n="68" d="100"/>
          <a:sy n="68" d="100"/>
        </p:scale>
        <p:origin x="804" y="78"/>
      </p:cViewPr>
      <p:guideLst>
        <p:guide orient="horz" pos="2211"/>
        <p:guide pos="383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52438" y="685800"/>
            <a:ext cx="5953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9237851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60729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599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2399"/>
            </a:lvl1pPr>
            <a:lvl2pPr marL="456971" indent="0" algn="ctr">
              <a:buNone/>
              <a:defRPr sz="1999"/>
            </a:lvl2pPr>
            <a:lvl3pPr marL="913943" indent="0" algn="ctr">
              <a:buNone/>
              <a:defRPr sz="1799"/>
            </a:lvl3pPr>
            <a:lvl4pPr marL="1370914" indent="0" algn="ctr">
              <a:buNone/>
              <a:defRPr sz="1599"/>
            </a:lvl4pPr>
            <a:lvl5pPr marL="1827886" indent="0" algn="ctr">
              <a:buNone/>
              <a:defRPr sz="1599"/>
            </a:lvl5pPr>
            <a:lvl6pPr marL="2284857" indent="0" algn="ctr">
              <a:buNone/>
              <a:defRPr sz="1599"/>
            </a:lvl6pPr>
            <a:lvl7pPr marL="2741828" indent="0" algn="ctr">
              <a:buNone/>
              <a:defRPr sz="1599"/>
            </a:lvl7pPr>
            <a:lvl8pPr marL="3198800" indent="0" algn="ctr">
              <a:buNone/>
              <a:defRPr sz="1599"/>
            </a:lvl8pPr>
            <a:lvl9pPr marL="3655771" indent="0" algn="ctr">
              <a:buNone/>
              <a:defRPr sz="1599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8A963-490E-4E6A-88A7-9BB0CFA9B743}" type="datetimeFigureOut">
              <a:rPr lang="ru-RU" smtClean="0"/>
              <a:t>05.04.2021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689126490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8A963-490E-4E6A-88A7-9BB0CFA9B743}" type="datetimeFigureOut">
              <a:rPr lang="ru-RU" smtClean="0"/>
              <a:t>05.04.2021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232718703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7763" y="373746"/>
            <a:ext cx="7730272" cy="59490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8A963-490E-4E6A-88A7-9BB0CFA9B743}" type="datetimeFigureOut">
              <a:rPr lang="ru-RU" smtClean="0"/>
              <a:t>05.04.2021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18794389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624907" y="3258154"/>
            <a:ext cx="4846275" cy="308311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631939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>
            <a:spLocks noGrp="1"/>
          </p:cNvSpPr>
          <p:nvPr>
            <p:ph type="subTitle" idx="1"/>
          </p:nvPr>
        </p:nvSpPr>
        <p:spPr>
          <a:xfrm>
            <a:off x="861618" y="2715299"/>
            <a:ext cx="4326945" cy="290214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Georgia"/>
              <a:buNone/>
              <a:defRPr i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eorgia"/>
              <a:buNone/>
              <a:defRPr sz="3998" i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eorgia"/>
              <a:buNone/>
              <a:defRPr sz="3998" i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eorgia"/>
              <a:buNone/>
              <a:defRPr sz="3998" i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eorgia"/>
              <a:buNone/>
              <a:defRPr sz="3998" i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eorgia"/>
              <a:buNone/>
              <a:defRPr sz="3998" i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eorgia"/>
              <a:buNone/>
              <a:defRPr sz="3998" i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eorgia"/>
              <a:buNone/>
              <a:defRPr sz="3998" i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eorgia"/>
              <a:buNone/>
              <a:defRPr sz="3998" i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sldNum" idx="12"/>
          </p:nvPr>
        </p:nvSpPr>
        <p:spPr>
          <a:xfrm>
            <a:off x="11403103" y="6482667"/>
            <a:ext cx="731219" cy="53719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24" name="Google Shape;24;p4"/>
          <p:cNvSpPr txBox="1">
            <a:spLocks noGrp="1"/>
          </p:cNvSpPr>
          <p:nvPr>
            <p:ph type="body" idx="2"/>
          </p:nvPr>
        </p:nvSpPr>
        <p:spPr>
          <a:xfrm>
            <a:off x="6836737" y="1386652"/>
            <a:ext cx="4625190" cy="423078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265" lvl="0" indent="-456949" rt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1800"/>
              <a:buAutoNum type="arabicPeriod"/>
              <a:defRPr sz="2399"/>
            </a:lvl1pPr>
            <a:lvl2pPr marL="1218529" lvl="1" indent="-423101" rtl="0">
              <a:spcBef>
                <a:spcPts val="1333"/>
              </a:spcBef>
              <a:spcAft>
                <a:spcPts val="0"/>
              </a:spcAft>
              <a:buSzPts val="1400"/>
              <a:buAutoNum type="alphaLcPeriod"/>
              <a:defRPr>
                <a:solidFill>
                  <a:srgbClr val="999999"/>
                </a:solidFill>
              </a:defRPr>
            </a:lvl2pPr>
            <a:lvl3pPr marL="1827794" lvl="2" indent="-423101" rtl="0">
              <a:spcBef>
                <a:spcPts val="1333"/>
              </a:spcBef>
              <a:spcAft>
                <a:spcPts val="0"/>
              </a:spcAft>
              <a:buSzPts val="1400"/>
              <a:buAutoNum type="romanLcPeriod"/>
              <a:defRPr>
                <a:solidFill>
                  <a:srgbClr val="999999"/>
                </a:solidFill>
              </a:defRPr>
            </a:lvl3pPr>
            <a:lvl4pPr marL="2437059" lvl="3" indent="-423101" rtl="0">
              <a:spcBef>
                <a:spcPts val="1333"/>
              </a:spcBef>
              <a:spcAft>
                <a:spcPts val="0"/>
              </a:spcAft>
              <a:buSzPts val="1400"/>
              <a:buAutoNum type="arabicPeriod"/>
              <a:defRPr>
                <a:solidFill>
                  <a:srgbClr val="999999"/>
                </a:solidFill>
              </a:defRPr>
            </a:lvl4pPr>
            <a:lvl5pPr marL="3046324" lvl="4" indent="-423101" rtl="0">
              <a:spcBef>
                <a:spcPts val="1333"/>
              </a:spcBef>
              <a:spcAft>
                <a:spcPts val="0"/>
              </a:spcAft>
              <a:buClr>
                <a:srgbClr val="999999"/>
              </a:buClr>
              <a:buSzPts val="1400"/>
              <a:buAutoNum type="alphaLcPeriod"/>
              <a:defRPr>
                <a:solidFill>
                  <a:srgbClr val="999999"/>
                </a:solidFill>
              </a:defRPr>
            </a:lvl5pPr>
            <a:lvl6pPr marL="3655588" lvl="5" indent="-423101" rtl="0">
              <a:spcBef>
                <a:spcPts val="1333"/>
              </a:spcBef>
              <a:spcAft>
                <a:spcPts val="0"/>
              </a:spcAft>
              <a:buClr>
                <a:srgbClr val="999999"/>
              </a:buClr>
              <a:buSzPts val="1400"/>
              <a:buAutoNum type="romanLcPeriod"/>
              <a:defRPr>
                <a:solidFill>
                  <a:srgbClr val="999999"/>
                </a:solidFill>
              </a:defRPr>
            </a:lvl6pPr>
            <a:lvl7pPr marL="4264853" lvl="6" indent="-423101" rtl="0">
              <a:spcBef>
                <a:spcPts val="1333"/>
              </a:spcBef>
              <a:spcAft>
                <a:spcPts val="0"/>
              </a:spcAft>
              <a:buClr>
                <a:srgbClr val="999999"/>
              </a:buClr>
              <a:buSzPts val="1400"/>
              <a:buAutoNum type="arabicPeriod"/>
              <a:defRPr>
                <a:solidFill>
                  <a:srgbClr val="999999"/>
                </a:solidFill>
              </a:defRPr>
            </a:lvl7pPr>
            <a:lvl8pPr marL="4874118" lvl="7" indent="-423101" rtl="0">
              <a:spcBef>
                <a:spcPts val="1333"/>
              </a:spcBef>
              <a:spcAft>
                <a:spcPts val="0"/>
              </a:spcAft>
              <a:buClr>
                <a:srgbClr val="999999"/>
              </a:buClr>
              <a:buSzPts val="1400"/>
              <a:buAutoNum type="alphaLcPeriod"/>
              <a:defRPr>
                <a:solidFill>
                  <a:srgbClr val="999999"/>
                </a:solidFill>
              </a:defRPr>
            </a:lvl8pPr>
            <a:lvl9pPr marL="5483382" lvl="8" indent="-423101" rtl="0">
              <a:spcBef>
                <a:spcPts val="1333"/>
              </a:spcBef>
              <a:spcAft>
                <a:spcPts val="1333"/>
              </a:spcAft>
              <a:buClr>
                <a:srgbClr val="999999"/>
              </a:buClr>
              <a:buSzPts val="1400"/>
              <a:buAutoNum type="romanLcPeriod"/>
              <a:defRPr>
                <a:solidFill>
                  <a:srgbClr val="999999"/>
                </a:solidFill>
              </a:defRPr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title"/>
          </p:nvPr>
        </p:nvSpPr>
        <p:spPr>
          <a:xfrm>
            <a:off x="861648" y="1386652"/>
            <a:ext cx="4326945" cy="132864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24448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8A963-490E-4E6A-88A7-9BB0CFA9B743}" type="datetimeFigureOut">
              <a:rPr lang="ru-RU" smtClean="0"/>
              <a:t>05.04.2021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749026732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417" y="1750107"/>
            <a:ext cx="10510123" cy="2920093"/>
          </a:xfrm>
        </p:spPr>
        <p:txBody>
          <a:bodyPr anchor="b"/>
          <a:lstStyle>
            <a:lvl1pPr>
              <a:defRPr sz="599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417" y="4697826"/>
            <a:ext cx="10510123" cy="1535608"/>
          </a:xfrm>
        </p:spPr>
        <p:txBody>
          <a:bodyPr/>
          <a:lstStyle>
            <a:lvl1pPr marL="0" indent="0">
              <a:buNone/>
              <a:defRPr sz="2399">
                <a:solidFill>
                  <a:schemeClr val="tx1">
                    <a:tint val="75000"/>
                  </a:schemeClr>
                </a:solidFill>
              </a:defRPr>
            </a:lvl1pPr>
            <a:lvl2pPr marL="456971" indent="0">
              <a:buNone/>
              <a:defRPr sz="1999">
                <a:solidFill>
                  <a:schemeClr val="tx1">
                    <a:tint val="75000"/>
                  </a:schemeClr>
                </a:solidFill>
              </a:defRPr>
            </a:lvl2pPr>
            <a:lvl3pPr marL="91394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0914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4pPr>
            <a:lvl5pPr marL="1827886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5pPr>
            <a:lvl6pPr marL="2284857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6pPr>
            <a:lvl7pPr marL="2741828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7pPr>
            <a:lvl8pPr marL="3198800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8pPr>
            <a:lvl9pPr marL="3655771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8A963-490E-4E6A-88A7-9BB0CFA9B743}" type="datetimeFigureOut">
              <a:rPr lang="ru-RU" smtClean="0"/>
              <a:t>05.04.2021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124157053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8A963-490E-4E6A-88A7-9BB0CFA9B743}" type="datetimeFigureOut">
              <a:rPr lang="ru-RU" smtClean="0"/>
              <a:t>05.04.2021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88945278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351" y="373747"/>
            <a:ext cx="10510123" cy="13568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351" y="1720857"/>
            <a:ext cx="5155101" cy="843365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6971" indent="0">
              <a:buNone/>
              <a:defRPr sz="1999" b="1"/>
            </a:lvl2pPr>
            <a:lvl3pPr marL="913943" indent="0">
              <a:buNone/>
              <a:defRPr sz="1799" b="1"/>
            </a:lvl3pPr>
            <a:lvl4pPr marL="1370914" indent="0">
              <a:buNone/>
              <a:defRPr sz="1599" b="1"/>
            </a:lvl4pPr>
            <a:lvl5pPr marL="1827886" indent="0">
              <a:buNone/>
              <a:defRPr sz="1599" b="1"/>
            </a:lvl5pPr>
            <a:lvl6pPr marL="2284857" indent="0">
              <a:buNone/>
              <a:defRPr sz="1599" b="1"/>
            </a:lvl6pPr>
            <a:lvl7pPr marL="2741828" indent="0">
              <a:buNone/>
              <a:defRPr sz="1599" b="1"/>
            </a:lvl7pPr>
            <a:lvl8pPr marL="3198800" indent="0">
              <a:buNone/>
              <a:defRPr sz="1599" b="1"/>
            </a:lvl8pPr>
            <a:lvl9pPr marL="3655771" indent="0">
              <a:buNone/>
              <a:defRPr sz="1599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351" y="2564223"/>
            <a:ext cx="5155101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6971" indent="0">
              <a:buNone/>
              <a:defRPr sz="1999" b="1"/>
            </a:lvl2pPr>
            <a:lvl3pPr marL="913943" indent="0">
              <a:buNone/>
              <a:defRPr sz="1799" b="1"/>
            </a:lvl3pPr>
            <a:lvl4pPr marL="1370914" indent="0">
              <a:buNone/>
              <a:defRPr sz="1599" b="1"/>
            </a:lvl4pPr>
            <a:lvl5pPr marL="1827886" indent="0">
              <a:buNone/>
              <a:defRPr sz="1599" b="1"/>
            </a:lvl5pPr>
            <a:lvl6pPr marL="2284857" indent="0">
              <a:buNone/>
              <a:defRPr sz="1599" b="1"/>
            </a:lvl6pPr>
            <a:lvl7pPr marL="2741828" indent="0">
              <a:buNone/>
              <a:defRPr sz="1599" b="1"/>
            </a:lvl7pPr>
            <a:lvl8pPr marL="3198800" indent="0">
              <a:buNone/>
              <a:defRPr sz="1599" b="1"/>
            </a:lvl8pPr>
            <a:lvl9pPr marL="3655771" indent="0">
              <a:buNone/>
              <a:defRPr sz="1599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8A963-490E-4E6A-88A7-9BB0CFA9B743}" type="datetimeFigureOut">
              <a:rPr lang="ru-RU" smtClean="0"/>
              <a:t>05.04.2021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80560046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B9B5F4-7EF8-4C17-AAAE-D0E34279595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51631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8A963-490E-4E6A-88A7-9BB0CFA9B743}" type="datetimeFigureOut">
              <a:rPr lang="ru-RU" smtClean="0"/>
              <a:t>05.04.2021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27992824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3198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0489" y="1010740"/>
            <a:ext cx="6168985" cy="4988697"/>
          </a:xfrm>
        </p:spPr>
        <p:txBody>
          <a:bodyPr/>
          <a:lstStyle>
            <a:lvl1pPr>
              <a:defRPr sz="3198"/>
            </a:lvl1pPr>
            <a:lvl2pPr>
              <a:defRPr sz="2799"/>
            </a:lvl2pPr>
            <a:lvl3pPr>
              <a:defRPr sz="2399"/>
            </a:lvl3pPr>
            <a:lvl4pPr>
              <a:defRPr sz="1999"/>
            </a:lvl4pPr>
            <a:lvl5pPr>
              <a:defRPr sz="1999"/>
            </a:lvl5pPr>
            <a:lvl6pPr>
              <a:defRPr sz="1999"/>
            </a:lvl6pPr>
            <a:lvl7pPr>
              <a:defRPr sz="1999"/>
            </a:lvl7pPr>
            <a:lvl8pPr>
              <a:defRPr sz="1999"/>
            </a:lvl8pPr>
            <a:lvl9pPr>
              <a:defRPr sz="1999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599"/>
            </a:lvl1pPr>
            <a:lvl2pPr marL="456971" indent="0">
              <a:buNone/>
              <a:defRPr sz="1399"/>
            </a:lvl2pPr>
            <a:lvl3pPr marL="913943" indent="0">
              <a:buNone/>
              <a:defRPr sz="1199"/>
            </a:lvl3pPr>
            <a:lvl4pPr marL="1370914" indent="0">
              <a:buNone/>
              <a:defRPr sz="999"/>
            </a:lvl4pPr>
            <a:lvl5pPr marL="1827886" indent="0">
              <a:buNone/>
              <a:defRPr sz="999"/>
            </a:lvl5pPr>
            <a:lvl6pPr marL="2284857" indent="0">
              <a:buNone/>
              <a:defRPr sz="999"/>
            </a:lvl6pPr>
            <a:lvl7pPr marL="2741828" indent="0">
              <a:buNone/>
              <a:defRPr sz="999"/>
            </a:lvl7pPr>
            <a:lvl8pPr marL="3198800" indent="0">
              <a:buNone/>
              <a:defRPr sz="999"/>
            </a:lvl8pPr>
            <a:lvl9pPr marL="3655771" indent="0">
              <a:buNone/>
              <a:defRPr sz="99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8A963-490E-4E6A-88A7-9BB0CFA9B743}" type="datetimeFigureOut">
              <a:rPr lang="ru-RU" smtClean="0"/>
              <a:t>05.04.2021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004962073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3198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0489" y="1010740"/>
            <a:ext cx="6168985" cy="4988697"/>
          </a:xfrm>
        </p:spPr>
        <p:txBody>
          <a:bodyPr anchor="t"/>
          <a:lstStyle>
            <a:lvl1pPr marL="0" indent="0">
              <a:buNone/>
              <a:defRPr sz="3198"/>
            </a:lvl1pPr>
            <a:lvl2pPr marL="456971" indent="0">
              <a:buNone/>
              <a:defRPr sz="2799"/>
            </a:lvl2pPr>
            <a:lvl3pPr marL="913943" indent="0">
              <a:buNone/>
              <a:defRPr sz="2399"/>
            </a:lvl3pPr>
            <a:lvl4pPr marL="1370914" indent="0">
              <a:buNone/>
              <a:defRPr sz="1999"/>
            </a:lvl4pPr>
            <a:lvl5pPr marL="1827886" indent="0">
              <a:buNone/>
              <a:defRPr sz="1999"/>
            </a:lvl5pPr>
            <a:lvl6pPr marL="2284857" indent="0">
              <a:buNone/>
              <a:defRPr sz="1999"/>
            </a:lvl6pPr>
            <a:lvl7pPr marL="2741828" indent="0">
              <a:buNone/>
              <a:defRPr sz="1999"/>
            </a:lvl7pPr>
            <a:lvl8pPr marL="3198800" indent="0">
              <a:buNone/>
              <a:defRPr sz="1999"/>
            </a:lvl8pPr>
            <a:lvl9pPr marL="3655771" indent="0">
              <a:buNone/>
              <a:defRPr sz="1999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599"/>
            </a:lvl1pPr>
            <a:lvl2pPr marL="456971" indent="0">
              <a:buNone/>
              <a:defRPr sz="1399"/>
            </a:lvl2pPr>
            <a:lvl3pPr marL="913943" indent="0">
              <a:buNone/>
              <a:defRPr sz="1199"/>
            </a:lvl3pPr>
            <a:lvl4pPr marL="1370914" indent="0">
              <a:buNone/>
              <a:defRPr sz="999"/>
            </a:lvl4pPr>
            <a:lvl5pPr marL="1827886" indent="0">
              <a:buNone/>
              <a:defRPr sz="999"/>
            </a:lvl5pPr>
            <a:lvl6pPr marL="2284857" indent="0">
              <a:buNone/>
              <a:defRPr sz="999"/>
            </a:lvl6pPr>
            <a:lvl7pPr marL="2741828" indent="0">
              <a:buNone/>
              <a:defRPr sz="999"/>
            </a:lvl7pPr>
            <a:lvl8pPr marL="3198800" indent="0">
              <a:buNone/>
              <a:defRPr sz="999"/>
            </a:lvl8pPr>
            <a:lvl9pPr marL="3655771" indent="0">
              <a:buNone/>
              <a:defRPr sz="99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8A963-490E-4E6A-88A7-9BB0CFA9B743}" type="datetimeFigureOut">
              <a:rPr lang="ru-RU" smtClean="0"/>
              <a:t>05.04.2021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209518018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7764" y="373747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7764" y="6506431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lang="en-US" kern="1200">
              <a:solidFill>
                <a:srgbClr val="4C4C4C"/>
              </a:solidFill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6497" y="6506431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lang="en-US" kern="1200">
              <a:solidFill>
                <a:srgbClr val="4C4C4C"/>
              </a:solidFill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06115" y="6506431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727EAE27-DFDE-445D-8780-878FC3F2AB75}" type="slidenum">
              <a:rPr lang="en-US" altLang="en-US" kern="1200" smtClean="0">
                <a:solidFill>
                  <a:srgbClr val="4C4C4C"/>
                </a:solidFill>
                <a:ea typeface="+mn-ea"/>
                <a:cs typeface="+mn-cs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‹#›</a:t>
            </a:fld>
            <a:endParaRPr lang="en-US" altLang="en-US" kern="1200" smtClean="0">
              <a:solidFill>
                <a:srgbClr val="4C4C4C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7110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  <p:sldLayoutId id="2147483757" r:id="rId12"/>
    <p:sldLayoutId id="2147483758" r:id="rId13"/>
  </p:sldLayoutIdLst>
  <p:transition>
    <p:fade thruBlk="1"/>
  </p:transition>
  <p:timing>
    <p:tnLst>
      <p:par>
        <p:cTn id="1" dur="indefinite" restart="never" nodeType="tmRoot"/>
      </p:par>
    </p:tnLst>
  </p:timing>
  <p:txStyles>
    <p:titleStyle>
      <a:lvl1pPr algn="l" defTabSz="913943" rtl="0" eaLnBrk="1" latinLnBrk="0" hangingPunct="1">
        <a:lnSpc>
          <a:spcPct val="90000"/>
        </a:lnSpc>
        <a:spcBef>
          <a:spcPct val="0"/>
        </a:spcBef>
        <a:buNone/>
        <a:defRPr sz="439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486" indent="-228486" algn="l" defTabSz="913943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457" indent="-228486" algn="l" defTabSz="9139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429" indent="-228486" algn="l" defTabSz="9139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3pPr>
      <a:lvl4pPr marL="1599400" indent="-228486" algn="l" defTabSz="9139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2056371" indent="-228486" algn="l" defTabSz="9139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513343" indent="-228486" algn="l" defTabSz="9139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314" indent="-228486" algn="l" defTabSz="9139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286" indent="-228486" algn="l" defTabSz="9139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4257" indent="-228486" algn="l" defTabSz="9139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6971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3943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0914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7886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4857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1828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8800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5771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png"/><Relationship Id="rId5" Type="http://schemas.openxmlformats.org/officeDocument/2006/relationships/image" Target="../media/image13.png"/><Relationship Id="rId4" Type="http://schemas.openxmlformats.org/officeDocument/2006/relationships/image" Target="../media/image19.png"/><Relationship Id="rId9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22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.png"/><Relationship Id="rId5" Type="http://schemas.openxmlformats.org/officeDocument/2006/relationships/image" Target="../media/image60.png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0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620"/>
            <a:ext cx="12146835" cy="1479291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1684195" y="108389"/>
            <a:ext cx="6835797" cy="1067513"/>
          </a:xfrm>
          <a:prstGeom prst="rect">
            <a:avLst/>
          </a:prstGeom>
        </p:spPr>
        <p:txBody>
          <a:bodyPr spcFirstLastPara="1" vert="horz" wrap="square" lIns="0" tIns="25949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22565" algn="ctr">
              <a:lnSpc>
                <a:spcPct val="100000"/>
              </a:lnSpc>
              <a:spcBef>
                <a:spcPts val="203"/>
              </a:spcBef>
              <a:buFontTx/>
            </a:pPr>
            <a:r>
              <a:rPr lang="en-US" sz="6600" dirty="0" err="1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endParaRPr lang="en-US" sz="6600" dirty="0">
              <a:solidFill>
                <a:schemeClr val="bg1"/>
              </a:solidFill>
              <a:effectLst>
                <a:outerShdw blurRad="25400" dist="12700" dir="2700000" sx="101000" sy="101000" algn="tl" rotWithShape="0">
                  <a:schemeClr val="bg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1"/>
          <p:cNvSpPr/>
          <p:nvPr/>
        </p:nvSpPr>
        <p:spPr>
          <a:xfrm>
            <a:off x="836241" y="2281576"/>
            <a:ext cx="3842029" cy="393363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508"/>
          </a:p>
        </p:txBody>
      </p:sp>
      <p:sp>
        <p:nvSpPr>
          <p:cNvPr id="16" name="TextBox 15"/>
          <p:cNvSpPr txBox="1"/>
          <p:nvPr/>
        </p:nvSpPr>
        <p:spPr>
          <a:xfrm>
            <a:off x="3860577" y="2861890"/>
            <a:ext cx="748883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endParaRPr lang="en-US" sz="6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713554" y="257425"/>
            <a:ext cx="203132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</a:rPr>
              <a:t>8-sinf</a:t>
            </a:r>
            <a:endParaRPr lang="ru-RU" sz="5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2384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Текст 1"/>
              <p:cNvSpPr txBox="1">
                <a:spLocks/>
              </p:cNvSpPr>
              <p:nvPr/>
            </p:nvSpPr>
            <p:spPr>
              <a:xfrm>
                <a:off x="47002" y="125586"/>
                <a:ext cx="12138648" cy="6683128"/>
              </a:xfrm>
              <a:prstGeom prst="rect">
                <a:avLst/>
              </a:prstGeom>
              <a:solidFill>
                <a:schemeClr val="bg1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/>
              <a:lstStyle>
                <a:lvl1pPr marL="228486" indent="-228486" algn="l" defTabSz="913943" rtl="0" eaLnBrk="1" latinLnBrk="0" hangingPunct="1">
                  <a:lnSpc>
                    <a:spcPct val="90000"/>
                  </a:lnSpc>
                  <a:spcBef>
                    <a:spcPts val="999"/>
                  </a:spcBef>
                  <a:buFont typeface="Arial" panose="020B0604020202020204" pitchFamily="34" charset="0"/>
                  <a:buChar char="•"/>
                  <a:defRPr sz="2799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685457" indent="-228486" algn="l" defTabSz="913943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399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1142429" indent="-228486" algn="l" defTabSz="913943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999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599400" indent="-228486" algn="l" defTabSz="913943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799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2056371" indent="-228486" algn="l" defTabSz="913943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799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513343" indent="-228486" algn="l" defTabSz="913943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799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970314" indent="-228486" algn="l" defTabSz="913943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799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427286" indent="-228486" algn="l" defTabSz="913943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799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884257" indent="-228486" algn="l" defTabSz="913943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799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101544" indent="0" algn="just">
                  <a:lnSpc>
                    <a:spcPct val="100000"/>
                  </a:lnSpc>
                  <a:spcBef>
                    <a:spcPts val="0"/>
                  </a:spcBef>
                  <a:buClrTx/>
                  <a:buNone/>
                </a:pP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</a:p>
              <a:p>
                <a:pPr marL="101544" indent="0" algn="just">
                  <a:lnSpc>
                    <a:spcPct val="100000"/>
                  </a:lnSpc>
                  <a:spcBef>
                    <a:spcPts val="0"/>
                  </a:spcBef>
                  <a:buClrTx/>
                  <a:buNone/>
                </a:pP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AE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mediana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ABC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uchburchakni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2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ajratadi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101544" indent="0" algn="just">
                  <a:lnSpc>
                    <a:spcPct val="100000"/>
                  </a:lnSpc>
                  <a:spcBef>
                    <a:spcPts val="0"/>
                  </a:spcBef>
                  <a:buClrTx/>
                  <a:buNone/>
                </a:pP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en-US" sz="4000" b="1" baseline="-25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ABE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en-US" sz="4000" b="1" baseline="-25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AEC</a:t>
                </a:r>
              </a:p>
              <a:p>
                <a:pPr marL="101544" indent="0" algn="just">
                  <a:lnSpc>
                    <a:spcPct val="100000"/>
                  </a:lnSpc>
                  <a:spcBef>
                    <a:spcPts val="0"/>
                  </a:spcBef>
                  <a:buClrTx/>
                  <a:buNone/>
                </a:pPr>
                <a:endParaRPr lang="en-US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101544" indent="0" algn="just">
                  <a:lnSpc>
                    <a:spcPct val="100000"/>
                  </a:lnSpc>
                  <a:spcBef>
                    <a:spcPts val="0"/>
                  </a:spcBef>
                  <a:buClrTx/>
                  <a:buNone/>
                </a:pPr>
                <a:r>
                  <a:rPr lang="en-U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en-US" sz="4000" baseline="-25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ABC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 S</a:t>
                </a:r>
                <a:r>
                  <a:rPr lang="en-US" sz="4000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ABE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+ S</a:t>
                </a:r>
                <a:r>
                  <a:rPr lang="en-US" sz="4000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AEC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↔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en-US" sz="4000" baseline="-25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ABC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2S</a:t>
                </a:r>
                <a:r>
                  <a:rPr lang="en-US" sz="4000" baseline="-25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AEC</a:t>
                </a:r>
              </a:p>
              <a:p>
                <a:pPr marL="101544" indent="0" algn="just">
                  <a:lnSpc>
                    <a:spcPct val="100000"/>
                  </a:lnSpc>
                  <a:spcBef>
                    <a:spcPts val="0"/>
                  </a:spcBef>
                  <a:buClrTx/>
                  <a:buNone/>
                </a:pPr>
                <a:endParaRPr lang="en-US" sz="3600" i="1" dirty="0" smtClean="0">
                  <a:latin typeface="Cambria Math" panose="02040503050406030204" pitchFamily="18" charset="0"/>
                </a:endParaRPr>
              </a:p>
              <a:p>
                <a:pPr marL="101544" indent="0" algn="just">
                  <a:lnSpc>
                    <a:spcPct val="100000"/>
                  </a:lnSpc>
                  <a:spcBef>
                    <a:spcPts val="0"/>
                  </a:spcBef>
                  <a:buClrTx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𝑨𝑩𝑪</m:t>
                          </m:r>
                        </m:sub>
                      </m:sSub>
                      <m:r>
                        <a:rPr lang="en-US" sz="36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ru-RU" sz="36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𝑨𝑬𝑪</m:t>
                          </m:r>
                        </m:sub>
                      </m:sSub>
                      <m:r>
                        <a:rPr lang="en-US" sz="36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·</m:t>
                      </m:r>
                      <m:f>
                        <m:fPr>
                          <m:ctrlPr>
                            <a:rPr lang="ru-RU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𝑨𝑪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𝑬𝑭</m:t>
                          </m:r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36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𝑨𝑪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𝑬𝑭</m:t>
                      </m:r>
                    </m:oMath>
                  </m:oMathPara>
                </a14:m>
                <a:endParaRPr lang="en-US" sz="3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101544" indent="0" algn="just">
                  <a:lnSpc>
                    <a:spcPct val="100000"/>
                  </a:lnSpc>
                  <a:spcBef>
                    <a:spcPts val="0"/>
                  </a:spcBef>
                  <a:buClrTx/>
                  <a:buNone/>
                </a:pP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AC= AF+FC= 25 +15 = 40 (cm), </a:t>
                </a:r>
              </a:p>
              <a:p>
                <a:pPr marL="101544" indent="0" algn="just">
                  <a:lnSpc>
                    <a:spcPct val="100000"/>
                  </a:lnSpc>
                  <a:spcBef>
                    <a:spcPts val="0"/>
                  </a:spcBef>
                  <a:buClrTx/>
                  <a:buNone/>
                </a:pP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EF=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32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ru-RU" sz="3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3200" b="0" i="0">
                                <a:latin typeface="Cambria Math" panose="02040503050406030204" pitchFamily="18" charset="0"/>
                              </a:rPr>
                              <m:t>EC</m:t>
                            </m:r>
                          </m:e>
                          <m:sup>
                            <m:r>
                              <a:rPr lang="en-US" sz="3200" b="0" i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3200" b="0" i="0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ru-RU" sz="3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3200" b="0" i="0">
                                <a:latin typeface="Cambria Math" panose="02040503050406030204" pitchFamily="18" charset="0"/>
                              </a:rPr>
                              <m:t>FC</m:t>
                            </m:r>
                          </m:e>
                          <m:sup>
                            <m:r>
                              <a:rPr lang="en-US" sz="3200" b="0" i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,       </m:t>
                    </m:r>
                  </m:oMath>
                </a14:m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EC = BC: 2 = 34:2= 17  (cm)</a:t>
                </a:r>
              </a:p>
              <a:p>
                <a:pPr marL="101544" indent="0" algn="just">
                  <a:lnSpc>
                    <a:spcPct val="100000"/>
                  </a:lnSpc>
                  <a:spcBef>
                    <a:spcPts val="0"/>
                  </a:spcBef>
                  <a:buClrTx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>
                          <a:latin typeface="Cambria Math" panose="02040503050406030204" pitchFamily="18" charset="0"/>
                        </a:rPr>
                        <m:t>𝐸𝐹</m:t>
                      </m:r>
                      <m:r>
                        <a:rPr lang="en-US" sz="3200" b="0" i="1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ru-RU" sz="32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ru-RU" sz="3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b="0" i="1">
                                  <a:latin typeface="Cambria Math" panose="02040503050406030204" pitchFamily="18" charset="0"/>
                                </a:rPr>
                                <m:t>17</m:t>
                              </m:r>
                            </m:e>
                            <m:sup>
                              <m:r>
                                <a:rPr lang="en-US" sz="3200" b="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200" b="0" i="1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ru-RU" sz="3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b="0" i="1">
                                  <a:latin typeface="Cambria Math" panose="02040503050406030204" pitchFamily="18" charset="0"/>
                                </a:rPr>
                                <m:t>15</m:t>
                              </m:r>
                            </m:e>
                            <m:sup>
                              <m:r>
                                <a:rPr lang="en-US" sz="3200" b="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US" sz="3200" b="0" i="1">
                          <a:latin typeface="Cambria Math" panose="02040503050406030204" pitchFamily="18" charset="0"/>
                        </a:rPr>
                        <m:t>=8 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sz="3200" b="0" i="1">
                          <a:latin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n-US" sz="3200" dirty="0" smtClean="0">
                  <a:latin typeface="Times New Roman" panose="02020603050405020304" pitchFamily="18" charset="0"/>
                </a:endParaRPr>
              </a:p>
              <a:p>
                <a:pPr marL="101544" indent="0" algn="just">
                  <a:lnSpc>
                    <a:spcPct val="100000"/>
                  </a:lnSpc>
                  <a:spcBef>
                    <a:spcPts val="0"/>
                  </a:spcBef>
                  <a:buClrTx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𝐴𝐵𝐶</m:t>
                          </m:r>
                        </m:sub>
                      </m:sSub>
                      <m:r>
                        <a:rPr lang="en-US" sz="3200" b="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b="0" i="1">
                          <a:latin typeface="Cambria Math" panose="02040503050406030204" pitchFamily="18" charset="0"/>
                        </a:rPr>
                        <m:t>𝐴𝐶</m:t>
                      </m:r>
                      <m:r>
                        <a:rPr lang="en-US" sz="3200" b="0" i="1">
                          <a:latin typeface="Cambria Math" panose="02040503050406030204" pitchFamily="18" charset="0"/>
                        </a:rPr>
                        <m:t>∙</m:t>
                      </m:r>
                      <m:r>
                        <a:rPr lang="en-US" sz="3200" b="0" i="1">
                          <a:latin typeface="Cambria Math" panose="02040503050406030204" pitchFamily="18" charset="0"/>
                        </a:rPr>
                        <m:t>𝐸𝐹</m:t>
                      </m:r>
                      <m:r>
                        <a:rPr lang="en-US" sz="3200" b="0" i="1">
                          <a:latin typeface="Cambria Math" panose="02040503050406030204" pitchFamily="18" charset="0"/>
                        </a:rPr>
                        <m:t>=40∙8=320( </m:t>
                      </m:r>
                      <m:sSup>
                        <m:sSupPr>
                          <m:ctrlPr>
                            <a:rPr lang="ru-RU" sz="32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en-US" sz="3200" b="0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US" sz="3200" b="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3200" i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101544" indent="0" algn="r">
                  <a:lnSpc>
                    <a:spcPct val="100000"/>
                  </a:lnSpc>
                  <a:spcBef>
                    <a:spcPts val="0"/>
                  </a:spcBef>
                  <a:buClrTx/>
                  <a:buFont typeface="Arial" panose="020B0604020202020204" pitchFamily="34" charset="0"/>
                  <a:buNone/>
                </a:pPr>
                <a:endParaRPr lang="ru-RU" sz="2400" b="1" dirty="0"/>
              </a:p>
              <a:p>
                <a:pPr marL="0" indent="0" algn="ctr">
                  <a:lnSpc>
                    <a:spcPct val="100000"/>
                  </a:lnSpc>
                  <a:spcBef>
                    <a:spcPts val="0"/>
                  </a:spcBef>
                  <a:buNone/>
                </a:pPr>
                <a:r>
                  <a:rPr lang="en-US" sz="2400" dirty="0" smtClean="0"/>
                  <a:t> </a:t>
                </a:r>
                <a:endParaRPr lang="ru-RU" sz="2400" dirty="0"/>
              </a:p>
              <a:p>
                <a:pPr marL="101544" indent="0" algn="just">
                  <a:lnSpc>
                    <a:spcPct val="100000"/>
                  </a:lnSpc>
                  <a:spcBef>
                    <a:spcPts val="0"/>
                  </a:spcBef>
                  <a:buClrTx/>
                  <a:buFont typeface="Arial" panose="020B0604020202020204" pitchFamily="34" charset="0"/>
                  <a:buNone/>
                </a:pP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endParaRPr lang="ru-RU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Текст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02" y="125586"/>
                <a:ext cx="12138648" cy="6683128"/>
              </a:xfrm>
              <a:prstGeom prst="rect">
                <a:avLst/>
              </a:prstGeom>
              <a:blipFill>
                <a:blip r:embed="rId2"/>
                <a:stretch>
                  <a:fillRect b="-7125"/>
                </a:stretch>
              </a:blip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Равнобедренный треугольник 5"/>
          <p:cNvSpPr/>
          <p:nvPr/>
        </p:nvSpPr>
        <p:spPr>
          <a:xfrm>
            <a:off x="9127596" y="448492"/>
            <a:ext cx="2518538" cy="2373142"/>
          </a:xfrm>
          <a:prstGeom prst="triangle">
            <a:avLst/>
          </a:prstGeom>
          <a:ln w="5715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 Box 16"/>
          <p:cNvSpPr txBox="1">
            <a:spLocks noChangeArrowheads="1"/>
          </p:cNvSpPr>
          <p:nvPr/>
        </p:nvSpPr>
        <p:spPr bwMode="auto">
          <a:xfrm>
            <a:off x="11622467" y="2443455"/>
            <a:ext cx="435534" cy="64633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3600" b="1" dirty="0" smtClean="0"/>
              <a:t>C</a:t>
            </a:r>
            <a:endParaRPr lang="ru-RU" altLang="ru-RU" sz="3600" b="1" dirty="0"/>
          </a:p>
        </p:txBody>
      </p:sp>
      <p:cxnSp>
        <p:nvCxnSpPr>
          <p:cNvPr id="8" name="Прямая соединительная линия 7"/>
          <p:cNvCxnSpPr>
            <a:endCxn id="6" idx="3"/>
          </p:cNvCxnSpPr>
          <p:nvPr/>
        </p:nvCxnSpPr>
        <p:spPr>
          <a:xfrm flipH="1">
            <a:off x="10386865" y="2164444"/>
            <a:ext cx="927956" cy="65719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 rot="3560025">
            <a:off x="11143140" y="2255398"/>
            <a:ext cx="247751" cy="215616"/>
          </a:xfrm>
          <a:prstGeom prst="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 Box 16"/>
          <p:cNvSpPr txBox="1">
            <a:spLocks noChangeArrowheads="1"/>
          </p:cNvSpPr>
          <p:nvPr/>
        </p:nvSpPr>
        <p:spPr bwMode="auto">
          <a:xfrm>
            <a:off x="11212152" y="1590528"/>
            <a:ext cx="435534" cy="64633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3600" b="1" dirty="0" smtClean="0"/>
              <a:t>F</a:t>
            </a:r>
            <a:endParaRPr lang="ru-RU" altLang="ru-RU" sz="3600" b="1" dirty="0"/>
          </a:p>
        </p:txBody>
      </p:sp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10167546" y="2719802"/>
            <a:ext cx="435534" cy="64633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3600" b="1" dirty="0" smtClean="0"/>
              <a:t>E</a:t>
            </a:r>
            <a:endParaRPr lang="ru-RU" altLang="ru-RU" sz="3600" b="1" dirty="0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11111103" y="2665545"/>
            <a:ext cx="0" cy="32316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9765233" y="2645869"/>
            <a:ext cx="0" cy="32316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>
            <a:stCxn id="6" idx="3"/>
          </p:cNvCxnSpPr>
          <p:nvPr/>
        </p:nvCxnSpPr>
        <p:spPr>
          <a:xfrm flipV="1">
            <a:off x="10386865" y="448492"/>
            <a:ext cx="0" cy="2373142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 flipH="1">
            <a:off x="8687005" y="2474234"/>
            <a:ext cx="3309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B</a:t>
            </a:r>
            <a:endParaRPr lang="ru-RU" sz="32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9829221" y="125586"/>
            <a:ext cx="4812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A</a:t>
            </a:r>
            <a:endParaRPr lang="ru-RU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8333938" y="6143341"/>
                <a:ext cx="3723520" cy="5959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i="1" dirty="0"/>
                  <a:t>Javob</a:t>
                </a:r>
                <a:r>
                  <a:rPr lang="en-US" sz="3200" b="1" dirty="0"/>
                  <a:t>: S=3</a:t>
                </a:r>
                <a14:m>
                  <m:oMath xmlns:m="http://schemas.openxmlformats.org/officeDocument/2006/math">
                    <m:r>
                      <a:rPr lang="en-US" sz="3200" b="1" i="1">
                        <a:latin typeface="Cambria Math" panose="02040503050406030204" pitchFamily="18" charset="0"/>
                      </a:rPr>
                      <m:t>𝟐𝟎</m:t>
                    </m:r>
                    <m:sSup>
                      <m:sSupPr>
                        <m:ctrlPr>
                          <a:rPr lang="ru-RU" sz="32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𝒄𝒎</m:t>
                        </m:r>
                      </m:e>
                      <m:sup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ru-RU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3938" y="6143341"/>
                <a:ext cx="3723520" cy="595932"/>
              </a:xfrm>
              <a:prstGeom prst="rect">
                <a:avLst/>
              </a:prstGeom>
              <a:blipFill>
                <a:blip r:embed="rId3"/>
                <a:stretch>
                  <a:fillRect l="-4092" t="-11224" b="-326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72291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3637"/>
            <a:ext cx="12199287" cy="142535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508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658445" y="47331"/>
            <a:ext cx="11753850" cy="11509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3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39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152-bet, 17-</a:t>
            </a:r>
            <a:r>
              <a:rPr lang="en-US" sz="7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7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asala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31"/>
          <p:cNvSpPr txBox="1">
            <a:spLocks noChangeArrowheads="1"/>
          </p:cNvSpPr>
          <p:nvPr/>
        </p:nvSpPr>
        <p:spPr bwMode="auto">
          <a:xfrm>
            <a:off x="658445" y="1853778"/>
            <a:ext cx="10978996" cy="3785652"/>
          </a:xfrm>
          <a:prstGeom prst="rect">
            <a:avLst/>
          </a:prstGeom>
          <a:ln>
            <a:noFill/>
          </a:ln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lvl="0" algn="just"/>
            <a:r>
              <a:rPr lang="en-US" sz="5400" dirty="0" smtClean="0"/>
              <a:t>   </a:t>
            </a:r>
            <a:r>
              <a:rPr lang="ru-RU" sz="6000" dirty="0" smtClean="0"/>
              <a:t>T</a:t>
            </a:r>
            <a:r>
              <a:rPr lang="en-US" sz="6000" dirty="0" smtClean="0"/>
              <a:t>o‘</a:t>
            </a:r>
            <a:r>
              <a:rPr lang="ru-RU" sz="6000" dirty="0" smtClean="0"/>
              <a:t>g</a:t>
            </a:r>
            <a:r>
              <a:rPr lang="en-US" sz="6000" dirty="0" smtClean="0"/>
              <a:t>‘</a:t>
            </a:r>
            <a:r>
              <a:rPr lang="ru-RU" sz="6000" dirty="0" err="1" smtClean="0"/>
              <a:t>ri</a:t>
            </a:r>
            <a:r>
              <a:rPr lang="ru-RU" sz="6000" dirty="0" smtClean="0"/>
              <a:t> </a:t>
            </a:r>
            <a:r>
              <a:rPr lang="ru-RU" sz="6000" dirty="0" err="1" smtClean="0"/>
              <a:t>to</a:t>
            </a:r>
            <a:r>
              <a:rPr lang="en-US" sz="6000" dirty="0" smtClean="0"/>
              <a:t>‘</a:t>
            </a:r>
            <a:r>
              <a:rPr lang="ru-RU" sz="6000" dirty="0" err="1" smtClean="0"/>
              <a:t>rtburchak</a:t>
            </a:r>
            <a:r>
              <a:rPr lang="en-US" sz="6000" dirty="0" smtClean="0"/>
              <a:t>n</a:t>
            </a:r>
            <a:r>
              <a:rPr lang="ru-RU" sz="6000" dirty="0" err="1" smtClean="0"/>
              <a:t>ing</a:t>
            </a:r>
            <a:r>
              <a:rPr lang="en-US" sz="6000" dirty="0" smtClean="0"/>
              <a:t> </a:t>
            </a:r>
            <a:r>
              <a:rPr lang="ru-RU" sz="6000" dirty="0" smtClean="0"/>
              <a:t> </a:t>
            </a:r>
            <a:r>
              <a:rPr lang="ru-RU" sz="6000" dirty="0" err="1" smtClean="0"/>
              <a:t>bo</a:t>
            </a:r>
            <a:r>
              <a:rPr lang="en-US" sz="6000" dirty="0" smtClean="0"/>
              <a:t>‘</a:t>
            </a:r>
            <a:r>
              <a:rPr lang="ru-RU" sz="6000" dirty="0" err="1" smtClean="0"/>
              <a:t>yi</a:t>
            </a:r>
            <a:r>
              <a:rPr lang="ru-RU" sz="6000" dirty="0" smtClean="0"/>
              <a:t> </a:t>
            </a:r>
            <a:r>
              <a:rPr lang="en-US" sz="6000" dirty="0" smtClean="0"/>
              <a:t> </a:t>
            </a:r>
            <a:r>
              <a:rPr lang="ru-RU" sz="6000" dirty="0" smtClean="0"/>
              <a:t>30</a:t>
            </a:r>
            <a:r>
              <a:rPr lang="ru-RU" sz="6000" dirty="0"/>
              <a:t>% </a:t>
            </a:r>
            <a:r>
              <a:rPr lang="en-US" sz="6000" dirty="0" smtClean="0"/>
              <a:t> </a:t>
            </a:r>
            <a:r>
              <a:rPr lang="ru-RU" sz="6000" dirty="0" err="1" smtClean="0"/>
              <a:t>ga</a:t>
            </a:r>
            <a:r>
              <a:rPr lang="ru-RU" sz="6000" dirty="0" smtClean="0"/>
              <a:t> </a:t>
            </a:r>
            <a:r>
              <a:rPr lang="ru-RU" sz="6000" dirty="0" err="1"/>
              <a:t>orttirilsa</a:t>
            </a:r>
            <a:r>
              <a:rPr lang="ru-RU" sz="6000" dirty="0"/>
              <a:t> </a:t>
            </a:r>
            <a:r>
              <a:rPr lang="ru-RU" sz="6000" dirty="0" err="1"/>
              <a:t>va</a:t>
            </a:r>
            <a:r>
              <a:rPr lang="ru-RU" sz="6000" dirty="0"/>
              <a:t> </a:t>
            </a:r>
            <a:r>
              <a:rPr lang="ru-RU" sz="6000" dirty="0" err="1"/>
              <a:t>eni</a:t>
            </a:r>
            <a:r>
              <a:rPr lang="ru-RU" sz="6000" dirty="0"/>
              <a:t> </a:t>
            </a:r>
            <a:r>
              <a:rPr lang="ru-RU" sz="6000" dirty="0" smtClean="0"/>
              <a:t>30</a:t>
            </a:r>
            <a:r>
              <a:rPr lang="ru-RU" sz="6000" dirty="0"/>
              <a:t>% </a:t>
            </a:r>
            <a:r>
              <a:rPr lang="ru-RU" sz="6000" dirty="0" err="1"/>
              <a:t>ga</a:t>
            </a:r>
            <a:r>
              <a:rPr lang="ru-RU" sz="6000" dirty="0"/>
              <a:t> </a:t>
            </a:r>
            <a:r>
              <a:rPr lang="ru-RU" sz="6000" dirty="0" err="1" smtClean="0"/>
              <a:t>kamaytirilsa</a:t>
            </a:r>
            <a:r>
              <a:rPr lang="ru-RU" sz="6000" dirty="0" smtClean="0"/>
              <a:t>, </a:t>
            </a:r>
            <a:r>
              <a:rPr lang="ru-RU" sz="6000" dirty="0" err="1" smtClean="0"/>
              <a:t>uning</a:t>
            </a:r>
            <a:r>
              <a:rPr lang="ru-RU" sz="6000" dirty="0" smtClean="0"/>
              <a:t> </a:t>
            </a:r>
            <a:r>
              <a:rPr lang="ru-RU" sz="6000" dirty="0" err="1" smtClean="0"/>
              <a:t>yuzi</a:t>
            </a:r>
            <a:r>
              <a:rPr lang="ru-RU" sz="6000" dirty="0" smtClean="0"/>
              <a:t> </a:t>
            </a:r>
            <a:r>
              <a:rPr lang="ru-RU" sz="6000" dirty="0" err="1" smtClean="0"/>
              <a:t>qanday</a:t>
            </a:r>
            <a:r>
              <a:rPr lang="en-US" sz="6000" dirty="0"/>
              <a:t> </a:t>
            </a:r>
            <a:r>
              <a:rPr lang="ru-RU" sz="6000" dirty="0" smtClean="0"/>
              <a:t>o</a:t>
            </a:r>
            <a:r>
              <a:rPr lang="en-US" sz="6000" dirty="0" smtClean="0"/>
              <a:t>‘</a:t>
            </a:r>
            <a:r>
              <a:rPr lang="ru-RU" sz="6000" dirty="0" err="1" smtClean="0"/>
              <a:t>zgaradi</a:t>
            </a:r>
            <a:r>
              <a:rPr lang="ru-RU" sz="6000" dirty="0"/>
              <a:t>?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4017233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31"/>
              <p:cNvSpPr txBox="1">
                <a:spLocks noChangeArrowheads="1"/>
              </p:cNvSpPr>
              <p:nvPr/>
            </p:nvSpPr>
            <p:spPr bwMode="auto">
              <a:xfrm>
                <a:off x="4791286" y="-17191"/>
                <a:ext cx="7296211" cy="7263399"/>
              </a:xfrm>
              <a:prstGeom prst="rect">
                <a:avLst/>
              </a:prstGeom>
              <a:ln>
                <a:noFill/>
              </a:ln>
              <a:extLst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just"/>
                <a:r>
                  <a:rPr lang="en-US" sz="4000" dirty="0" smtClean="0"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cs typeface="Arial" panose="020B0604020202020204" pitchFamily="34" charset="0"/>
                  </a:rPr>
                  <a:t>Yechish</a:t>
                </a:r>
                <a:r>
                  <a:rPr lang="en-US" sz="4000" dirty="0" smtClean="0">
                    <a:cs typeface="Arial" panose="020B0604020202020204" pitchFamily="34" charset="0"/>
                  </a:rPr>
                  <a:t>:  </a:t>
                </a:r>
              </a:p>
              <a:p>
                <a:pPr algn="just"/>
                <a:r>
                  <a:rPr lang="en-US" sz="4000" dirty="0" smtClean="0">
                    <a:cs typeface="Arial" panose="020B0604020202020204" pitchFamily="34" charset="0"/>
                  </a:rPr>
                  <a:t> 1)30%= 0,3;             </a:t>
                </a:r>
                <a:r>
                  <a:rPr lang="en-US" sz="3600" b="1" dirty="0" smtClean="0">
                    <a:cs typeface="Arial" panose="020B0604020202020204" pitchFamily="34" charset="0"/>
                  </a:rPr>
                  <a:t>S=ab</a:t>
                </a:r>
                <a:r>
                  <a:rPr lang="en-US" sz="3600" dirty="0" smtClean="0">
                    <a:cs typeface="Arial" panose="020B0604020202020204" pitchFamily="34" charset="0"/>
                  </a:rPr>
                  <a:t>  </a:t>
                </a:r>
              </a:p>
              <a:p>
                <a:pPr algn="just"/>
                <a:r>
                  <a:rPr lang="en-US" sz="3600" dirty="0" smtClean="0">
                    <a:cs typeface="Arial" panose="020B0604020202020204" pitchFamily="34" charset="0"/>
                  </a:rPr>
                  <a:t>AD=BC=a, AB=DC=b. </a:t>
                </a:r>
              </a:p>
              <a:p>
                <a:pPr algn="just"/>
                <a:r>
                  <a:rPr lang="en-US" sz="3600" dirty="0" smtClean="0">
                    <a:cs typeface="Arial" panose="020B0604020202020204" pitchFamily="34" charset="0"/>
                  </a:rPr>
                  <a:t> </a:t>
                </a:r>
                <a:r>
                  <a:rPr lang="en-US" sz="4400" b="1" dirty="0" smtClean="0">
                    <a:cs typeface="Arial" panose="020B0604020202020204" pitchFamily="34" charset="0"/>
                  </a:rPr>
                  <a:t>b</a:t>
                </a:r>
                <a:r>
                  <a:rPr lang="en-US" sz="3600" dirty="0" smtClean="0"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cs typeface="Arial" panose="020B0604020202020204" pitchFamily="34" charset="0"/>
                  </a:rPr>
                  <a:t>ning</a:t>
                </a:r>
                <a:r>
                  <a:rPr lang="en-US" sz="3600" dirty="0" smtClean="0">
                    <a:cs typeface="Arial" panose="020B0604020202020204" pitchFamily="34" charset="0"/>
                  </a:rPr>
                  <a:t> 30%</a:t>
                </a:r>
                <a:r>
                  <a:rPr lang="en-US" sz="4400" dirty="0" smtClean="0">
                    <a:cs typeface="Arial" panose="020B0604020202020204" pitchFamily="34" charset="0"/>
                  </a:rPr>
                  <a:t>↑ b</a:t>
                </a:r>
                <a:r>
                  <a:rPr lang="en-US" sz="4400" b="1" baseline="30000" dirty="0" smtClean="0">
                    <a:cs typeface="Arial" panose="020B0604020202020204" pitchFamily="34" charset="0"/>
                  </a:rPr>
                  <a:t>ᶥ  </a:t>
                </a:r>
                <a:endParaRPr lang="en-US" sz="3600" dirty="0">
                  <a:cs typeface="Arial" panose="020B0604020202020204" pitchFamily="34" charset="0"/>
                </a:endParaRPr>
              </a:p>
              <a:p>
                <a:pPr algn="just"/>
                <a:r>
                  <a:rPr lang="en-US" sz="3600" dirty="0" smtClean="0">
                    <a:cs typeface="Arial" panose="020B0604020202020204" pitchFamily="34" charset="0"/>
                  </a:rPr>
                  <a:t>  </a:t>
                </a:r>
                <a:r>
                  <a:rPr lang="en-US" sz="4800" dirty="0" smtClean="0">
                    <a:cs typeface="Arial" panose="020B0604020202020204" pitchFamily="34" charset="0"/>
                  </a:rPr>
                  <a:t>a</a:t>
                </a:r>
                <a:r>
                  <a:rPr lang="en-US" sz="3600" dirty="0" smtClean="0">
                    <a:cs typeface="Arial" panose="020B0604020202020204" pitchFamily="34" charset="0"/>
                  </a:rPr>
                  <a:t> 30% </a:t>
                </a:r>
                <a:r>
                  <a:rPr lang="en-US" sz="3600" dirty="0" err="1" smtClean="0">
                    <a:cs typeface="Arial" panose="020B0604020202020204" pitchFamily="34" charset="0"/>
                  </a:rPr>
                  <a:t>ga</a:t>
                </a:r>
                <a:r>
                  <a:rPr lang="en-US" sz="3600" dirty="0">
                    <a:cs typeface="Arial" panose="020B0604020202020204" pitchFamily="34" charset="0"/>
                  </a:rPr>
                  <a:t> </a:t>
                </a:r>
                <a:r>
                  <a:rPr lang="en-US" sz="4000" b="1" dirty="0" smtClean="0">
                    <a:cs typeface="Arial" panose="020B0604020202020204" pitchFamily="34" charset="0"/>
                  </a:rPr>
                  <a:t>↓ a</a:t>
                </a:r>
                <a:r>
                  <a:rPr lang="en-US" sz="4000" b="1" baseline="30000" dirty="0" smtClean="0">
                    <a:cs typeface="Arial" panose="020B0604020202020204" pitchFamily="34" charset="0"/>
                  </a:rPr>
                  <a:t>ᶥ</a:t>
                </a:r>
                <a:r>
                  <a:rPr lang="en-US" sz="4000" b="1" dirty="0" smtClean="0"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cs typeface="Arial" panose="020B0604020202020204" pitchFamily="34" charset="0"/>
                  </a:rPr>
                  <a:t>bo‘lsin</a:t>
                </a:r>
                <a:r>
                  <a:rPr lang="en-US" sz="3600" dirty="0" smtClean="0">
                    <a:cs typeface="Arial" panose="020B0604020202020204" pitchFamily="34" charset="0"/>
                  </a:rPr>
                  <a:t>,</a:t>
                </a:r>
              </a:p>
              <a:p>
                <a:pPr algn="just"/>
                <a:r>
                  <a:rPr lang="en-US" sz="3600" dirty="0" smtClean="0">
                    <a:cs typeface="Arial" panose="020B0604020202020204" pitchFamily="34" charset="0"/>
                  </a:rPr>
                  <a:t>  </a:t>
                </a:r>
                <a:r>
                  <a:rPr lang="en-US" sz="3600" i="1" dirty="0" smtClean="0">
                    <a:cs typeface="Arial" panose="020B0604020202020204" pitchFamily="34" charset="0"/>
                  </a:rPr>
                  <a:t>S</a:t>
                </a:r>
                <a:r>
                  <a:rPr lang="en-US" sz="3600" b="1" i="1" baseline="30000" dirty="0" smtClean="0">
                    <a:cs typeface="Arial" panose="020B0604020202020204" pitchFamily="34" charset="0"/>
                  </a:rPr>
                  <a:t>ᶥ</a:t>
                </a:r>
                <a:r>
                  <a:rPr lang="en-US" sz="3600" i="1" dirty="0" smtClean="0">
                    <a:cs typeface="Arial" panose="020B0604020202020204" pitchFamily="34" charset="0"/>
                  </a:rPr>
                  <a:t> </a:t>
                </a:r>
                <a:r>
                  <a:rPr lang="en-US" sz="3600" i="1" dirty="0">
                    <a:cs typeface="Arial" panose="020B0604020202020204" pitchFamily="34" charset="0"/>
                  </a:rPr>
                  <a:t>=a</a:t>
                </a:r>
                <a:r>
                  <a:rPr lang="en-US" sz="3600" b="1" i="1" baseline="30000" dirty="0">
                    <a:cs typeface="Arial" panose="020B0604020202020204" pitchFamily="34" charset="0"/>
                  </a:rPr>
                  <a:t>ᶥ</a:t>
                </a:r>
                <a:r>
                  <a:rPr lang="en-US" sz="3600" i="1" dirty="0">
                    <a:cs typeface="Arial" panose="020B0604020202020204" pitchFamily="34" charset="0"/>
                  </a:rPr>
                  <a:t> b</a:t>
                </a:r>
                <a:r>
                  <a:rPr lang="en-US" sz="3600" b="1" i="1" baseline="30000" dirty="0">
                    <a:cs typeface="Arial" panose="020B0604020202020204" pitchFamily="34" charset="0"/>
                  </a:rPr>
                  <a:t>ᶥ </a:t>
                </a:r>
                <a:r>
                  <a:rPr lang="en-US" sz="3600" dirty="0" err="1" smtClean="0">
                    <a:cs typeface="Arial" panose="020B0604020202020204" pitchFamily="34" charset="0"/>
                  </a:rPr>
                  <a:t>ga</a:t>
                </a:r>
                <a:r>
                  <a:rPr lang="en-US" sz="3600" dirty="0" smtClean="0"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cs typeface="Arial" panose="020B0604020202020204" pitchFamily="34" charset="0"/>
                  </a:rPr>
                  <a:t>teng</a:t>
                </a:r>
                <a:r>
                  <a:rPr lang="en-US" sz="3600" dirty="0" smtClean="0"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cs typeface="Arial" panose="020B0604020202020204" pitchFamily="34" charset="0"/>
                  </a:rPr>
                  <a:t>bo‘ladi</a:t>
                </a:r>
                <a:r>
                  <a:rPr lang="en-US" sz="3600" dirty="0" smtClean="0">
                    <a:cs typeface="Arial" panose="020B0604020202020204" pitchFamily="34" charset="0"/>
                  </a:rPr>
                  <a:t>.</a:t>
                </a:r>
              </a:p>
              <a:p>
                <a:pPr algn="just"/>
                <a:r>
                  <a:rPr lang="en-US" sz="3600" dirty="0" smtClean="0">
                    <a:cs typeface="Arial" panose="020B0604020202020204" pitchFamily="34" charset="0"/>
                  </a:rPr>
                  <a:t>1+0,3=1,3 ; 1-0,3=0,7 </a:t>
                </a:r>
              </a:p>
              <a:p>
                <a:pPr algn="just"/>
                <a:r>
                  <a:rPr lang="en-US" sz="3600" dirty="0" err="1" smtClean="0">
                    <a:cs typeface="Arial" panose="020B0604020202020204" pitchFamily="34" charset="0"/>
                  </a:rPr>
                  <a:t>Demak</a:t>
                </a:r>
                <a:r>
                  <a:rPr lang="en-US" sz="3600" dirty="0" smtClean="0">
                    <a:cs typeface="Arial" panose="020B0604020202020204" pitchFamily="34" charset="0"/>
                  </a:rPr>
                  <a:t>, </a:t>
                </a:r>
                <a:r>
                  <a:rPr lang="en-US" sz="3600" dirty="0">
                    <a:cs typeface="Arial" panose="020B0604020202020204" pitchFamily="34" charset="0"/>
                  </a:rPr>
                  <a:t>b</a:t>
                </a:r>
                <a:r>
                  <a:rPr lang="en-US" sz="3600" b="1" baseline="30000" dirty="0">
                    <a:cs typeface="Arial" panose="020B0604020202020204" pitchFamily="34" charset="0"/>
                  </a:rPr>
                  <a:t>ᶥ </a:t>
                </a:r>
                <a:r>
                  <a:rPr lang="en-US" sz="3600" dirty="0" smtClean="0">
                    <a:cs typeface="Arial" panose="020B0604020202020204" pitchFamily="34" charset="0"/>
                  </a:rPr>
                  <a:t>=1,3b </a:t>
                </a:r>
                <a:r>
                  <a:rPr lang="en-US" sz="3600" dirty="0">
                    <a:cs typeface="Arial" panose="020B0604020202020204" pitchFamily="34" charset="0"/>
                  </a:rPr>
                  <a:t>,</a:t>
                </a:r>
                <a:r>
                  <a:rPr lang="en-US" sz="3600" dirty="0" smtClean="0">
                    <a:cs typeface="Arial" panose="020B0604020202020204" pitchFamily="34" charset="0"/>
                  </a:rPr>
                  <a:t> </a:t>
                </a:r>
                <a:r>
                  <a:rPr lang="en-US" sz="3600" dirty="0">
                    <a:cs typeface="Arial" panose="020B0604020202020204" pitchFamily="34" charset="0"/>
                  </a:rPr>
                  <a:t>a</a:t>
                </a:r>
                <a:r>
                  <a:rPr lang="en-US" sz="3600" b="1" baseline="30000" dirty="0">
                    <a:cs typeface="Arial" panose="020B0604020202020204" pitchFamily="34" charset="0"/>
                  </a:rPr>
                  <a:t>ᶥ</a:t>
                </a:r>
                <a:r>
                  <a:rPr lang="en-US" sz="3600" dirty="0">
                    <a:cs typeface="Arial" panose="020B0604020202020204" pitchFamily="34" charset="0"/>
                  </a:rPr>
                  <a:t> </a:t>
                </a:r>
                <a:r>
                  <a:rPr lang="en-US" sz="3600" dirty="0" smtClean="0">
                    <a:cs typeface="Arial" panose="020B0604020202020204" pitchFamily="34" charset="0"/>
                  </a:rPr>
                  <a:t>= 0,7a </a:t>
                </a:r>
                <a:endParaRPr lang="en-US" sz="3600" dirty="0">
                  <a:cs typeface="Arial" panose="020B0604020202020204" pitchFamily="34" charset="0"/>
                </a:endParaRPr>
              </a:p>
              <a:p>
                <a:pPr algn="just"/>
                <a:r>
                  <a:rPr lang="en-US" sz="3600" dirty="0" smtClean="0">
                    <a:cs typeface="Arial" panose="020B0604020202020204" pitchFamily="34" charset="0"/>
                  </a:rPr>
                  <a:t> </a:t>
                </a:r>
                <a:r>
                  <a:rPr lang="en-US" sz="3600" dirty="0">
                    <a:cs typeface="Arial" panose="020B0604020202020204" pitchFamily="34" charset="0"/>
                  </a:rPr>
                  <a:t>S</a:t>
                </a:r>
                <a:r>
                  <a:rPr lang="en-US" sz="3600" b="1" baseline="30000" dirty="0">
                    <a:cs typeface="Arial" panose="020B0604020202020204" pitchFamily="34" charset="0"/>
                  </a:rPr>
                  <a:t>ᶥ</a:t>
                </a:r>
                <a:r>
                  <a:rPr lang="en-US" sz="3600" dirty="0">
                    <a:cs typeface="Arial" panose="020B0604020202020204" pitchFamily="34" charset="0"/>
                  </a:rPr>
                  <a:t> </a:t>
                </a:r>
                <a:r>
                  <a:rPr lang="en-US" sz="3600" dirty="0" smtClean="0">
                    <a:cs typeface="Arial" panose="020B0604020202020204" pitchFamily="34" charset="0"/>
                  </a:rPr>
                  <a:t>= 1,3b</a:t>
                </a:r>
                <a14:m>
                  <m:oMath xmlns:m="http://schemas.openxmlformats.org/officeDocument/2006/math">
                    <m:r>
                      <a:rPr lang="en-US" sz="3600" i="0">
                        <a:latin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sz="3600" dirty="0" smtClean="0">
                    <a:cs typeface="Arial" panose="020B0604020202020204" pitchFamily="34" charset="0"/>
                  </a:rPr>
                  <a:t>0,7a=0,91ab </a:t>
                </a:r>
              </a:p>
              <a:p>
                <a:pPr algn="just"/>
                <a:r>
                  <a:rPr lang="en-US" sz="4000" dirty="0" smtClean="0"/>
                  <a:t>2)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1" i="0" smtClean="0">
                                <a:latin typeface="Cambria Math" panose="02040503050406030204" pitchFamily="18" charset="0"/>
                              </a:rPr>
                              <m:t>𝐒</m:t>
                            </m:r>
                          </m:e>
                          <m:sup>
                            <m:r>
                              <a:rPr lang="en-US" sz="4400" b="1" i="0" smtClean="0">
                                <a:latin typeface="Cambria Math" panose="02040503050406030204" pitchFamily="18" charset="0"/>
                              </a:rPr>
                              <m:t>𝐈</m:t>
                            </m:r>
                          </m:sup>
                        </m:sSup>
                      </m:num>
                      <m:den>
                        <m:r>
                          <a:rPr lang="en-US" sz="4400" b="1" i="0" smtClean="0">
                            <a:latin typeface="Cambria Math" panose="02040503050406030204" pitchFamily="18" charset="0"/>
                          </a:rPr>
                          <m:t>𝐒</m:t>
                        </m:r>
                      </m:den>
                    </m:f>
                    <m:r>
                      <a:rPr lang="en-US" sz="4400" i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4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i="0">
                            <a:latin typeface="Cambria Math" panose="02040503050406030204" pitchFamily="18" charset="0"/>
                          </a:rPr>
                          <m:t>0,91</m:t>
                        </m:r>
                        <m:r>
                          <m:rPr>
                            <m:sty m:val="p"/>
                          </m:rPr>
                          <a:rPr lang="en-US" sz="4400" i="0">
                            <a:latin typeface="Cambria Math" panose="02040503050406030204" pitchFamily="18" charset="0"/>
                          </a:rPr>
                          <m:t>ab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4400" i="0">
                            <a:latin typeface="Cambria Math" panose="02040503050406030204" pitchFamily="18" charset="0"/>
                          </a:rPr>
                          <m:t>ab</m:t>
                        </m:r>
                      </m:den>
                    </m:f>
                    <m:r>
                      <a:rPr lang="en-US" sz="4400" i="0">
                        <a:latin typeface="Cambria Math" panose="02040503050406030204" pitchFamily="18" charset="0"/>
                      </a:rPr>
                      <m:t>=0,</m:t>
                    </m:r>
                    <m:r>
                      <a:rPr lang="en-US" sz="4400" i="0" smtClean="0">
                        <a:latin typeface="Cambria Math" panose="02040503050406030204" pitchFamily="18" charset="0"/>
                      </a:rPr>
                      <m:t>91</m:t>
                    </m:r>
                    <m:r>
                      <a:rPr lang="en-US" sz="4400" b="0" i="0" smtClean="0">
                        <a:latin typeface="Cambria Math" panose="02040503050406030204" pitchFamily="18" charset="0"/>
                      </a:rPr>
                      <m:t>=91%</m:t>
                    </m:r>
                  </m:oMath>
                </a14:m>
                <a:endParaRPr lang="en-US" sz="4400" dirty="0" smtClean="0"/>
              </a:p>
              <a:p>
                <a:pPr algn="just"/>
                <a:endParaRPr lang="en-US" sz="4000" dirty="0" smtClean="0"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 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791286" y="-17191"/>
                <a:ext cx="7296211" cy="7263399"/>
              </a:xfrm>
              <a:prstGeom prst="rect">
                <a:avLst/>
              </a:prstGeom>
              <a:blipFill>
                <a:blip r:embed="rId2"/>
                <a:stretch>
                  <a:fillRect l="-3008" t="-1510"/>
                </a:stretch>
              </a:blipFill>
              <a:ln>
                <a:noFill/>
              </a:ln>
              <a:ex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Группа 2"/>
          <p:cNvGrpSpPr/>
          <p:nvPr/>
        </p:nvGrpSpPr>
        <p:grpSpPr>
          <a:xfrm>
            <a:off x="603037" y="761032"/>
            <a:ext cx="3671298" cy="3234072"/>
            <a:chOff x="603037" y="761032"/>
            <a:chExt cx="3671298" cy="3234072"/>
          </a:xfrm>
        </p:grpSpPr>
        <p:cxnSp>
          <p:nvCxnSpPr>
            <p:cNvPr id="10" name="Прямая соединительная линия 9"/>
            <p:cNvCxnSpPr/>
            <p:nvPr/>
          </p:nvCxnSpPr>
          <p:spPr>
            <a:xfrm flipH="1">
              <a:off x="603037" y="3175204"/>
              <a:ext cx="2554060" cy="0"/>
            </a:xfrm>
            <a:prstGeom prst="line">
              <a:avLst/>
            </a:prstGeom>
            <a:ln w="28575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/>
            <p:cNvCxnSpPr/>
            <p:nvPr/>
          </p:nvCxnSpPr>
          <p:spPr>
            <a:xfrm flipV="1">
              <a:off x="603037" y="3175204"/>
              <a:ext cx="0" cy="819900"/>
            </a:xfrm>
            <a:prstGeom prst="line">
              <a:avLst/>
            </a:prstGeom>
            <a:ln w="28575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 Box 16"/>
            <p:cNvSpPr txBox="1">
              <a:spLocks noChangeArrowheads="1"/>
            </p:cNvSpPr>
            <p:nvPr/>
          </p:nvSpPr>
          <p:spPr bwMode="auto">
            <a:xfrm>
              <a:off x="3157097" y="2686396"/>
              <a:ext cx="646254" cy="584775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bg2"/>
              </a:outerShdw>
              <a:reflection blurRad="6350" stA="52000" endA="300" endPos="35000" dir="5400000" sy="-100000" algn="bl" rotWithShape="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en-US" sz="2800" dirty="0" smtClean="0">
                  <a:solidFill>
                    <a:schemeClr val="accent1"/>
                  </a:solidFill>
                </a:rPr>
                <a:t>D</a:t>
              </a:r>
              <a:r>
                <a:rPr lang="en-US" b="1" baseline="30000" dirty="0" smtClean="0">
                  <a:solidFill>
                    <a:schemeClr val="accent1"/>
                  </a:solidFill>
                </a:rPr>
                <a:t>ᶥ</a:t>
              </a:r>
              <a:endParaRPr lang="ru-RU" dirty="0">
                <a:solidFill>
                  <a:schemeClr val="accent1"/>
                </a:solidFill>
              </a:endParaRPr>
            </a:p>
          </p:txBody>
        </p:sp>
        <p:sp>
          <p:nvSpPr>
            <p:cNvPr id="23" name="Text Box 16"/>
            <p:cNvSpPr txBox="1">
              <a:spLocks noChangeArrowheads="1"/>
            </p:cNvSpPr>
            <p:nvPr/>
          </p:nvSpPr>
          <p:spPr bwMode="auto">
            <a:xfrm>
              <a:off x="1645838" y="2573858"/>
              <a:ext cx="646254" cy="584775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bg2"/>
              </a:outerShdw>
              <a:reflection blurRad="6350" stA="52000" endA="300" endPos="35000" dir="5400000" sy="-100000" algn="bl" rotWithShape="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en-US" sz="2800" dirty="0" smtClean="0">
                  <a:solidFill>
                    <a:schemeClr val="accent1"/>
                  </a:solidFill>
                </a:rPr>
                <a:t>a</a:t>
              </a:r>
              <a:r>
                <a:rPr lang="en-US" b="1" baseline="30000" dirty="0" smtClean="0">
                  <a:solidFill>
                    <a:schemeClr val="accent1"/>
                  </a:solidFill>
                </a:rPr>
                <a:t>ᶥ</a:t>
              </a:r>
              <a:endParaRPr lang="ru-RU" dirty="0">
                <a:solidFill>
                  <a:schemeClr val="accent1"/>
                </a:solidFill>
              </a:endParaRPr>
            </a:p>
          </p:txBody>
        </p:sp>
        <p:sp>
          <p:nvSpPr>
            <p:cNvPr id="59" name="Прямоугольник 58"/>
            <p:cNvSpPr/>
            <p:nvPr/>
          </p:nvSpPr>
          <p:spPr>
            <a:xfrm>
              <a:off x="640156" y="1537740"/>
              <a:ext cx="3634179" cy="2175620"/>
            </a:xfrm>
            <a:prstGeom prst="rect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60" name="Прямая соединительная линия 59"/>
            <p:cNvCxnSpPr/>
            <p:nvPr/>
          </p:nvCxnSpPr>
          <p:spPr>
            <a:xfrm flipV="1">
              <a:off x="3194215" y="761032"/>
              <a:ext cx="0" cy="2952328"/>
            </a:xfrm>
            <a:prstGeom prst="line">
              <a:avLst/>
            </a:prstGeom>
            <a:ln w="57150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Прямая соединительная линия 61"/>
            <p:cNvCxnSpPr/>
            <p:nvPr/>
          </p:nvCxnSpPr>
          <p:spPr>
            <a:xfrm flipV="1">
              <a:off x="640155" y="761032"/>
              <a:ext cx="0" cy="819900"/>
            </a:xfrm>
            <a:prstGeom prst="line">
              <a:avLst/>
            </a:prstGeom>
            <a:ln w="57150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9" name="Text Box 16"/>
          <p:cNvSpPr txBox="1">
            <a:spLocks noChangeArrowheads="1"/>
          </p:cNvSpPr>
          <p:nvPr/>
        </p:nvSpPr>
        <p:spPr bwMode="auto">
          <a:xfrm>
            <a:off x="170360" y="1328483"/>
            <a:ext cx="435534" cy="52322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2800" dirty="0" smtClean="0"/>
              <a:t>A</a:t>
            </a:r>
            <a:endParaRPr lang="ru-RU" altLang="ru-RU" sz="2800" dirty="0"/>
          </a:p>
        </p:txBody>
      </p:sp>
      <p:grpSp>
        <p:nvGrpSpPr>
          <p:cNvPr id="2" name="Группа 1"/>
          <p:cNvGrpSpPr/>
          <p:nvPr/>
        </p:nvGrpSpPr>
        <p:grpSpPr>
          <a:xfrm>
            <a:off x="155447" y="159686"/>
            <a:ext cx="4622944" cy="4190859"/>
            <a:chOff x="155447" y="159686"/>
            <a:chExt cx="4622944" cy="4190859"/>
          </a:xfrm>
        </p:grpSpPr>
        <p:sp>
          <p:nvSpPr>
            <p:cNvPr id="19" name="Text Box 16"/>
            <p:cNvSpPr txBox="1">
              <a:spLocks noChangeArrowheads="1"/>
            </p:cNvSpPr>
            <p:nvPr/>
          </p:nvSpPr>
          <p:spPr bwMode="auto">
            <a:xfrm>
              <a:off x="1831482" y="3597842"/>
              <a:ext cx="435534" cy="523220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bg2"/>
              </a:outerShdw>
              <a:reflection blurRad="6350" stA="52000" endA="300" endPos="35000" dir="5400000" sy="-100000" algn="bl" rotWithShape="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ru-RU" sz="2800" dirty="0" smtClean="0"/>
                <a:t>a</a:t>
              </a:r>
              <a:endParaRPr lang="ru-RU" altLang="ru-RU" sz="2800" dirty="0"/>
            </a:p>
          </p:txBody>
        </p:sp>
        <p:cxnSp>
          <p:nvCxnSpPr>
            <p:cNvPr id="61" name="Прямая соединительная линия 60"/>
            <p:cNvCxnSpPr/>
            <p:nvPr/>
          </p:nvCxnSpPr>
          <p:spPr>
            <a:xfrm flipH="1">
              <a:off x="640155" y="761032"/>
              <a:ext cx="2554060" cy="0"/>
            </a:xfrm>
            <a:prstGeom prst="line">
              <a:avLst/>
            </a:prstGeom>
            <a:ln w="57150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Text Box 16"/>
            <p:cNvSpPr txBox="1">
              <a:spLocks noChangeArrowheads="1"/>
            </p:cNvSpPr>
            <p:nvPr/>
          </p:nvSpPr>
          <p:spPr bwMode="auto">
            <a:xfrm>
              <a:off x="262514" y="287650"/>
              <a:ext cx="646254" cy="584775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bg2"/>
              </a:outerShdw>
              <a:reflection blurRad="6350" stA="52000" endA="300" endPos="35000" dir="5400000" sy="-100000" algn="bl" rotWithShape="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en-US" sz="2800" dirty="0" smtClean="0">
                  <a:solidFill>
                    <a:schemeClr val="accent1"/>
                  </a:solidFill>
                </a:rPr>
                <a:t>A</a:t>
              </a:r>
              <a:r>
                <a:rPr lang="en-US" b="1" baseline="30000" dirty="0" smtClean="0">
                  <a:solidFill>
                    <a:schemeClr val="accent1"/>
                  </a:solidFill>
                </a:rPr>
                <a:t>ᶥ</a:t>
              </a:r>
              <a:endParaRPr lang="ru-RU" dirty="0">
                <a:solidFill>
                  <a:schemeClr val="accent1"/>
                </a:solidFill>
              </a:endParaRPr>
            </a:p>
          </p:txBody>
        </p:sp>
        <p:sp>
          <p:nvSpPr>
            <p:cNvPr id="64" name="Text Box 16"/>
            <p:cNvSpPr txBox="1">
              <a:spLocks noChangeArrowheads="1"/>
            </p:cNvSpPr>
            <p:nvPr/>
          </p:nvSpPr>
          <p:spPr bwMode="auto">
            <a:xfrm>
              <a:off x="159311" y="3725837"/>
              <a:ext cx="435534" cy="523220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bg2"/>
              </a:outerShdw>
              <a:reflection blurRad="6350" stA="52000" endA="300" endPos="35000" dir="5400000" sy="-100000" algn="bl" rotWithShape="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ru-RU" sz="2800" dirty="0" smtClean="0"/>
                <a:t>B</a:t>
              </a:r>
              <a:endParaRPr lang="ru-RU" altLang="ru-RU" sz="2800" dirty="0"/>
            </a:p>
          </p:txBody>
        </p:sp>
        <p:sp>
          <p:nvSpPr>
            <p:cNvPr id="65" name="Text Box 16"/>
            <p:cNvSpPr txBox="1">
              <a:spLocks noChangeArrowheads="1"/>
            </p:cNvSpPr>
            <p:nvPr/>
          </p:nvSpPr>
          <p:spPr bwMode="auto">
            <a:xfrm>
              <a:off x="4342857" y="1244406"/>
              <a:ext cx="435534" cy="523220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bg2"/>
              </a:outerShdw>
              <a:reflection blurRad="6350" stA="52000" endA="300" endPos="35000" dir="5400000" sy="-100000" algn="bl" rotWithShape="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ru-RU" sz="2800" dirty="0" smtClean="0"/>
                <a:t>D</a:t>
              </a:r>
              <a:endParaRPr lang="ru-RU" altLang="ru-RU" sz="2800" dirty="0"/>
            </a:p>
          </p:txBody>
        </p:sp>
        <p:sp>
          <p:nvSpPr>
            <p:cNvPr id="66" name="Text Box 16"/>
            <p:cNvSpPr txBox="1">
              <a:spLocks noChangeArrowheads="1"/>
            </p:cNvSpPr>
            <p:nvPr/>
          </p:nvSpPr>
          <p:spPr bwMode="auto">
            <a:xfrm>
              <a:off x="3995452" y="3827325"/>
              <a:ext cx="435534" cy="523220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bg2"/>
              </a:outerShdw>
              <a:reflection blurRad="6350" stA="52000" endA="300" endPos="35000" dir="5400000" sy="-100000" algn="bl" rotWithShape="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ru-RU" sz="2800" dirty="0" smtClean="0"/>
                <a:t>C</a:t>
              </a:r>
              <a:endParaRPr lang="ru-RU" altLang="ru-RU" sz="2800" dirty="0"/>
            </a:p>
          </p:txBody>
        </p:sp>
        <p:sp>
          <p:nvSpPr>
            <p:cNvPr id="67" name="Text Box 16"/>
            <p:cNvSpPr txBox="1">
              <a:spLocks noChangeArrowheads="1"/>
            </p:cNvSpPr>
            <p:nvPr/>
          </p:nvSpPr>
          <p:spPr bwMode="auto">
            <a:xfrm>
              <a:off x="3194215" y="272224"/>
              <a:ext cx="646254" cy="584775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bg2"/>
              </a:outerShdw>
              <a:reflection blurRad="6350" stA="52000" endA="300" endPos="35000" dir="5400000" sy="-100000" algn="bl" rotWithShape="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en-US" sz="2800" dirty="0" smtClean="0">
                  <a:solidFill>
                    <a:schemeClr val="accent1"/>
                  </a:solidFill>
                </a:rPr>
                <a:t>D</a:t>
              </a:r>
              <a:r>
                <a:rPr lang="en-US" b="1" baseline="30000" dirty="0" smtClean="0">
                  <a:solidFill>
                    <a:schemeClr val="accent1"/>
                  </a:solidFill>
                </a:rPr>
                <a:t>ᶥ</a:t>
              </a:r>
              <a:endParaRPr lang="ru-RU" dirty="0">
                <a:solidFill>
                  <a:schemeClr val="accent1"/>
                </a:solidFill>
              </a:endParaRPr>
            </a:p>
          </p:txBody>
        </p:sp>
        <p:sp>
          <p:nvSpPr>
            <p:cNvPr id="68" name="Text Box 16"/>
            <p:cNvSpPr txBox="1">
              <a:spLocks noChangeArrowheads="1"/>
            </p:cNvSpPr>
            <p:nvPr/>
          </p:nvSpPr>
          <p:spPr bwMode="auto">
            <a:xfrm>
              <a:off x="2978192" y="3713360"/>
              <a:ext cx="646254" cy="584775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bg2"/>
              </a:outerShdw>
              <a:reflection blurRad="6350" stA="52000" endA="300" endPos="35000" dir="5400000" sy="-100000" algn="bl" rotWithShape="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en-US" sz="2800" dirty="0" smtClean="0">
                  <a:solidFill>
                    <a:schemeClr val="accent1"/>
                  </a:solidFill>
                </a:rPr>
                <a:t>C</a:t>
              </a:r>
              <a:r>
                <a:rPr lang="en-US" b="1" baseline="30000" dirty="0" smtClean="0">
                  <a:solidFill>
                    <a:schemeClr val="accent1"/>
                  </a:solidFill>
                </a:rPr>
                <a:t>ᶥ</a:t>
              </a:r>
              <a:endParaRPr lang="ru-RU" dirty="0">
                <a:solidFill>
                  <a:schemeClr val="accent1"/>
                </a:solidFill>
              </a:endParaRPr>
            </a:p>
          </p:txBody>
        </p:sp>
        <p:sp>
          <p:nvSpPr>
            <p:cNvPr id="70" name="Text Box 16"/>
            <p:cNvSpPr txBox="1">
              <a:spLocks noChangeArrowheads="1"/>
            </p:cNvSpPr>
            <p:nvPr/>
          </p:nvSpPr>
          <p:spPr bwMode="auto">
            <a:xfrm>
              <a:off x="1866956" y="1400675"/>
              <a:ext cx="517262" cy="523220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bg2"/>
              </a:outerShdw>
              <a:reflection blurRad="6350" stA="52000" endA="300" endPos="35000" dir="5400000" sy="-100000" algn="bl" rotWithShape="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ru-RU" sz="2800" dirty="0" smtClean="0"/>
                <a:t>a</a:t>
              </a:r>
              <a:endParaRPr lang="ru-RU" altLang="ru-RU" sz="2800" dirty="0"/>
            </a:p>
          </p:txBody>
        </p:sp>
        <p:sp>
          <p:nvSpPr>
            <p:cNvPr id="72" name="Text Box 16"/>
            <p:cNvSpPr txBox="1">
              <a:spLocks noChangeArrowheads="1"/>
            </p:cNvSpPr>
            <p:nvPr/>
          </p:nvSpPr>
          <p:spPr bwMode="auto">
            <a:xfrm>
              <a:off x="4212388" y="2143201"/>
              <a:ext cx="435534" cy="523220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bg2"/>
              </a:outerShdw>
              <a:reflection blurRad="6350" stA="52000" endA="300" endPos="35000" dir="5400000" sy="-100000" algn="bl" rotWithShape="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ru-RU" sz="2800" dirty="0" smtClean="0"/>
                <a:t>b</a:t>
              </a:r>
              <a:endParaRPr lang="ru-RU" altLang="ru-RU" sz="2800" dirty="0"/>
            </a:p>
          </p:txBody>
        </p:sp>
        <p:sp>
          <p:nvSpPr>
            <p:cNvPr id="73" name="Text Box 16"/>
            <p:cNvSpPr txBox="1">
              <a:spLocks noChangeArrowheads="1"/>
            </p:cNvSpPr>
            <p:nvPr/>
          </p:nvSpPr>
          <p:spPr bwMode="auto">
            <a:xfrm>
              <a:off x="155447" y="2037521"/>
              <a:ext cx="435534" cy="523220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bg2"/>
              </a:outerShdw>
              <a:reflection blurRad="6350" stA="52000" endA="300" endPos="35000" dir="5400000" sy="-100000" algn="bl" rotWithShape="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ru-RU" sz="2800" dirty="0" smtClean="0"/>
                <a:t>b</a:t>
              </a:r>
              <a:endParaRPr lang="ru-RU" altLang="ru-RU" sz="2800" dirty="0"/>
            </a:p>
          </p:txBody>
        </p:sp>
        <p:sp>
          <p:nvSpPr>
            <p:cNvPr id="74" name="Text Box 16"/>
            <p:cNvSpPr txBox="1">
              <a:spLocks noChangeArrowheads="1"/>
            </p:cNvSpPr>
            <p:nvPr/>
          </p:nvSpPr>
          <p:spPr bwMode="auto">
            <a:xfrm>
              <a:off x="1682956" y="159686"/>
              <a:ext cx="646254" cy="584775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bg2"/>
              </a:outerShdw>
              <a:reflection blurRad="6350" stA="52000" endA="300" endPos="35000" dir="5400000" sy="-100000" algn="bl" rotWithShape="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en-US" sz="2800" dirty="0" smtClean="0">
                  <a:solidFill>
                    <a:schemeClr val="accent1"/>
                  </a:solidFill>
                </a:rPr>
                <a:t>a</a:t>
              </a:r>
              <a:r>
                <a:rPr lang="en-US" b="1" baseline="30000" dirty="0" smtClean="0">
                  <a:solidFill>
                    <a:schemeClr val="accent1"/>
                  </a:solidFill>
                </a:rPr>
                <a:t>ᶥ</a:t>
              </a:r>
              <a:endParaRPr lang="ru-RU" dirty="0">
                <a:solidFill>
                  <a:schemeClr val="accent1"/>
                </a:solidFill>
              </a:endParaRPr>
            </a:p>
          </p:txBody>
        </p:sp>
        <p:sp>
          <p:nvSpPr>
            <p:cNvPr id="75" name="Text Box 16"/>
            <p:cNvSpPr txBox="1">
              <a:spLocks noChangeArrowheads="1"/>
            </p:cNvSpPr>
            <p:nvPr/>
          </p:nvSpPr>
          <p:spPr bwMode="auto">
            <a:xfrm>
              <a:off x="3196707" y="2143201"/>
              <a:ext cx="646254" cy="584775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bg2"/>
              </a:outerShdw>
              <a:reflection blurRad="6350" stA="52000" endA="300" endPos="35000" dir="5400000" sy="-100000" algn="bl" rotWithShape="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en-US" sz="2800" dirty="0" smtClean="0">
                  <a:solidFill>
                    <a:schemeClr val="accent1"/>
                  </a:solidFill>
                </a:rPr>
                <a:t>b</a:t>
              </a:r>
              <a:r>
                <a:rPr lang="en-US" b="1" baseline="30000" dirty="0" smtClean="0">
                  <a:solidFill>
                    <a:schemeClr val="accent1"/>
                  </a:solidFill>
                </a:rPr>
                <a:t>ᶥ</a:t>
              </a:r>
              <a:endParaRPr lang="ru-RU" dirty="0">
                <a:solidFill>
                  <a:schemeClr val="accent1"/>
                </a:solidFill>
              </a:endParaRPr>
            </a:p>
          </p:txBody>
        </p:sp>
      </p:grpSp>
      <p:sp>
        <p:nvSpPr>
          <p:cNvPr id="76" name="TextBox 75"/>
          <p:cNvSpPr txBox="1"/>
          <p:nvPr/>
        </p:nvSpPr>
        <p:spPr>
          <a:xfrm>
            <a:off x="-1" y="4950122"/>
            <a:ext cx="464792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3) </a:t>
            </a:r>
            <a:r>
              <a:rPr lang="en-US" sz="4000" dirty="0" smtClean="0"/>
              <a:t>100% - 91%= 9%</a:t>
            </a:r>
          </a:p>
          <a:p>
            <a:r>
              <a:rPr lang="en-US" sz="4000" b="1" dirty="0" err="1" smtClean="0"/>
              <a:t>Javob</a:t>
            </a:r>
            <a:r>
              <a:rPr lang="en-US" sz="4000" b="1" dirty="0" smtClean="0"/>
              <a:t>: 9% </a:t>
            </a:r>
            <a:r>
              <a:rPr lang="en-US" sz="4000" b="1" dirty="0" err="1" smtClean="0"/>
              <a:t>ga</a:t>
            </a:r>
            <a:r>
              <a:rPr lang="en-US" sz="4000" b="1" dirty="0" smtClean="0"/>
              <a:t> </a:t>
            </a:r>
          </a:p>
          <a:p>
            <a:r>
              <a:rPr lang="en-US" sz="4000" b="1" dirty="0"/>
              <a:t> </a:t>
            </a:r>
            <a:r>
              <a:rPr lang="en-US" sz="4000" b="1" dirty="0" smtClean="0"/>
              <a:t>             </a:t>
            </a:r>
            <a:r>
              <a:rPr lang="en-US" sz="4000" b="1" dirty="0" err="1" smtClean="0"/>
              <a:t>o‘zgaradi</a:t>
            </a:r>
            <a:r>
              <a:rPr lang="en-US" sz="4000" b="1" dirty="0" smtClean="0"/>
              <a:t>. 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802858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85650" cy="16377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151-bet, 13-masala.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48209" y="1925786"/>
            <a:ext cx="1094521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/>
              <a:t>     </a:t>
            </a:r>
            <a:r>
              <a:rPr lang="en-US" sz="5400" dirty="0" err="1" smtClean="0"/>
              <a:t>Rombning</a:t>
            </a:r>
            <a:r>
              <a:rPr lang="en-US" sz="5400" dirty="0" smtClean="0"/>
              <a:t> </a:t>
            </a:r>
            <a:r>
              <a:rPr lang="en-US" sz="5400" dirty="0" err="1" smtClean="0"/>
              <a:t>dioganallari</a:t>
            </a:r>
            <a:r>
              <a:rPr lang="en-US" sz="5400" dirty="0" smtClean="0"/>
              <a:t> 18 </a:t>
            </a:r>
            <a:r>
              <a:rPr lang="en-US" sz="5400" dirty="0" err="1" smtClean="0"/>
              <a:t>dm</a:t>
            </a:r>
            <a:endParaRPr lang="en-US" sz="5400" dirty="0" smtClean="0"/>
          </a:p>
          <a:p>
            <a:r>
              <a:rPr lang="en-US" sz="5400" dirty="0" smtClean="0"/>
              <a:t> </a:t>
            </a:r>
            <a:r>
              <a:rPr lang="en-US" sz="5400" dirty="0" err="1" smtClean="0"/>
              <a:t>va</a:t>
            </a:r>
            <a:r>
              <a:rPr lang="en-US" sz="5400" dirty="0" smtClean="0"/>
              <a:t> 24 dm. Shu </a:t>
            </a:r>
            <a:r>
              <a:rPr lang="en-US" sz="5400" dirty="0" err="1" smtClean="0"/>
              <a:t>rombning</a:t>
            </a:r>
            <a:r>
              <a:rPr lang="en-US" sz="5400" dirty="0"/>
              <a:t> </a:t>
            </a:r>
            <a:r>
              <a:rPr lang="en-US" sz="5400" dirty="0" err="1" smtClean="0"/>
              <a:t>perimetri</a:t>
            </a:r>
            <a:endParaRPr lang="en-US" sz="5400" dirty="0" smtClean="0"/>
          </a:p>
          <a:p>
            <a:r>
              <a:rPr lang="en-US" sz="5400" dirty="0" smtClean="0"/>
              <a:t> </a:t>
            </a:r>
            <a:r>
              <a:rPr lang="en-US" sz="5400" dirty="0" err="1" smtClean="0"/>
              <a:t>va</a:t>
            </a:r>
            <a:r>
              <a:rPr lang="en-US" sz="5400" dirty="0"/>
              <a:t> </a:t>
            </a:r>
            <a:r>
              <a:rPr lang="en-US" sz="5400" dirty="0" smtClean="0"/>
              <a:t> parallel </a:t>
            </a:r>
            <a:r>
              <a:rPr lang="en-US" sz="5400" dirty="0" err="1" smtClean="0"/>
              <a:t>tomonlari</a:t>
            </a:r>
            <a:r>
              <a:rPr lang="en-US" sz="5400" dirty="0" smtClean="0"/>
              <a:t> </a:t>
            </a:r>
            <a:r>
              <a:rPr lang="en-US" sz="5400" dirty="0" err="1" smtClean="0"/>
              <a:t>orasidagi</a:t>
            </a:r>
            <a:endParaRPr lang="en-US" sz="5400" dirty="0" smtClean="0"/>
          </a:p>
          <a:p>
            <a:r>
              <a:rPr lang="en-US" sz="5400" dirty="0" smtClean="0"/>
              <a:t> </a:t>
            </a:r>
            <a:r>
              <a:rPr lang="en-US" sz="5400" dirty="0" err="1" smtClean="0"/>
              <a:t>masofani</a:t>
            </a:r>
            <a:r>
              <a:rPr lang="en-US" sz="5400" dirty="0" smtClean="0"/>
              <a:t> toping.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3889213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3274"/>
            <a:ext cx="12301811" cy="178177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92225" y="2429842"/>
            <a:ext cx="1113338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 smtClean="0"/>
              <a:t>Darslikning</a:t>
            </a:r>
            <a:r>
              <a:rPr lang="en-US" sz="6000" b="1" dirty="0" smtClean="0"/>
              <a:t> 152- </a:t>
            </a:r>
            <a:r>
              <a:rPr lang="en-US" sz="6000" b="1" dirty="0" err="1" smtClean="0"/>
              <a:t>betidagi</a:t>
            </a:r>
            <a:endParaRPr lang="en-US" sz="6000" b="1" dirty="0" smtClean="0"/>
          </a:p>
          <a:p>
            <a:pPr algn="ctr"/>
            <a:r>
              <a:rPr lang="en-US" sz="6000" b="1" dirty="0" smtClean="0"/>
              <a:t>       14-, 15-, 18-masalalarni </a:t>
            </a:r>
            <a:r>
              <a:rPr lang="en-US" sz="6000" b="1" dirty="0" err="1" smtClean="0"/>
              <a:t>yechish</a:t>
            </a:r>
            <a:r>
              <a:rPr lang="en-US" sz="6000" b="1" dirty="0" smtClean="0"/>
              <a:t>.</a:t>
            </a:r>
            <a:endParaRPr lang="ru-RU" sz="6000" b="1" dirty="0"/>
          </a:p>
        </p:txBody>
      </p:sp>
    </p:spTree>
    <p:extLst>
      <p:ext uri="{BB962C8B-B14F-4D97-AF65-F5344CB8AC3E}">
        <p14:creationId xmlns:p14="http://schemas.microsoft.com/office/powerpoint/2010/main" val="2033053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80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-23812"/>
            <a:ext cx="12199287" cy="142535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508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844581" y="235724"/>
            <a:ext cx="10510123" cy="1356861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lvl="0" algn="l" defTabSz="913943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9pPr>
          </a:lstStyle>
          <a:p>
            <a:pPr algn="ctr"/>
            <a:r>
              <a:rPr lang="en-US" sz="6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6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6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31"/>
          <p:cNvSpPr txBox="1">
            <a:spLocks noChangeArrowheads="1"/>
          </p:cNvSpPr>
          <p:nvPr/>
        </p:nvSpPr>
        <p:spPr bwMode="auto">
          <a:xfrm>
            <a:off x="4792713" y="2528949"/>
            <a:ext cx="6844728" cy="3477875"/>
          </a:xfrm>
          <a:prstGeom prst="rect">
            <a:avLst/>
          </a:prstGeom>
          <a:ln>
            <a:noFill/>
          </a:ln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lvl="0" indent="722313" algn="just"/>
            <a:r>
              <a:rPr lang="ru-RU" sz="4400" dirty="0" err="1" smtClean="0"/>
              <a:t>To</a:t>
            </a:r>
            <a:r>
              <a:rPr lang="en-US" sz="4400" b="1" dirty="0"/>
              <a:t>‘</a:t>
            </a:r>
            <a:r>
              <a:rPr lang="ru-RU" sz="4400" dirty="0" smtClean="0"/>
              <a:t>g</a:t>
            </a:r>
            <a:r>
              <a:rPr lang="en-US" sz="4400" b="1" dirty="0"/>
              <a:t>‘</a:t>
            </a:r>
            <a:r>
              <a:rPr lang="ru-RU" sz="4400" dirty="0" err="1" smtClean="0"/>
              <a:t>ri</a:t>
            </a:r>
            <a:r>
              <a:rPr lang="ru-RU" sz="4400" dirty="0" smtClean="0"/>
              <a:t> </a:t>
            </a:r>
            <a:r>
              <a:rPr lang="ru-RU" sz="4400" dirty="0" err="1" smtClean="0"/>
              <a:t>to</a:t>
            </a:r>
            <a:r>
              <a:rPr lang="en-US" sz="4400" b="1" dirty="0"/>
              <a:t>‘</a:t>
            </a:r>
            <a:r>
              <a:rPr lang="ru-RU" sz="4400" dirty="0" err="1" smtClean="0"/>
              <a:t>rtburchakning</a:t>
            </a:r>
            <a:r>
              <a:rPr lang="ru-RU" sz="4400" dirty="0" smtClean="0"/>
              <a:t> </a:t>
            </a:r>
            <a:r>
              <a:rPr lang="ru-RU" sz="4400" dirty="0" err="1"/>
              <a:t>yuzi</a:t>
            </a:r>
            <a:r>
              <a:rPr lang="ru-RU" sz="4400" dirty="0"/>
              <a:t> </a:t>
            </a:r>
            <a:r>
              <a:rPr lang="ru-RU" sz="4400" dirty="0" smtClean="0"/>
              <a:t>540</a:t>
            </a:r>
            <a:r>
              <a:rPr lang="en-US" sz="4400" dirty="0" smtClean="0"/>
              <a:t> </a:t>
            </a:r>
            <a:r>
              <a:rPr lang="ru-RU" sz="4400" dirty="0" smtClean="0"/>
              <a:t>cm</a:t>
            </a:r>
            <a:r>
              <a:rPr lang="ru-RU" sz="4400" baseline="30000" dirty="0" smtClean="0"/>
              <a:t>2</a:t>
            </a:r>
            <a:r>
              <a:rPr lang="ru-RU" sz="4400" dirty="0"/>
              <a:t>, </a:t>
            </a:r>
            <a:r>
              <a:rPr lang="ru-RU" sz="4400" dirty="0" err="1"/>
              <a:t>ikki</a:t>
            </a:r>
            <a:r>
              <a:rPr lang="ru-RU" sz="4400" dirty="0"/>
              <a:t> </a:t>
            </a:r>
            <a:r>
              <a:rPr lang="ru-RU" sz="4400" dirty="0" err="1" smtClean="0"/>
              <a:t>tomo</a:t>
            </a:r>
            <a:r>
              <a:rPr lang="en-US" sz="4400" dirty="0" smtClean="0"/>
              <a:t>-</a:t>
            </a:r>
            <a:r>
              <a:rPr lang="ru-RU" sz="4400" dirty="0" err="1" smtClean="0"/>
              <a:t>nining</a:t>
            </a:r>
            <a:r>
              <a:rPr lang="ru-RU" sz="4400" dirty="0" smtClean="0"/>
              <a:t> </a:t>
            </a:r>
            <a:r>
              <a:rPr lang="ru-RU" sz="4400" dirty="0" err="1"/>
              <a:t>nisbati</a:t>
            </a:r>
            <a:r>
              <a:rPr lang="ru-RU" sz="4400" dirty="0"/>
              <a:t> </a:t>
            </a:r>
            <a:r>
              <a:rPr lang="ru-RU" sz="4400" dirty="0" smtClean="0"/>
              <a:t>3:5 </a:t>
            </a:r>
            <a:r>
              <a:rPr lang="ru-RU" sz="4400" dirty="0" err="1"/>
              <a:t>kabi</a:t>
            </a:r>
            <a:r>
              <a:rPr lang="ru-RU" sz="4400" dirty="0" smtClean="0"/>
              <a:t>. </a:t>
            </a:r>
            <a:r>
              <a:rPr lang="ru-RU" sz="4400" dirty="0" err="1"/>
              <a:t>Shu</a:t>
            </a:r>
            <a:r>
              <a:rPr lang="ru-RU" sz="4400" dirty="0"/>
              <a:t> </a:t>
            </a:r>
            <a:r>
              <a:rPr lang="ru-RU" sz="4400" dirty="0" err="1" smtClean="0"/>
              <a:t>to</a:t>
            </a:r>
            <a:r>
              <a:rPr lang="en-US" sz="4400" b="1" dirty="0"/>
              <a:t>‘</a:t>
            </a:r>
            <a:r>
              <a:rPr lang="ru-RU" sz="4400" dirty="0" smtClean="0"/>
              <a:t>g</a:t>
            </a:r>
            <a:r>
              <a:rPr lang="en-US" sz="4400" b="1" dirty="0"/>
              <a:t>‘</a:t>
            </a:r>
            <a:r>
              <a:rPr lang="ru-RU" sz="4400" dirty="0" err="1" smtClean="0"/>
              <a:t>ri</a:t>
            </a:r>
            <a:r>
              <a:rPr lang="ru-RU" sz="4400" dirty="0" smtClean="0"/>
              <a:t> </a:t>
            </a:r>
            <a:r>
              <a:rPr lang="ru-RU" sz="4400" dirty="0" err="1" smtClean="0"/>
              <a:t>to'rtburchak</a:t>
            </a:r>
            <a:r>
              <a:rPr lang="en-US" sz="4400" dirty="0" smtClean="0"/>
              <a:t>-</a:t>
            </a:r>
            <a:r>
              <a:rPr lang="ru-RU" sz="4400" dirty="0" err="1" smtClean="0"/>
              <a:t>ning</a:t>
            </a:r>
            <a:r>
              <a:rPr lang="ru-RU" sz="4400" dirty="0" smtClean="0"/>
              <a:t> </a:t>
            </a:r>
            <a:r>
              <a:rPr lang="ru-RU" sz="4400" dirty="0" err="1"/>
              <a:t>perimetrini</a:t>
            </a:r>
            <a:r>
              <a:rPr lang="ru-RU" sz="4400" dirty="0"/>
              <a:t> </a:t>
            </a:r>
            <a:r>
              <a:rPr lang="ru-RU" sz="4400" dirty="0" err="1"/>
              <a:t>toping</a:t>
            </a:r>
            <a:r>
              <a:rPr lang="ru-RU" sz="4400" dirty="0"/>
              <a:t>.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532985" y="1642831"/>
            <a:ext cx="2310518" cy="67305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-masala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20217" y="2882615"/>
            <a:ext cx="3634179" cy="2175620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 Box 16"/>
          <p:cNvSpPr txBox="1">
            <a:spLocks noChangeArrowheads="1"/>
          </p:cNvSpPr>
          <p:nvPr/>
        </p:nvSpPr>
        <p:spPr bwMode="auto">
          <a:xfrm>
            <a:off x="150422" y="4796625"/>
            <a:ext cx="435534" cy="52322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2800" dirty="0" smtClean="0"/>
              <a:t>B</a:t>
            </a:r>
            <a:endParaRPr lang="ru-RU" altLang="ru-RU" sz="2800" dirty="0"/>
          </a:p>
        </p:txBody>
      </p:sp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4322918" y="2589281"/>
            <a:ext cx="435534" cy="52322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2800" dirty="0" smtClean="0"/>
              <a:t>D</a:t>
            </a:r>
            <a:endParaRPr lang="ru-RU" altLang="ru-RU" sz="2800" dirty="0"/>
          </a:p>
        </p:txBody>
      </p:sp>
      <p:sp>
        <p:nvSpPr>
          <p:cNvPr id="12" name="Text Box 16"/>
          <p:cNvSpPr txBox="1">
            <a:spLocks noChangeArrowheads="1"/>
          </p:cNvSpPr>
          <p:nvPr/>
        </p:nvSpPr>
        <p:spPr bwMode="auto">
          <a:xfrm>
            <a:off x="4288657" y="4796249"/>
            <a:ext cx="435534" cy="52322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2800" dirty="0" smtClean="0"/>
              <a:t>C</a:t>
            </a:r>
            <a:endParaRPr lang="ru-RU" altLang="ru-RU" sz="2800" dirty="0"/>
          </a:p>
        </p:txBody>
      </p:sp>
      <p:sp>
        <p:nvSpPr>
          <p:cNvPr id="13" name="Text Box 16"/>
          <p:cNvSpPr txBox="1">
            <a:spLocks noChangeArrowheads="1"/>
          </p:cNvSpPr>
          <p:nvPr/>
        </p:nvSpPr>
        <p:spPr bwMode="auto">
          <a:xfrm>
            <a:off x="150422" y="2557173"/>
            <a:ext cx="435534" cy="52322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2800" dirty="0" smtClean="0"/>
              <a:t>A</a:t>
            </a:r>
            <a:endParaRPr lang="ru-RU" altLang="ru-RU" sz="2800" dirty="0"/>
          </a:p>
        </p:txBody>
      </p:sp>
      <p:sp>
        <p:nvSpPr>
          <p:cNvPr id="14" name="Text Box 16"/>
          <p:cNvSpPr txBox="1">
            <a:spLocks noChangeArrowheads="1"/>
          </p:cNvSpPr>
          <p:nvPr/>
        </p:nvSpPr>
        <p:spPr bwMode="auto">
          <a:xfrm>
            <a:off x="2175885" y="2852208"/>
            <a:ext cx="435534" cy="52322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2800" dirty="0" smtClean="0"/>
              <a:t>a</a:t>
            </a:r>
            <a:endParaRPr lang="ru-RU" altLang="ru-RU" sz="2800" dirty="0"/>
          </a:p>
        </p:txBody>
      </p:sp>
      <p:sp>
        <p:nvSpPr>
          <p:cNvPr id="15" name="Text Box 16"/>
          <p:cNvSpPr txBox="1">
            <a:spLocks noChangeArrowheads="1"/>
          </p:cNvSpPr>
          <p:nvPr/>
        </p:nvSpPr>
        <p:spPr bwMode="auto">
          <a:xfrm>
            <a:off x="2173177" y="4880225"/>
            <a:ext cx="435534" cy="52322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2800" dirty="0" smtClean="0"/>
              <a:t>a</a:t>
            </a:r>
            <a:endParaRPr lang="ru-RU" altLang="ru-RU" sz="2800" dirty="0"/>
          </a:p>
        </p:txBody>
      </p:sp>
      <p:sp>
        <p:nvSpPr>
          <p:cNvPr id="16" name="Text Box 16"/>
          <p:cNvSpPr txBox="1">
            <a:spLocks noChangeArrowheads="1"/>
          </p:cNvSpPr>
          <p:nvPr/>
        </p:nvSpPr>
        <p:spPr bwMode="auto">
          <a:xfrm>
            <a:off x="4288657" y="3610705"/>
            <a:ext cx="435534" cy="52322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2800" dirty="0" smtClean="0"/>
              <a:t>b</a:t>
            </a:r>
            <a:endParaRPr lang="ru-RU" altLang="ru-RU" sz="2800" dirty="0"/>
          </a:p>
        </p:txBody>
      </p:sp>
      <p:sp>
        <p:nvSpPr>
          <p:cNvPr id="17" name="Text Box 16"/>
          <p:cNvSpPr txBox="1">
            <a:spLocks noChangeArrowheads="1"/>
          </p:cNvSpPr>
          <p:nvPr/>
        </p:nvSpPr>
        <p:spPr bwMode="auto">
          <a:xfrm>
            <a:off x="184683" y="3610705"/>
            <a:ext cx="435534" cy="52322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2800" dirty="0" smtClean="0"/>
              <a:t>b</a:t>
            </a:r>
            <a:endParaRPr lang="ru-RU" altLang="ru-RU" sz="2800" dirty="0"/>
          </a:p>
        </p:txBody>
      </p:sp>
      <p:sp>
        <p:nvSpPr>
          <p:cNvPr id="18" name="Text Box 16"/>
          <p:cNvSpPr txBox="1">
            <a:spLocks noChangeArrowheads="1"/>
          </p:cNvSpPr>
          <p:nvPr/>
        </p:nvSpPr>
        <p:spPr bwMode="auto">
          <a:xfrm>
            <a:off x="1856509" y="3610705"/>
            <a:ext cx="1203698" cy="64633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3600" dirty="0" smtClean="0">
                <a:solidFill>
                  <a:srgbClr val="FF0000"/>
                </a:solidFill>
              </a:rPr>
              <a:t>P=?</a:t>
            </a:r>
            <a:endParaRPr lang="ru-RU" altLang="ru-RU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605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-23812"/>
            <a:ext cx="12199287" cy="119321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50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844581" y="235724"/>
            <a:ext cx="10510123" cy="1356861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lvl="0" algn="l" defTabSz="913943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9pPr>
          </a:lstStyle>
          <a:p>
            <a:pPr algn="ctr"/>
            <a:r>
              <a:rPr lang="en-US" sz="6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6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6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Box 31"/>
              <p:cNvSpPr txBox="1">
                <a:spLocks noChangeArrowheads="1"/>
              </p:cNvSpPr>
              <p:nvPr/>
            </p:nvSpPr>
            <p:spPr bwMode="auto">
              <a:xfrm>
                <a:off x="5372745" y="1592585"/>
                <a:ext cx="6552728" cy="4832092"/>
              </a:xfrm>
              <a:prstGeom prst="rect">
                <a:avLst/>
              </a:prstGeom>
              <a:ln>
                <a:noFill/>
              </a:ln>
              <a:extLst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lvl="0" indent="625475" algn="just"/>
                <a:r>
                  <a:rPr lang="en-US" sz="2800" dirty="0" smtClean="0"/>
                  <a:t>Masala </a:t>
                </a:r>
                <a:r>
                  <a:rPr lang="en-US" sz="2800" dirty="0" err="1" smtClean="0"/>
                  <a:t>shartiga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ko‘ra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to‘g‘ri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to‘rtburchak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yuzasi</a:t>
                </a:r>
                <a:r>
                  <a:rPr lang="en-US" sz="2800" dirty="0" smtClean="0"/>
                  <a:t> S= 540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𝑠𝑚</m:t>
                        </m:r>
                      </m:e>
                      <m:sup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800" dirty="0" smtClean="0"/>
                  <a:t> </a:t>
                </a:r>
                <a:r>
                  <a:rPr lang="en-US" sz="2800" dirty="0" err="1" smtClean="0"/>
                  <a:t>hamda</a:t>
                </a:r>
                <a:r>
                  <a:rPr lang="en-US" sz="2800" dirty="0" smtClean="0"/>
                  <a:t> b:a=3:5 </a:t>
                </a:r>
                <a:r>
                  <a:rPr lang="en-US" sz="2800" dirty="0" err="1" smtClean="0"/>
                  <a:t>nisbatdaligi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berilgan</a:t>
                </a:r>
                <a:r>
                  <a:rPr lang="en-US" sz="2800" dirty="0" smtClean="0"/>
                  <a:t>. </a:t>
                </a:r>
                <a:r>
                  <a:rPr lang="en-US" sz="2800" dirty="0" err="1" smtClean="0"/>
                  <a:t>Bundan</a:t>
                </a:r>
                <a:r>
                  <a:rPr lang="en-US" sz="2800" dirty="0" smtClean="0"/>
                  <a:t>, b=3x, a=5x deb </a:t>
                </a:r>
                <a:r>
                  <a:rPr lang="en-US" sz="2800" dirty="0" err="1" smtClean="0"/>
                  <a:t>olsak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bo‘ladi</a:t>
                </a:r>
                <a:r>
                  <a:rPr lang="en-US" sz="2800" dirty="0" smtClean="0"/>
                  <a:t>. </a:t>
                </a:r>
                <a:r>
                  <a:rPr lang="en-US" sz="2800" dirty="0" err="1" smtClean="0"/>
                  <a:t>Shunda</a:t>
                </a:r>
                <a:r>
                  <a:rPr lang="en-US" sz="2800" dirty="0" smtClean="0"/>
                  <a:t>, S=ab=3x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sz="2800" dirty="0" smtClean="0"/>
                  <a:t>5x=540 </a:t>
                </a:r>
                <a:r>
                  <a:rPr lang="en-US" sz="2800" dirty="0" err="1" smtClean="0"/>
                  <a:t>bu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tenglamani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yechib</a:t>
                </a:r>
                <a:r>
                  <a:rPr lang="en-US" sz="2800" dirty="0" smtClean="0"/>
                  <a:t> x </a:t>
                </a:r>
                <a:r>
                  <a:rPr lang="en-US" sz="2800" dirty="0" err="1" smtClean="0"/>
                  <a:t>ni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topamiz</a:t>
                </a:r>
                <a:r>
                  <a:rPr lang="en-US" sz="2800" dirty="0" smtClean="0"/>
                  <a:t>: x=6. </a:t>
                </a:r>
              </a:p>
              <a:p>
                <a:pPr lvl="0" indent="625475" algn="just"/>
                <a:r>
                  <a:rPr lang="en-US" sz="2800" dirty="0" err="1" smtClean="0"/>
                  <a:t>Demak</a:t>
                </a:r>
                <a:r>
                  <a:rPr lang="en-US" sz="2800" dirty="0" smtClean="0"/>
                  <a:t>, b=3x=3</a:t>
                </a:r>
                <a14:m>
                  <m:oMath xmlns:m="http://schemas.openxmlformats.org/officeDocument/2006/math">
                    <m:r>
                      <a:rPr lang="en-US" sz="2800" i="1" smtClean="0">
                        <a:latin typeface="Cambria Math" panose="02040503050406030204" pitchFamily="18" charset="0"/>
                      </a:rPr>
                      <m:t>∙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6=18</m:t>
                    </m:r>
                  </m:oMath>
                </a14:m>
                <a:r>
                  <a:rPr lang="en-US" sz="2800" dirty="0" smtClean="0"/>
                  <a:t>, a=5x=5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sz="2800" dirty="0" smtClean="0"/>
                  <a:t>6=30 </a:t>
                </a:r>
                <a:r>
                  <a:rPr lang="en-US" sz="2800" dirty="0" err="1" smtClean="0"/>
                  <a:t>ga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teng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bo‘ladi</a:t>
                </a:r>
                <a:r>
                  <a:rPr lang="en-US" sz="2800" dirty="0" smtClean="0"/>
                  <a:t>. </a:t>
                </a:r>
                <a:r>
                  <a:rPr lang="en-US" sz="2800" dirty="0" err="1" smtClean="0"/>
                  <a:t>To‘g‘ri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to‘rtburchakning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peremetri</a:t>
                </a:r>
                <a:r>
                  <a:rPr lang="en-US" sz="2800" dirty="0"/>
                  <a:t> </a:t>
                </a:r>
                <a:r>
                  <a:rPr lang="en-US" sz="2800" dirty="0" smtClean="0"/>
                  <a:t>P=2(</a:t>
                </a:r>
                <a:r>
                  <a:rPr lang="en-US" sz="2800" dirty="0" err="1" smtClean="0"/>
                  <a:t>a+b</a:t>
                </a:r>
                <a:r>
                  <a:rPr lang="en-US" sz="2800" dirty="0" smtClean="0"/>
                  <a:t>)=2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sz="2800" dirty="0" smtClean="0"/>
                  <a:t>(18+30) =96 </a:t>
                </a:r>
                <a:r>
                  <a:rPr lang="en-US" sz="2800" dirty="0" err="1" smtClean="0"/>
                  <a:t>sm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ga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teng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ekan</a:t>
                </a:r>
                <a:r>
                  <a:rPr lang="en-US" sz="2800" dirty="0" smtClean="0"/>
                  <a:t>.</a:t>
                </a:r>
              </a:p>
              <a:p>
                <a:pPr lvl="0" algn="r"/>
                <a:r>
                  <a:rPr lang="en-US" sz="2800" dirty="0" err="1" smtClean="0"/>
                  <a:t>Javob</a:t>
                </a:r>
                <a:r>
                  <a:rPr lang="en-US" sz="2800" dirty="0" smtClean="0"/>
                  <a:t>: 96 </a:t>
                </a:r>
                <a:r>
                  <a:rPr lang="en-US" sz="2800" dirty="0" err="1" smtClean="0"/>
                  <a:t>sm</a:t>
                </a:r>
                <a:endParaRPr lang="ru-RU" sz="2800" dirty="0"/>
              </a:p>
            </p:txBody>
          </p:sp>
        </mc:Choice>
        <mc:Fallback xmlns="">
          <p:sp>
            <p:nvSpPr>
              <p:cNvPr id="5" name="Text 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372745" y="1592585"/>
                <a:ext cx="6552728" cy="4832092"/>
              </a:xfrm>
              <a:prstGeom prst="rect">
                <a:avLst/>
              </a:prstGeom>
              <a:blipFill>
                <a:blip r:embed="rId2"/>
                <a:stretch>
                  <a:fillRect l="-1860" t="-1261" r="-1953" b="-2522"/>
                </a:stretch>
              </a:blipFill>
              <a:ln>
                <a:noFill/>
              </a:ln>
              <a:ex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Скругленный прямоугольник 5"/>
          <p:cNvSpPr/>
          <p:nvPr/>
        </p:nvSpPr>
        <p:spPr>
          <a:xfrm>
            <a:off x="2608711" y="1388375"/>
            <a:ext cx="2570799" cy="56615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20217" y="2882615"/>
            <a:ext cx="3634179" cy="2175620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 Box 16"/>
          <p:cNvSpPr txBox="1">
            <a:spLocks noChangeArrowheads="1"/>
          </p:cNvSpPr>
          <p:nvPr/>
        </p:nvSpPr>
        <p:spPr bwMode="auto">
          <a:xfrm>
            <a:off x="150422" y="4796625"/>
            <a:ext cx="435534" cy="52322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2800" dirty="0" smtClean="0"/>
              <a:t>B</a:t>
            </a:r>
            <a:endParaRPr lang="ru-RU" altLang="ru-RU" sz="2800" dirty="0"/>
          </a:p>
        </p:txBody>
      </p:sp>
      <p:sp>
        <p:nvSpPr>
          <p:cNvPr id="9" name="Text Box 16"/>
          <p:cNvSpPr txBox="1">
            <a:spLocks noChangeArrowheads="1"/>
          </p:cNvSpPr>
          <p:nvPr/>
        </p:nvSpPr>
        <p:spPr bwMode="auto">
          <a:xfrm>
            <a:off x="4322918" y="2589281"/>
            <a:ext cx="435534" cy="52322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2800" dirty="0" smtClean="0"/>
              <a:t>D</a:t>
            </a:r>
            <a:endParaRPr lang="ru-RU" altLang="ru-RU" sz="2800" dirty="0"/>
          </a:p>
        </p:txBody>
      </p:sp>
      <p:sp>
        <p:nvSpPr>
          <p:cNvPr id="10" name="Text Box 16"/>
          <p:cNvSpPr txBox="1">
            <a:spLocks noChangeArrowheads="1"/>
          </p:cNvSpPr>
          <p:nvPr/>
        </p:nvSpPr>
        <p:spPr bwMode="auto">
          <a:xfrm>
            <a:off x="4288657" y="4796249"/>
            <a:ext cx="435534" cy="52322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2800" dirty="0" smtClean="0"/>
              <a:t>C</a:t>
            </a:r>
            <a:endParaRPr lang="ru-RU" altLang="ru-RU" sz="2800" dirty="0"/>
          </a:p>
        </p:txBody>
      </p:sp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150422" y="2557173"/>
            <a:ext cx="435534" cy="52322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2800" dirty="0" smtClean="0"/>
              <a:t>A</a:t>
            </a:r>
            <a:endParaRPr lang="ru-RU" altLang="ru-RU" sz="2800" dirty="0"/>
          </a:p>
        </p:txBody>
      </p:sp>
      <p:sp>
        <p:nvSpPr>
          <p:cNvPr id="12" name="Text Box 16"/>
          <p:cNvSpPr txBox="1">
            <a:spLocks noChangeArrowheads="1"/>
          </p:cNvSpPr>
          <p:nvPr/>
        </p:nvSpPr>
        <p:spPr bwMode="auto">
          <a:xfrm>
            <a:off x="2175885" y="2852208"/>
            <a:ext cx="435534" cy="52322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2800" dirty="0" smtClean="0"/>
              <a:t>a</a:t>
            </a:r>
            <a:endParaRPr lang="ru-RU" altLang="ru-RU" sz="2800" dirty="0"/>
          </a:p>
        </p:txBody>
      </p:sp>
      <p:sp>
        <p:nvSpPr>
          <p:cNvPr id="13" name="Text Box 16"/>
          <p:cNvSpPr txBox="1">
            <a:spLocks noChangeArrowheads="1"/>
          </p:cNvSpPr>
          <p:nvPr/>
        </p:nvSpPr>
        <p:spPr bwMode="auto">
          <a:xfrm>
            <a:off x="2173177" y="4880225"/>
            <a:ext cx="435534" cy="52322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2800" dirty="0" smtClean="0"/>
              <a:t>a</a:t>
            </a:r>
            <a:endParaRPr lang="ru-RU" altLang="ru-RU" sz="2800" dirty="0"/>
          </a:p>
        </p:txBody>
      </p:sp>
      <p:sp>
        <p:nvSpPr>
          <p:cNvPr id="14" name="Text Box 16"/>
          <p:cNvSpPr txBox="1">
            <a:spLocks noChangeArrowheads="1"/>
          </p:cNvSpPr>
          <p:nvPr/>
        </p:nvSpPr>
        <p:spPr bwMode="auto">
          <a:xfrm>
            <a:off x="4288657" y="3610705"/>
            <a:ext cx="435534" cy="52322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2800" dirty="0" smtClean="0"/>
              <a:t>b</a:t>
            </a:r>
            <a:endParaRPr lang="ru-RU" altLang="ru-RU" sz="2800" dirty="0"/>
          </a:p>
        </p:txBody>
      </p:sp>
      <p:sp>
        <p:nvSpPr>
          <p:cNvPr id="15" name="Text Box 16"/>
          <p:cNvSpPr txBox="1">
            <a:spLocks noChangeArrowheads="1"/>
          </p:cNvSpPr>
          <p:nvPr/>
        </p:nvSpPr>
        <p:spPr bwMode="auto">
          <a:xfrm>
            <a:off x="184683" y="3610705"/>
            <a:ext cx="435534" cy="52322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2800" dirty="0" smtClean="0"/>
              <a:t>b</a:t>
            </a:r>
            <a:endParaRPr lang="ru-RU" altLang="ru-RU" sz="2800" dirty="0"/>
          </a:p>
        </p:txBody>
      </p:sp>
    </p:spTree>
    <p:extLst>
      <p:ext uri="{BB962C8B-B14F-4D97-AF65-F5344CB8AC3E}">
        <p14:creationId xmlns:p14="http://schemas.microsoft.com/office/powerpoint/2010/main" val="879145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60122" y="228119"/>
            <a:ext cx="39604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 smtClean="0">
                <a:solidFill>
                  <a:srgbClr val="002060"/>
                </a:solidFill>
              </a:rPr>
              <a:t>Uchburchak</a:t>
            </a:r>
            <a:endParaRPr lang="en-US" sz="4800" b="1" dirty="0" smtClean="0">
              <a:solidFill>
                <a:srgbClr val="002060"/>
              </a:solidFill>
            </a:endParaRPr>
          </a:p>
          <a:p>
            <a:r>
              <a:rPr lang="en-US" sz="4800" b="1" dirty="0">
                <a:solidFill>
                  <a:srgbClr val="002060"/>
                </a:solidFill>
              </a:rPr>
              <a:t> </a:t>
            </a:r>
            <a:r>
              <a:rPr lang="en-US" sz="4800" b="1" dirty="0" smtClean="0">
                <a:solidFill>
                  <a:srgbClr val="002060"/>
                </a:solidFill>
              </a:rPr>
              <a:t>    </a:t>
            </a:r>
            <a:r>
              <a:rPr lang="en-US" sz="4800" b="1" dirty="0" err="1" smtClean="0">
                <a:solidFill>
                  <a:srgbClr val="002060"/>
                </a:solidFill>
              </a:rPr>
              <a:t>yuzi</a:t>
            </a:r>
            <a:endParaRPr lang="ru-RU" sz="4800" b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771532" y="508740"/>
            <a:ext cx="204414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/>
              <a:t>S</a:t>
            </a:r>
            <a:r>
              <a:rPr lang="en-US" sz="6000" b="1" dirty="0" smtClean="0"/>
              <a:t>=ab</a:t>
            </a:r>
            <a:endParaRPr lang="ru-RU" sz="66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5156721" y="2679925"/>
                <a:ext cx="2262158" cy="17042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5400" b="1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S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7200" b="1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7200" b="1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𝒂𝒃</m:t>
                        </m:r>
                      </m:num>
                      <m:den>
                        <m:r>
                          <a:rPr lang="en-US" sz="7200" b="1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ru-RU" sz="4400" b="1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6721" y="2679925"/>
                <a:ext cx="2262158" cy="1704249"/>
              </a:xfrm>
              <a:prstGeom prst="rect">
                <a:avLst/>
              </a:prstGeom>
              <a:blipFill rotWithShape="0">
                <a:blip r:embed="rId2"/>
                <a:stretch>
                  <a:fillRect l="-14555" b="-32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8228940" y="3797994"/>
                <a:ext cx="3192477" cy="14355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400" b="1" dirty="0" smtClean="0">
                    <a:solidFill>
                      <a:srgbClr val="C00000"/>
                    </a:solidFill>
                  </a:rPr>
                  <a:t>S=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  <m:r>
                          <a:rPr lang="en-US" sz="6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6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60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·</m:t>
                    </m:r>
                    <m:r>
                      <a:rPr lang="en-US" sz="60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𝒉</m:t>
                    </m:r>
                  </m:oMath>
                </a14:m>
                <a:endParaRPr lang="ru-RU" sz="44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8940" y="3797994"/>
                <a:ext cx="3192477" cy="1435586"/>
              </a:xfrm>
              <a:prstGeom prst="rect">
                <a:avLst/>
              </a:prstGeom>
              <a:blipFill>
                <a:blip r:embed="rId3"/>
                <a:stretch>
                  <a:fillRect l="-7824" b="-8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1230217" y="3732288"/>
            <a:ext cx="373211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 smtClean="0">
                <a:solidFill>
                  <a:srgbClr val="0070C0"/>
                </a:solidFill>
              </a:rPr>
              <a:t>S=(</a:t>
            </a:r>
            <a:r>
              <a:rPr lang="en-US" sz="6000" b="1" dirty="0" err="1" smtClean="0">
                <a:solidFill>
                  <a:srgbClr val="0070C0"/>
                </a:solidFill>
              </a:rPr>
              <a:t>a+b</a:t>
            </a:r>
            <a:r>
              <a:rPr lang="en-US" sz="6000" b="1" dirty="0" smtClean="0">
                <a:solidFill>
                  <a:srgbClr val="0070C0"/>
                </a:solidFill>
              </a:rPr>
              <a:t>)·h</a:t>
            </a:r>
            <a:endParaRPr lang="ru-RU" sz="6000" b="1" dirty="0">
              <a:solidFill>
                <a:srgbClr val="0070C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4998617" y="403061"/>
                <a:ext cx="2991235" cy="14355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6000" b="1" dirty="0" smtClean="0">
                    <a:solidFill>
                      <a:srgbClr val="002060"/>
                    </a:solidFill>
                  </a:rPr>
                  <a:t>S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𝒂𝒉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ru-RU" sz="6000" b="1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8617" y="403061"/>
                <a:ext cx="2991235" cy="1435586"/>
              </a:xfrm>
              <a:prstGeom prst="rect">
                <a:avLst/>
              </a:prstGeom>
              <a:blipFill rotWithShape="0">
                <a:blip r:embed="rId4"/>
                <a:stretch>
                  <a:fillRect l="-12424" b="-127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8469089" y="2200683"/>
                <a:ext cx="2096343" cy="155985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5400" b="1" dirty="0" smtClean="0">
                    <a:solidFill>
                      <a:srgbClr val="7030A0"/>
                    </a:solidFill>
                  </a:rPr>
                  <a:t>S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6000" b="1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6000" b="1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𝒅</m:t>
                            </m:r>
                          </m:e>
                          <m:sup>
                            <m:r>
                              <a:rPr lang="en-US" sz="6000" b="1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sz="60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69089" y="2200683"/>
                <a:ext cx="2096343" cy="1559851"/>
              </a:xfrm>
              <a:prstGeom prst="rect">
                <a:avLst/>
              </a:prstGeom>
              <a:blipFill rotWithShape="0">
                <a:blip r:embed="rId5"/>
                <a:stretch>
                  <a:fillRect l="-15407" b="-85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503334" y="4884537"/>
            <a:ext cx="33123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/>
              <a:t>S= a² </a:t>
            </a:r>
            <a:endParaRPr lang="ru-RU" sz="6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80530" y="1917313"/>
                <a:ext cx="2894986" cy="15699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dirty="0" smtClean="0">
                    <a:solidFill>
                      <a:srgbClr val="C00000"/>
                    </a:solidFill>
                  </a:rPr>
                  <a:t>S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66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66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𝒅</m:t>
                            </m:r>
                          </m:e>
                          <m:sub>
                            <m:r>
                              <a:rPr lang="en-US" sz="66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sSub>
                          <m:sSubPr>
                            <m:ctrlPr>
                              <a:rPr lang="en-US" sz="66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66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𝒅</m:t>
                            </m:r>
                          </m:e>
                          <m:sub>
                            <m:r>
                              <a:rPr lang="en-US" sz="66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num>
                      <m:den>
                        <m:r>
                          <a:rPr lang="en-US" sz="6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800" b="1" dirty="0" smtClean="0"/>
                  <a:t> </a:t>
                </a:r>
                <a:endParaRPr lang="ru-RU" sz="48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530" y="1917313"/>
                <a:ext cx="2894986" cy="1569982"/>
              </a:xfrm>
              <a:prstGeom prst="rect">
                <a:avLst/>
              </a:prstGeom>
              <a:blipFill>
                <a:blip r:embed="rId6"/>
                <a:stretch>
                  <a:fillRect l="-9474" b="-15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689587" y="5370166"/>
                <a:ext cx="8119546" cy="9867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dirty="0" smtClean="0">
                    <a:solidFill>
                      <a:schemeClr val="tx2">
                        <a:lumMod val="75000"/>
                      </a:schemeClr>
                    </a:solidFill>
                  </a:rPr>
                  <a:t>S=</a:t>
                </a:r>
                <a14:m>
                  <m:oMath xmlns:m="http://schemas.openxmlformats.org/officeDocument/2006/math">
                    <m:r>
                      <a:rPr lang="en-US" sz="4800" b="1" i="1" smtClean="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ad>
                      <m:radPr>
                        <m:degHide m:val="on"/>
                        <m:ctrlPr>
                          <a:rPr lang="en-US" sz="48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48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𝒑</m:t>
                        </m:r>
                        <m:r>
                          <a:rPr lang="en-US" sz="48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48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𝒑</m:t>
                        </m:r>
                        <m:r>
                          <a:rPr lang="en-US" sz="48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8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  <m:r>
                          <a:rPr lang="en-US" sz="48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)(</m:t>
                        </m:r>
                        <m:r>
                          <a:rPr lang="en-US" sz="48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𝒑</m:t>
                        </m:r>
                        <m:r>
                          <a:rPr lang="en-US" sz="48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8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  <m:r>
                          <a:rPr lang="en-US" sz="48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)(</m:t>
                        </m:r>
                        <m:r>
                          <a:rPr lang="en-US" sz="48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𝒑</m:t>
                        </m:r>
                        <m:r>
                          <a:rPr lang="en-US" sz="48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8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  <m:r>
                          <a:rPr lang="en-US" sz="48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rad>
                  </m:oMath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9587" y="5370166"/>
                <a:ext cx="8119546" cy="986745"/>
              </a:xfrm>
              <a:prstGeom prst="rect">
                <a:avLst/>
              </a:prstGeom>
              <a:blipFill>
                <a:blip r:embed="rId7"/>
                <a:stretch>
                  <a:fillRect l="-3378" t="-4321" b="-259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12782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10" grpId="0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356" y="0"/>
            <a:ext cx="12137293" cy="912862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356" y="-7156"/>
            <a:ext cx="1213729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</a:rPr>
              <a:t>Kvadrat</a:t>
            </a:r>
            <a:r>
              <a:rPr lang="en-US" sz="4400" b="1" dirty="0" smtClean="0">
                <a:solidFill>
                  <a:schemeClr val="bg1"/>
                </a:solidFill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</a:rPr>
              <a:t>va</a:t>
            </a:r>
            <a:r>
              <a:rPr lang="en-US" sz="4400" b="1" dirty="0" smtClean="0">
                <a:solidFill>
                  <a:schemeClr val="bg1"/>
                </a:solidFill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</a:rPr>
              <a:t>to‘g‘ri</a:t>
            </a:r>
            <a:r>
              <a:rPr lang="en-US" sz="4400" b="1" dirty="0" smtClean="0">
                <a:solidFill>
                  <a:schemeClr val="bg1"/>
                </a:solidFill>
              </a:rPr>
              <a:t>  </a:t>
            </a:r>
            <a:r>
              <a:rPr lang="en-US" sz="4400" b="1" dirty="0" err="1" smtClean="0">
                <a:solidFill>
                  <a:schemeClr val="bg1"/>
                </a:solidFill>
              </a:rPr>
              <a:t>to‘rtburchak</a:t>
            </a:r>
            <a:r>
              <a:rPr lang="en-US" sz="4400" b="1" dirty="0" smtClean="0">
                <a:solidFill>
                  <a:schemeClr val="bg1"/>
                </a:solidFill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</a:rPr>
              <a:t>yuzi</a:t>
            </a:r>
            <a:endParaRPr lang="ru-RU" sz="4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196793" y="1353795"/>
            <a:ext cx="204414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/>
              <a:t>S</a:t>
            </a:r>
            <a:r>
              <a:rPr lang="en-US" sz="6000" b="1" dirty="0" smtClean="0"/>
              <a:t>=ab</a:t>
            </a:r>
            <a:endParaRPr lang="ru-RU" sz="66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3805526" y="3867587"/>
                <a:ext cx="2262158" cy="17042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5400" b="1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S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7200" b="1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7200" b="1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𝒂𝒃</m:t>
                        </m:r>
                      </m:num>
                      <m:den>
                        <m:r>
                          <a:rPr lang="en-US" sz="7200" b="1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ru-RU" sz="4400" b="1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5526" y="3867587"/>
                <a:ext cx="2262158" cy="1704249"/>
              </a:xfrm>
              <a:prstGeom prst="rect">
                <a:avLst/>
              </a:prstGeom>
              <a:blipFill rotWithShape="0">
                <a:blip r:embed="rId2"/>
                <a:stretch>
                  <a:fillRect l="-14286" b="-28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8218868" y="3756193"/>
                <a:ext cx="3192477" cy="14355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400" b="1" dirty="0" smtClean="0">
                    <a:solidFill>
                      <a:srgbClr val="C00000"/>
                    </a:solidFill>
                  </a:rPr>
                  <a:t>S=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  <m:r>
                          <a:rPr lang="en-US" sz="6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6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60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·</m:t>
                    </m:r>
                    <m:r>
                      <a:rPr lang="en-US" sz="60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𝒉</m:t>
                    </m:r>
                  </m:oMath>
                </a14:m>
                <a:endParaRPr lang="ru-RU" sz="44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18868" y="3756193"/>
                <a:ext cx="3192477" cy="1435586"/>
              </a:xfrm>
              <a:prstGeom prst="rect">
                <a:avLst/>
              </a:prstGeom>
              <a:blipFill>
                <a:blip r:embed="rId3"/>
                <a:stretch>
                  <a:fillRect l="-7634" b="-8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45021" y="3704049"/>
                <a:ext cx="2698046" cy="10156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0" b="1" dirty="0" smtClean="0">
                    <a:solidFill>
                      <a:srgbClr val="0070C0"/>
                    </a:solidFill>
                  </a:rPr>
                  <a:t>S=a·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6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6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𝒉</m:t>
                        </m:r>
                      </m:e>
                      <m:sub>
                        <m:r>
                          <a:rPr lang="en-US" sz="6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sub>
                    </m:sSub>
                  </m:oMath>
                </a14:m>
                <a:endParaRPr lang="ru-RU" sz="60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021" y="3704049"/>
                <a:ext cx="2698046" cy="1015663"/>
              </a:xfrm>
              <a:prstGeom prst="rect">
                <a:avLst/>
              </a:prstGeom>
              <a:blipFill>
                <a:blip r:embed="rId4"/>
                <a:stretch>
                  <a:fillRect l="-13801" t="-18675" b="-403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748253" y="1619661"/>
                <a:ext cx="2991235" cy="14355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6000" b="1" dirty="0" smtClean="0">
                    <a:solidFill>
                      <a:srgbClr val="002060"/>
                    </a:solidFill>
                  </a:rPr>
                  <a:t>S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𝒂𝒉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ru-RU" sz="60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8253" y="1619661"/>
                <a:ext cx="2991235" cy="1435586"/>
              </a:xfrm>
              <a:prstGeom prst="rect">
                <a:avLst/>
              </a:prstGeom>
              <a:blipFill>
                <a:blip r:embed="rId5"/>
                <a:stretch>
                  <a:fillRect l="-12424" b="-131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4764916" y="2827782"/>
                <a:ext cx="2096343" cy="155985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5400" b="1" dirty="0" smtClean="0">
                    <a:solidFill>
                      <a:srgbClr val="7030A0"/>
                    </a:solidFill>
                  </a:rPr>
                  <a:t>S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6000" b="1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6000" b="1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𝒅</m:t>
                            </m:r>
                          </m:e>
                          <m:sup>
                            <m:r>
                              <a:rPr lang="en-US" sz="6000" b="1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sz="60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4916" y="2827782"/>
                <a:ext cx="2096343" cy="1559851"/>
              </a:xfrm>
              <a:prstGeom prst="rect">
                <a:avLst/>
              </a:prstGeom>
              <a:blipFill rotWithShape="0">
                <a:blip r:embed="rId6"/>
                <a:stretch>
                  <a:fillRect l="-15698" b="-85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1176779" y="4855890"/>
            <a:ext cx="24115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/>
              <a:t>S= a² </a:t>
            </a:r>
            <a:endParaRPr lang="ru-RU" sz="6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01287" y="1975984"/>
                <a:ext cx="2894986" cy="15699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dirty="0" smtClean="0">
                    <a:solidFill>
                      <a:srgbClr val="C00000"/>
                    </a:solidFill>
                  </a:rPr>
                  <a:t>S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66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66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𝒅</m:t>
                            </m:r>
                          </m:e>
                          <m:sub>
                            <m:r>
                              <a:rPr lang="en-US" sz="66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sSub>
                          <m:sSubPr>
                            <m:ctrlPr>
                              <a:rPr lang="en-US" sz="66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66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𝒅</m:t>
                            </m:r>
                          </m:e>
                          <m:sub>
                            <m:r>
                              <a:rPr lang="en-US" sz="66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num>
                      <m:den>
                        <m:r>
                          <a:rPr lang="en-US" sz="6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800" b="1" dirty="0" smtClean="0"/>
                  <a:t> </a:t>
                </a:r>
                <a:endParaRPr lang="ru-RU" sz="48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287" y="1975984"/>
                <a:ext cx="2894986" cy="1569982"/>
              </a:xfrm>
              <a:prstGeom prst="rect">
                <a:avLst/>
              </a:prstGeom>
              <a:blipFill>
                <a:blip r:embed="rId7"/>
                <a:stretch>
                  <a:fillRect l="-9474" b="-11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148608" y="5600981"/>
                <a:ext cx="7441373" cy="9122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b="1" dirty="0" smtClean="0">
                    <a:solidFill>
                      <a:schemeClr val="tx2">
                        <a:lumMod val="75000"/>
                      </a:schemeClr>
                    </a:solidFill>
                  </a:rPr>
                  <a:t>S=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ad>
                      <m:radPr>
                        <m:degHide m:val="on"/>
                        <m:ctrlPr>
                          <a:rPr lang="en-US" sz="44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44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𝒑</m:t>
                        </m:r>
                        <m:r>
                          <a:rPr lang="en-US" sz="44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44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𝒑</m:t>
                        </m:r>
                        <m:r>
                          <a:rPr lang="en-US" sz="44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4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  <m:r>
                          <a:rPr lang="en-US" sz="44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)(</m:t>
                        </m:r>
                        <m:r>
                          <a:rPr lang="en-US" sz="44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𝒑</m:t>
                        </m:r>
                        <m:r>
                          <a:rPr lang="en-US" sz="44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4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  <m:r>
                          <a:rPr lang="en-US" sz="44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)(</m:t>
                        </m:r>
                        <m:r>
                          <a:rPr lang="en-US" sz="44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𝒑</m:t>
                        </m:r>
                        <m:r>
                          <a:rPr lang="en-US" sz="44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4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  <m:r>
                          <a:rPr lang="en-US" sz="44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rad>
                  </m:oMath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8608" y="5600981"/>
                <a:ext cx="7441373" cy="912237"/>
              </a:xfrm>
              <a:prstGeom prst="rect">
                <a:avLst/>
              </a:prstGeom>
              <a:blipFill>
                <a:blip r:embed="rId8"/>
                <a:stretch>
                  <a:fillRect l="-3361" t="-4698" b="-255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9825178" y="452783"/>
            <a:ext cx="337131" cy="924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8793032" y="2537029"/>
                <a:ext cx="2880320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5400" b="1" dirty="0" smtClean="0">
                    <a:solidFill>
                      <a:srgbClr val="0070C0"/>
                    </a:solidFill>
                  </a:rPr>
                  <a:t>S=b·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5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5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𝒉</m:t>
                        </m:r>
                      </m:e>
                      <m:sub>
                        <m:r>
                          <a:rPr lang="en-US" sz="5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sub>
                    </m:sSub>
                  </m:oMath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93032" y="2537029"/>
                <a:ext cx="2880320" cy="923330"/>
              </a:xfrm>
              <a:prstGeom prst="rect">
                <a:avLst/>
              </a:prstGeom>
              <a:blipFill>
                <a:blip r:embed="rId9"/>
                <a:stretch>
                  <a:fillRect l="-11205" t="-18421" b="-388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10552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1" grpId="0"/>
      <p:bldP spid="12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3495"/>
            <a:ext cx="7677000" cy="79593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 flipH="1">
            <a:off x="-2123935" y="438492"/>
            <a:ext cx="10490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/>
              <a:t>   </a:t>
            </a:r>
            <a:endParaRPr lang="ru-RU" sz="4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5850343" y="656739"/>
            <a:ext cx="204414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/>
              <a:t>S</a:t>
            </a:r>
            <a:r>
              <a:rPr lang="en-US" sz="6000" b="1" dirty="0" smtClean="0"/>
              <a:t>=ab</a:t>
            </a:r>
            <a:endParaRPr lang="ru-RU" sz="6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9534437" y="1808781"/>
                <a:ext cx="2262158" cy="17042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5400" b="1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S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7200" b="1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7200" b="1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𝒂𝒃</m:t>
                        </m:r>
                      </m:num>
                      <m:den>
                        <m:r>
                          <a:rPr lang="en-US" sz="7200" b="1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ru-RU" sz="4400" b="1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34437" y="1808781"/>
                <a:ext cx="2262158" cy="1704249"/>
              </a:xfrm>
              <a:prstGeom prst="rect">
                <a:avLst/>
              </a:prstGeom>
              <a:blipFill>
                <a:blip r:embed="rId2"/>
                <a:stretch>
                  <a:fillRect l="-14286" b="-32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784676" y="3784353"/>
                <a:ext cx="3192477" cy="14355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400" b="1" dirty="0" smtClean="0">
                    <a:solidFill>
                      <a:srgbClr val="C00000"/>
                    </a:solidFill>
                  </a:rPr>
                  <a:t>S=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  <m:r>
                          <a:rPr lang="en-US" sz="6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6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60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·</m:t>
                    </m:r>
                    <m:r>
                      <a:rPr lang="en-US" sz="60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𝒉</m:t>
                    </m:r>
                  </m:oMath>
                </a14:m>
                <a:endParaRPr lang="ru-RU" sz="44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4676" y="3784353"/>
                <a:ext cx="3192477" cy="1435586"/>
              </a:xfrm>
              <a:prstGeom prst="rect">
                <a:avLst/>
              </a:prstGeom>
              <a:blipFill>
                <a:blip r:embed="rId3"/>
                <a:stretch>
                  <a:fillRect l="-7839" b="-127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505684" y="1637780"/>
                <a:ext cx="2991235" cy="14355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6000" b="1" dirty="0" smtClean="0">
                    <a:solidFill>
                      <a:srgbClr val="002060"/>
                    </a:solidFill>
                  </a:rPr>
                  <a:t>S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𝒂𝒉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ru-RU" sz="60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5684" y="1637780"/>
                <a:ext cx="2991235" cy="1435586"/>
              </a:xfrm>
              <a:prstGeom prst="rect">
                <a:avLst/>
              </a:prstGeom>
              <a:blipFill>
                <a:blip r:embed="rId4"/>
                <a:stretch>
                  <a:fillRect l="-12220" b="-131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7092861" y="1565470"/>
                <a:ext cx="2096343" cy="155985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5400" b="1" dirty="0" smtClean="0">
                    <a:solidFill>
                      <a:srgbClr val="7030A0"/>
                    </a:solidFill>
                  </a:rPr>
                  <a:t>S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6000" b="1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6000" b="1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𝒅</m:t>
                            </m:r>
                          </m:e>
                          <m:sup>
                            <m:r>
                              <a:rPr lang="en-US" sz="6000" b="1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sz="60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2861" y="1565470"/>
                <a:ext cx="2096343" cy="1559851"/>
              </a:xfrm>
              <a:prstGeom prst="rect">
                <a:avLst/>
              </a:prstGeom>
              <a:blipFill rotWithShape="0">
                <a:blip r:embed="rId5"/>
                <a:stretch>
                  <a:fillRect l="-15743" b="-85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1028140" y="5177381"/>
            <a:ext cx="33123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/>
              <a:t>S= a² </a:t>
            </a:r>
            <a:endParaRPr lang="ru-RU" sz="6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561745" y="1844225"/>
                <a:ext cx="3546966" cy="18834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6000" b="1" dirty="0" smtClean="0">
                    <a:solidFill>
                      <a:srgbClr val="7030A0"/>
                    </a:solidFill>
                  </a:rPr>
                  <a:t>S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80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8000" b="1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8000" b="1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𝒅</m:t>
                            </m:r>
                          </m:e>
                          <m:sub>
                            <m:r>
                              <a:rPr lang="en-US" sz="8000" b="1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sSub>
                          <m:sSubPr>
                            <m:ctrlPr>
                              <a:rPr lang="en-US" sz="8000" b="1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8000" b="1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𝒅</m:t>
                            </m:r>
                          </m:e>
                          <m:sub>
                            <m:r>
                              <a:rPr lang="en-US" sz="8000" b="1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num>
                      <m:den>
                        <m:r>
                          <a:rPr lang="en-US" sz="80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5400" b="1" dirty="0" smtClean="0">
                    <a:solidFill>
                      <a:schemeClr val="accent1"/>
                    </a:solidFill>
                  </a:rPr>
                  <a:t> </a:t>
                </a:r>
                <a:endParaRPr lang="ru-RU" sz="5400" b="1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745" y="1844225"/>
                <a:ext cx="3546966" cy="1883401"/>
              </a:xfrm>
              <a:prstGeom prst="rect">
                <a:avLst/>
              </a:prstGeom>
              <a:blipFill>
                <a:blip r:embed="rId6"/>
                <a:stretch>
                  <a:fillRect l="-10309" b="-32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148609" y="5459090"/>
                <a:ext cx="7647986" cy="9122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b="1" dirty="0" smtClean="0">
                    <a:solidFill>
                      <a:schemeClr val="tx2">
                        <a:lumMod val="75000"/>
                      </a:schemeClr>
                    </a:solidFill>
                  </a:rPr>
                  <a:t>S=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ad>
                      <m:radPr>
                        <m:degHide m:val="on"/>
                        <m:ctrlPr>
                          <a:rPr lang="en-US" sz="44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44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𝒑</m:t>
                        </m:r>
                        <m:r>
                          <a:rPr lang="en-US" sz="44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44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𝒑</m:t>
                        </m:r>
                        <m:r>
                          <a:rPr lang="en-US" sz="44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4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  <m:r>
                          <a:rPr lang="en-US" sz="44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)(</m:t>
                        </m:r>
                        <m:r>
                          <a:rPr lang="en-US" sz="44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𝒑</m:t>
                        </m:r>
                        <m:r>
                          <a:rPr lang="en-US" sz="44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4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  <m:r>
                          <a:rPr lang="en-US" sz="44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)(</m:t>
                        </m:r>
                        <m:r>
                          <a:rPr lang="en-US" sz="44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𝒑</m:t>
                        </m:r>
                        <m:r>
                          <a:rPr lang="en-US" sz="44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4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  <m:r>
                          <a:rPr lang="en-US" sz="44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rad>
                  </m:oMath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8609" y="5459090"/>
                <a:ext cx="7647986" cy="912237"/>
              </a:xfrm>
              <a:prstGeom prst="rect">
                <a:avLst/>
              </a:prstGeom>
              <a:blipFill>
                <a:blip r:embed="rId7"/>
                <a:stretch>
                  <a:fillRect l="-3270" t="-4698" b="-255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Прямоугольник 12"/>
              <p:cNvSpPr/>
              <p:nvPr/>
            </p:nvSpPr>
            <p:spPr>
              <a:xfrm>
                <a:off x="4745988" y="3076134"/>
                <a:ext cx="2949718" cy="11079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6600" b="1" dirty="0" smtClean="0">
                    <a:solidFill>
                      <a:srgbClr val="C00000"/>
                    </a:solidFill>
                  </a:rPr>
                  <a:t>S=a·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66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66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𝒉</m:t>
                        </m:r>
                      </m:e>
                      <m:sub>
                        <m:r>
                          <a:rPr lang="en-US" sz="66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sub>
                    </m:sSub>
                  </m:oMath>
                </a14:m>
                <a:endParaRPr lang="ru-RU" b="1" dirty="0"/>
              </a:p>
            </p:txBody>
          </p:sp>
        </mc:Choice>
        <mc:Fallback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5988" y="3076134"/>
                <a:ext cx="2949718" cy="1107996"/>
              </a:xfrm>
              <a:prstGeom prst="rect">
                <a:avLst/>
              </a:prstGeom>
              <a:blipFill rotWithShape="0">
                <a:blip r:embed="rId8"/>
                <a:stretch>
                  <a:fillRect l="-14286" t="-19890" b="-414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Прямоугольник 13"/>
              <p:cNvSpPr/>
              <p:nvPr/>
            </p:nvSpPr>
            <p:spPr>
              <a:xfrm>
                <a:off x="8319500" y="3932062"/>
                <a:ext cx="2988190" cy="11079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6600" b="1" dirty="0" smtClean="0">
                    <a:solidFill>
                      <a:srgbClr val="0070C0"/>
                    </a:solidFill>
                  </a:rPr>
                  <a:t>S=b·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6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6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𝒉</m:t>
                        </m:r>
                      </m:e>
                      <m:sub>
                        <m:r>
                          <a:rPr lang="en-US" sz="6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sub>
                    </m:sSub>
                  </m:oMath>
                </a14:m>
                <a:endParaRPr lang="ru-RU" sz="5400" dirty="0"/>
              </a:p>
            </p:txBody>
          </p:sp>
        </mc:Choice>
        <mc:Fallback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19500" y="3932062"/>
                <a:ext cx="2988190" cy="1107996"/>
              </a:xfrm>
              <a:prstGeom prst="rect">
                <a:avLst/>
              </a:prstGeom>
              <a:blipFill rotWithShape="0">
                <a:blip r:embed="rId9"/>
                <a:stretch>
                  <a:fillRect l="-14082" t="-19231" b="-406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Прямоугольник 6"/>
          <p:cNvSpPr/>
          <p:nvPr/>
        </p:nvSpPr>
        <p:spPr>
          <a:xfrm>
            <a:off x="476041" y="40605"/>
            <a:ext cx="672491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>
                <a:solidFill>
                  <a:schemeClr val="bg1"/>
                </a:solidFill>
              </a:rPr>
              <a:t>Parallellogramm</a:t>
            </a:r>
            <a:r>
              <a:rPr lang="en-US" sz="3600" b="1" dirty="0">
                <a:solidFill>
                  <a:schemeClr val="bg1"/>
                </a:solidFill>
              </a:rPr>
              <a:t> </a:t>
            </a:r>
            <a:r>
              <a:rPr lang="en-US" sz="3600" b="1" dirty="0" err="1">
                <a:solidFill>
                  <a:schemeClr val="bg1"/>
                </a:solidFill>
              </a:rPr>
              <a:t>va</a:t>
            </a:r>
            <a:r>
              <a:rPr lang="en-US" sz="3600" b="1" dirty="0">
                <a:solidFill>
                  <a:schemeClr val="bg1"/>
                </a:solidFill>
              </a:rPr>
              <a:t> </a:t>
            </a:r>
            <a:r>
              <a:rPr lang="en-US" sz="3600" b="1" dirty="0" err="1">
                <a:solidFill>
                  <a:schemeClr val="bg1"/>
                </a:solidFill>
              </a:rPr>
              <a:t>romb</a:t>
            </a:r>
            <a:r>
              <a:rPr lang="en-US" sz="3600" b="1" dirty="0">
                <a:solidFill>
                  <a:schemeClr val="bg1"/>
                </a:solidFill>
              </a:rPr>
              <a:t> </a:t>
            </a:r>
            <a:r>
              <a:rPr lang="en-US" sz="3600" b="1" dirty="0" err="1">
                <a:solidFill>
                  <a:schemeClr val="bg1"/>
                </a:solidFill>
              </a:rPr>
              <a:t>yuzi</a:t>
            </a:r>
            <a:endParaRPr lang="en-US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9266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/>
      <p:bldP spid="9" grpId="0"/>
      <p:bldP spid="10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229328" y="1041583"/>
            <a:ext cx="204414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/>
              <a:t>S</a:t>
            </a:r>
            <a:r>
              <a:rPr lang="en-US" sz="6000" b="1" dirty="0" smtClean="0"/>
              <a:t>=ab</a:t>
            </a:r>
            <a:endParaRPr lang="ru-RU" sz="6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408352" y="2745832"/>
                <a:ext cx="2262158" cy="17042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5400" b="1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S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7200" b="1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7200" b="1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𝒂𝒃</m:t>
                        </m:r>
                      </m:num>
                      <m:den>
                        <m:r>
                          <a:rPr lang="en-US" sz="7200" b="1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ru-RU" sz="4400" b="1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8352" y="2745832"/>
                <a:ext cx="2262158" cy="1704249"/>
              </a:xfrm>
              <a:prstGeom prst="rect">
                <a:avLst/>
              </a:prstGeom>
              <a:blipFill>
                <a:blip r:embed="rId2"/>
                <a:stretch>
                  <a:fillRect l="-14286" b="-28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7825301" y="3622516"/>
                <a:ext cx="3593676" cy="15699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600" b="1" dirty="0" smtClean="0">
                    <a:solidFill>
                      <a:schemeClr val="accent5">
                        <a:lumMod val="50000"/>
                      </a:schemeClr>
                    </a:solidFill>
                  </a:rPr>
                  <a:t>S</a:t>
                </a:r>
                <a:r>
                  <a:rPr lang="en-US" sz="4400" b="1" dirty="0" smtClean="0">
                    <a:solidFill>
                      <a:schemeClr val="accent5">
                        <a:lumMod val="50000"/>
                      </a:schemeClr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600" b="1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600" b="1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  <m:r>
                          <a:rPr lang="en-US" sz="6600" b="1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6600" b="1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num>
                      <m:den>
                        <m:r>
                          <a:rPr lang="en-US" sz="6600" b="1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6600" b="1" i="1">
                        <a:solidFill>
                          <a:schemeClr val="accent5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·</m:t>
                    </m:r>
                    <m:r>
                      <a:rPr lang="en-US" sz="6600" b="1" i="1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𝒉</m:t>
                    </m:r>
                  </m:oMath>
                </a14:m>
                <a:endParaRPr lang="ru-RU" sz="4400" b="1" dirty="0">
                  <a:solidFill>
                    <a:schemeClr val="accent5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5301" y="3622516"/>
                <a:ext cx="3593676" cy="1569982"/>
              </a:xfrm>
              <a:prstGeom prst="rect">
                <a:avLst/>
              </a:prstGeom>
              <a:blipFill>
                <a:blip r:embed="rId3"/>
                <a:stretch>
                  <a:fillRect l="-11715" b="-1356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1230217" y="3732288"/>
                <a:ext cx="3613490" cy="15699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0" b="1" dirty="0" smtClean="0">
                    <a:solidFill>
                      <a:srgbClr val="0070C0"/>
                    </a:solidFill>
                  </a:rPr>
                  <a:t>S= </a:t>
                </a:r>
                <a14:m>
                  <m:oMath xmlns:m="http://schemas.openxmlformats.org/officeDocument/2006/math">
                    <m:r>
                      <a:rPr lang="en-US" sz="6600" b="1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(</m:t>
                    </m:r>
                    <m:f>
                      <m:fPr>
                        <m:ctrlPr>
                          <a:rPr lang="en-US" sz="6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  <m:r>
                          <a:rPr lang="en-US" sz="6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6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num>
                      <m:den>
                        <m:r>
                          <a:rPr lang="en-US" sz="6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6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)²</m:t>
                    </m:r>
                  </m:oMath>
                </a14:m>
                <a:endParaRPr lang="ru-RU" sz="6000" b="1" dirty="0">
                  <a:solidFill>
                    <a:srgbClr val="0070C0"/>
                  </a:solidFill>
                </a:endParaRPr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0217" y="3732288"/>
                <a:ext cx="3613490" cy="1569982"/>
              </a:xfrm>
              <a:prstGeom prst="rect">
                <a:avLst/>
              </a:prstGeom>
              <a:blipFill rotWithShape="0">
                <a:blip r:embed="rId4"/>
                <a:stretch>
                  <a:fillRect l="-10287" b="-93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4282272" y="1730169"/>
            <a:ext cx="369898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solidFill>
                  <a:srgbClr val="C00000"/>
                </a:solidFill>
              </a:rPr>
              <a:t>S =</a:t>
            </a:r>
            <a:r>
              <a:rPr lang="en-US" sz="6000" b="1" dirty="0" err="1" smtClean="0">
                <a:solidFill>
                  <a:srgbClr val="C00000"/>
                </a:solidFill>
              </a:rPr>
              <a:t>MN·h</a:t>
            </a:r>
            <a:endParaRPr lang="ru-RU" sz="6000" b="1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8792042" y="1838647"/>
                <a:ext cx="2096343" cy="155985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5400" b="1" dirty="0" smtClean="0">
                    <a:solidFill>
                      <a:srgbClr val="7030A0"/>
                    </a:solidFill>
                  </a:rPr>
                  <a:t>S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6000" b="1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6000" b="1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𝒅</m:t>
                            </m:r>
                          </m:e>
                          <m:sup>
                            <m:r>
                              <a:rPr lang="en-US" sz="6000" b="1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sz="60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92042" y="1838647"/>
                <a:ext cx="2096343" cy="1559851"/>
              </a:xfrm>
              <a:prstGeom prst="rect">
                <a:avLst/>
              </a:prstGeom>
              <a:blipFill>
                <a:blip r:embed="rId5"/>
                <a:stretch>
                  <a:fillRect l="-15407" b="-902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1028140" y="5177381"/>
            <a:ext cx="33123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/>
              <a:t>S= a² </a:t>
            </a:r>
            <a:endParaRPr lang="ru-RU" sz="60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669604" y="1838647"/>
                <a:ext cx="2894986" cy="15699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dirty="0" smtClean="0">
                    <a:solidFill>
                      <a:srgbClr val="002060"/>
                    </a:solidFill>
                  </a:rPr>
                  <a:t>S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66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66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𝒅</m:t>
                            </m:r>
                          </m:e>
                          <m:sub>
                            <m:r>
                              <a:rPr lang="en-US" sz="66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sSub>
                          <m:sSubPr>
                            <m:ctrlPr>
                              <a:rPr lang="en-US" sz="66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66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𝒅</m:t>
                            </m:r>
                          </m:e>
                          <m:sub>
                            <m:r>
                              <a:rPr lang="en-US" sz="66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num>
                      <m:den>
                        <m:r>
                          <a:rPr lang="en-US" sz="6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800" b="1" dirty="0" smtClean="0"/>
                  <a:t> </a:t>
                </a:r>
                <a:endParaRPr lang="ru-RU" sz="4800" b="1" dirty="0"/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604" y="1838647"/>
                <a:ext cx="2894986" cy="1569982"/>
              </a:xfrm>
              <a:prstGeom prst="rect">
                <a:avLst/>
              </a:prstGeom>
              <a:blipFill rotWithShape="0">
                <a:blip r:embed="rId6"/>
                <a:stretch>
                  <a:fillRect l="-9684" b="-15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148609" y="5459090"/>
                <a:ext cx="7647986" cy="9122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b="1" dirty="0" smtClean="0">
                    <a:solidFill>
                      <a:schemeClr val="tx2">
                        <a:lumMod val="75000"/>
                      </a:schemeClr>
                    </a:solidFill>
                  </a:rPr>
                  <a:t>S=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ad>
                      <m:radPr>
                        <m:degHide m:val="on"/>
                        <m:ctrlPr>
                          <a:rPr lang="en-US" sz="44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44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𝒑</m:t>
                        </m:r>
                        <m:r>
                          <a:rPr lang="en-US" sz="44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44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𝒑</m:t>
                        </m:r>
                        <m:r>
                          <a:rPr lang="en-US" sz="44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4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  <m:r>
                          <a:rPr lang="en-US" sz="44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)(</m:t>
                        </m:r>
                        <m:r>
                          <a:rPr lang="en-US" sz="44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𝒑</m:t>
                        </m:r>
                        <m:r>
                          <a:rPr lang="en-US" sz="44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4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  <m:r>
                          <a:rPr lang="en-US" sz="44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)(</m:t>
                        </m:r>
                        <m:r>
                          <a:rPr lang="en-US" sz="44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𝒑</m:t>
                        </m:r>
                        <m:r>
                          <a:rPr lang="en-US" sz="44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4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  <m:r>
                          <a:rPr lang="en-US" sz="44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rad>
                  </m:oMath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8609" y="5459090"/>
                <a:ext cx="7647986" cy="912237"/>
              </a:xfrm>
              <a:prstGeom prst="rect">
                <a:avLst/>
              </a:prstGeom>
              <a:blipFill>
                <a:blip r:embed="rId7"/>
                <a:stretch>
                  <a:fillRect l="-3270" t="-4698" b="-255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/>
          <p:cNvSpPr/>
          <p:nvPr/>
        </p:nvSpPr>
        <p:spPr>
          <a:xfrm>
            <a:off x="12485" y="23406"/>
            <a:ext cx="5717524" cy="769441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Trapetsiya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4430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9" grpId="0"/>
      <p:bldP spid="10" grpId="0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1"/>
          <p:cNvSpPr txBox="1">
            <a:spLocks noChangeArrowheads="1"/>
          </p:cNvSpPr>
          <p:nvPr/>
        </p:nvSpPr>
        <p:spPr bwMode="auto">
          <a:xfrm>
            <a:off x="447014" y="1997794"/>
            <a:ext cx="11305256" cy="3785652"/>
          </a:xfrm>
          <a:prstGeom prst="rect">
            <a:avLst/>
          </a:prstGeom>
          <a:ln>
            <a:noFill/>
          </a:ln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lvl="0" algn="just"/>
            <a:r>
              <a:rPr lang="en-US" dirty="0" smtClean="0"/>
              <a:t>        </a:t>
            </a:r>
            <a:r>
              <a:rPr lang="ru-RU" sz="6000" i="1" dirty="0" smtClean="0"/>
              <a:t>ABCD</a:t>
            </a:r>
            <a:r>
              <a:rPr lang="ru-RU" sz="6000" dirty="0" smtClean="0"/>
              <a:t> </a:t>
            </a:r>
            <a:r>
              <a:rPr lang="ru-RU" sz="6000" dirty="0" err="1"/>
              <a:t>romb</a:t>
            </a:r>
            <a:r>
              <a:rPr lang="ru-RU" sz="6000" dirty="0"/>
              <a:t> </a:t>
            </a:r>
            <a:r>
              <a:rPr lang="ru-RU" sz="6000" dirty="0" err="1"/>
              <a:t>berilgan</a:t>
            </a:r>
            <a:r>
              <a:rPr lang="ru-RU" sz="6000" dirty="0"/>
              <a:t>. </a:t>
            </a:r>
            <a:r>
              <a:rPr lang="ru-RU" sz="6000" i="1" dirty="0"/>
              <a:t>AC</a:t>
            </a:r>
            <a:r>
              <a:rPr lang="ru-RU" sz="6000" dirty="0"/>
              <a:t> </a:t>
            </a:r>
            <a:r>
              <a:rPr lang="ru-RU" sz="6000" dirty="0" err="1"/>
              <a:t>va</a:t>
            </a:r>
            <a:r>
              <a:rPr lang="ru-RU" sz="6000" dirty="0"/>
              <a:t> </a:t>
            </a:r>
            <a:r>
              <a:rPr lang="ru-RU" sz="6000" i="1" dirty="0"/>
              <a:t>BD</a:t>
            </a:r>
            <a:r>
              <a:rPr lang="ru-RU" sz="6000" dirty="0"/>
              <a:t> </a:t>
            </a:r>
            <a:r>
              <a:rPr lang="ru-RU" sz="6000" dirty="0" err="1"/>
              <a:t>diagonallar</a:t>
            </a:r>
            <a:r>
              <a:rPr lang="ru-RU" sz="6000" dirty="0"/>
              <a:t> </a:t>
            </a:r>
            <a:r>
              <a:rPr lang="ru-RU" sz="6000" dirty="0" err="1"/>
              <a:t>mos</a:t>
            </a:r>
            <a:r>
              <a:rPr lang="ru-RU" sz="6000" dirty="0"/>
              <a:t> </a:t>
            </a:r>
            <a:r>
              <a:rPr lang="ru-RU" sz="6000" dirty="0" err="1" smtClean="0"/>
              <a:t>ravish</a:t>
            </a:r>
            <a:r>
              <a:rPr lang="en-US" sz="6000" dirty="0" smtClean="0"/>
              <a:t>d</a:t>
            </a:r>
            <a:r>
              <a:rPr lang="ru-RU" sz="6000" dirty="0" smtClean="0"/>
              <a:t>a </a:t>
            </a:r>
            <a:r>
              <a:rPr lang="en-US" sz="6000" dirty="0" smtClean="0"/>
              <a:t>   </a:t>
            </a:r>
            <a:r>
              <a:rPr lang="ru-RU" sz="6000" dirty="0" smtClean="0"/>
              <a:t>30 </a:t>
            </a:r>
            <a:r>
              <a:rPr lang="en-US" sz="6000" dirty="0" err="1"/>
              <a:t>s</a:t>
            </a:r>
            <a:r>
              <a:rPr lang="ru-RU" sz="6000" dirty="0" smtClean="0"/>
              <a:t>m </a:t>
            </a:r>
            <a:r>
              <a:rPr lang="ru-RU" sz="6000" dirty="0" err="1"/>
              <a:t>va</a:t>
            </a:r>
            <a:r>
              <a:rPr lang="ru-RU" sz="6000" dirty="0"/>
              <a:t> 12 </a:t>
            </a:r>
            <a:r>
              <a:rPr lang="en-US" sz="6000" dirty="0" err="1"/>
              <a:t>s</a:t>
            </a:r>
            <a:r>
              <a:rPr lang="ru-RU" sz="6000" dirty="0" smtClean="0"/>
              <a:t>m </a:t>
            </a:r>
            <a:r>
              <a:rPr lang="ru-RU" sz="6000" dirty="0" err="1"/>
              <a:t>ga</a:t>
            </a:r>
            <a:r>
              <a:rPr lang="ru-RU" sz="6000" dirty="0"/>
              <a:t> </a:t>
            </a:r>
            <a:r>
              <a:rPr lang="ru-RU" sz="6000" dirty="0" err="1"/>
              <a:t>teng</a:t>
            </a:r>
            <a:r>
              <a:rPr lang="ru-RU" sz="6000" dirty="0"/>
              <a:t>. </a:t>
            </a:r>
            <a:r>
              <a:rPr lang="ru-RU" sz="6000" dirty="0" err="1"/>
              <a:t>Rombning</a:t>
            </a:r>
            <a:r>
              <a:rPr lang="ru-RU" sz="6000" dirty="0"/>
              <a:t> </a:t>
            </a:r>
            <a:r>
              <a:rPr lang="ru-RU" sz="6000" dirty="0" err="1"/>
              <a:t>yuzini</a:t>
            </a:r>
            <a:r>
              <a:rPr lang="ru-RU" sz="6000" dirty="0"/>
              <a:t> </a:t>
            </a:r>
            <a:r>
              <a:rPr lang="ru-RU" sz="6000" dirty="0" err="1"/>
              <a:t>toping</a:t>
            </a:r>
            <a:r>
              <a:rPr lang="ru-RU" sz="6000" dirty="0"/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12199287" cy="115751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508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844581" y="273784"/>
            <a:ext cx="10510123" cy="609942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lvl="0" algn="l" defTabSz="913943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9pPr>
          </a:lstStyle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151-bet, 10- masala.</a:t>
            </a:r>
            <a:endParaRPr lang="ru-RU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4001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844582" y="235724"/>
            <a:ext cx="3808084" cy="1195337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lvl="0" algn="l" defTabSz="913943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9pPr>
          </a:lstStyle>
          <a:p>
            <a:pPr algn="ctr"/>
            <a:endParaRPr lang="ru-RU" sz="4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15490" y="342751"/>
            <a:ext cx="5416868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/>
              <a:t>     </a:t>
            </a:r>
            <a:r>
              <a:rPr lang="en-US" sz="4400" b="1" dirty="0" err="1" smtClean="0"/>
              <a:t>Berilgan</a:t>
            </a:r>
            <a:r>
              <a:rPr lang="en-US" sz="4400" b="1" dirty="0"/>
              <a:t>:</a:t>
            </a:r>
          </a:p>
          <a:p>
            <a:r>
              <a:rPr lang="en-US" sz="3600" dirty="0" smtClean="0"/>
              <a:t>ABCD – </a:t>
            </a:r>
            <a:r>
              <a:rPr lang="en-US" sz="3600" dirty="0" err="1" smtClean="0"/>
              <a:t>romb</a:t>
            </a:r>
            <a:endParaRPr lang="en-US" sz="3600" dirty="0"/>
          </a:p>
          <a:p>
            <a:r>
              <a:rPr lang="en-US" sz="3600" dirty="0" smtClean="0"/>
              <a:t>AC = 30 cm, BD = 12 cm.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51437" y="2220188"/>
                <a:ext cx="5173083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 smtClean="0"/>
                  <a:t>Topish </a:t>
                </a:r>
                <a:r>
                  <a:rPr lang="en-US" sz="4000" b="1" dirty="0" err="1" smtClean="0"/>
                  <a:t>kerak</a:t>
                </a:r>
                <a:r>
                  <a:rPr lang="en-US" sz="4000" b="1" dirty="0" smtClean="0"/>
                  <a:t>: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8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800" b="1" i="1" smtClean="0"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en-US" sz="4800" b="1" i="1" smtClean="0">
                            <a:latin typeface="Cambria Math" panose="02040503050406030204" pitchFamily="18" charset="0"/>
                          </a:rPr>
                          <m:t>𝒓</m:t>
                        </m:r>
                      </m:sub>
                    </m:sSub>
                  </m:oMath>
                </a14:m>
                <a:r>
                  <a:rPr lang="en-US" sz="4800" b="1" dirty="0" smtClean="0"/>
                  <a:t>- ?</a:t>
                </a:r>
                <a:endParaRPr lang="ru-RU" sz="48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437" y="2220188"/>
                <a:ext cx="5173083" cy="830997"/>
              </a:xfrm>
              <a:prstGeom prst="rect">
                <a:avLst/>
              </a:prstGeom>
              <a:blipFill>
                <a:blip r:embed="rId2"/>
                <a:stretch>
                  <a:fillRect l="-4122" t="-17518" r="-4358" b="-364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528763" y="3051185"/>
                <a:ext cx="8156350" cy="38111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 smtClean="0"/>
                  <a:t>Yechish:</a:t>
                </a:r>
                <a:r>
                  <a:rPr lang="en-US" sz="3600" b="1" dirty="0" smtClean="0"/>
                  <a:t>             </a:t>
                </a:r>
                <a:r>
                  <a:rPr lang="en-US" sz="6000" b="1" dirty="0" smtClean="0"/>
                  <a:t>S</a:t>
                </a:r>
                <a:r>
                  <a:rPr lang="en-US" sz="4000" b="1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54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5400" b="1" i="1" smtClean="0">
                                <a:latin typeface="Cambria Math" panose="02040503050406030204" pitchFamily="18" charset="0"/>
                              </a:rPr>
                              <m:t>𝒅</m:t>
                            </m:r>
                          </m:e>
                          <m:sub>
                            <m:r>
                              <a:rPr lang="en-US" sz="54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sSub>
                          <m:sSubPr>
                            <m:ctrlPr>
                              <a:rPr lang="en-US" sz="54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5400" b="1" i="1" smtClean="0">
                                <a:latin typeface="Cambria Math" panose="02040503050406030204" pitchFamily="18" charset="0"/>
                              </a:rPr>
                              <m:t>𝒅</m:t>
                            </m:r>
                          </m:e>
                          <m:sub>
                            <m:r>
                              <a:rPr lang="en-US" sz="54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num>
                      <m:den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000" b="1" dirty="0" smtClean="0"/>
                  <a:t> ;</a:t>
                </a:r>
                <a:endParaRPr lang="en-US" sz="3600" b="1" dirty="0" smtClean="0"/>
              </a:p>
              <a:p>
                <a:r>
                  <a:rPr lang="en-US" sz="3600" b="1" dirty="0" smtClean="0"/>
                  <a:t> </a:t>
                </a:r>
                <a:r>
                  <a:rPr lang="en-US" sz="4000" dirty="0" smtClean="0"/>
                  <a:t>AC=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1  </m:t>
                        </m:r>
                      </m:sub>
                    </m:sSub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sz="4000" dirty="0" smtClean="0"/>
                  <a:t>BC=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dirty="0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sz="40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4000" b="1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4000" b="1" i="1" dirty="0" smtClean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4800" b="0" i="1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sz="4800" b="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0" i="1">
                            <a:latin typeface="Cambria Math" panose="02040503050406030204" pitchFamily="18" charset="0"/>
                          </a:rPr>
                          <m:t>30∙12</m:t>
                        </m:r>
                      </m:num>
                      <m:den>
                        <m:r>
                          <a:rPr lang="en-US" sz="4800" b="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4800" b="0" i="1">
                        <a:latin typeface="Cambria Math" panose="02040503050406030204" pitchFamily="18" charset="0"/>
                      </a:rPr>
                      <m:t>=180 </m:t>
                    </m:r>
                    <m:sSup>
                      <m:sSupPr>
                        <m:ctrlPr>
                          <a:rPr lang="ru-RU" sz="4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800" b="0" i="1">
                            <a:latin typeface="Cambria Math" panose="02040503050406030204" pitchFamily="18" charset="0"/>
                          </a:rPr>
                          <m:t>𝑠𝑚</m:t>
                        </m:r>
                      </m:e>
                      <m:sup>
                        <m:r>
                          <a:rPr lang="en-US" sz="4800" b="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6000" dirty="0"/>
                  <a:t> </a:t>
                </a:r>
                <a:endParaRPr lang="en-US" sz="6000" dirty="0" smtClean="0"/>
              </a:p>
              <a:p>
                <a:pPr marL="0" indent="0" algn="ctr">
                  <a:buNone/>
                </a:pPr>
                <a:r>
                  <a:rPr lang="en-US" sz="5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r>
                  <a:rPr lang="en-US" sz="5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 S=180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54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5400" b="1" i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5400" b="1" i="0">
                            <a:latin typeface="Cambria Math" panose="02040503050406030204" pitchFamily="18" charset="0"/>
                          </a:rPr>
                          <m:t>𝐬𝐦</m:t>
                        </m:r>
                      </m:e>
                      <m:sup>
                        <m:r>
                          <a:rPr lang="en-US" sz="5400" b="1" i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763" y="3051185"/>
                <a:ext cx="8156350" cy="3811108"/>
              </a:xfrm>
              <a:prstGeom prst="rect">
                <a:avLst/>
              </a:prstGeom>
              <a:blipFill>
                <a:blip r:embed="rId3"/>
                <a:stretch>
                  <a:fillRect l="-2691" t="-2080" b="-896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Параллелограмм 18"/>
          <p:cNvSpPr/>
          <p:nvPr/>
        </p:nvSpPr>
        <p:spPr>
          <a:xfrm>
            <a:off x="7861661" y="711064"/>
            <a:ext cx="3456384" cy="2377921"/>
          </a:xfrm>
          <a:prstGeom prst="parallelogram">
            <a:avLst/>
          </a:prstGeom>
          <a:ln w="38100"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 flipV="1">
            <a:off x="7861661" y="711064"/>
            <a:ext cx="3456384" cy="237792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 flipV="1">
            <a:off x="8509733" y="718489"/>
            <a:ext cx="2232248" cy="234097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 Box 16"/>
          <p:cNvSpPr txBox="1">
            <a:spLocks noChangeArrowheads="1"/>
          </p:cNvSpPr>
          <p:nvPr/>
        </p:nvSpPr>
        <p:spPr bwMode="auto">
          <a:xfrm>
            <a:off x="11258006" y="100200"/>
            <a:ext cx="435534" cy="64633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3600" b="1" dirty="0" smtClean="0"/>
              <a:t>A</a:t>
            </a:r>
            <a:endParaRPr lang="ru-RU" altLang="ru-RU" sz="3600" b="1" dirty="0"/>
          </a:p>
        </p:txBody>
      </p:sp>
      <p:sp>
        <p:nvSpPr>
          <p:cNvPr id="23" name="Text Box 16"/>
          <p:cNvSpPr txBox="1">
            <a:spLocks noChangeArrowheads="1"/>
          </p:cNvSpPr>
          <p:nvPr/>
        </p:nvSpPr>
        <p:spPr bwMode="auto">
          <a:xfrm>
            <a:off x="7916471" y="101088"/>
            <a:ext cx="435534" cy="64633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3600" b="1" dirty="0" smtClean="0"/>
              <a:t>B</a:t>
            </a:r>
            <a:endParaRPr lang="ru-RU" altLang="ru-RU" sz="3600" b="1" dirty="0"/>
          </a:p>
        </p:txBody>
      </p:sp>
      <p:sp>
        <p:nvSpPr>
          <p:cNvPr id="24" name="Text Box 16"/>
          <p:cNvSpPr txBox="1">
            <a:spLocks noChangeArrowheads="1"/>
          </p:cNvSpPr>
          <p:nvPr/>
        </p:nvSpPr>
        <p:spPr bwMode="auto">
          <a:xfrm>
            <a:off x="7426127" y="2953519"/>
            <a:ext cx="435534" cy="64633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3600" b="1" dirty="0" smtClean="0"/>
              <a:t>C</a:t>
            </a:r>
            <a:endParaRPr lang="ru-RU" altLang="ru-RU" sz="3600" b="1" dirty="0"/>
          </a:p>
        </p:txBody>
      </p:sp>
      <p:sp>
        <p:nvSpPr>
          <p:cNvPr id="25" name="Text Box 16"/>
          <p:cNvSpPr txBox="1">
            <a:spLocks noChangeArrowheads="1"/>
          </p:cNvSpPr>
          <p:nvPr/>
        </p:nvSpPr>
        <p:spPr bwMode="auto">
          <a:xfrm>
            <a:off x="10702491" y="2953518"/>
            <a:ext cx="435534" cy="64633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3600" b="1" dirty="0" smtClean="0"/>
              <a:t>D</a:t>
            </a:r>
            <a:endParaRPr lang="ru-RU" altLang="ru-RU" sz="3600" b="1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8502798" y="1783302"/>
            <a:ext cx="64807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tabLst>
                <a:tab pos="287020" algn="l"/>
              </a:tabLst>
            </a:pPr>
            <a:r>
              <a:rPr lang="en-US" sz="3200" dirty="0">
                <a:solidFill>
                  <a:srgbClr val="00B05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d</a:t>
            </a:r>
            <a:r>
              <a:rPr lang="en-US" sz="3200" baseline="-25000" dirty="0">
                <a:solidFill>
                  <a:srgbClr val="00B05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1</a:t>
            </a:r>
            <a:endParaRPr lang="ru-RU" sz="1600" dirty="0">
              <a:solidFill>
                <a:srgbClr val="00B050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9967897" y="1782407"/>
            <a:ext cx="64807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tabLst>
                <a:tab pos="287020" algn="l"/>
              </a:tabLst>
            </a:pPr>
            <a:r>
              <a:rPr lang="en-US" sz="3200" dirty="0" smtClean="0">
                <a:solidFill>
                  <a:srgbClr val="00B05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d</a:t>
            </a:r>
            <a:r>
              <a:rPr lang="en-US" sz="3200" baseline="-25000" dirty="0" smtClean="0">
                <a:solidFill>
                  <a:srgbClr val="00B05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2</a:t>
            </a:r>
            <a:endParaRPr lang="ru-RU" sz="1600" dirty="0">
              <a:solidFill>
                <a:srgbClr val="00B050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7892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-23812"/>
            <a:ext cx="12199287" cy="142535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508"/>
          </a:p>
        </p:txBody>
      </p:sp>
      <p:sp>
        <p:nvSpPr>
          <p:cNvPr id="5" name="Text Box 31"/>
          <p:cNvSpPr txBox="1">
            <a:spLocks noChangeArrowheads="1"/>
          </p:cNvSpPr>
          <p:nvPr/>
        </p:nvSpPr>
        <p:spPr bwMode="auto">
          <a:xfrm>
            <a:off x="476201" y="1925786"/>
            <a:ext cx="11377264" cy="4524315"/>
          </a:xfrm>
          <a:prstGeom prst="rect">
            <a:avLst/>
          </a:prstGeom>
          <a:ln>
            <a:noFill/>
          </a:ln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/>
            <a:r>
              <a:rPr lang="en-US" sz="4800" i="1" dirty="0" smtClean="0"/>
              <a:t>     </a:t>
            </a:r>
            <a:r>
              <a:rPr lang="ru-RU" sz="4800" i="1" dirty="0" smtClean="0"/>
              <a:t>ABC</a:t>
            </a:r>
            <a:r>
              <a:rPr lang="ru-RU" sz="4800" dirty="0" smtClean="0"/>
              <a:t> u</a:t>
            </a:r>
            <a:r>
              <a:rPr lang="en-US" sz="4800" dirty="0" err="1" smtClean="0"/>
              <a:t>c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hburchakda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BC=34cm. BC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kesmaning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o‘rtasidan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AC   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to‘g‘ri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chi-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ziqqa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o‘tkazilgan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EF 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perpendikular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 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tomonni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AF = 25  c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 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FC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15 c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kesmalarga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ajratadi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ABC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uchburchakning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yuzini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toping.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2837" y="-23812"/>
            <a:ext cx="12155134" cy="1425351"/>
          </a:xfrm>
          <a:prstGeom prst="roundRect">
            <a:avLst/>
          </a:prstGeom>
          <a:solidFill>
            <a:schemeClr val="accent5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161-bet,12-masala.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4297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Box 16"/>
          <p:cNvSpPr txBox="1">
            <a:spLocks noChangeArrowheads="1"/>
          </p:cNvSpPr>
          <p:nvPr/>
        </p:nvSpPr>
        <p:spPr bwMode="auto">
          <a:xfrm>
            <a:off x="8510244" y="3782241"/>
            <a:ext cx="435534" cy="64633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3600" dirty="0" smtClean="0"/>
              <a:t>E</a:t>
            </a:r>
            <a:endParaRPr lang="ru-RU" altLang="ru-RU" sz="3600" dirty="0"/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7821017" y="3681617"/>
            <a:ext cx="0" cy="32316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726631" y="1297149"/>
                <a:ext cx="6624737" cy="50921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5400" b="1" dirty="0" err="1" smtClean="0"/>
                  <a:t>Berilgan</a:t>
                </a:r>
                <a:r>
                  <a:rPr lang="en-US" sz="5400" b="1" dirty="0" smtClean="0"/>
                  <a:t>: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4000" b="1" dirty="0" smtClean="0"/>
                  <a:t>∆</a:t>
                </a:r>
                <a:r>
                  <a:rPr lang="en-US" sz="4000" dirty="0" smtClean="0"/>
                  <a:t>ABC –</a:t>
                </a:r>
                <a:r>
                  <a:rPr lang="en-US" sz="4000" dirty="0" err="1" smtClean="0"/>
                  <a:t>ixtiyoriy</a:t>
                </a:r>
                <a:r>
                  <a:rPr lang="en-US" sz="4000" dirty="0" smtClean="0"/>
                  <a:t> </a:t>
                </a:r>
              </a:p>
              <a:p>
                <a:r>
                  <a:rPr lang="en-US" sz="4000" dirty="0" smtClean="0"/>
                  <a:t>EF    AC</a:t>
                </a:r>
              </a:p>
              <a:p>
                <a:r>
                  <a:rPr lang="en-US" sz="4000" dirty="0" smtClean="0"/>
                  <a:t>AF=25 </a:t>
                </a:r>
                <a:r>
                  <a:rPr lang="en-US" sz="4000" dirty="0" err="1" smtClean="0"/>
                  <a:t>cm,FC</a:t>
                </a:r>
                <a:r>
                  <a:rPr lang="en-US" sz="4000" dirty="0" smtClean="0"/>
                  <a:t>=15cm</a:t>
                </a:r>
              </a:p>
              <a:p>
                <a:r>
                  <a:rPr lang="en-US" sz="4000" dirty="0" smtClean="0"/>
                  <a:t>BC=34cm</a:t>
                </a:r>
              </a:p>
              <a:p>
                <a:r>
                  <a:rPr lang="en-US" sz="4400" b="1" dirty="0" err="1" smtClean="0"/>
                  <a:t>Topish</a:t>
                </a:r>
                <a:r>
                  <a:rPr lang="en-US" sz="4400" b="1" dirty="0" smtClean="0"/>
                  <a:t> </a:t>
                </a:r>
                <a:r>
                  <a:rPr lang="en-US" sz="4400" b="1" dirty="0" err="1" smtClean="0"/>
                  <a:t>kerak</a:t>
                </a:r>
                <a:r>
                  <a:rPr lang="en-US" sz="4400" b="1" dirty="0" smtClean="0"/>
                  <a:t>:</a:t>
                </a:r>
              </a:p>
              <a:p>
                <a:r>
                  <a:rPr lang="en-US" sz="4000" dirty="0" smtClean="0"/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8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800" b="1" i="1" smtClean="0"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en-US" sz="4800" b="1" i="1" smtClean="0">
                            <a:latin typeface="Cambria Math" panose="02040503050406030204" pitchFamily="18" charset="0"/>
                          </a:rPr>
                          <m:t>𝑨𝑩𝑪</m:t>
                        </m:r>
                      </m:sub>
                    </m:sSub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−?</m:t>
                    </m:r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cm²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631" y="1297149"/>
                <a:ext cx="6624737" cy="5092100"/>
              </a:xfrm>
              <a:prstGeom prst="rect">
                <a:avLst/>
              </a:prstGeom>
              <a:blipFill>
                <a:blip r:embed="rId2"/>
                <a:stretch>
                  <a:fillRect l="-4876" t="-3353" b="-38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Равнобедренный треугольник 13"/>
          <p:cNvSpPr/>
          <p:nvPr/>
        </p:nvSpPr>
        <p:spPr>
          <a:xfrm>
            <a:off x="6307107" y="1631640"/>
            <a:ext cx="3744416" cy="3024336"/>
          </a:xfrm>
          <a:prstGeom prst="triangle">
            <a:avLst/>
          </a:prstGeom>
          <a:ln w="5715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 Box 16"/>
          <p:cNvSpPr txBox="1">
            <a:spLocks noChangeArrowheads="1"/>
          </p:cNvSpPr>
          <p:nvPr/>
        </p:nvSpPr>
        <p:spPr bwMode="auto">
          <a:xfrm>
            <a:off x="8167426" y="1159296"/>
            <a:ext cx="435534" cy="64633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3600" b="1" dirty="0" smtClean="0"/>
              <a:t>A</a:t>
            </a:r>
            <a:endParaRPr lang="ru-RU" altLang="ru-RU" sz="3600" b="1" dirty="0"/>
          </a:p>
        </p:txBody>
      </p:sp>
      <p:sp>
        <p:nvSpPr>
          <p:cNvPr id="16" name="Text Box 16"/>
          <p:cNvSpPr txBox="1">
            <a:spLocks noChangeArrowheads="1"/>
          </p:cNvSpPr>
          <p:nvPr/>
        </p:nvSpPr>
        <p:spPr bwMode="auto">
          <a:xfrm>
            <a:off x="10120045" y="4477078"/>
            <a:ext cx="435534" cy="64633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3600" b="1" dirty="0" smtClean="0"/>
              <a:t>C</a:t>
            </a:r>
            <a:endParaRPr lang="ru-RU" altLang="ru-RU" sz="3600" b="1" dirty="0"/>
          </a:p>
        </p:txBody>
      </p:sp>
      <p:cxnSp>
        <p:nvCxnSpPr>
          <p:cNvPr id="17" name="Прямая соединительная линия 16"/>
          <p:cNvCxnSpPr>
            <a:endCxn id="14" idx="3"/>
          </p:cNvCxnSpPr>
          <p:nvPr/>
        </p:nvCxnSpPr>
        <p:spPr>
          <a:xfrm flipH="1">
            <a:off x="8179315" y="3809401"/>
            <a:ext cx="1330406" cy="84657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 rot="3560025">
            <a:off x="9384328" y="3863131"/>
            <a:ext cx="247751" cy="215616"/>
          </a:xfrm>
          <a:prstGeom prst="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 Box 16"/>
          <p:cNvSpPr txBox="1">
            <a:spLocks noChangeArrowheads="1"/>
          </p:cNvSpPr>
          <p:nvPr/>
        </p:nvSpPr>
        <p:spPr bwMode="auto">
          <a:xfrm>
            <a:off x="9485059" y="3174075"/>
            <a:ext cx="435534" cy="64633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3600" b="1" dirty="0" smtClean="0"/>
              <a:t>F</a:t>
            </a:r>
            <a:endParaRPr lang="ru-RU" altLang="ru-RU" sz="3600" b="1" dirty="0"/>
          </a:p>
        </p:txBody>
      </p:sp>
      <p:sp>
        <p:nvSpPr>
          <p:cNvPr id="20" name="Text Box 16"/>
          <p:cNvSpPr txBox="1">
            <a:spLocks noChangeArrowheads="1"/>
          </p:cNvSpPr>
          <p:nvPr/>
        </p:nvSpPr>
        <p:spPr bwMode="auto">
          <a:xfrm>
            <a:off x="7788422" y="4609372"/>
            <a:ext cx="435534" cy="64633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3600" b="1" dirty="0" smtClean="0"/>
              <a:t>E</a:t>
            </a:r>
            <a:endParaRPr lang="ru-RU" altLang="ru-RU" sz="3600" b="1" dirty="0"/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9043411" y="4490186"/>
            <a:ext cx="0" cy="32316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7099195" y="4508748"/>
            <a:ext cx="0" cy="32316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V="1">
            <a:off x="8179315" y="1612664"/>
            <a:ext cx="0" cy="3043312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 flipH="1">
            <a:off x="5948808" y="4609372"/>
            <a:ext cx="3309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B</a:t>
            </a:r>
            <a:endParaRPr lang="ru-RU" sz="32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12185650" cy="128949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161-bet,12-masala.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1700337" y="3134320"/>
            <a:ext cx="0" cy="48967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1484313" y="3623998"/>
            <a:ext cx="43204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4769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4130</TotalTime>
  <Words>499</Words>
  <Application>Microsoft Office PowerPoint</Application>
  <PresentationFormat>Произвольный</PresentationFormat>
  <Paragraphs>163</Paragraphs>
  <Slides>17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Arial</vt:lpstr>
      <vt:lpstr>Calibri</vt:lpstr>
      <vt:lpstr>Calibri Light</vt:lpstr>
      <vt:lpstr>Cambria Math</vt:lpstr>
      <vt:lpstr>Georgia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(OR SLIDEDOC) TITLE</dc:title>
  <dc:creator>Iroda</dc:creator>
  <cp:lastModifiedBy>Админ</cp:lastModifiedBy>
  <cp:revision>287</cp:revision>
  <dcterms:modified xsi:type="dcterms:W3CDTF">2021-04-05T10:40:33Z</dcterms:modified>
</cp:coreProperties>
</file>