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45" r:id="rId1"/>
  </p:sldMasterIdLst>
  <p:notesMasterIdLst>
    <p:notesMasterId r:id="rId19"/>
  </p:notesMasterIdLst>
  <p:sldIdLst>
    <p:sldId id="313" r:id="rId2"/>
    <p:sldId id="425" r:id="rId3"/>
    <p:sldId id="426" r:id="rId4"/>
    <p:sldId id="427" r:id="rId5"/>
    <p:sldId id="428" r:id="rId6"/>
    <p:sldId id="413" r:id="rId7"/>
    <p:sldId id="414" r:id="rId8"/>
    <p:sldId id="415" r:id="rId9"/>
    <p:sldId id="416" r:id="rId10"/>
    <p:sldId id="421" r:id="rId11"/>
    <p:sldId id="417" r:id="rId12"/>
    <p:sldId id="418" r:id="rId13"/>
    <p:sldId id="422" r:id="rId14"/>
    <p:sldId id="423" r:id="rId15"/>
    <p:sldId id="424" r:id="rId16"/>
    <p:sldId id="419" r:id="rId17"/>
    <p:sldId id="420" r:id="rId18"/>
  </p:sldIdLst>
  <p:sldSz cx="12185650" cy="70199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C1579F-8F44-41B9-B955-CEC99D94FAA9}">
  <a:tblStyle styleId="{61C1579F-8F44-41B9-B955-CEC99D94FA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3103" autoAdjust="0"/>
  </p:normalViewPr>
  <p:slideViewPr>
    <p:cSldViewPr>
      <p:cViewPr varScale="1">
        <p:scale>
          <a:sx n="68" d="100"/>
          <a:sy n="68" d="100"/>
        </p:scale>
        <p:origin x="804" y="78"/>
      </p:cViewPr>
      <p:guideLst>
        <p:guide orient="horz" pos="2211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23785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07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91264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27187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79438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4907" y="3258154"/>
            <a:ext cx="4846275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3193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861618" y="2715299"/>
            <a:ext cx="4326945" cy="29021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  <a:defRPr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403103" y="6482667"/>
            <a:ext cx="731219" cy="5371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2"/>
          </p:nvPr>
        </p:nvSpPr>
        <p:spPr>
          <a:xfrm>
            <a:off x="6836737" y="1386652"/>
            <a:ext cx="4625190" cy="4230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265" lvl="0" indent="-456949" rt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800"/>
              <a:buAutoNum type="arabicPeriod"/>
              <a:defRPr sz="2399"/>
            </a:lvl1pPr>
            <a:lvl2pPr marL="1218529" lvl="1" indent="-423101" rtl="0">
              <a:spcBef>
                <a:spcPts val="1333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999999"/>
                </a:solidFill>
              </a:defRPr>
            </a:lvl2pPr>
            <a:lvl3pPr marL="1827794" lvl="2" indent="-423101" rtl="0">
              <a:spcBef>
                <a:spcPts val="1333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999999"/>
                </a:solidFill>
              </a:defRPr>
            </a:lvl3pPr>
            <a:lvl4pPr marL="2437059" lvl="3" indent="-423101" rtl="0">
              <a:spcBef>
                <a:spcPts val="1333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999999"/>
                </a:solidFill>
              </a:defRPr>
            </a:lvl4pPr>
            <a:lvl5pPr marL="3046324" lvl="4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5pPr>
            <a:lvl6pPr marL="3655588" lvl="5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6pPr>
            <a:lvl7pPr marL="4264853" lvl="6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rabicPeriod"/>
              <a:defRPr>
                <a:solidFill>
                  <a:srgbClr val="999999"/>
                </a:solidFill>
              </a:defRPr>
            </a:lvl7pPr>
            <a:lvl8pPr marL="4874118" lvl="7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8pPr>
            <a:lvl9pPr marL="5483382" lvl="8" indent="-423101" rtl="0">
              <a:spcBef>
                <a:spcPts val="1333"/>
              </a:spcBef>
              <a:spcAft>
                <a:spcPts val="1333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861648" y="1386652"/>
            <a:ext cx="4326945" cy="13286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444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90267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41570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894527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560046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9B5F4-7EF8-4C17-AAAE-D0E3427959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63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282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0496207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 anchor="t"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095180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727EAE27-DFDE-445D-8780-878FC3F2AB75}" type="slidenum">
              <a:rPr lang="en-US" altLang="en-US" kern="1200" smtClean="0">
                <a:solidFill>
                  <a:srgbClr val="4C4C4C"/>
                </a:solidFill>
                <a:ea typeface="+mn-ea"/>
                <a:cs typeface="+mn-cs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‹#›</a:t>
            </a:fld>
            <a:endParaRPr lang="en-US" altLang="en-US" kern="1200" smtClean="0">
              <a:solidFill>
                <a:srgbClr val="4C4C4C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11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13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60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620"/>
            <a:ext cx="12146835" cy="147929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684195" y="108389"/>
            <a:ext cx="6835797" cy="1067513"/>
          </a:xfrm>
          <a:prstGeom prst="rect">
            <a:avLst/>
          </a:prstGeom>
        </p:spPr>
        <p:txBody>
          <a:bodyPr spcFirstLastPara="1" vert="horz" wrap="square" lIns="0" tIns="25949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565" algn="ctr">
              <a:lnSpc>
                <a:spcPct val="100000"/>
              </a:lnSpc>
              <a:spcBef>
                <a:spcPts val="203"/>
              </a:spcBef>
              <a:buFontTx/>
            </a:pPr>
            <a:r>
              <a:rPr lang="en-US" sz="6600" dirty="0" err="1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6600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36241" y="2281576"/>
            <a:ext cx="3842029" cy="39336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508"/>
          </a:p>
        </p:txBody>
      </p:sp>
      <p:sp>
        <p:nvSpPr>
          <p:cNvPr id="16" name="TextBox 15"/>
          <p:cNvSpPr txBox="1"/>
          <p:nvPr/>
        </p:nvSpPr>
        <p:spPr>
          <a:xfrm>
            <a:off x="3860577" y="2861890"/>
            <a:ext cx="74888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sz="6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3554" y="257425"/>
            <a:ext cx="20313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8-sinf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8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1"/>
              <p:cNvSpPr txBox="1">
                <a:spLocks/>
              </p:cNvSpPr>
              <p:nvPr/>
            </p:nvSpPr>
            <p:spPr>
              <a:xfrm>
                <a:off x="47002" y="125586"/>
                <a:ext cx="12138648" cy="6683128"/>
              </a:xfrm>
              <a:prstGeom prst="rect">
                <a:avLst/>
              </a:prstGeom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uchburchakni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ajratadi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000" b="1" baseline="-25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000" b="1" baseline="-25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AEC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endParaRPr lang="en-U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000" baseline="-25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S</a:t>
                </a:r>
                <a:r>
                  <a:rPr lang="en-US" sz="4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ABE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+ S</a:t>
                </a:r>
                <a:r>
                  <a:rPr lang="en-US" sz="4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AEC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↔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000" baseline="-25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2S</a:t>
                </a:r>
                <a:r>
                  <a:rPr lang="en-US" sz="4000" baseline="-25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AEC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endParaRPr lang="en-US" sz="3600" i="1" dirty="0" smtClean="0">
                  <a:latin typeface="Cambria Math" panose="02040503050406030204" pitchFamily="18" charset="0"/>
                </a:endParaRP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𝑨𝑩𝑪</m:t>
                          </m:r>
                        </m:sub>
                      </m:sSub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𝑨𝑬𝑪</m:t>
                          </m:r>
                        </m:sub>
                      </m:sSub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·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𝑬𝑭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𝑨𝑪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𝑬𝑭</m:t>
                      </m:r>
                    </m:oMath>
                  </m:oMathPara>
                </a14:m>
                <a:endPara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AC= AF+FC= 25 +15 = 40 (cm), 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EF=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3200" b="0" i="0">
                                <a:latin typeface="Cambria Math" panose="02040503050406030204" pitchFamily="18" charset="0"/>
                              </a:rPr>
                              <m:t>EC</m:t>
                            </m:r>
                          </m:e>
                          <m:sup>
                            <m:r>
                              <a:rPr lang="en-US" sz="3200" b="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3200" b="0" i="0">
                                <a:latin typeface="Cambria Math" panose="02040503050406030204" pitchFamily="18" charset="0"/>
                              </a:rPr>
                              <m:t>FC</m:t>
                            </m:r>
                          </m:e>
                          <m:sup>
                            <m:r>
                              <a:rPr lang="en-US" sz="3200" b="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,       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 = BC: 2 = 34:2= 17  (cm)</a:t>
                </a: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>
                          <a:latin typeface="Cambria Math" panose="02040503050406030204" pitchFamily="18" charset="0"/>
                        </a:rPr>
                        <m:t>𝐸𝐹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sup>
                              <m:r>
                                <a:rPr lang="en-US" sz="3200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=8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</a:endParaRPr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𝐴𝐵𝐶</m:t>
                          </m:r>
                        </m:sub>
                      </m:sSub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𝐸𝐹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=40∙8=320( </m:t>
                      </m:r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1544" indent="0" algn="r">
                  <a:lnSpc>
                    <a:spcPct val="100000"/>
                  </a:lnSpc>
                  <a:spcBef>
                    <a:spcPts val="0"/>
                  </a:spcBef>
                  <a:buClrTx/>
                  <a:buFont typeface="Arial" panose="020B0604020202020204" pitchFamily="34" charset="0"/>
                  <a:buNone/>
                </a:pPr>
                <a:endParaRPr lang="ru-RU" sz="2400" b="1" dirty="0"/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2400" dirty="0" smtClean="0"/>
                  <a:t> </a:t>
                </a:r>
                <a:endParaRPr lang="ru-RU" sz="2400" dirty="0"/>
              </a:p>
              <a:p>
                <a:pPr marL="101544" indent="0" algn="just">
                  <a:lnSpc>
                    <a:spcPct val="100000"/>
                  </a:lnSpc>
                  <a:spcBef>
                    <a:spcPts val="0"/>
                  </a:spcBef>
                  <a:buClrTx/>
                  <a:buFont typeface="Arial" panose="020B0604020202020204" pitchFamily="34" charset="0"/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02" y="125586"/>
                <a:ext cx="12138648" cy="6683128"/>
              </a:xfrm>
              <a:prstGeom prst="rect">
                <a:avLst/>
              </a:prstGeom>
              <a:blipFill>
                <a:blip r:embed="rId2"/>
                <a:stretch>
                  <a:fillRect b="-7125"/>
                </a:stretch>
              </a:blip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Равнобедренный треугольник 5"/>
          <p:cNvSpPr/>
          <p:nvPr/>
        </p:nvSpPr>
        <p:spPr>
          <a:xfrm>
            <a:off x="9127596" y="448492"/>
            <a:ext cx="2518538" cy="2373142"/>
          </a:xfrm>
          <a:prstGeom prst="triangl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11622467" y="2443455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C</a:t>
            </a:r>
            <a:endParaRPr lang="ru-RU" altLang="ru-RU" sz="3600" b="1" dirty="0"/>
          </a:p>
        </p:txBody>
      </p:sp>
      <p:cxnSp>
        <p:nvCxnSpPr>
          <p:cNvPr id="8" name="Прямая соединительная линия 7"/>
          <p:cNvCxnSpPr>
            <a:endCxn id="6" idx="3"/>
          </p:cNvCxnSpPr>
          <p:nvPr/>
        </p:nvCxnSpPr>
        <p:spPr>
          <a:xfrm flipH="1">
            <a:off x="10386865" y="2164444"/>
            <a:ext cx="927956" cy="65719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 rot="3560025">
            <a:off x="11143140" y="2255398"/>
            <a:ext cx="247751" cy="21561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1212152" y="1590528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F</a:t>
            </a:r>
            <a:endParaRPr lang="ru-RU" altLang="ru-RU" sz="3600" b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0167546" y="2719802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E</a:t>
            </a:r>
            <a:endParaRPr lang="ru-RU" altLang="ru-RU" sz="36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1111103" y="2665545"/>
            <a:ext cx="0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765233" y="2645869"/>
            <a:ext cx="0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3"/>
          </p:cNvCxnSpPr>
          <p:nvPr/>
        </p:nvCxnSpPr>
        <p:spPr>
          <a:xfrm flipV="1">
            <a:off x="10386865" y="448492"/>
            <a:ext cx="0" cy="237314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8687005" y="2474234"/>
            <a:ext cx="33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829221" y="125586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333938" y="6143341"/>
                <a:ext cx="3723520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/>
                  <a:t>Javob</a:t>
                </a:r>
                <a:r>
                  <a:rPr lang="en-US" sz="3200" b="1" dirty="0"/>
                  <a:t>: S=3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𝟐𝟎</m:t>
                    </m:r>
                    <m:sSup>
                      <m:sSup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3938" y="6143341"/>
                <a:ext cx="3723520" cy="595932"/>
              </a:xfrm>
              <a:prstGeom prst="rect">
                <a:avLst/>
              </a:prstGeom>
              <a:blipFill>
                <a:blip r:embed="rId3"/>
                <a:stretch>
                  <a:fillRect l="-4092" t="-11224" b="-32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229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637"/>
            <a:ext cx="12199287" cy="142535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152-bet, 17-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658445" y="1853778"/>
            <a:ext cx="10978996" cy="3785652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 algn="just"/>
            <a:r>
              <a:rPr lang="en-US" sz="5400" dirty="0" smtClean="0"/>
              <a:t>   </a:t>
            </a:r>
            <a:r>
              <a:rPr lang="ru-RU" sz="6000" dirty="0" smtClean="0"/>
              <a:t>T</a:t>
            </a:r>
            <a:r>
              <a:rPr lang="en-US" sz="6000" dirty="0" smtClean="0"/>
              <a:t>o‘</a:t>
            </a:r>
            <a:r>
              <a:rPr lang="ru-RU" sz="6000" dirty="0" smtClean="0"/>
              <a:t>g</a:t>
            </a:r>
            <a:r>
              <a:rPr lang="en-US" sz="6000" dirty="0" smtClean="0"/>
              <a:t>‘</a:t>
            </a:r>
            <a:r>
              <a:rPr lang="ru-RU" sz="6000" dirty="0" err="1" smtClean="0"/>
              <a:t>ri</a:t>
            </a:r>
            <a:r>
              <a:rPr lang="ru-RU" sz="6000" dirty="0" smtClean="0"/>
              <a:t> </a:t>
            </a:r>
            <a:r>
              <a:rPr lang="ru-RU" sz="6000" dirty="0" err="1" smtClean="0"/>
              <a:t>to</a:t>
            </a:r>
            <a:r>
              <a:rPr lang="en-US" sz="6000" dirty="0" smtClean="0"/>
              <a:t>‘</a:t>
            </a:r>
            <a:r>
              <a:rPr lang="ru-RU" sz="6000" dirty="0" err="1" smtClean="0"/>
              <a:t>rtburchak</a:t>
            </a:r>
            <a:r>
              <a:rPr lang="en-US" sz="6000" dirty="0" smtClean="0"/>
              <a:t>n</a:t>
            </a:r>
            <a:r>
              <a:rPr lang="ru-RU" sz="6000" dirty="0" err="1" smtClean="0"/>
              <a:t>ing</a:t>
            </a:r>
            <a:r>
              <a:rPr lang="en-US" sz="6000" dirty="0" smtClean="0"/>
              <a:t> </a:t>
            </a:r>
            <a:r>
              <a:rPr lang="ru-RU" sz="6000" dirty="0" smtClean="0"/>
              <a:t> </a:t>
            </a:r>
            <a:r>
              <a:rPr lang="ru-RU" sz="6000" dirty="0" err="1" smtClean="0"/>
              <a:t>bo</a:t>
            </a:r>
            <a:r>
              <a:rPr lang="en-US" sz="6000" dirty="0" smtClean="0"/>
              <a:t>‘</a:t>
            </a:r>
            <a:r>
              <a:rPr lang="ru-RU" sz="6000" dirty="0" err="1" smtClean="0"/>
              <a:t>yi</a:t>
            </a:r>
            <a:r>
              <a:rPr lang="ru-RU" sz="6000" dirty="0" smtClean="0"/>
              <a:t> </a:t>
            </a:r>
            <a:r>
              <a:rPr lang="en-US" sz="6000" dirty="0" smtClean="0"/>
              <a:t> </a:t>
            </a:r>
            <a:r>
              <a:rPr lang="ru-RU" sz="6000" dirty="0" smtClean="0"/>
              <a:t>30</a:t>
            </a:r>
            <a:r>
              <a:rPr lang="ru-RU" sz="6000" dirty="0"/>
              <a:t>% </a:t>
            </a:r>
            <a:r>
              <a:rPr lang="en-US" sz="6000" dirty="0" smtClean="0"/>
              <a:t> </a:t>
            </a:r>
            <a:r>
              <a:rPr lang="ru-RU" sz="6000" dirty="0" err="1" smtClean="0"/>
              <a:t>ga</a:t>
            </a:r>
            <a:r>
              <a:rPr lang="ru-RU" sz="6000" dirty="0" smtClean="0"/>
              <a:t> </a:t>
            </a:r>
            <a:r>
              <a:rPr lang="ru-RU" sz="6000" dirty="0" err="1"/>
              <a:t>orttirilsa</a:t>
            </a:r>
            <a:r>
              <a:rPr lang="ru-RU" sz="6000" dirty="0"/>
              <a:t> </a:t>
            </a:r>
            <a:r>
              <a:rPr lang="ru-RU" sz="6000" dirty="0" err="1"/>
              <a:t>va</a:t>
            </a:r>
            <a:r>
              <a:rPr lang="ru-RU" sz="6000" dirty="0"/>
              <a:t> </a:t>
            </a:r>
            <a:r>
              <a:rPr lang="ru-RU" sz="6000" dirty="0" err="1"/>
              <a:t>eni</a:t>
            </a:r>
            <a:r>
              <a:rPr lang="ru-RU" sz="6000" dirty="0"/>
              <a:t> </a:t>
            </a:r>
            <a:r>
              <a:rPr lang="ru-RU" sz="6000" dirty="0" smtClean="0"/>
              <a:t>30</a:t>
            </a:r>
            <a:r>
              <a:rPr lang="ru-RU" sz="6000" dirty="0"/>
              <a:t>% </a:t>
            </a:r>
            <a:r>
              <a:rPr lang="ru-RU" sz="6000" dirty="0" err="1"/>
              <a:t>ga</a:t>
            </a:r>
            <a:r>
              <a:rPr lang="ru-RU" sz="6000" dirty="0"/>
              <a:t> </a:t>
            </a:r>
            <a:r>
              <a:rPr lang="ru-RU" sz="6000" dirty="0" err="1" smtClean="0"/>
              <a:t>kamaytirilsa</a:t>
            </a:r>
            <a:r>
              <a:rPr lang="ru-RU" sz="6000" dirty="0" smtClean="0"/>
              <a:t>, </a:t>
            </a:r>
            <a:r>
              <a:rPr lang="ru-RU" sz="6000" dirty="0" err="1" smtClean="0"/>
              <a:t>uning</a:t>
            </a:r>
            <a:r>
              <a:rPr lang="ru-RU" sz="6000" dirty="0" smtClean="0"/>
              <a:t> </a:t>
            </a:r>
            <a:r>
              <a:rPr lang="ru-RU" sz="6000" dirty="0" err="1" smtClean="0"/>
              <a:t>yuzi</a:t>
            </a:r>
            <a:r>
              <a:rPr lang="ru-RU" sz="6000" dirty="0" smtClean="0"/>
              <a:t> </a:t>
            </a:r>
            <a:r>
              <a:rPr lang="ru-RU" sz="6000" dirty="0" err="1" smtClean="0"/>
              <a:t>qanday</a:t>
            </a:r>
            <a:r>
              <a:rPr lang="en-US" sz="6000" dirty="0"/>
              <a:t> </a:t>
            </a:r>
            <a:r>
              <a:rPr lang="ru-RU" sz="6000" dirty="0" smtClean="0"/>
              <a:t>o</a:t>
            </a:r>
            <a:r>
              <a:rPr lang="en-US" sz="6000" dirty="0" smtClean="0"/>
              <a:t>‘</a:t>
            </a:r>
            <a:r>
              <a:rPr lang="ru-RU" sz="6000" dirty="0" err="1" smtClean="0"/>
              <a:t>zgaradi</a:t>
            </a:r>
            <a:r>
              <a:rPr lang="ru-RU" sz="6000" dirty="0"/>
              <a:t>?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01723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31"/>
              <p:cNvSpPr txBox="1">
                <a:spLocks noChangeArrowheads="1"/>
              </p:cNvSpPr>
              <p:nvPr/>
            </p:nvSpPr>
            <p:spPr bwMode="auto">
              <a:xfrm>
                <a:off x="4791286" y="-17191"/>
                <a:ext cx="7296211" cy="7263399"/>
              </a:xfrm>
              <a:prstGeom prst="rect">
                <a:avLst/>
              </a:prstGeom>
              <a:ln>
                <a:noFill/>
              </a:ln>
              <a:extLst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just"/>
                <a:r>
                  <a:rPr lang="en-US" sz="4000" dirty="0" smtClean="0"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cs typeface="Arial" panose="020B0604020202020204" pitchFamily="34" charset="0"/>
                  </a:rPr>
                  <a:t>Yechish</a:t>
                </a:r>
                <a:r>
                  <a:rPr lang="en-US" sz="4000" dirty="0" smtClean="0">
                    <a:cs typeface="Arial" panose="020B0604020202020204" pitchFamily="34" charset="0"/>
                  </a:rPr>
                  <a:t>:  </a:t>
                </a:r>
              </a:p>
              <a:p>
                <a:pPr algn="just"/>
                <a:r>
                  <a:rPr lang="en-US" sz="4000" dirty="0" smtClean="0">
                    <a:cs typeface="Arial" panose="020B0604020202020204" pitchFamily="34" charset="0"/>
                  </a:rPr>
                  <a:t> 1)30%= 0,3;             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S=ab</a:t>
                </a:r>
                <a:r>
                  <a:rPr lang="en-US" sz="3600" dirty="0" smtClean="0"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AD=BC=a, AB=DC=b. </a:t>
                </a: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cs typeface="Arial" panose="020B0604020202020204" pitchFamily="34" charset="0"/>
                  </a:rPr>
                  <a:t>b</a:t>
                </a:r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ning</a:t>
                </a:r>
                <a:r>
                  <a:rPr lang="en-US" sz="3600" dirty="0" smtClean="0">
                    <a:cs typeface="Arial" panose="020B0604020202020204" pitchFamily="34" charset="0"/>
                  </a:rPr>
                  <a:t> 30%</a:t>
                </a:r>
                <a:r>
                  <a:rPr lang="en-US" sz="4400" dirty="0" smtClean="0">
                    <a:cs typeface="Arial" panose="020B0604020202020204" pitchFamily="34" charset="0"/>
                  </a:rPr>
                  <a:t>↑ b</a:t>
                </a:r>
                <a:r>
                  <a:rPr lang="en-US" sz="4400" b="1" baseline="30000" dirty="0" smtClean="0">
                    <a:cs typeface="Arial" panose="020B0604020202020204" pitchFamily="34" charset="0"/>
                  </a:rPr>
                  <a:t>ᶥ  </a:t>
                </a:r>
                <a:endParaRPr lang="en-US" sz="3600" dirty="0">
                  <a:cs typeface="Arial" panose="020B0604020202020204" pitchFamily="34" charset="0"/>
                </a:endParaRP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  </a:t>
                </a:r>
                <a:r>
                  <a:rPr lang="en-US" sz="4800" dirty="0" smtClean="0">
                    <a:cs typeface="Arial" panose="020B0604020202020204" pitchFamily="34" charset="0"/>
                  </a:rPr>
                  <a:t>a</a:t>
                </a:r>
                <a:r>
                  <a:rPr lang="en-US" sz="3600" dirty="0" smtClean="0">
                    <a:cs typeface="Arial" panose="020B0604020202020204" pitchFamily="34" charset="0"/>
                  </a:rPr>
                  <a:t> 30%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cs typeface="Arial" panose="020B0604020202020204" pitchFamily="34" charset="0"/>
                  </a:rPr>
                  <a:t>↓ a</a:t>
                </a:r>
                <a:r>
                  <a:rPr lang="en-US" sz="4000" b="1" baseline="30000" dirty="0" smtClean="0">
                    <a:cs typeface="Arial" panose="020B0604020202020204" pitchFamily="34" charset="0"/>
                  </a:rPr>
                  <a:t>ᶥ</a:t>
                </a:r>
                <a:r>
                  <a:rPr lang="en-US" sz="4000" b="1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bo‘lsin</a:t>
                </a:r>
                <a:r>
                  <a:rPr lang="en-US" sz="3600" dirty="0" smtClean="0"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  </a:t>
                </a:r>
                <a:r>
                  <a:rPr lang="en-US" sz="3600" i="1" dirty="0" smtClean="0">
                    <a:cs typeface="Arial" panose="020B0604020202020204" pitchFamily="34" charset="0"/>
                  </a:rPr>
                  <a:t>S</a:t>
                </a:r>
                <a:r>
                  <a:rPr lang="en-US" sz="3600" b="1" i="1" baseline="30000" dirty="0" smtClean="0">
                    <a:cs typeface="Arial" panose="020B0604020202020204" pitchFamily="34" charset="0"/>
                  </a:rPr>
                  <a:t>ᶥ</a:t>
                </a:r>
                <a:r>
                  <a:rPr lang="en-US" sz="3600" i="1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i="1" dirty="0">
                    <a:cs typeface="Arial" panose="020B0604020202020204" pitchFamily="34" charset="0"/>
                  </a:rPr>
                  <a:t>=a</a:t>
                </a:r>
                <a:r>
                  <a:rPr lang="en-US" sz="3600" b="1" i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600" i="1" dirty="0">
                    <a:cs typeface="Arial" panose="020B0604020202020204" pitchFamily="34" charset="0"/>
                  </a:rPr>
                  <a:t> b</a:t>
                </a:r>
                <a:r>
                  <a:rPr lang="en-US" sz="3600" b="1" i="1" baseline="30000" dirty="0">
                    <a:cs typeface="Arial" panose="020B0604020202020204" pitchFamily="34" charset="0"/>
                  </a:rPr>
                  <a:t>ᶥ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ga</a:t>
                </a:r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teng</a:t>
                </a:r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cs typeface="Arial" panose="020B0604020202020204" pitchFamily="34" charset="0"/>
                  </a:rPr>
                  <a:t>bo‘ladi</a:t>
                </a:r>
                <a:r>
                  <a:rPr lang="en-US" sz="3600" dirty="0" smtClean="0"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1+0,3=1,3 ; 1-0,3=0,7 </a:t>
                </a:r>
              </a:p>
              <a:p>
                <a:pPr algn="just"/>
                <a:r>
                  <a:rPr lang="en-US" sz="3600" dirty="0" err="1" smtClean="0">
                    <a:cs typeface="Arial" panose="020B0604020202020204" pitchFamily="34" charset="0"/>
                  </a:rPr>
                  <a:t>Demak</a:t>
                </a:r>
                <a:r>
                  <a:rPr lang="en-US" sz="3600" dirty="0" smtClean="0">
                    <a:cs typeface="Arial" panose="020B0604020202020204" pitchFamily="34" charset="0"/>
                  </a:rPr>
                  <a:t>, </a:t>
                </a:r>
                <a:r>
                  <a:rPr lang="en-US" sz="3600" dirty="0">
                    <a:cs typeface="Arial" panose="020B0604020202020204" pitchFamily="34" charset="0"/>
                  </a:rPr>
                  <a:t>b</a:t>
                </a:r>
                <a:r>
                  <a:rPr lang="en-US" sz="3600" b="1" baseline="30000" dirty="0">
                    <a:cs typeface="Arial" panose="020B0604020202020204" pitchFamily="34" charset="0"/>
                  </a:rPr>
                  <a:t>ᶥ </a:t>
                </a:r>
                <a:r>
                  <a:rPr lang="en-US" sz="3600" dirty="0" smtClean="0">
                    <a:cs typeface="Arial" panose="020B0604020202020204" pitchFamily="34" charset="0"/>
                  </a:rPr>
                  <a:t>=1,3b </a:t>
                </a:r>
                <a:r>
                  <a:rPr lang="en-US" sz="3600" dirty="0">
                    <a:cs typeface="Arial" panose="020B0604020202020204" pitchFamily="34" charset="0"/>
                  </a:rPr>
                  <a:t>,</a:t>
                </a:r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cs typeface="Arial" panose="020B0604020202020204" pitchFamily="34" charset="0"/>
                  </a:rPr>
                  <a:t>a</a:t>
                </a:r>
                <a:r>
                  <a:rPr lang="en-US" sz="3600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cs typeface="Arial" panose="020B0604020202020204" pitchFamily="34" charset="0"/>
                  </a:rPr>
                  <a:t>= 0,7a </a:t>
                </a:r>
                <a:endParaRPr lang="en-US" sz="3600" dirty="0">
                  <a:cs typeface="Arial" panose="020B0604020202020204" pitchFamily="34" charset="0"/>
                </a:endParaRPr>
              </a:p>
              <a:p>
                <a:pPr algn="just"/>
                <a:r>
                  <a:rPr lang="en-US" sz="3600" dirty="0" smtClean="0"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cs typeface="Arial" panose="020B0604020202020204" pitchFamily="34" charset="0"/>
                  </a:rPr>
                  <a:t>S</a:t>
                </a:r>
                <a:r>
                  <a:rPr lang="en-US" sz="3600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cs typeface="Arial" panose="020B0604020202020204" pitchFamily="34" charset="0"/>
                  </a:rPr>
                  <a:t>= 1,3b</a:t>
                </a:r>
                <a14:m>
                  <m:oMath xmlns:m="http://schemas.openxmlformats.org/officeDocument/2006/math">
                    <m:r>
                      <a:rPr lang="en-US" sz="3600" i="0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600" dirty="0" smtClean="0">
                    <a:cs typeface="Arial" panose="020B0604020202020204" pitchFamily="34" charset="0"/>
                  </a:rPr>
                  <a:t>0,7a=0,91ab </a:t>
                </a:r>
              </a:p>
              <a:p>
                <a:pPr algn="just"/>
                <a:r>
                  <a:rPr lang="en-US" sz="4000" dirty="0" smtClean="0"/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0" smtClean="0">
                                <a:latin typeface="Cambria Math" panose="02040503050406030204" pitchFamily="18" charset="0"/>
                              </a:rPr>
                              <m:t>𝐒</m:t>
                            </m:r>
                          </m:e>
                          <m:sup>
                            <m:r>
                              <a:rPr lang="en-US" sz="4400" b="1" i="0" smtClean="0">
                                <a:latin typeface="Cambria Math" panose="02040503050406030204" pitchFamily="18" charset="0"/>
                              </a:rPr>
                              <m:t>𝐈</m:t>
                            </m:r>
                          </m:sup>
                        </m:sSup>
                      </m:num>
                      <m:den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den>
                    </m:f>
                    <m:r>
                      <a:rPr lang="en-US" sz="4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0">
                            <a:latin typeface="Cambria Math" panose="02040503050406030204" pitchFamily="18" charset="0"/>
                          </a:rPr>
                          <m:t>0,91</m:t>
                        </m:r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  <m:r>
                      <a:rPr lang="en-US" sz="4400" i="0">
                        <a:latin typeface="Cambria Math" panose="02040503050406030204" pitchFamily="18" charset="0"/>
                      </a:rPr>
                      <m:t>=0,</m:t>
                    </m:r>
                    <m:r>
                      <a:rPr lang="en-US" sz="4400" i="0" smtClean="0">
                        <a:latin typeface="Cambria Math" panose="02040503050406030204" pitchFamily="18" charset="0"/>
                      </a:rPr>
                      <m:t>91</m:t>
                    </m:r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=91%</m:t>
                    </m:r>
                  </m:oMath>
                </a14:m>
                <a:endParaRPr lang="en-US" sz="4400" dirty="0" smtClean="0"/>
              </a:p>
              <a:p>
                <a:pPr algn="just"/>
                <a:endParaRPr lang="en-US" sz="4000" dirty="0" smtClean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1286" y="-17191"/>
                <a:ext cx="7296211" cy="7263399"/>
              </a:xfrm>
              <a:prstGeom prst="rect">
                <a:avLst/>
              </a:prstGeom>
              <a:blipFill>
                <a:blip r:embed="rId2"/>
                <a:stretch>
                  <a:fillRect l="-3008" t="-1510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2"/>
          <p:cNvGrpSpPr/>
          <p:nvPr/>
        </p:nvGrpSpPr>
        <p:grpSpPr>
          <a:xfrm>
            <a:off x="603037" y="761032"/>
            <a:ext cx="3671298" cy="3234072"/>
            <a:chOff x="603037" y="761032"/>
            <a:chExt cx="3671298" cy="3234072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603037" y="3175204"/>
              <a:ext cx="255406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03037" y="3175204"/>
              <a:ext cx="0" cy="8199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3157097" y="2686396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1645838" y="2573858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a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640156" y="1537740"/>
              <a:ext cx="3634179" cy="2175620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3194215" y="761032"/>
              <a:ext cx="0" cy="2952328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640155" y="761032"/>
              <a:ext cx="0" cy="819900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 Box 16"/>
          <p:cNvSpPr txBox="1">
            <a:spLocks noChangeArrowheads="1"/>
          </p:cNvSpPr>
          <p:nvPr/>
        </p:nvSpPr>
        <p:spPr bwMode="auto">
          <a:xfrm>
            <a:off x="170360" y="1328483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155447" y="159686"/>
            <a:ext cx="4622944" cy="4190859"/>
            <a:chOff x="155447" y="159686"/>
            <a:chExt cx="4622944" cy="4190859"/>
          </a:xfrm>
        </p:grpSpPr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831482" y="3597842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a</a:t>
              </a:r>
              <a:endParaRPr lang="ru-RU" altLang="ru-RU" sz="2800" dirty="0"/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640155" y="761032"/>
              <a:ext cx="2554060" cy="0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16"/>
            <p:cNvSpPr txBox="1">
              <a:spLocks noChangeArrowheads="1"/>
            </p:cNvSpPr>
            <p:nvPr/>
          </p:nvSpPr>
          <p:spPr bwMode="auto">
            <a:xfrm>
              <a:off x="262514" y="287650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A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159311" y="3725837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B</a:t>
              </a:r>
              <a:endParaRPr lang="ru-RU" altLang="ru-RU" sz="2800" dirty="0"/>
            </a:p>
          </p:txBody>
        </p:sp>
        <p:sp>
          <p:nvSpPr>
            <p:cNvPr id="65" name="Text Box 16"/>
            <p:cNvSpPr txBox="1">
              <a:spLocks noChangeArrowheads="1"/>
            </p:cNvSpPr>
            <p:nvPr/>
          </p:nvSpPr>
          <p:spPr bwMode="auto">
            <a:xfrm>
              <a:off x="4342857" y="1244406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D</a:t>
              </a:r>
              <a:endParaRPr lang="ru-RU" altLang="ru-RU" sz="2800" dirty="0"/>
            </a:p>
          </p:txBody>
        </p:sp>
        <p:sp>
          <p:nvSpPr>
            <p:cNvPr id="66" name="Text Box 16"/>
            <p:cNvSpPr txBox="1">
              <a:spLocks noChangeArrowheads="1"/>
            </p:cNvSpPr>
            <p:nvPr/>
          </p:nvSpPr>
          <p:spPr bwMode="auto">
            <a:xfrm>
              <a:off x="3995452" y="3827325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C</a:t>
              </a:r>
              <a:endParaRPr lang="ru-RU" altLang="ru-RU" sz="2800" dirty="0"/>
            </a:p>
          </p:txBody>
        </p:sp>
        <p:sp>
          <p:nvSpPr>
            <p:cNvPr id="67" name="Text Box 16"/>
            <p:cNvSpPr txBox="1">
              <a:spLocks noChangeArrowheads="1"/>
            </p:cNvSpPr>
            <p:nvPr/>
          </p:nvSpPr>
          <p:spPr bwMode="auto">
            <a:xfrm>
              <a:off x="3194215" y="272224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68" name="Text Box 16"/>
            <p:cNvSpPr txBox="1">
              <a:spLocks noChangeArrowheads="1"/>
            </p:cNvSpPr>
            <p:nvPr/>
          </p:nvSpPr>
          <p:spPr bwMode="auto">
            <a:xfrm>
              <a:off x="2978192" y="3713360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C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70" name="Text Box 16"/>
            <p:cNvSpPr txBox="1">
              <a:spLocks noChangeArrowheads="1"/>
            </p:cNvSpPr>
            <p:nvPr/>
          </p:nvSpPr>
          <p:spPr bwMode="auto">
            <a:xfrm>
              <a:off x="1866956" y="1400675"/>
              <a:ext cx="517262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a</a:t>
              </a:r>
              <a:endParaRPr lang="ru-RU" altLang="ru-RU" sz="2800" dirty="0"/>
            </a:p>
          </p:txBody>
        </p:sp>
        <p:sp>
          <p:nvSpPr>
            <p:cNvPr id="72" name="Text Box 16"/>
            <p:cNvSpPr txBox="1">
              <a:spLocks noChangeArrowheads="1"/>
            </p:cNvSpPr>
            <p:nvPr/>
          </p:nvSpPr>
          <p:spPr bwMode="auto">
            <a:xfrm>
              <a:off x="4212388" y="2143201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b</a:t>
              </a:r>
              <a:endParaRPr lang="ru-RU" altLang="ru-RU" sz="2800" dirty="0"/>
            </a:p>
          </p:txBody>
        </p:sp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155447" y="2037521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 dirty="0" smtClean="0"/>
                <a:t>b</a:t>
              </a:r>
              <a:endParaRPr lang="ru-RU" altLang="ru-RU" sz="2800" dirty="0"/>
            </a:p>
          </p:txBody>
        </p:sp>
        <p:sp>
          <p:nvSpPr>
            <p:cNvPr id="74" name="Text Box 16"/>
            <p:cNvSpPr txBox="1">
              <a:spLocks noChangeArrowheads="1"/>
            </p:cNvSpPr>
            <p:nvPr/>
          </p:nvSpPr>
          <p:spPr bwMode="auto">
            <a:xfrm>
              <a:off x="1682956" y="159686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a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3196707" y="2143201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800" dirty="0" smtClean="0">
                  <a:solidFill>
                    <a:schemeClr val="accent1"/>
                  </a:solidFill>
                </a:rPr>
                <a:t>b</a:t>
              </a:r>
              <a:r>
                <a:rPr lang="en-US" b="1" baseline="30000" dirty="0" smtClean="0">
                  <a:solidFill>
                    <a:schemeClr val="accent1"/>
                  </a:solidFill>
                </a:rPr>
                <a:t>ᶥ</a:t>
              </a:r>
              <a:endParaRPr lang="ru-RU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-1" y="4950122"/>
            <a:ext cx="46479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3) </a:t>
            </a:r>
            <a:r>
              <a:rPr lang="en-US" sz="4000" dirty="0" smtClean="0"/>
              <a:t>100% - 91%= 9%</a:t>
            </a:r>
          </a:p>
          <a:p>
            <a:r>
              <a:rPr lang="en-US" sz="4000" b="1" dirty="0" err="1" smtClean="0"/>
              <a:t>Javob</a:t>
            </a:r>
            <a:r>
              <a:rPr lang="en-US" sz="4000" b="1" dirty="0" smtClean="0"/>
              <a:t>: 9% </a:t>
            </a:r>
            <a:r>
              <a:rPr lang="en-US" sz="4000" b="1" dirty="0" err="1" smtClean="0"/>
              <a:t>ga</a:t>
            </a:r>
            <a:r>
              <a:rPr lang="en-US" sz="4000" b="1" dirty="0" smtClean="0"/>
              <a:t>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    </a:t>
            </a:r>
            <a:r>
              <a:rPr lang="en-US" sz="4000" b="1" dirty="0" err="1" smtClean="0"/>
              <a:t>o‘zgaradi</a:t>
            </a:r>
            <a:r>
              <a:rPr lang="en-US" sz="4000" b="1" dirty="0" smtClean="0"/>
              <a:t>.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80285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85650" cy="16377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151-bet, 13-masala.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209" y="1925786"/>
            <a:ext cx="109452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     </a:t>
            </a:r>
            <a:r>
              <a:rPr lang="en-US" sz="5400" dirty="0" err="1" smtClean="0"/>
              <a:t>Rombning</a:t>
            </a:r>
            <a:r>
              <a:rPr lang="en-US" sz="5400" dirty="0" smtClean="0"/>
              <a:t> </a:t>
            </a:r>
            <a:r>
              <a:rPr lang="en-US" sz="5400" dirty="0" err="1" smtClean="0"/>
              <a:t>dioganallari</a:t>
            </a:r>
            <a:r>
              <a:rPr lang="en-US" sz="5400" dirty="0" smtClean="0"/>
              <a:t> 18 </a:t>
            </a:r>
            <a:r>
              <a:rPr lang="en-US" sz="5400" dirty="0" err="1" smtClean="0"/>
              <a:t>dm</a:t>
            </a:r>
            <a:endParaRPr lang="en-US" sz="5400" dirty="0" smtClean="0"/>
          </a:p>
          <a:p>
            <a:r>
              <a:rPr lang="en-US" sz="5400" dirty="0" smtClean="0"/>
              <a:t> </a:t>
            </a:r>
            <a:r>
              <a:rPr lang="en-US" sz="5400" dirty="0" err="1" smtClean="0"/>
              <a:t>va</a:t>
            </a:r>
            <a:r>
              <a:rPr lang="en-US" sz="5400" dirty="0" smtClean="0"/>
              <a:t> 24 dm. Shu </a:t>
            </a:r>
            <a:r>
              <a:rPr lang="en-US" sz="5400" dirty="0" err="1" smtClean="0"/>
              <a:t>rombning</a:t>
            </a:r>
            <a:r>
              <a:rPr lang="en-US" sz="5400" dirty="0"/>
              <a:t> </a:t>
            </a:r>
            <a:r>
              <a:rPr lang="en-US" sz="5400" dirty="0" err="1" smtClean="0"/>
              <a:t>perimetri</a:t>
            </a:r>
            <a:endParaRPr lang="en-US" sz="5400" dirty="0" smtClean="0"/>
          </a:p>
          <a:p>
            <a:r>
              <a:rPr lang="en-US" sz="5400" dirty="0" smtClean="0"/>
              <a:t> </a:t>
            </a:r>
            <a:r>
              <a:rPr lang="en-US" sz="5400" dirty="0" err="1" smtClean="0"/>
              <a:t>va</a:t>
            </a:r>
            <a:r>
              <a:rPr lang="en-US" sz="5400" dirty="0"/>
              <a:t> </a:t>
            </a:r>
            <a:r>
              <a:rPr lang="en-US" sz="5400" dirty="0" smtClean="0"/>
              <a:t> parallel </a:t>
            </a:r>
            <a:r>
              <a:rPr lang="en-US" sz="5400" dirty="0" err="1" smtClean="0"/>
              <a:t>tomonlari</a:t>
            </a:r>
            <a:r>
              <a:rPr lang="en-US" sz="5400" dirty="0" smtClean="0"/>
              <a:t> </a:t>
            </a:r>
            <a:r>
              <a:rPr lang="en-US" sz="5400" dirty="0" err="1" smtClean="0"/>
              <a:t>orasidagi</a:t>
            </a:r>
            <a:endParaRPr lang="en-US" sz="5400" dirty="0" smtClean="0"/>
          </a:p>
          <a:p>
            <a:r>
              <a:rPr lang="en-US" sz="5400" dirty="0" smtClean="0"/>
              <a:t> </a:t>
            </a:r>
            <a:r>
              <a:rPr lang="en-US" sz="5400" dirty="0" err="1" smtClean="0"/>
              <a:t>masofani</a:t>
            </a:r>
            <a:r>
              <a:rPr lang="en-US" sz="5400" dirty="0" smtClean="0"/>
              <a:t> toping.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8892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274"/>
            <a:ext cx="12301811" cy="178177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225" y="2429842"/>
            <a:ext cx="111333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/>
              <a:t>Darslikning</a:t>
            </a:r>
            <a:r>
              <a:rPr lang="en-US" sz="6000" b="1" dirty="0" smtClean="0"/>
              <a:t> 152- </a:t>
            </a:r>
            <a:r>
              <a:rPr lang="en-US" sz="6000" b="1" dirty="0" err="1" smtClean="0"/>
              <a:t>betidagi</a:t>
            </a:r>
            <a:endParaRPr lang="en-US" sz="6000" b="1" dirty="0" smtClean="0"/>
          </a:p>
          <a:p>
            <a:pPr algn="ctr"/>
            <a:r>
              <a:rPr lang="en-US" sz="6000" b="1" dirty="0" smtClean="0"/>
              <a:t>       14-, 15-, 18-masalalarni </a:t>
            </a:r>
            <a:r>
              <a:rPr lang="en-US" sz="6000" b="1" dirty="0" err="1" smtClean="0"/>
              <a:t>yechish</a:t>
            </a:r>
            <a:r>
              <a:rPr lang="en-US" sz="6000" b="1" dirty="0" smtClean="0"/>
              <a:t>.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0330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3812"/>
            <a:ext cx="12199287" cy="142535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44581" y="235724"/>
            <a:ext cx="10510123" cy="135686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4792713" y="2528949"/>
            <a:ext cx="6844728" cy="3477875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 indent="722313" algn="just"/>
            <a:r>
              <a:rPr lang="ru-RU" sz="4400" dirty="0" err="1" smtClean="0"/>
              <a:t>To</a:t>
            </a:r>
            <a:r>
              <a:rPr lang="en-US" sz="4400" b="1" dirty="0"/>
              <a:t>‘</a:t>
            </a:r>
            <a:r>
              <a:rPr lang="ru-RU" sz="4400" dirty="0" smtClean="0"/>
              <a:t>g</a:t>
            </a:r>
            <a:r>
              <a:rPr lang="en-US" sz="4400" b="1" dirty="0"/>
              <a:t>‘</a:t>
            </a:r>
            <a:r>
              <a:rPr lang="ru-RU" sz="4400" dirty="0" err="1" smtClean="0"/>
              <a:t>ri</a:t>
            </a:r>
            <a:r>
              <a:rPr lang="ru-RU" sz="4400" dirty="0" smtClean="0"/>
              <a:t> </a:t>
            </a:r>
            <a:r>
              <a:rPr lang="ru-RU" sz="4400" dirty="0" err="1" smtClean="0"/>
              <a:t>to</a:t>
            </a:r>
            <a:r>
              <a:rPr lang="en-US" sz="4400" b="1" dirty="0"/>
              <a:t>‘</a:t>
            </a:r>
            <a:r>
              <a:rPr lang="ru-RU" sz="4400" dirty="0" err="1" smtClean="0"/>
              <a:t>rtburchakning</a:t>
            </a:r>
            <a:r>
              <a:rPr lang="ru-RU" sz="4400" dirty="0" smtClean="0"/>
              <a:t> </a:t>
            </a:r>
            <a:r>
              <a:rPr lang="ru-RU" sz="4400" dirty="0" err="1"/>
              <a:t>yuzi</a:t>
            </a:r>
            <a:r>
              <a:rPr lang="ru-RU" sz="4400" dirty="0"/>
              <a:t> </a:t>
            </a:r>
            <a:r>
              <a:rPr lang="ru-RU" sz="4400" dirty="0" smtClean="0"/>
              <a:t>540</a:t>
            </a:r>
            <a:r>
              <a:rPr lang="en-US" sz="4400" dirty="0" smtClean="0"/>
              <a:t> </a:t>
            </a:r>
            <a:r>
              <a:rPr lang="ru-RU" sz="4400" dirty="0" smtClean="0"/>
              <a:t>cm</a:t>
            </a:r>
            <a:r>
              <a:rPr lang="ru-RU" sz="4400" baseline="30000" dirty="0" smtClean="0"/>
              <a:t>2</a:t>
            </a:r>
            <a:r>
              <a:rPr lang="ru-RU" sz="4400" dirty="0"/>
              <a:t>, </a:t>
            </a:r>
            <a:r>
              <a:rPr lang="ru-RU" sz="4400" dirty="0" err="1"/>
              <a:t>ikki</a:t>
            </a:r>
            <a:r>
              <a:rPr lang="ru-RU" sz="4400" dirty="0"/>
              <a:t> </a:t>
            </a:r>
            <a:r>
              <a:rPr lang="ru-RU" sz="4400" dirty="0" err="1" smtClean="0"/>
              <a:t>tomo</a:t>
            </a:r>
            <a:r>
              <a:rPr lang="en-US" sz="4400" dirty="0" smtClean="0"/>
              <a:t>-</a:t>
            </a:r>
            <a:r>
              <a:rPr lang="ru-RU" sz="4400" dirty="0" err="1" smtClean="0"/>
              <a:t>nining</a:t>
            </a:r>
            <a:r>
              <a:rPr lang="ru-RU" sz="4400" dirty="0" smtClean="0"/>
              <a:t> </a:t>
            </a:r>
            <a:r>
              <a:rPr lang="ru-RU" sz="4400" dirty="0" err="1"/>
              <a:t>nisbati</a:t>
            </a:r>
            <a:r>
              <a:rPr lang="ru-RU" sz="4400" dirty="0"/>
              <a:t> </a:t>
            </a:r>
            <a:r>
              <a:rPr lang="ru-RU" sz="4400" dirty="0" smtClean="0"/>
              <a:t>3:5 </a:t>
            </a:r>
            <a:r>
              <a:rPr lang="ru-RU" sz="4400" dirty="0" err="1"/>
              <a:t>kabi</a:t>
            </a:r>
            <a:r>
              <a:rPr lang="ru-RU" sz="4400" dirty="0" smtClean="0"/>
              <a:t>. </a:t>
            </a:r>
            <a:r>
              <a:rPr lang="ru-RU" sz="4400" dirty="0" err="1"/>
              <a:t>Shu</a:t>
            </a:r>
            <a:r>
              <a:rPr lang="ru-RU" sz="4400" dirty="0"/>
              <a:t> </a:t>
            </a:r>
            <a:r>
              <a:rPr lang="ru-RU" sz="4400" dirty="0" err="1" smtClean="0"/>
              <a:t>to</a:t>
            </a:r>
            <a:r>
              <a:rPr lang="en-US" sz="4400" b="1" dirty="0"/>
              <a:t>‘</a:t>
            </a:r>
            <a:r>
              <a:rPr lang="ru-RU" sz="4400" dirty="0" smtClean="0"/>
              <a:t>g</a:t>
            </a:r>
            <a:r>
              <a:rPr lang="en-US" sz="4400" b="1" dirty="0"/>
              <a:t>‘</a:t>
            </a:r>
            <a:r>
              <a:rPr lang="ru-RU" sz="4400" dirty="0" err="1" smtClean="0"/>
              <a:t>ri</a:t>
            </a:r>
            <a:r>
              <a:rPr lang="ru-RU" sz="4400" dirty="0" smtClean="0"/>
              <a:t> </a:t>
            </a:r>
            <a:r>
              <a:rPr lang="ru-RU" sz="4400" dirty="0" err="1" smtClean="0"/>
              <a:t>to'rtburchak</a:t>
            </a:r>
            <a:r>
              <a:rPr lang="en-US" sz="4400" dirty="0" smtClean="0"/>
              <a:t>-</a:t>
            </a:r>
            <a:r>
              <a:rPr lang="ru-RU" sz="4400" dirty="0" err="1" smtClean="0"/>
              <a:t>ning</a:t>
            </a:r>
            <a:r>
              <a:rPr lang="ru-RU" sz="4400" dirty="0" smtClean="0"/>
              <a:t> </a:t>
            </a:r>
            <a:r>
              <a:rPr lang="ru-RU" sz="4400" dirty="0" err="1"/>
              <a:t>perimetrini</a:t>
            </a:r>
            <a:r>
              <a:rPr lang="ru-RU" sz="4400" dirty="0"/>
              <a:t> </a:t>
            </a:r>
            <a:r>
              <a:rPr lang="ru-RU" sz="4400" dirty="0" err="1"/>
              <a:t>toping</a:t>
            </a:r>
            <a:r>
              <a:rPr lang="ru-RU" sz="4400" dirty="0"/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32985" y="1642831"/>
            <a:ext cx="2310518" cy="6730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217" y="2882615"/>
            <a:ext cx="3634179" cy="217562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50422" y="479662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4322918" y="2589281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D</a:t>
            </a:r>
            <a:endParaRPr lang="ru-RU" altLang="ru-RU" sz="2800" dirty="0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4288657" y="4796249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C</a:t>
            </a:r>
            <a:endParaRPr lang="ru-RU" altLang="ru-RU" sz="2800" dirty="0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50422" y="2557173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2175885" y="2852208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2173177" y="488022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288657" y="361070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84683" y="361070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856509" y="3610705"/>
            <a:ext cx="1203698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dirty="0" smtClean="0">
                <a:solidFill>
                  <a:srgbClr val="FF0000"/>
                </a:solidFill>
              </a:rPr>
              <a:t>P=?</a:t>
            </a:r>
            <a:endParaRPr lang="ru-RU" alt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812"/>
            <a:ext cx="12199287" cy="11932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44581" y="235724"/>
            <a:ext cx="10510123" cy="135686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31"/>
              <p:cNvSpPr txBox="1">
                <a:spLocks noChangeArrowheads="1"/>
              </p:cNvSpPr>
              <p:nvPr/>
            </p:nvSpPr>
            <p:spPr bwMode="auto">
              <a:xfrm>
                <a:off x="5372745" y="1592585"/>
                <a:ext cx="6552728" cy="4832092"/>
              </a:xfrm>
              <a:prstGeom prst="rect">
                <a:avLst/>
              </a:prstGeom>
              <a:ln>
                <a:noFill/>
              </a:ln>
              <a:extLst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lvl="0" indent="625475" algn="just"/>
                <a:r>
                  <a:rPr lang="en-US" sz="2800" dirty="0" smtClean="0"/>
                  <a:t>Masala </a:t>
                </a:r>
                <a:r>
                  <a:rPr lang="en-US" sz="2800" dirty="0" err="1" smtClean="0"/>
                  <a:t>shartiga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ko‘ra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to‘g‘ri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to‘rtburchak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yuzasi</a:t>
                </a:r>
                <a:r>
                  <a:rPr lang="en-US" sz="2800" dirty="0" smtClean="0"/>
                  <a:t> S= 540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𝑠𝑚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err="1" smtClean="0"/>
                  <a:t>hamda</a:t>
                </a:r>
                <a:r>
                  <a:rPr lang="en-US" sz="2800" dirty="0" smtClean="0"/>
                  <a:t> b:a=3:5 </a:t>
                </a:r>
                <a:r>
                  <a:rPr lang="en-US" sz="2800" dirty="0" err="1" smtClean="0"/>
                  <a:t>nisbatdaligi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berilgan</a:t>
                </a:r>
                <a:r>
                  <a:rPr lang="en-US" sz="2800" dirty="0" smtClean="0"/>
                  <a:t>. </a:t>
                </a:r>
                <a:r>
                  <a:rPr lang="en-US" sz="2800" dirty="0" err="1" smtClean="0"/>
                  <a:t>Bundan</a:t>
                </a:r>
                <a:r>
                  <a:rPr lang="en-US" sz="2800" dirty="0" smtClean="0"/>
                  <a:t>, b=3x, a=5x deb </a:t>
                </a:r>
                <a:r>
                  <a:rPr lang="en-US" sz="2800" dirty="0" err="1" smtClean="0"/>
                  <a:t>olsak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bo‘ladi</a:t>
                </a:r>
                <a:r>
                  <a:rPr lang="en-US" sz="2800" dirty="0" smtClean="0"/>
                  <a:t>. </a:t>
                </a:r>
                <a:r>
                  <a:rPr lang="en-US" sz="2800" dirty="0" err="1" smtClean="0"/>
                  <a:t>Shunda</a:t>
                </a:r>
                <a:r>
                  <a:rPr lang="en-US" sz="2800" dirty="0" smtClean="0"/>
                  <a:t>, S=ab=3x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 smtClean="0"/>
                  <a:t>5x=540 </a:t>
                </a:r>
                <a:r>
                  <a:rPr lang="en-US" sz="2800" dirty="0" err="1" smtClean="0"/>
                  <a:t>bu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tenglamani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yechib</a:t>
                </a:r>
                <a:r>
                  <a:rPr lang="en-US" sz="2800" dirty="0" smtClean="0"/>
                  <a:t> x </a:t>
                </a:r>
                <a:r>
                  <a:rPr lang="en-US" sz="2800" dirty="0" err="1" smtClean="0"/>
                  <a:t>ni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topamiz</a:t>
                </a:r>
                <a:r>
                  <a:rPr lang="en-US" sz="2800" dirty="0" smtClean="0"/>
                  <a:t>: x=6. </a:t>
                </a:r>
              </a:p>
              <a:p>
                <a:pPr lvl="0" indent="625475" algn="just"/>
                <a:r>
                  <a:rPr lang="en-US" sz="2800" dirty="0" err="1" smtClean="0"/>
                  <a:t>Demak</a:t>
                </a:r>
                <a:r>
                  <a:rPr lang="en-US" sz="2800" dirty="0" smtClean="0"/>
                  <a:t>, b=3x=3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6=18</m:t>
                    </m:r>
                  </m:oMath>
                </a14:m>
                <a:r>
                  <a:rPr lang="en-US" sz="2800" dirty="0" smtClean="0"/>
                  <a:t>, a=5x=5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 smtClean="0"/>
                  <a:t>6=30 </a:t>
                </a:r>
                <a:r>
                  <a:rPr lang="en-US" sz="2800" dirty="0" err="1" smtClean="0"/>
                  <a:t>ga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teng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bo‘ladi</a:t>
                </a:r>
                <a:r>
                  <a:rPr lang="en-US" sz="2800" dirty="0" smtClean="0"/>
                  <a:t>. </a:t>
                </a:r>
                <a:r>
                  <a:rPr lang="en-US" sz="2800" dirty="0" err="1" smtClean="0"/>
                  <a:t>To‘g‘ri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to‘rtburchakning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peremetri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P=2(</a:t>
                </a:r>
                <a:r>
                  <a:rPr lang="en-US" sz="2800" dirty="0" err="1" smtClean="0"/>
                  <a:t>a+b</a:t>
                </a:r>
                <a:r>
                  <a:rPr lang="en-US" sz="2800" dirty="0" smtClean="0"/>
                  <a:t>)=2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 smtClean="0"/>
                  <a:t>(18+30) =96 </a:t>
                </a:r>
                <a:r>
                  <a:rPr lang="en-US" sz="2800" dirty="0" err="1" smtClean="0"/>
                  <a:t>sm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teng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ekan</a:t>
                </a:r>
                <a:r>
                  <a:rPr lang="en-US" sz="2800" dirty="0" smtClean="0"/>
                  <a:t>.</a:t>
                </a:r>
              </a:p>
              <a:p>
                <a:pPr lvl="0" algn="r"/>
                <a:r>
                  <a:rPr lang="en-US" sz="2800" dirty="0" err="1" smtClean="0"/>
                  <a:t>Javob</a:t>
                </a:r>
                <a:r>
                  <a:rPr lang="en-US" sz="2800" dirty="0" smtClean="0"/>
                  <a:t>: 96 </a:t>
                </a:r>
                <a:r>
                  <a:rPr lang="en-US" sz="2800" dirty="0" err="1" smtClean="0"/>
                  <a:t>sm</a:t>
                </a:r>
                <a:endParaRPr lang="ru-RU" sz="2800" dirty="0"/>
              </a:p>
            </p:txBody>
          </p:sp>
        </mc:Choice>
        <mc:Fallback xmlns="">
          <p:sp>
            <p:nvSpPr>
              <p:cNvPr id="5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2745" y="1592585"/>
                <a:ext cx="6552728" cy="4832092"/>
              </a:xfrm>
              <a:prstGeom prst="rect">
                <a:avLst/>
              </a:prstGeom>
              <a:blipFill>
                <a:blip r:embed="rId2"/>
                <a:stretch>
                  <a:fillRect l="-1860" t="-1261" r="-1953" b="-2522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Скругленный прямоугольник 5"/>
          <p:cNvSpPr/>
          <p:nvPr/>
        </p:nvSpPr>
        <p:spPr>
          <a:xfrm>
            <a:off x="2608711" y="1388375"/>
            <a:ext cx="2570799" cy="5661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0217" y="2882615"/>
            <a:ext cx="3634179" cy="217562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150422" y="479662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322918" y="2589281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D</a:t>
            </a:r>
            <a:endParaRPr lang="ru-RU" altLang="ru-RU" sz="2800" dirty="0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4288657" y="4796249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C</a:t>
            </a:r>
            <a:endParaRPr lang="ru-RU" altLang="ru-RU" sz="2800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50422" y="2557173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2175885" y="2852208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173177" y="488022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a</a:t>
            </a:r>
            <a:endParaRPr lang="ru-RU" altLang="ru-RU" sz="2800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288657" y="361070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84683" y="3610705"/>
            <a:ext cx="435534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dirty="0" smtClean="0"/>
              <a:t>b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87914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122" y="228119"/>
            <a:ext cx="3960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2060"/>
                </a:solidFill>
              </a:rPr>
              <a:t>Uchburchak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r>
              <a:rPr lang="en-US" sz="4800" b="1" dirty="0">
                <a:solidFill>
                  <a:srgbClr val="002060"/>
                </a:solidFill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</a:rPr>
              <a:t>    </a:t>
            </a:r>
            <a:r>
              <a:rPr lang="en-US" sz="4800" b="1" dirty="0" err="1" smtClean="0">
                <a:solidFill>
                  <a:srgbClr val="002060"/>
                </a:solidFill>
              </a:rPr>
              <a:t>yuzi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71532" y="508740"/>
            <a:ext cx="2044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S</a:t>
            </a:r>
            <a:r>
              <a:rPr lang="en-US" sz="6000" b="1" dirty="0" smtClean="0"/>
              <a:t>=ab</a:t>
            </a:r>
            <a:endParaRPr lang="ru-RU" sz="6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156721" y="2679925"/>
                <a:ext cx="2262158" cy="17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721" y="2679925"/>
                <a:ext cx="2262158" cy="1704249"/>
              </a:xfrm>
              <a:prstGeom prst="rect">
                <a:avLst/>
              </a:prstGeom>
              <a:blipFill rotWithShape="0">
                <a:blip r:embed="rId2"/>
                <a:stretch>
                  <a:fillRect l="-14555" b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28940" y="3797994"/>
                <a:ext cx="3192477" cy="1435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C00000"/>
                    </a:solidFill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6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4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940" y="3797994"/>
                <a:ext cx="3192477" cy="1435586"/>
              </a:xfrm>
              <a:prstGeom prst="rect">
                <a:avLst/>
              </a:prstGeom>
              <a:blipFill>
                <a:blip r:embed="rId3"/>
                <a:stretch>
                  <a:fillRect l="-7824" b="-8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230217" y="3732288"/>
            <a:ext cx="37321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S=(</a:t>
            </a:r>
            <a:r>
              <a:rPr lang="en-US" sz="6000" b="1" dirty="0" err="1" smtClean="0">
                <a:solidFill>
                  <a:srgbClr val="0070C0"/>
                </a:solidFill>
              </a:rPr>
              <a:t>a+b</a:t>
            </a:r>
            <a:r>
              <a:rPr lang="en-US" sz="6000" b="1" dirty="0" smtClean="0">
                <a:solidFill>
                  <a:srgbClr val="0070C0"/>
                </a:solidFill>
              </a:rPr>
              <a:t>)·h</a:t>
            </a:r>
            <a:endParaRPr lang="ru-RU" sz="60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998617" y="403061"/>
                <a:ext cx="2991235" cy="14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00206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𝒂𝒉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6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617" y="403061"/>
                <a:ext cx="2991235" cy="1435586"/>
              </a:xfrm>
              <a:prstGeom prst="rect">
                <a:avLst/>
              </a:prstGeom>
              <a:blipFill rotWithShape="0">
                <a:blip r:embed="rId4"/>
                <a:stretch>
                  <a:fillRect l="-12424" b="-12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8469089" y="2200683"/>
                <a:ext cx="2096343" cy="1559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9089" y="2200683"/>
                <a:ext cx="2096343" cy="1559851"/>
              </a:xfrm>
              <a:prstGeom prst="rect">
                <a:avLst/>
              </a:prstGeom>
              <a:blipFill rotWithShape="0">
                <a:blip r:embed="rId5"/>
                <a:stretch>
                  <a:fillRect l="-15407" b="-8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03334" y="4884537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S= a² </a:t>
            </a:r>
            <a:endParaRPr lang="ru-RU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0530" y="1917313"/>
                <a:ext cx="2894986" cy="1569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C0000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b="1" dirty="0" smtClean="0"/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30" y="1917313"/>
                <a:ext cx="2894986" cy="1569982"/>
              </a:xfrm>
              <a:prstGeom prst="rect">
                <a:avLst/>
              </a:prstGeom>
              <a:blipFill>
                <a:blip r:embed="rId6"/>
                <a:stretch>
                  <a:fillRect l="-9474" b="-1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689587" y="5370166"/>
                <a:ext cx="8119546" cy="986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S=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48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587" y="5370166"/>
                <a:ext cx="8119546" cy="986745"/>
              </a:xfrm>
              <a:prstGeom prst="rect">
                <a:avLst/>
              </a:prstGeom>
              <a:blipFill>
                <a:blip r:embed="rId7"/>
                <a:stretch>
                  <a:fillRect l="-3378" t="-4321" b="-259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278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56" y="0"/>
            <a:ext cx="12137293" cy="91286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356" y="-7156"/>
            <a:ext cx="121372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</a:rPr>
              <a:t>Kvadrat</a:t>
            </a:r>
            <a:r>
              <a:rPr lang="en-US" sz="4400" b="1" dirty="0" smtClean="0">
                <a:solidFill>
                  <a:schemeClr val="bg1"/>
                </a:solidFill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</a:rPr>
              <a:t>to‘g‘ri</a:t>
            </a:r>
            <a:r>
              <a:rPr lang="en-US" sz="4400" b="1" dirty="0" smtClean="0">
                <a:solidFill>
                  <a:schemeClr val="bg1"/>
                </a:solidFill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</a:rPr>
              <a:t>to‘rtburchak</a:t>
            </a:r>
            <a:r>
              <a:rPr lang="en-US" sz="4400" b="1" dirty="0" smtClean="0">
                <a:solidFill>
                  <a:schemeClr val="bg1"/>
                </a:solidFill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</a:rPr>
              <a:t>yuzi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96793" y="1353795"/>
            <a:ext cx="2044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S</a:t>
            </a:r>
            <a:r>
              <a:rPr lang="en-US" sz="6000" b="1" dirty="0" smtClean="0"/>
              <a:t>=ab</a:t>
            </a:r>
            <a:endParaRPr lang="ru-RU" sz="6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805526" y="3867587"/>
                <a:ext cx="2262158" cy="17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526" y="3867587"/>
                <a:ext cx="2262158" cy="1704249"/>
              </a:xfrm>
              <a:prstGeom prst="rect">
                <a:avLst/>
              </a:prstGeom>
              <a:blipFill rotWithShape="0">
                <a:blip r:embed="rId2"/>
                <a:stretch>
                  <a:fillRect l="-14286" b="-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218868" y="3756193"/>
                <a:ext cx="3192477" cy="1435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C00000"/>
                    </a:solidFill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6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4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8868" y="3756193"/>
                <a:ext cx="3192477" cy="1435586"/>
              </a:xfrm>
              <a:prstGeom prst="rect">
                <a:avLst/>
              </a:prstGeom>
              <a:blipFill>
                <a:blip r:embed="rId3"/>
                <a:stretch>
                  <a:fillRect l="-7634" b="-8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5021" y="3704049"/>
                <a:ext cx="2698046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0070C0"/>
                    </a:solidFill>
                  </a:rPr>
                  <a:t>S=a·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6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endParaRPr lang="ru-RU" sz="6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21" y="3704049"/>
                <a:ext cx="2698046" cy="1015663"/>
              </a:xfrm>
              <a:prstGeom prst="rect">
                <a:avLst/>
              </a:prstGeom>
              <a:blipFill>
                <a:blip r:embed="rId4"/>
                <a:stretch>
                  <a:fillRect l="-13801" t="-18675" b="-40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48253" y="1619661"/>
                <a:ext cx="2991235" cy="14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00206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𝒂𝒉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6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8253" y="1619661"/>
                <a:ext cx="2991235" cy="1435586"/>
              </a:xfrm>
              <a:prstGeom prst="rect">
                <a:avLst/>
              </a:prstGeom>
              <a:blipFill>
                <a:blip r:embed="rId5"/>
                <a:stretch>
                  <a:fillRect l="-12424" b="-1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764916" y="2827782"/>
                <a:ext cx="2096343" cy="1559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916" y="2827782"/>
                <a:ext cx="2096343" cy="1559851"/>
              </a:xfrm>
              <a:prstGeom prst="rect">
                <a:avLst/>
              </a:prstGeom>
              <a:blipFill rotWithShape="0">
                <a:blip r:embed="rId6"/>
                <a:stretch>
                  <a:fillRect l="-15698" b="-8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176779" y="4855890"/>
            <a:ext cx="2411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S= a² </a:t>
            </a:r>
            <a:endParaRPr lang="ru-RU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01287" y="1975984"/>
                <a:ext cx="2894986" cy="1569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C0000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b="1" dirty="0" smtClean="0"/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87" y="1975984"/>
                <a:ext cx="2894986" cy="1569982"/>
              </a:xfrm>
              <a:prstGeom prst="rect">
                <a:avLst/>
              </a:prstGeom>
              <a:blipFill>
                <a:blip r:embed="rId7"/>
                <a:stretch>
                  <a:fillRect l="-9474" b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48608" y="5600981"/>
                <a:ext cx="7441373" cy="912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S=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608" y="5600981"/>
                <a:ext cx="7441373" cy="912237"/>
              </a:xfrm>
              <a:prstGeom prst="rect">
                <a:avLst/>
              </a:prstGeom>
              <a:blipFill>
                <a:blip r:embed="rId8"/>
                <a:stretch>
                  <a:fillRect l="-3361" t="-4698" b="-25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9825178" y="452783"/>
            <a:ext cx="337131" cy="92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793032" y="2537029"/>
                <a:ext cx="288032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0070C0"/>
                    </a:solidFill>
                  </a:rPr>
                  <a:t>S=b·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3032" y="2537029"/>
                <a:ext cx="2880320" cy="923330"/>
              </a:xfrm>
              <a:prstGeom prst="rect">
                <a:avLst/>
              </a:prstGeom>
              <a:blipFill>
                <a:blip r:embed="rId9"/>
                <a:stretch>
                  <a:fillRect l="-11205"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55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3495"/>
            <a:ext cx="7677000" cy="7959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 flipH="1">
            <a:off x="-2123935" y="438492"/>
            <a:ext cx="10490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  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850343" y="656739"/>
            <a:ext cx="2044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S</a:t>
            </a:r>
            <a:r>
              <a:rPr lang="en-US" sz="6000" b="1" dirty="0" smtClean="0"/>
              <a:t>=ab</a:t>
            </a:r>
            <a:endParaRPr lang="ru-RU" sz="6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534437" y="1808781"/>
                <a:ext cx="2262158" cy="17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4437" y="1808781"/>
                <a:ext cx="2262158" cy="1704249"/>
              </a:xfrm>
              <a:prstGeom prst="rect">
                <a:avLst/>
              </a:prstGeom>
              <a:blipFill>
                <a:blip r:embed="rId2"/>
                <a:stretch>
                  <a:fillRect l="-14286" b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84676" y="3784353"/>
                <a:ext cx="3192477" cy="1435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C00000"/>
                    </a:solidFill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6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4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676" y="3784353"/>
                <a:ext cx="3192477" cy="1435586"/>
              </a:xfrm>
              <a:prstGeom prst="rect">
                <a:avLst/>
              </a:prstGeom>
              <a:blipFill>
                <a:blip r:embed="rId3"/>
                <a:stretch>
                  <a:fillRect l="-7839" b="-12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05684" y="1637780"/>
                <a:ext cx="2991235" cy="14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00206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𝒂𝒉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6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684" y="1637780"/>
                <a:ext cx="2991235" cy="1435586"/>
              </a:xfrm>
              <a:prstGeom prst="rect">
                <a:avLst/>
              </a:prstGeom>
              <a:blipFill>
                <a:blip r:embed="rId4"/>
                <a:stretch>
                  <a:fillRect l="-12220" b="-1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7092861" y="1565470"/>
                <a:ext cx="2096343" cy="1559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861" y="1565470"/>
                <a:ext cx="2096343" cy="1559851"/>
              </a:xfrm>
              <a:prstGeom prst="rect">
                <a:avLst/>
              </a:prstGeom>
              <a:blipFill rotWithShape="0">
                <a:blip r:embed="rId5"/>
                <a:stretch>
                  <a:fillRect l="-15743" b="-85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028140" y="5177381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S= a² </a:t>
            </a:r>
            <a:endParaRPr lang="ru-RU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61745" y="1844225"/>
                <a:ext cx="3546966" cy="1883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8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8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5400" b="1" dirty="0" smtClean="0">
                    <a:solidFill>
                      <a:schemeClr val="accent1"/>
                    </a:solidFill>
                  </a:rPr>
                  <a:t> </a:t>
                </a:r>
                <a:endParaRPr lang="ru-RU" sz="5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745" y="1844225"/>
                <a:ext cx="3546966" cy="1883401"/>
              </a:xfrm>
              <a:prstGeom prst="rect">
                <a:avLst/>
              </a:prstGeom>
              <a:blipFill>
                <a:blip r:embed="rId6"/>
                <a:stretch>
                  <a:fillRect l="-10309" b="-32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48609" y="5459090"/>
                <a:ext cx="7647986" cy="912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S=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609" y="5459090"/>
                <a:ext cx="7647986" cy="912237"/>
              </a:xfrm>
              <a:prstGeom prst="rect">
                <a:avLst/>
              </a:prstGeom>
              <a:blipFill>
                <a:blip r:embed="rId7"/>
                <a:stretch>
                  <a:fillRect l="-3270" t="-4698" b="-25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4745988" y="3076134"/>
                <a:ext cx="2949718" cy="1107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b="1" dirty="0" smtClean="0">
                    <a:solidFill>
                      <a:srgbClr val="C00000"/>
                    </a:solidFill>
                  </a:rPr>
                  <a:t>S=a·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6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endParaRPr lang="ru-RU" b="1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988" y="3076134"/>
                <a:ext cx="2949718" cy="1107996"/>
              </a:xfrm>
              <a:prstGeom prst="rect">
                <a:avLst/>
              </a:prstGeom>
              <a:blipFill rotWithShape="0">
                <a:blip r:embed="rId8"/>
                <a:stretch>
                  <a:fillRect l="-14286" t="-19890" b="-414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8319500" y="3932062"/>
                <a:ext cx="2988190" cy="1107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b="1" dirty="0" smtClean="0">
                    <a:solidFill>
                      <a:srgbClr val="0070C0"/>
                    </a:solidFill>
                  </a:rPr>
                  <a:t>S=b·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6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ru-RU" sz="54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9500" y="3932062"/>
                <a:ext cx="2988190" cy="1107996"/>
              </a:xfrm>
              <a:prstGeom prst="rect">
                <a:avLst/>
              </a:prstGeom>
              <a:blipFill rotWithShape="0">
                <a:blip r:embed="rId9"/>
                <a:stretch>
                  <a:fillRect l="-14082" t="-19231" b="-40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76041" y="40605"/>
            <a:ext cx="67249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</a:rPr>
              <a:t>Parallellogramm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va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romb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yuzi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6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29328" y="1041583"/>
            <a:ext cx="2044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S</a:t>
            </a:r>
            <a:r>
              <a:rPr lang="en-US" sz="6000" b="1" dirty="0" smtClean="0"/>
              <a:t>=ab</a:t>
            </a:r>
            <a:endParaRPr lang="ru-RU" sz="6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08352" y="2745832"/>
                <a:ext cx="2262158" cy="17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sz="72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352" y="2745832"/>
                <a:ext cx="2262158" cy="1704249"/>
              </a:xfrm>
              <a:prstGeom prst="rect">
                <a:avLst/>
              </a:prstGeom>
              <a:blipFill>
                <a:blip r:embed="rId2"/>
                <a:stretch>
                  <a:fillRect l="-14286" b="-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825301" y="3622516"/>
                <a:ext cx="3593676" cy="1569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600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S</a:t>
                </a:r>
                <a:r>
                  <a:rPr lang="en-US" sz="4400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6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6600" b="1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4400" b="1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5301" y="3622516"/>
                <a:ext cx="3593676" cy="1569982"/>
              </a:xfrm>
              <a:prstGeom prst="rect">
                <a:avLst/>
              </a:prstGeom>
              <a:blipFill>
                <a:blip r:embed="rId3"/>
                <a:stretch>
                  <a:fillRect l="-11715" b="-135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230217" y="3732288"/>
                <a:ext cx="3613490" cy="1569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0" b="1" dirty="0" smtClean="0">
                    <a:solidFill>
                      <a:srgbClr val="0070C0"/>
                    </a:solidFill>
                  </a:rPr>
                  <a:t>S= </a:t>
                </a:r>
                <a14:m>
                  <m:oMath xmlns:m="http://schemas.openxmlformats.org/officeDocument/2006/math">
                    <m:r>
                      <a:rPr lang="en-US" sz="6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)²</m:t>
                    </m:r>
                  </m:oMath>
                </a14:m>
                <a:endParaRPr lang="ru-RU" sz="6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217" y="3732288"/>
                <a:ext cx="3613490" cy="1569982"/>
              </a:xfrm>
              <a:prstGeom prst="rect">
                <a:avLst/>
              </a:prstGeom>
              <a:blipFill rotWithShape="0">
                <a:blip r:embed="rId4"/>
                <a:stretch>
                  <a:fillRect l="-10287" b="-9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282272" y="1730169"/>
            <a:ext cx="36989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S =</a:t>
            </a:r>
            <a:r>
              <a:rPr lang="en-US" sz="6000" b="1" dirty="0" err="1" smtClean="0">
                <a:solidFill>
                  <a:srgbClr val="C00000"/>
                </a:solidFill>
              </a:rPr>
              <a:t>MN·h</a:t>
            </a:r>
            <a:endParaRPr lang="ru-RU" sz="60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792042" y="1838647"/>
                <a:ext cx="2096343" cy="15598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7030A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60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2042" y="1838647"/>
                <a:ext cx="2096343" cy="1559851"/>
              </a:xfrm>
              <a:prstGeom prst="rect">
                <a:avLst/>
              </a:prstGeom>
              <a:blipFill>
                <a:blip r:embed="rId5"/>
                <a:stretch>
                  <a:fillRect l="-15407" b="-90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028140" y="5177381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S= a² </a:t>
            </a:r>
            <a:endParaRPr lang="ru-RU" sz="6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69604" y="1838647"/>
                <a:ext cx="2894986" cy="1569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206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b="1" dirty="0" smtClean="0"/>
                  <a:t> </a:t>
                </a:r>
                <a:endParaRPr lang="ru-RU" sz="4800" b="1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04" y="1838647"/>
                <a:ext cx="2894986" cy="1569982"/>
              </a:xfrm>
              <a:prstGeom prst="rect">
                <a:avLst/>
              </a:prstGeom>
              <a:blipFill rotWithShape="0">
                <a:blip r:embed="rId6"/>
                <a:stretch>
                  <a:fillRect l="-9684" b="-1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48609" y="5459090"/>
                <a:ext cx="7647986" cy="912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S=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609" y="5459090"/>
                <a:ext cx="7647986" cy="912237"/>
              </a:xfrm>
              <a:prstGeom prst="rect">
                <a:avLst/>
              </a:prstGeom>
              <a:blipFill>
                <a:blip r:embed="rId7"/>
                <a:stretch>
                  <a:fillRect l="-3270" t="-4698" b="-25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2485" y="23406"/>
            <a:ext cx="5717524" cy="76944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43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447014" y="1997794"/>
            <a:ext cx="11305256" cy="3785652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 algn="just"/>
            <a:r>
              <a:rPr lang="en-US" dirty="0" smtClean="0"/>
              <a:t>        </a:t>
            </a:r>
            <a:r>
              <a:rPr lang="ru-RU" sz="6000" i="1" dirty="0" smtClean="0"/>
              <a:t>ABCD</a:t>
            </a:r>
            <a:r>
              <a:rPr lang="ru-RU" sz="6000" dirty="0" smtClean="0"/>
              <a:t> </a:t>
            </a:r>
            <a:r>
              <a:rPr lang="ru-RU" sz="6000" dirty="0" err="1"/>
              <a:t>romb</a:t>
            </a:r>
            <a:r>
              <a:rPr lang="ru-RU" sz="6000" dirty="0"/>
              <a:t> </a:t>
            </a:r>
            <a:r>
              <a:rPr lang="ru-RU" sz="6000" dirty="0" err="1"/>
              <a:t>berilgan</a:t>
            </a:r>
            <a:r>
              <a:rPr lang="ru-RU" sz="6000" dirty="0"/>
              <a:t>. </a:t>
            </a:r>
            <a:r>
              <a:rPr lang="ru-RU" sz="6000" i="1" dirty="0"/>
              <a:t>AC</a:t>
            </a:r>
            <a:r>
              <a:rPr lang="ru-RU" sz="6000" dirty="0"/>
              <a:t> </a:t>
            </a:r>
            <a:r>
              <a:rPr lang="ru-RU" sz="6000" dirty="0" err="1"/>
              <a:t>va</a:t>
            </a:r>
            <a:r>
              <a:rPr lang="ru-RU" sz="6000" dirty="0"/>
              <a:t> </a:t>
            </a:r>
            <a:r>
              <a:rPr lang="ru-RU" sz="6000" i="1" dirty="0"/>
              <a:t>BD</a:t>
            </a:r>
            <a:r>
              <a:rPr lang="ru-RU" sz="6000" dirty="0"/>
              <a:t> </a:t>
            </a:r>
            <a:r>
              <a:rPr lang="ru-RU" sz="6000" dirty="0" err="1"/>
              <a:t>diagonallar</a:t>
            </a:r>
            <a:r>
              <a:rPr lang="ru-RU" sz="6000" dirty="0"/>
              <a:t> </a:t>
            </a:r>
            <a:r>
              <a:rPr lang="ru-RU" sz="6000" dirty="0" err="1"/>
              <a:t>mos</a:t>
            </a:r>
            <a:r>
              <a:rPr lang="ru-RU" sz="6000" dirty="0"/>
              <a:t> </a:t>
            </a:r>
            <a:r>
              <a:rPr lang="ru-RU" sz="6000" dirty="0" err="1" smtClean="0"/>
              <a:t>ravish</a:t>
            </a:r>
            <a:r>
              <a:rPr lang="en-US" sz="6000" dirty="0" smtClean="0"/>
              <a:t>d</a:t>
            </a:r>
            <a:r>
              <a:rPr lang="ru-RU" sz="6000" dirty="0" smtClean="0"/>
              <a:t>a </a:t>
            </a:r>
            <a:r>
              <a:rPr lang="en-US" sz="6000" dirty="0" smtClean="0"/>
              <a:t>   </a:t>
            </a:r>
            <a:r>
              <a:rPr lang="ru-RU" sz="6000" dirty="0" smtClean="0"/>
              <a:t>30 </a:t>
            </a:r>
            <a:r>
              <a:rPr lang="en-US" sz="6000" dirty="0" err="1"/>
              <a:t>s</a:t>
            </a:r>
            <a:r>
              <a:rPr lang="ru-RU" sz="6000" dirty="0" smtClean="0"/>
              <a:t>m </a:t>
            </a:r>
            <a:r>
              <a:rPr lang="ru-RU" sz="6000" dirty="0" err="1"/>
              <a:t>va</a:t>
            </a:r>
            <a:r>
              <a:rPr lang="ru-RU" sz="6000" dirty="0"/>
              <a:t> 12 </a:t>
            </a:r>
            <a:r>
              <a:rPr lang="en-US" sz="6000" dirty="0" err="1"/>
              <a:t>s</a:t>
            </a:r>
            <a:r>
              <a:rPr lang="ru-RU" sz="6000" dirty="0" smtClean="0"/>
              <a:t>m </a:t>
            </a:r>
            <a:r>
              <a:rPr lang="ru-RU" sz="6000" dirty="0" err="1"/>
              <a:t>ga</a:t>
            </a:r>
            <a:r>
              <a:rPr lang="ru-RU" sz="6000" dirty="0"/>
              <a:t> </a:t>
            </a:r>
            <a:r>
              <a:rPr lang="ru-RU" sz="6000" dirty="0" err="1"/>
              <a:t>teng</a:t>
            </a:r>
            <a:r>
              <a:rPr lang="ru-RU" sz="6000" dirty="0"/>
              <a:t>. </a:t>
            </a:r>
            <a:r>
              <a:rPr lang="ru-RU" sz="6000" dirty="0" err="1"/>
              <a:t>Rombning</a:t>
            </a:r>
            <a:r>
              <a:rPr lang="ru-RU" sz="6000" dirty="0"/>
              <a:t> </a:t>
            </a:r>
            <a:r>
              <a:rPr lang="ru-RU" sz="6000" dirty="0" err="1"/>
              <a:t>yuzini</a:t>
            </a:r>
            <a:r>
              <a:rPr lang="ru-RU" sz="6000" dirty="0"/>
              <a:t> </a:t>
            </a:r>
            <a:r>
              <a:rPr lang="ru-RU" sz="6000" dirty="0" err="1"/>
              <a:t>toping</a:t>
            </a:r>
            <a:r>
              <a:rPr lang="ru-RU" sz="60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9287" cy="11575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44581" y="273784"/>
            <a:ext cx="10510123" cy="60994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151-bet, 10- masala.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00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44582" y="235724"/>
            <a:ext cx="3808084" cy="1195337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5490" y="342751"/>
            <a:ext cx="541686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     </a:t>
            </a:r>
            <a:r>
              <a:rPr lang="en-US" sz="4400" b="1" dirty="0" err="1" smtClean="0"/>
              <a:t>Berilgan</a:t>
            </a:r>
            <a:r>
              <a:rPr lang="en-US" sz="4400" b="1" dirty="0"/>
              <a:t>:</a:t>
            </a:r>
          </a:p>
          <a:p>
            <a:r>
              <a:rPr lang="en-US" sz="3600" dirty="0" smtClean="0"/>
              <a:t>ABCD – </a:t>
            </a:r>
            <a:r>
              <a:rPr lang="en-US" sz="3600" dirty="0" err="1" smtClean="0"/>
              <a:t>romb</a:t>
            </a:r>
            <a:endParaRPr lang="en-US" sz="3600" dirty="0"/>
          </a:p>
          <a:p>
            <a:r>
              <a:rPr lang="en-US" sz="3600" dirty="0" smtClean="0"/>
              <a:t>AC = 30 cm, BD = 12 cm.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1437" y="2220188"/>
                <a:ext cx="517308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/>
                  <a:t>Topish </a:t>
                </a:r>
                <a:r>
                  <a:rPr lang="en-US" sz="4000" b="1" dirty="0" err="1" smtClean="0"/>
                  <a:t>kerak</a:t>
                </a:r>
                <a:r>
                  <a:rPr lang="en-US" sz="4000" b="1" dirty="0" smtClean="0"/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4800" b="1" dirty="0" smtClean="0"/>
                  <a:t>- ?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37" y="2220188"/>
                <a:ext cx="5173083" cy="830997"/>
              </a:xfrm>
              <a:prstGeom prst="rect">
                <a:avLst/>
              </a:prstGeom>
              <a:blipFill>
                <a:blip r:embed="rId2"/>
                <a:stretch>
                  <a:fillRect l="-4122" t="-17518" r="-4358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28763" y="3051185"/>
                <a:ext cx="8156350" cy="3811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/>
                  <a:t>Yechish:</a:t>
                </a:r>
                <a:r>
                  <a:rPr lang="en-US" sz="3600" b="1" dirty="0" smtClean="0"/>
                  <a:t>             </a:t>
                </a:r>
                <a:r>
                  <a:rPr lang="en-US" sz="6000" b="1" dirty="0" smtClean="0"/>
                  <a:t>S</a:t>
                </a:r>
                <a:r>
                  <a:rPr lang="en-US" sz="4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/>
                  <a:t> ;</a:t>
                </a:r>
                <a:endParaRPr lang="en-US" sz="3600" b="1" dirty="0" smtClean="0"/>
              </a:p>
              <a:p>
                <a:r>
                  <a:rPr lang="en-US" sz="3600" b="1" dirty="0" smtClean="0"/>
                  <a:t> </a:t>
                </a:r>
                <a:r>
                  <a:rPr lang="en-US" sz="4000" dirty="0" smtClean="0"/>
                  <a:t>AC=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1  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4000" dirty="0" smtClean="0"/>
                  <a:t>BC=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800" b="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4800" b="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>
                            <a:latin typeface="Cambria Math" panose="02040503050406030204" pitchFamily="18" charset="0"/>
                          </a:rPr>
                          <m:t>30∙12</m:t>
                        </m:r>
                      </m:num>
                      <m:den>
                        <m:r>
                          <a:rPr lang="en-US" sz="4800" b="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800" b="0" i="1">
                        <a:latin typeface="Cambria Math" panose="02040503050406030204" pitchFamily="18" charset="0"/>
                      </a:rPr>
                      <m:t>=180 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>
                            <a:latin typeface="Cambria Math" panose="02040503050406030204" pitchFamily="18" charset="0"/>
                          </a:rPr>
                          <m:t>𝑠𝑚</m:t>
                        </m:r>
                      </m:e>
                      <m:sup>
                        <m:r>
                          <a:rPr lang="en-US" sz="48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6000" dirty="0"/>
                  <a:t> </a:t>
                </a:r>
                <a:endParaRPr lang="en-US" sz="6000" dirty="0" smtClean="0"/>
              </a:p>
              <a:p>
                <a:pPr marL="0" indent="0" algn="ctr">
                  <a:buNone/>
                </a:pP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5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S=180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5400" b="1" i="0">
                            <a:latin typeface="Cambria Math" panose="02040503050406030204" pitchFamily="18" charset="0"/>
                          </a:rPr>
                          <m:t>𝐬𝐦</m:t>
                        </m:r>
                      </m:e>
                      <m:sup>
                        <m:r>
                          <a:rPr lang="en-US" sz="54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3" y="3051185"/>
                <a:ext cx="8156350" cy="3811108"/>
              </a:xfrm>
              <a:prstGeom prst="rect">
                <a:avLst/>
              </a:prstGeom>
              <a:blipFill>
                <a:blip r:embed="rId3"/>
                <a:stretch>
                  <a:fillRect l="-2691" t="-2080" b="-89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араллелограмм 18"/>
          <p:cNvSpPr/>
          <p:nvPr/>
        </p:nvSpPr>
        <p:spPr>
          <a:xfrm>
            <a:off x="7861661" y="711064"/>
            <a:ext cx="3456384" cy="2377921"/>
          </a:xfrm>
          <a:prstGeom prst="parallelogram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7861661" y="711064"/>
            <a:ext cx="3456384" cy="237792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8509733" y="718489"/>
            <a:ext cx="2232248" cy="234097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11258006" y="100200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A</a:t>
            </a:r>
            <a:endParaRPr lang="ru-RU" altLang="ru-RU" sz="3600" b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7916471" y="101088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B</a:t>
            </a:r>
            <a:endParaRPr lang="ru-RU" altLang="ru-RU" sz="3600" b="1" dirty="0"/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7426127" y="2953519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C</a:t>
            </a:r>
            <a:endParaRPr lang="ru-RU" altLang="ru-RU" sz="3600" b="1" dirty="0"/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0702491" y="2953518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D</a:t>
            </a:r>
            <a:endParaRPr lang="ru-RU" altLang="ru-RU" sz="36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502798" y="1783302"/>
            <a:ext cx="6480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87020" algn="l"/>
              </a:tabLst>
            </a:pPr>
            <a:r>
              <a:rPr lang="en-US" sz="3200" dirty="0">
                <a:solidFill>
                  <a:srgbClr val="00B05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3200" baseline="-25000" dirty="0">
                <a:solidFill>
                  <a:srgbClr val="00B05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endParaRPr lang="ru-RU" sz="1600" dirty="0">
              <a:solidFill>
                <a:srgbClr val="00B05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967897" y="1782407"/>
            <a:ext cx="6480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87020" algn="l"/>
              </a:tabLst>
            </a:pPr>
            <a:r>
              <a:rPr lang="en-US" sz="3200" dirty="0" smtClean="0">
                <a:solidFill>
                  <a:srgbClr val="00B05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3200" baseline="-25000" dirty="0" smtClean="0">
                <a:solidFill>
                  <a:srgbClr val="00B05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endParaRPr lang="ru-RU" sz="1600" dirty="0">
              <a:solidFill>
                <a:srgbClr val="00B05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89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812"/>
            <a:ext cx="12199287" cy="14253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476201" y="1925786"/>
            <a:ext cx="11377264" cy="4524315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sz="4800" i="1" dirty="0" smtClean="0"/>
              <a:t>     </a:t>
            </a:r>
            <a:r>
              <a:rPr lang="ru-RU" sz="4800" i="1" dirty="0" smtClean="0"/>
              <a:t>ABC</a:t>
            </a:r>
            <a:r>
              <a:rPr lang="ru-RU" sz="4800" dirty="0" smtClean="0"/>
              <a:t> u</a:t>
            </a:r>
            <a:r>
              <a:rPr lang="en-US" sz="4800" dirty="0" err="1" smtClean="0"/>
              <a:t>c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hburchakda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BC=34cm. BC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kesmaning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o‘rtasidan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AC   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to‘g‘ri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chi-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ziqqa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o‘tkazilgan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EF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perpendikular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AF = 25  c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FC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 c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kesmalarga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ajratadi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ABC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uchburchakning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yuzini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toping.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837" y="-23812"/>
            <a:ext cx="12155134" cy="1425351"/>
          </a:xfrm>
          <a:prstGeom prst="roundRect">
            <a:avLst/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161-bet,12-masala.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29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8510244" y="3782241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dirty="0" smtClean="0"/>
              <a:t>E</a:t>
            </a:r>
            <a:endParaRPr lang="ru-RU" altLang="ru-RU" sz="36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7821017" y="3681617"/>
            <a:ext cx="0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26631" y="1297149"/>
                <a:ext cx="6624737" cy="5092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b="1" dirty="0" err="1" smtClean="0"/>
                  <a:t>Berilgan</a:t>
                </a:r>
                <a:r>
                  <a:rPr lang="en-US" sz="5400" b="1" dirty="0" smtClean="0"/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 smtClean="0"/>
                  <a:t>∆</a:t>
                </a:r>
                <a:r>
                  <a:rPr lang="en-US" sz="4000" dirty="0" smtClean="0"/>
                  <a:t>ABC –</a:t>
                </a:r>
                <a:r>
                  <a:rPr lang="en-US" sz="4000" dirty="0" err="1" smtClean="0"/>
                  <a:t>ixtiyoriy</a:t>
                </a:r>
                <a:r>
                  <a:rPr lang="en-US" sz="4000" dirty="0" smtClean="0"/>
                  <a:t> </a:t>
                </a:r>
              </a:p>
              <a:p>
                <a:r>
                  <a:rPr lang="en-US" sz="4000" dirty="0" smtClean="0"/>
                  <a:t>EF    AC</a:t>
                </a:r>
              </a:p>
              <a:p>
                <a:r>
                  <a:rPr lang="en-US" sz="4000" dirty="0" smtClean="0"/>
                  <a:t>AF=25 </a:t>
                </a:r>
                <a:r>
                  <a:rPr lang="en-US" sz="4000" dirty="0" err="1" smtClean="0"/>
                  <a:t>cm,FC</a:t>
                </a:r>
                <a:r>
                  <a:rPr lang="en-US" sz="4000" dirty="0" smtClean="0"/>
                  <a:t>=15cm</a:t>
                </a:r>
              </a:p>
              <a:p>
                <a:r>
                  <a:rPr lang="en-US" sz="4000" dirty="0" smtClean="0"/>
                  <a:t>BC=34cm</a:t>
                </a:r>
              </a:p>
              <a:p>
                <a:r>
                  <a:rPr lang="en-US" sz="4400" b="1" dirty="0" err="1" smtClean="0"/>
                  <a:t>Topish</a:t>
                </a:r>
                <a:r>
                  <a:rPr lang="en-US" sz="4400" b="1" dirty="0" smtClean="0"/>
                  <a:t> </a:t>
                </a:r>
                <a:r>
                  <a:rPr lang="en-US" sz="4400" b="1" dirty="0" err="1" smtClean="0"/>
                  <a:t>kerak</a:t>
                </a:r>
                <a:r>
                  <a:rPr lang="en-US" sz="4400" b="1" dirty="0" smtClean="0"/>
                  <a:t>:</a:t>
                </a:r>
              </a:p>
              <a:p>
                <a:r>
                  <a:rPr lang="en-US" sz="40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cm²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31" y="1297149"/>
                <a:ext cx="6624737" cy="5092100"/>
              </a:xfrm>
              <a:prstGeom prst="rect">
                <a:avLst/>
              </a:prstGeom>
              <a:blipFill>
                <a:blip r:embed="rId2"/>
                <a:stretch>
                  <a:fillRect l="-4876" t="-3353" b="-3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внобедренный треугольник 13"/>
          <p:cNvSpPr/>
          <p:nvPr/>
        </p:nvSpPr>
        <p:spPr>
          <a:xfrm>
            <a:off x="6307107" y="1631640"/>
            <a:ext cx="3744416" cy="3024336"/>
          </a:xfrm>
          <a:prstGeom prst="triangl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8167426" y="1159296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A</a:t>
            </a:r>
            <a:endParaRPr lang="ru-RU" altLang="ru-RU" sz="3600" b="1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0120045" y="4477078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C</a:t>
            </a:r>
            <a:endParaRPr lang="ru-RU" altLang="ru-RU" sz="3600" b="1" dirty="0"/>
          </a:p>
        </p:txBody>
      </p:sp>
      <p:cxnSp>
        <p:nvCxnSpPr>
          <p:cNvPr id="17" name="Прямая соединительная линия 16"/>
          <p:cNvCxnSpPr>
            <a:endCxn id="14" idx="3"/>
          </p:cNvCxnSpPr>
          <p:nvPr/>
        </p:nvCxnSpPr>
        <p:spPr>
          <a:xfrm flipH="1">
            <a:off x="8179315" y="3809401"/>
            <a:ext cx="1330406" cy="8465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 rot="3560025">
            <a:off x="9384328" y="3863131"/>
            <a:ext cx="247751" cy="21561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9485059" y="3174075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F</a:t>
            </a:r>
            <a:endParaRPr lang="ru-RU" altLang="ru-RU" sz="3600" b="1" dirty="0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7788422" y="4609372"/>
            <a:ext cx="435534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600" b="1" dirty="0" smtClean="0"/>
              <a:t>E</a:t>
            </a:r>
            <a:endParaRPr lang="ru-RU" altLang="ru-RU" sz="3600" b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9043411" y="4490186"/>
            <a:ext cx="0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099195" y="4508748"/>
            <a:ext cx="0" cy="3231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8179315" y="1612664"/>
            <a:ext cx="0" cy="304331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 flipH="1">
            <a:off x="5948808" y="4609372"/>
            <a:ext cx="33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85650" cy="12894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161-bet,12-masala.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700337" y="3134320"/>
            <a:ext cx="0" cy="4896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84313" y="3623998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76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4130</TotalTime>
  <Words>499</Words>
  <Application>Microsoft Office PowerPoint</Application>
  <PresentationFormat>Произвольный</PresentationFormat>
  <Paragraphs>163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(OR SLIDEDOC) TITLE</dc:title>
  <dc:creator>Iroda</dc:creator>
  <cp:lastModifiedBy>Админ</cp:lastModifiedBy>
  <cp:revision>287</cp:revision>
  <dcterms:modified xsi:type="dcterms:W3CDTF">2021-04-05T10:40:33Z</dcterms:modified>
</cp:coreProperties>
</file>