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notesMasterIdLst>
    <p:notesMasterId r:id="rId15"/>
  </p:notesMasterIdLst>
  <p:sldIdLst>
    <p:sldId id="306" r:id="rId2"/>
    <p:sldId id="347" r:id="rId3"/>
    <p:sldId id="348" r:id="rId4"/>
    <p:sldId id="349" r:id="rId5"/>
    <p:sldId id="343" r:id="rId6"/>
    <p:sldId id="340" r:id="rId7"/>
    <p:sldId id="341" r:id="rId8"/>
    <p:sldId id="334" r:id="rId9"/>
    <p:sldId id="335" r:id="rId10"/>
    <p:sldId id="344" r:id="rId11"/>
    <p:sldId id="345" r:id="rId12"/>
    <p:sldId id="350" r:id="rId13"/>
    <p:sldId id="305" r:id="rId14"/>
  </p:sldIdLst>
  <p:sldSz cx="12192000" cy="6858000"/>
  <p:notesSz cx="6858000" cy="9144000"/>
  <p:custDataLst>
    <p:tags r:id="rId1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2884"/>
    <a:srgbClr val="7A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09" autoAdjust="0"/>
    <p:restoredTop sz="99630" autoAdjust="0"/>
  </p:normalViewPr>
  <p:slideViewPr>
    <p:cSldViewPr>
      <p:cViewPr varScale="1">
        <p:scale>
          <a:sx n="74" d="100"/>
          <a:sy n="74" d="100"/>
        </p:scale>
        <p:origin x="13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1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1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71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71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72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72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17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8113" y="766763"/>
            <a:ext cx="6823075" cy="383857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7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21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633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00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25233" y="3183000"/>
            <a:ext cx="4848800" cy="30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06" b="1">
                <a:solidFill>
                  <a:srgbClr val="F67031"/>
                </a:solidFill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57762423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9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97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912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1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15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267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039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071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4/5/2021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386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026" y="-29847"/>
            <a:ext cx="11866650" cy="153144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8" name="object 3"/>
          <p:cNvSpPr txBox="1">
            <a:spLocks/>
          </p:cNvSpPr>
          <p:nvPr/>
        </p:nvSpPr>
        <p:spPr>
          <a:xfrm>
            <a:off x="1789062" y="60788"/>
            <a:ext cx="6678119" cy="1133092"/>
          </a:xfrm>
          <a:prstGeom prst="rect">
            <a:avLst/>
          </a:prstGeom>
        </p:spPr>
        <p:txBody>
          <a:bodyPr spcFirstLastPara="1" vert="horz" wrap="square" lIns="0" tIns="25350" rIns="0" bIns="0" rtlCol="0" anchor="ctr" anchorCtr="0">
            <a:spAutoFit/>
          </a:bodyPr>
          <a:lstStyle>
            <a:lvl1pPr lvl="0" algn="l" defTabSz="6858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000" b="1">
                <a:solidFill>
                  <a:srgbClr val="F67031"/>
                </a:solidFill>
              </a:defRPr>
            </a:lvl9pPr>
          </a:lstStyle>
          <a:p>
            <a:pPr marL="22044" algn="ctr">
              <a:lnSpc>
                <a:spcPct val="100000"/>
              </a:lnSpc>
              <a:spcBef>
                <a:spcPts val="198"/>
              </a:spcBef>
            </a:pPr>
            <a:r>
              <a:rPr lang="en-US" sz="7034" dirty="0" smtClean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GEOMETRIYA</a:t>
            </a:r>
            <a:endParaRPr lang="en-US" sz="7034" dirty="0">
              <a:solidFill>
                <a:schemeClr val="bg1"/>
              </a:solidFill>
              <a:effectLst>
                <a:outerShdw blurRad="25400" dist="12700" dir="2700000" sx="101000" sy="101000" algn="tl" rotWithShape="0">
                  <a:schemeClr val="bg1">
                    <a:alpha val="40000"/>
                  </a:scheme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11"/>
          <p:cNvSpPr/>
          <p:nvPr/>
        </p:nvSpPr>
        <p:spPr>
          <a:xfrm>
            <a:off x="6096000" y="3519598"/>
            <a:ext cx="2753724" cy="25922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2450"/>
          </a:p>
        </p:txBody>
      </p:sp>
      <p:sp>
        <p:nvSpPr>
          <p:cNvPr id="16" name="TextBox 15"/>
          <p:cNvSpPr txBox="1"/>
          <p:nvPr/>
        </p:nvSpPr>
        <p:spPr>
          <a:xfrm>
            <a:off x="1291023" y="1556792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it-IT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it-IT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ifagor teor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emasining</a:t>
            </a:r>
            <a:r>
              <a:rPr lang="en-US" sz="6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tatbiqlari</a:t>
            </a:r>
            <a:endParaRPr lang="en-US" sz="6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379957" y="274210"/>
            <a:ext cx="1612942" cy="923330"/>
          </a:xfrm>
          <a:prstGeom prst="rect">
            <a:avLst/>
          </a:prstGeom>
          <a:solidFill>
            <a:srgbClr val="00B050"/>
          </a:solidFill>
          <a:ln w="57150">
            <a:solidFill>
              <a:schemeClr val="bg1"/>
            </a:solidFill>
          </a:ln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014" y="1987802"/>
            <a:ext cx="864096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5014" y="4202199"/>
            <a:ext cx="864096" cy="1728192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375157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10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10</a:t>
            </a:fld>
            <a:endParaRPr lang="en" sz="1171"/>
          </a:p>
        </p:txBody>
      </p:sp>
      <p:sp>
        <p:nvSpPr>
          <p:cNvPr id="4" name="Прямоугольник 3"/>
          <p:cNvSpPr/>
          <p:nvPr/>
        </p:nvSpPr>
        <p:spPr>
          <a:xfrm>
            <a:off x="271542" y="1080429"/>
            <a:ext cx="11790066" cy="2497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Δ ABC da 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AB =13 cm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= 20 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AD 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 12 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cm  </a:t>
            </a:r>
            <a:r>
              <a:rPr lang="en-US" sz="3908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908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AC </a:t>
            </a:r>
            <a:r>
              <a:rPr lang="en-US" sz="390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tomonlarning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BC  </a:t>
            </a:r>
            <a:r>
              <a:rPr lang="en-US" sz="3908" dirty="0" err="1">
                <a:latin typeface="Arial" panose="020B0604020202020204" pitchFamily="34" charset="0"/>
                <a:cs typeface="Arial" panose="020B0604020202020204" pitchFamily="34" charset="0"/>
              </a:rPr>
              <a:t>tomonga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908" dirty="0" err="1"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8" dirty="0" err="1">
                <a:latin typeface="Arial" panose="020B0604020202020204" pitchFamily="34" charset="0"/>
                <a:cs typeface="Arial" panose="020B0604020202020204" pitchFamily="34" charset="0"/>
              </a:rPr>
              <a:t>proyeksiyalari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uzunliklari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90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 BC </a:t>
            </a:r>
            <a:r>
              <a:rPr lang="en-US" sz="390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3908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908" dirty="0" err="1"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3908" dirty="0">
                <a:latin typeface="Arial" panose="020B0604020202020204" pitchFamily="34" charset="0"/>
                <a:cs typeface="Arial" panose="020B0604020202020204" pitchFamily="34" charset="0"/>
              </a:rPr>
              <a:t>  toping.</a:t>
            </a:r>
            <a:endParaRPr lang="ru-RU" sz="390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-23261"/>
            <a:ext cx="12061608" cy="1128754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275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27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086491" y="5959184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4765174" y="6290298"/>
            <a:ext cx="3835149" cy="1"/>
          </a:xfrm>
          <a:prstGeom prst="line">
            <a:avLst/>
          </a:prstGeom>
          <a:ln w="412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4765175" y="4262395"/>
            <a:ext cx="1266546" cy="2027904"/>
          </a:xfrm>
          <a:prstGeom prst="line">
            <a:avLst/>
          </a:prstGeom>
          <a:ln w="412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5820380" y="3779214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dirty="0"/>
              <a:t>A</a:t>
            </a:r>
            <a:endParaRPr lang="ru-RU" sz="28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6031721" y="4245727"/>
            <a:ext cx="2532192" cy="2044571"/>
          </a:xfrm>
          <a:prstGeom prst="line">
            <a:avLst/>
          </a:prstGeom>
          <a:ln w="41275">
            <a:solidFill>
              <a:srgbClr val="7030A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4367808" y="617102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/>
              <a:t>B</a:t>
            </a:r>
            <a:endParaRPr lang="ru-RU" sz="2345" dirty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8628270" y="6115195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/>
              <a:t>C</a:t>
            </a:r>
            <a:endParaRPr lang="ru-RU" sz="2345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6038326" y="4262395"/>
            <a:ext cx="41562" cy="204935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5890590" y="629035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/>
              <a:t>D</a:t>
            </a:r>
            <a:endParaRPr lang="ru-RU" sz="2345" dirty="0"/>
          </a:p>
        </p:txBody>
      </p:sp>
    </p:spTree>
    <p:extLst>
      <p:ext uri="{BB962C8B-B14F-4D97-AF65-F5344CB8AC3E}">
        <p14:creationId xmlns:p14="http://schemas.microsoft.com/office/powerpoint/2010/main" val="3847983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11</a:t>
            </a:fld>
            <a:endParaRPr lang="en" sz="1171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11</a:t>
            </a:fld>
            <a:endParaRPr lang="en" sz="117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/>
              <p:cNvSpPr/>
              <p:nvPr/>
            </p:nvSpPr>
            <p:spPr>
              <a:xfrm>
                <a:off x="390755" y="157450"/>
                <a:ext cx="7190760" cy="45858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Δ ABC da AB =13 cm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AC = 20 cm, AD –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12 cm.</a:t>
                </a:r>
              </a:p>
              <a:p>
                <a:r>
                  <a:rPr lang="en-US" sz="3200" b="1" dirty="0" smtClean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BD, CD, BC - ?</a:t>
                </a:r>
              </a:p>
              <a:p>
                <a:r>
                  <a:rPr lang="en-US" sz="3600" b="1" dirty="0" err="1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6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ADB = </a:t>
                </a:r>
                <a14:m>
                  <m:oMath xmlns:m="http://schemas.openxmlformats.org/officeDocument/2006/math">
                    <m:r>
                      <a:rPr lang="en-US" sz="3200" i="1">
                        <a:latin typeface="Cambria Math" panose="02040503050406030204" pitchFamily="18" charset="0"/>
                      </a:rPr>
                      <m:t>∠</m:t>
                    </m:r>
                    <m:r>
                      <m:rPr>
                        <m:sty m:val="p"/>
                      </m:rPr>
                      <a:rPr lang="en-US" sz="3200">
                        <a:latin typeface="Cambria Math" panose="02040503050406030204" pitchFamily="18" charset="0"/>
                      </a:rPr>
                      <m:t>A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DC = 90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°.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Δ ABD </a:t>
                </a:r>
                <a:r>
                  <a:rPr lang="en-US" sz="32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BD</a:t>
                </a:r>
                <a:r>
                  <a:rPr lang="en-US" sz="32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AB</a:t>
                </a:r>
                <a:r>
                  <a:rPr lang="en-US" sz="32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– AD</a:t>
                </a:r>
                <a:r>
                  <a:rPr lang="en-US" sz="32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;</a:t>
                </a: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13</a:t>
                </a:r>
                <a:r>
                  <a:rPr lang="en-US" sz="3200" baseline="30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– 12</a:t>
                </a:r>
                <a:r>
                  <a:rPr lang="en-US" sz="3200" baseline="30000" dirty="0"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=169 –144 = 25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BD = </a:t>
                </a:r>
                <a:r>
                  <a:rPr lang="en-US" sz="3200" b="1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 cm</a:t>
                </a:r>
                <a:r>
                  <a:rPr lang="en-US" sz="32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endParaRPr lang="ru-RU" sz="32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755" y="157450"/>
                <a:ext cx="7190760" cy="4585871"/>
              </a:xfrm>
              <a:prstGeom prst="rect">
                <a:avLst/>
              </a:prstGeom>
              <a:blipFill rotWithShape="0">
                <a:blip r:embed="rId2"/>
                <a:stretch>
                  <a:fillRect l="-2542" t="-1729" r="-5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8966811" y="2512626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>
            <a:off x="7645494" y="2843740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7645495" y="815837"/>
            <a:ext cx="1266546" cy="20279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8700700" y="332656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912041" y="799169"/>
            <a:ext cx="2532192" cy="204457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453852" y="2814838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338999" y="283583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8918646" y="815837"/>
            <a:ext cx="41562" cy="204935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8770910" y="284379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D</a:t>
            </a:r>
            <a:endParaRPr lang="ru-RU" sz="2345" i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2305997" y="4187637"/>
            <a:ext cx="118734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Δ ACD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, CD</a:t>
            </a:r>
            <a:r>
              <a:rPr lang="en-US" sz="32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= AC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AD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– 12</a:t>
            </a:r>
            <a:r>
              <a:rPr lang="en-US" sz="32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400 – 144 =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256. 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CD = 16 cm.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446762" y="5225827"/>
            <a:ext cx="61045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BC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= BD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+ DC =5 +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16 =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 cm.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499758" y="5918984"/>
            <a:ext cx="105344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b="1" i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 = 5cm, CD = 16 cm, BC = 21 cm</a:t>
            </a:r>
            <a:endParaRPr lang="ru-RU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612238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30"/>
          <p:cNvGrpSpPr>
            <a:grpSpLocks/>
          </p:cNvGrpSpPr>
          <p:nvPr/>
        </p:nvGrpSpPr>
        <p:grpSpPr bwMode="auto">
          <a:xfrm flipH="1">
            <a:off x="205696" y="954463"/>
            <a:ext cx="3898237" cy="2226009"/>
            <a:chOff x="2834" y="436"/>
            <a:chExt cx="1906" cy="1451"/>
          </a:xfrm>
        </p:grpSpPr>
        <p:sp>
          <p:nvSpPr>
            <p:cNvPr id="22564" name="Freeform 31"/>
            <p:cNvSpPr>
              <a:spLocks/>
            </p:cNvSpPr>
            <p:nvPr/>
          </p:nvSpPr>
          <p:spPr bwMode="auto">
            <a:xfrm rot="17393687" flipV="1">
              <a:off x="3429" y="110"/>
              <a:ext cx="800" cy="1823"/>
            </a:xfrm>
            <a:custGeom>
              <a:avLst/>
              <a:gdLst>
                <a:gd name="T0" fmla="*/ 0 w 1252"/>
                <a:gd name="T1" fmla="*/ 1 h 3125"/>
                <a:gd name="T2" fmla="*/ 4 w 1252"/>
                <a:gd name="T3" fmla="*/ 0 h 3125"/>
                <a:gd name="T4" fmla="*/ 21 w 1252"/>
                <a:gd name="T5" fmla="*/ 20 h 3125"/>
                <a:gd name="T6" fmla="*/ 22 w 1252"/>
                <a:gd name="T7" fmla="*/ 25 h 3125"/>
                <a:gd name="T8" fmla="*/ 17 w 1252"/>
                <a:gd name="T9" fmla="*/ 21 h 3125"/>
                <a:gd name="T10" fmla="*/ 0 w 1252"/>
                <a:gd name="T11" fmla="*/ 1 h 312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52"/>
                <a:gd name="T19" fmla="*/ 0 h 3125"/>
                <a:gd name="T20" fmla="*/ 1252 w 1252"/>
                <a:gd name="T21" fmla="*/ 3125 h 312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52" h="3125">
                  <a:moveTo>
                    <a:pt x="0" y="90"/>
                  </a:moveTo>
                  <a:lnTo>
                    <a:pt x="227" y="0"/>
                  </a:lnTo>
                  <a:lnTo>
                    <a:pt x="1179" y="2540"/>
                  </a:lnTo>
                  <a:lnTo>
                    <a:pt x="1252" y="3125"/>
                  </a:lnTo>
                  <a:lnTo>
                    <a:pt x="952" y="2630"/>
                  </a:lnTo>
                  <a:lnTo>
                    <a:pt x="0" y="90"/>
                  </a:lnTo>
                  <a:close/>
                </a:path>
              </a:pathLst>
            </a:cu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ru-RU" sz="3682"/>
            </a:p>
          </p:txBody>
        </p:sp>
        <p:grpSp>
          <p:nvGrpSpPr>
            <p:cNvPr id="22565" name="Group 32"/>
            <p:cNvGrpSpPr>
              <a:grpSpLocks/>
            </p:cNvGrpSpPr>
            <p:nvPr/>
          </p:nvGrpSpPr>
          <p:grpSpPr bwMode="auto">
            <a:xfrm rot="16795005" flipV="1">
              <a:off x="3043" y="227"/>
              <a:ext cx="1451" cy="1870"/>
              <a:chOff x="703" y="1616"/>
              <a:chExt cx="1390" cy="1870"/>
            </a:xfrm>
          </p:grpSpPr>
          <p:grpSp>
            <p:nvGrpSpPr>
              <p:cNvPr id="22577" name="Group 33"/>
              <p:cNvGrpSpPr>
                <a:grpSpLocks/>
              </p:cNvGrpSpPr>
              <p:nvPr/>
            </p:nvGrpSpPr>
            <p:grpSpPr bwMode="auto">
              <a:xfrm>
                <a:off x="1848" y="3017"/>
                <a:ext cx="245" cy="343"/>
                <a:chOff x="1848" y="3017"/>
                <a:chExt cx="245" cy="343"/>
              </a:xfrm>
            </p:grpSpPr>
            <p:sp>
              <p:nvSpPr>
                <p:cNvPr id="22583" name="Freeform 34"/>
                <p:cNvSpPr>
                  <a:spLocks/>
                </p:cNvSpPr>
                <p:nvPr/>
              </p:nvSpPr>
              <p:spPr bwMode="auto">
                <a:xfrm>
                  <a:off x="1848" y="3017"/>
                  <a:ext cx="245" cy="339"/>
                </a:xfrm>
                <a:custGeom>
                  <a:avLst/>
                  <a:gdLst>
                    <a:gd name="T0" fmla="*/ 245 w 245"/>
                    <a:gd name="T1" fmla="*/ 339 h 339"/>
                    <a:gd name="T2" fmla="*/ 129 w 245"/>
                    <a:gd name="T3" fmla="*/ 0 h 339"/>
                    <a:gd name="T4" fmla="*/ 0 w 245"/>
                    <a:gd name="T5" fmla="*/ 83 h 339"/>
                    <a:gd name="T6" fmla="*/ 245 w 245"/>
                    <a:gd name="T7" fmla="*/ 339 h 339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5"/>
                    <a:gd name="T13" fmla="*/ 0 h 339"/>
                    <a:gd name="T14" fmla="*/ 245 w 245"/>
                    <a:gd name="T15" fmla="*/ 339 h 339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5" h="339">
                      <a:moveTo>
                        <a:pt x="245" y="339"/>
                      </a:moveTo>
                      <a:lnTo>
                        <a:pt x="129" y="0"/>
                      </a:lnTo>
                      <a:lnTo>
                        <a:pt x="0" y="83"/>
                      </a:lnTo>
                      <a:lnTo>
                        <a:pt x="245" y="339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sp>
              <p:nvSpPr>
                <p:cNvPr id="22584" name="Freeform 35"/>
                <p:cNvSpPr>
                  <a:spLocks/>
                </p:cNvSpPr>
                <p:nvPr/>
              </p:nvSpPr>
              <p:spPr bwMode="auto">
                <a:xfrm>
                  <a:off x="1980" y="3204"/>
                  <a:ext cx="112" cy="156"/>
                </a:xfrm>
                <a:custGeom>
                  <a:avLst/>
                  <a:gdLst>
                    <a:gd name="T0" fmla="*/ 56 w 112"/>
                    <a:gd name="T1" fmla="*/ 0 h 156"/>
                    <a:gd name="T2" fmla="*/ 0 w 112"/>
                    <a:gd name="T3" fmla="*/ 36 h 156"/>
                    <a:gd name="T4" fmla="*/ 112 w 112"/>
                    <a:gd name="T5" fmla="*/ 156 h 156"/>
                    <a:gd name="T6" fmla="*/ 56 w 112"/>
                    <a:gd name="T7" fmla="*/ 0 h 156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112"/>
                    <a:gd name="T13" fmla="*/ 0 h 156"/>
                    <a:gd name="T14" fmla="*/ 112 w 112"/>
                    <a:gd name="T15" fmla="*/ 156 h 15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112" h="156">
                      <a:moveTo>
                        <a:pt x="56" y="0"/>
                      </a:moveTo>
                      <a:lnTo>
                        <a:pt x="0" y="36"/>
                      </a:lnTo>
                      <a:lnTo>
                        <a:pt x="112" y="156"/>
                      </a:lnTo>
                      <a:lnTo>
                        <a:pt x="56" y="0"/>
                      </a:lnTo>
                      <a:close/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</p:grpSp>
          <p:grpSp>
            <p:nvGrpSpPr>
              <p:cNvPr id="22578" name="Group 36"/>
              <p:cNvGrpSpPr>
                <a:grpSpLocks/>
              </p:cNvGrpSpPr>
              <p:nvPr/>
            </p:nvGrpSpPr>
            <p:grpSpPr bwMode="auto">
              <a:xfrm>
                <a:off x="703" y="1616"/>
                <a:ext cx="1158" cy="1870"/>
                <a:chOff x="2332" y="357"/>
                <a:chExt cx="1158" cy="1870"/>
              </a:xfrm>
            </p:grpSpPr>
            <p:sp>
              <p:nvSpPr>
                <p:cNvPr id="22579" name="Freeform 37"/>
                <p:cNvSpPr>
                  <a:spLocks/>
                </p:cNvSpPr>
                <p:nvPr/>
              </p:nvSpPr>
              <p:spPr bwMode="auto">
                <a:xfrm rot="-598683">
                  <a:off x="2820" y="357"/>
                  <a:ext cx="670" cy="1523"/>
                </a:xfrm>
                <a:custGeom>
                  <a:avLst/>
                  <a:gdLst>
                    <a:gd name="T0" fmla="*/ 10 w 1094"/>
                    <a:gd name="T1" fmla="*/ 20 h 2612"/>
                    <a:gd name="T2" fmla="*/ 13 w 1094"/>
                    <a:gd name="T3" fmla="*/ 20 h 2612"/>
                    <a:gd name="T4" fmla="*/ 12 w 1094"/>
                    <a:gd name="T5" fmla="*/ 20 h 2612"/>
                    <a:gd name="T6" fmla="*/ 1 w 1094"/>
                    <a:gd name="T7" fmla="*/ 0 h 2612"/>
                    <a:gd name="T8" fmla="*/ 0 w 1094"/>
                    <a:gd name="T9" fmla="*/ 1 h 2612"/>
                    <a:gd name="T10" fmla="*/ 12 w 1094"/>
                    <a:gd name="T11" fmla="*/ 20 h 2612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094"/>
                    <a:gd name="T19" fmla="*/ 0 h 2612"/>
                    <a:gd name="T20" fmla="*/ 1094 w 1094"/>
                    <a:gd name="T21" fmla="*/ 2612 h 2612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094" h="2612">
                      <a:moveTo>
                        <a:pt x="867" y="2612"/>
                      </a:moveTo>
                      <a:lnTo>
                        <a:pt x="1094" y="2522"/>
                      </a:lnTo>
                      <a:lnTo>
                        <a:pt x="1016" y="2554"/>
                      </a:lnTo>
                      <a:lnTo>
                        <a:pt x="84" y="0"/>
                      </a:lnTo>
                      <a:lnTo>
                        <a:pt x="0" y="30"/>
                      </a:lnTo>
                      <a:lnTo>
                        <a:pt x="940" y="2584"/>
                      </a:lnTo>
                    </a:path>
                  </a:pathLst>
                </a:custGeom>
                <a:noFill/>
                <a:ln w="9525">
                  <a:solidFill>
                    <a:schemeClr val="bg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ru-RU" sz="3682"/>
                </a:p>
              </p:txBody>
            </p:sp>
            <p:grpSp>
              <p:nvGrpSpPr>
                <p:cNvPr id="22580" name="Group 38"/>
                <p:cNvGrpSpPr>
                  <a:grpSpLocks/>
                </p:cNvGrpSpPr>
                <p:nvPr/>
              </p:nvGrpSpPr>
              <p:grpSpPr bwMode="auto">
                <a:xfrm>
                  <a:off x="2332" y="496"/>
                  <a:ext cx="657" cy="1731"/>
                  <a:chOff x="2332" y="496"/>
                  <a:chExt cx="657" cy="1731"/>
                </a:xfrm>
              </p:grpSpPr>
              <p:sp>
                <p:nvSpPr>
                  <p:cNvPr id="22581" name="Freeform 39"/>
                  <p:cNvSpPr>
                    <a:spLocks/>
                  </p:cNvSpPr>
                  <p:nvPr/>
                </p:nvSpPr>
                <p:spPr bwMode="auto">
                  <a:xfrm rot="1453774">
                    <a:off x="2332" y="496"/>
                    <a:ext cx="216" cy="1731"/>
                  </a:xfrm>
                  <a:custGeom>
                    <a:avLst/>
                    <a:gdLst>
                      <a:gd name="T0" fmla="*/ 146 w 227"/>
                      <a:gd name="T1" fmla="*/ 71 h 1859"/>
                      <a:gd name="T2" fmla="*/ 0 w 227"/>
                      <a:gd name="T3" fmla="*/ 979 h 1859"/>
                      <a:gd name="T4" fmla="*/ 0 w 227"/>
                      <a:gd name="T5" fmla="*/ 859 h 1859"/>
                      <a:gd name="T6" fmla="*/ 88 w 227"/>
                      <a:gd name="T7" fmla="*/ 0 h 1859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27"/>
                      <a:gd name="T13" fmla="*/ 0 h 1859"/>
                      <a:gd name="T14" fmla="*/ 227 w 227"/>
                      <a:gd name="T15" fmla="*/ 1859 h 1859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27" h="1859">
                        <a:moveTo>
                          <a:pt x="227" y="136"/>
                        </a:moveTo>
                        <a:lnTo>
                          <a:pt x="0" y="1859"/>
                        </a:lnTo>
                        <a:lnTo>
                          <a:pt x="0" y="1633"/>
                        </a:lnTo>
                        <a:lnTo>
                          <a:pt x="137" y="0"/>
                        </a:lnTo>
                      </a:path>
                    </a:pathLst>
                  </a:cu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ru-RU" sz="3682"/>
                  </a:p>
                </p:txBody>
              </p:sp>
              <p:sp>
                <p:nvSpPr>
                  <p:cNvPr id="22582" name="Oval 40"/>
                  <p:cNvSpPr>
                    <a:spLocks noChangeArrowheads="1"/>
                  </p:cNvSpPr>
                  <p:nvPr/>
                </p:nvSpPr>
                <p:spPr bwMode="auto">
                  <a:xfrm rot="1453774">
                    <a:off x="2730" y="566"/>
                    <a:ext cx="259" cy="253"/>
                  </a:xfrm>
                  <a:prstGeom prst="ellipse">
                    <a:avLst/>
                  </a:prstGeom>
                  <a:noFill/>
                  <a:ln w="9525">
                    <a:solidFill>
                      <a:schemeClr val="bg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ru-RU" sz="3682"/>
                  </a:p>
                </p:txBody>
              </p:sp>
            </p:grpSp>
          </p:grpSp>
        </p:grpSp>
      </p:grpSp>
      <p:sp>
        <p:nvSpPr>
          <p:cNvPr id="6" name="Прямоугольник 5"/>
          <p:cNvSpPr/>
          <p:nvPr/>
        </p:nvSpPr>
        <p:spPr>
          <a:xfrm>
            <a:off x="199979" y="1151170"/>
            <a:ext cx="1152128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chiziq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markazli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nuqtasiga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urinma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AB = 24 cm,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Aylananing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radiusi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cm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OB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kesmaning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uzunligini</a:t>
            </a:r>
            <a:r>
              <a:rPr lang="en-US" sz="2800" b="1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  </a:t>
            </a:r>
            <a:endParaRPr lang="ru-RU" sz="2800" b="1" i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12288688" cy="106153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 flipH="1">
            <a:off x="761328" y="3105544"/>
            <a:ext cx="2382344" cy="290417"/>
          </a:xfrm>
          <a:prstGeom prst="line">
            <a:avLst/>
          </a:prstGeom>
          <a:ln w="3175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1252764" y="3259624"/>
            <a:ext cx="1428760" cy="1428760"/>
          </a:xfrm>
          <a:prstGeom prst="ellipse">
            <a:avLst/>
          </a:prstGeom>
          <a:noFill/>
          <a:ln w="31750">
            <a:solidFill>
              <a:srgbClr val="00009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944272" y="3259624"/>
            <a:ext cx="0" cy="71438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1929401" y="3114731"/>
            <a:ext cx="941777" cy="87373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891779" y="2852936"/>
            <a:ext cx="3145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A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18732" y="2860301"/>
            <a:ext cx="30489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B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34938" y="3883431"/>
            <a:ext cx="3241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Times New Roman" pitchFamily="18" charset="0"/>
                <a:cs typeface="Times New Roman" pitchFamily="18" charset="0"/>
              </a:rPr>
              <a:t>O</a:t>
            </a:r>
            <a:endParaRPr lang="ru-R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4272" y="3248224"/>
            <a:ext cx="148706" cy="15700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4049139" y="2749279"/>
            <a:ext cx="1938351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AB = 24 cm,</a:t>
            </a:r>
          </a:p>
          <a:p>
            <a:r>
              <a:rPr lang="en-US" sz="2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AO = 7 cm.</a:t>
            </a:r>
          </a:p>
          <a:p>
            <a:r>
              <a:rPr lang="en-US" sz="2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 = ?</a:t>
            </a:r>
          </a:p>
          <a:p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35"/>
              <p:cNvSpPr txBox="1"/>
              <p:nvPr/>
            </p:nvSpPr>
            <p:spPr>
              <a:xfrm>
                <a:off x="3454868" y="4745301"/>
                <a:ext cx="3272755" cy="646331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3600" b="1" i="1" dirty="0" smtClean="0">
                    <a:solidFill>
                      <a:schemeClr val="tx1"/>
                    </a:solidFill>
                  </a:rPr>
                  <a:t>OB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𝑹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𝑨𝑩</m:t>
                            </m:r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ru-RU" sz="3600" b="1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36" name="Text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4868" y="4745301"/>
                <a:ext cx="3272755" cy="646331"/>
              </a:xfrm>
              <a:prstGeom prst="rect">
                <a:avLst/>
              </a:prstGeom>
              <a:blipFill rotWithShape="0">
                <a:blip r:embed="rId2"/>
                <a:stretch>
                  <a:fillRect l="-5566" t="-12963" b="-33333"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7298712" y="2719191"/>
                <a:ext cx="2652393" cy="196919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i="1" dirty="0" err="1" smtClean="0">
                    <a:solidFill>
                      <a:srgbClr val="7A0000"/>
                    </a:solidFill>
                  </a:rPr>
                  <a:t>Yechish</a:t>
                </a:r>
                <a:r>
                  <a:rPr lang="en-US" sz="2800" b="1" i="1" dirty="0" smtClean="0">
                    <a:solidFill>
                      <a:srgbClr val="7A0000"/>
                    </a:solidFill>
                  </a:rPr>
                  <a:t>:</a:t>
                </a:r>
                <a:endParaRPr lang="ru-RU" sz="2800" b="1" i="1" dirty="0" smtClean="0">
                  <a:solidFill>
                    <a:srgbClr val="7A0000"/>
                  </a:solidFill>
                </a:endParaRPr>
              </a:p>
              <a:p>
                <a:r>
                  <a:rPr lang="en-US" sz="2800" b="1" i="1" dirty="0" smtClean="0">
                    <a:solidFill>
                      <a:srgbClr val="7A0000"/>
                    </a:solidFill>
                  </a:rPr>
                  <a:t>OB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en-US" sz="28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800" b="1" i="1" smtClean="0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𝟐𝟒</m:t>
                            </m:r>
                          </m:e>
                          <m:sup>
                            <m:r>
                              <a:rPr lang="en-US" sz="2800" b="1" i="1">
                                <a:solidFill>
                                  <a:srgbClr val="7A00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endParaRPr lang="en-US" sz="2800" i="1" dirty="0" smtClean="0"/>
              </a:p>
              <a:p>
                <a:r>
                  <a:rPr lang="en-US" sz="2800" b="1" i="1" dirty="0" smtClean="0"/>
                  <a:t>OB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𝟔𝟐𝟓</m:t>
                        </m:r>
                      </m:e>
                    </m:rad>
                  </m:oMath>
                </a14:m>
                <a:endParaRPr lang="en-US" sz="2800" b="1" i="1" dirty="0" smtClean="0"/>
              </a:p>
              <a:p>
                <a:r>
                  <a:rPr lang="en-US" sz="2800" b="1" i="1" dirty="0" smtClean="0"/>
                  <a:t>OB = 25  </a:t>
                </a:r>
                <a:endParaRPr lang="ru-RU" sz="2800" b="1" i="1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8712" y="2719191"/>
                <a:ext cx="2652393" cy="1969193"/>
              </a:xfrm>
              <a:prstGeom prst="rect">
                <a:avLst/>
              </a:prstGeom>
              <a:blipFill rotWithShape="0">
                <a:blip r:embed="rId3"/>
                <a:stretch>
                  <a:fillRect l="-4598" t="-2786" b="-80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7298712" y="4886365"/>
            <a:ext cx="246413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25 cm</a:t>
            </a:r>
            <a:endParaRPr lang="ru-RU" sz="2800" b="1" i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652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1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5" grpId="0"/>
      <p:bldP spid="26" grpId="0"/>
      <p:bldP spid="27" grpId="0"/>
      <p:bldP spid="13" grpId="0"/>
      <p:bldP spid="14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57161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b="1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" sz="4400" i="1" dirty="0"/>
          </a:p>
        </p:txBody>
      </p:sp>
      <p:sp>
        <p:nvSpPr>
          <p:cNvPr id="2" name="TextBox 1"/>
          <p:cNvSpPr txBox="1"/>
          <p:nvPr/>
        </p:nvSpPr>
        <p:spPr>
          <a:xfrm>
            <a:off x="2097542" y="2060848"/>
            <a:ext cx="923009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 algn="ctr"/>
            <a:r>
              <a:rPr lang="en-US" sz="48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4800" b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-, 11-</a:t>
            </a:r>
            <a:r>
              <a:rPr lang="en-US" sz="4800" b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800" b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masalalarni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151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bet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555555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267423">
            <a:off x="1417324" y="4192671"/>
            <a:ext cx="2940844" cy="2110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50959" y="3875396"/>
            <a:ext cx="355573" cy="301335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3" name="Прямоугольник 2"/>
          <p:cNvSpPr/>
          <p:nvPr/>
        </p:nvSpPr>
        <p:spPr>
          <a:xfrm>
            <a:off x="603960" y="1492970"/>
            <a:ext cx="1118067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gipotenuzasining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ru-RU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katetlari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kvadratlarining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-23262"/>
            <a:ext cx="12192000" cy="123484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Pifagor</a:t>
            </a:r>
            <a:r>
              <a:rPr lang="en-US" sz="4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teoremasi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61055" y="3850261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>
                <a:solidFill>
                  <a:srgbClr val="002060"/>
                </a:solidFill>
              </a:rPr>
              <a:t>b</a:t>
            </a:r>
            <a:endParaRPr lang="ru-RU" sz="2345" dirty="0">
              <a:solidFill>
                <a:srgbClr val="002060"/>
              </a:solidFill>
            </a:endParaRPr>
          </a:p>
        </p:txBody>
      </p:sp>
      <p:sp>
        <p:nvSpPr>
          <p:cNvPr id="57" name="Text Box 16"/>
          <p:cNvSpPr txBox="1">
            <a:spLocks noChangeArrowheads="1"/>
          </p:cNvSpPr>
          <p:nvPr/>
        </p:nvSpPr>
        <p:spPr bwMode="auto">
          <a:xfrm>
            <a:off x="1045052" y="5432414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  <a:cs typeface="Arial" panose="020B0604020202020204" pitchFamily="34" charset="0"/>
              </a:rPr>
              <a:t>a</a:t>
            </a:r>
            <a:endParaRPr lang="ru-RU" sz="2735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1411708" y="3790126"/>
            <a:ext cx="711146" cy="51115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735" b="1" dirty="0">
                <a:solidFill>
                  <a:srgbClr val="002060"/>
                </a:solidFill>
              </a:rPr>
              <a:t>c</a:t>
            </a:r>
            <a:endParaRPr lang="ru-RU" sz="2735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080366" y="2902296"/>
            <a:ext cx="3081546" cy="80619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298" b="1" baseline="300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683684" y="2902296"/>
                <a:ext cx="2398670" cy="81682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4400" dirty="0">
                    <a:solidFill>
                      <a:srgbClr val="C00000"/>
                    </a:solidFill>
                    <a:cs typeface="Arial" panose="020B0604020202020204" pitchFamily="34" charset="0"/>
                  </a:rPr>
                  <a:t>c</a:t>
                </a:r>
                <a:r>
                  <a:rPr lang="en-US" sz="3600" dirty="0" smtClean="0">
                    <a:solidFill>
                      <a:srgbClr val="C00000"/>
                    </a:solidFill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m:rPr>
                            <m:nor/>
                          </m:rPr>
                          <a:rPr lang="en-US" sz="3600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2 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+ </m:t>
                        </m:r>
                        <m:r>
                          <m:rPr>
                            <m:nor/>
                          </m:rPr>
                          <a:rPr lang="en-US" sz="36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b</m:t>
                        </m:r>
                        <m:r>
                          <m:rPr>
                            <m:nor/>
                          </m:rPr>
                          <a:rPr lang="en-US" sz="3600" baseline="30000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4689" baseline="300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83684" y="2902296"/>
                <a:ext cx="2398670" cy="816827"/>
              </a:xfrm>
              <a:prstGeom prst="rect">
                <a:avLst/>
              </a:prstGeom>
              <a:blipFill rotWithShape="0">
                <a:blip r:embed="rId2"/>
                <a:stretch>
                  <a:fillRect l="-10152" t="-13433" b="-305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6960096" y="4026063"/>
                <a:ext cx="2548839" cy="7955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>
                                <a:solidFill>
                                  <a:srgbClr val="7030A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600" b="0" i="1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600" b="0" i="1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  <m:r>
                          <a:rPr lang="en-US" sz="3600" b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60096" y="4026063"/>
                <a:ext cx="2548839" cy="795539"/>
              </a:xfrm>
              <a:prstGeom prst="rect">
                <a:avLst/>
              </a:prstGeom>
              <a:blipFill rotWithShape="0">
                <a:blip r:embed="rId3"/>
                <a:stretch>
                  <a:fillRect l="-7416" b="-27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415481" y="5278790"/>
                <a:ext cx="2547236" cy="7955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60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m:rPr>
                                <m:nor/>
                              </m:rPr>
                              <a:rPr lang="en-US" sz="3600">
                                <a:solidFill>
                                  <a:srgbClr val="002060"/>
                                </a:solidFill>
                                <a:latin typeface="Arial" panose="020B0604020202020204" pitchFamily="34" charset="0"/>
                                <a:cs typeface="Arial" panose="020B0604020202020204" pitchFamily="34" charset="0"/>
                              </a:rPr>
                              <m:t>c</m:t>
                            </m:r>
                          </m:e>
                          <m:sup>
                            <m:r>
                              <a:rPr lang="en-US" sz="3600" b="0" i="1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3600" b="0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a:rPr lang="en-US" sz="3600" b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²</m:t>
                        </m:r>
                      </m:e>
                    </m:rad>
                  </m:oMath>
                </a14:m>
                <a:endParaRPr lang="ru-RU" sz="1758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15481" y="5278790"/>
                <a:ext cx="2547236" cy="795539"/>
              </a:xfrm>
              <a:prstGeom prst="rect">
                <a:avLst/>
              </a:prstGeom>
              <a:blipFill rotWithShape="0">
                <a:blip r:embed="rId4"/>
                <a:stretch>
                  <a:fillRect l="-7177" b="-269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2966498" y="5389727"/>
            <a:ext cx="2985113" cy="76418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</a:t>
            </a:r>
            <a:r>
              <a:rPr lang="en-US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400" b="1" baseline="300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30368" y="4108801"/>
            <a:ext cx="2985113" cy="764184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</a:t>
            </a:r>
            <a:r>
              <a:rPr lang="en-US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c</a:t>
            </a:r>
            <a:r>
              <a:rPr lang="en-US" sz="4400" b="1" baseline="30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</a:t>
            </a:r>
            <a:r>
              <a:rPr lang="en-US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400" b="1" baseline="30000" dirty="0" smtClean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400" b="1" baseline="30000" dirty="0">
              <a:solidFill>
                <a:srgbClr val="7030A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ый треугольник 12"/>
          <p:cNvSpPr/>
          <p:nvPr/>
        </p:nvSpPr>
        <p:spPr>
          <a:xfrm>
            <a:off x="441992" y="2805491"/>
            <a:ext cx="1917267" cy="2606621"/>
          </a:xfrm>
          <a:prstGeom prst="rtTriangle">
            <a:avLst/>
          </a:prstGeom>
          <a:solidFill>
            <a:srgbClr val="FFFF00"/>
          </a:solidFill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17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3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/>
      <p:bldP spid="56" grpId="0"/>
      <p:bldP spid="57" grpId="0"/>
      <p:bldP spid="34" grpId="0"/>
      <p:bldP spid="14" grpId="0" animBg="1"/>
      <p:bldP spid="2" grpId="0"/>
      <p:bldP spid="6" grpId="0"/>
      <p:bldP spid="7" grpId="0"/>
      <p:bldP spid="8" grpId="0" animBg="1"/>
      <p:bldP spid="9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8472264" y="2129516"/>
            <a:ext cx="3081546" cy="806191"/>
          </a:xfrm>
          <a:prstGeom prst="rect">
            <a:avLst/>
          </a:prstGeom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= a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4298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b</a:t>
            </a:r>
            <a:r>
              <a:rPr lang="en-US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4298" b="1" baseline="30000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4298" b="1" baseline="30000" dirty="0">
              <a:solidFill>
                <a:srgbClr val="C0000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782821" y="5408463"/>
            <a:ext cx="3422695" cy="12488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15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225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≠ 121 +144</a:t>
            </a:r>
            <a:r>
              <a:rPr lang="ru-RU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0" y="0"/>
            <a:ext cx="12192000" cy="980728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323" y="1051184"/>
            <a:ext cx="101313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Kattaliklardan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yasash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mumkinmi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85005" y="2293749"/>
            <a:ext cx="23693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 11, 12;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85005" y="3118951"/>
            <a:ext cx="22781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6,  8, 10;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54491" y="2302631"/>
            <a:ext cx="23920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 12, 13;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737854" y="3098973"/>
            <a:ext cx="259699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11, 12, 15;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4768033" y="4239064"/>
            <a:ext cx="3255831" cy="1702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13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+ 12</a:t>
            </a: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169 = 25 + 144</a:t>
            </a:r>
            <a:r>
              <a:rPr lang="ru-RU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aseline="30000" dirty="0">
              <a:solidFill>
                <a:srgbClr val="0070C0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16302" y="5367724"/>
            <a:ext cx="2916006" cy="1073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+ 8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aseline="30000" dirty="0" smtClean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100 = 36 + 64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216302" y="4202294"/>
            <a:ext cx="3422695" cy="10731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dirty="0" smtClean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1)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12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=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ru-RU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32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+ </a:t>
            </a:r>
            <a:r>
              <a:rPr lang="en-US" sz="32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11</a:t>
            </a: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07000"/>
              </a:lnSpc>
              <a:spcAft>
                <a:spcPts val="782"/>
              </a:spcAft>
            </a:pPr>
            <a:r>
              <a:rPr lang="en-US" sz="3200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144 ≠ 25 +121</a:t>
            </a:r>
            <a:r>
              <a:rPr lang="ru-RU" sz="3200" b="1" baseline="30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US" sz="3200" b="1" baseline="30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3323" y="2970840"/>
            <a:ext cx="91563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√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3867186" y="1886472"/>
            <a:ext cx="91563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>
                <a:solidFill>
                  <a:srgbClr val="00B050"/>
                </a:solidFill>
                <a:latin typeface="Berlin Sans FB" panose="020E0602020502020306" pitchFamily="34" charset="0"/>
                <a:ea typeface="Calibri" panose="020F0502020204030204" pitchFamily="34" charset="0"/>
                <a:cs typeface="Arial" panose="020B0604020202020204" pitchFamily="34" charset="0"/>
              </a:rPr>
              <a:t>√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80383" y="1854004"/>
            <a:ext cx="4908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00B050"/>
                </a:solidFill>
                <a:latin typeface="Berlin Sans FB" panose="020E0602020502020306" pitchFamily="34" charset="0"/>
                <a:cs typeface="Arial" panose="020B0604020202020204" pitchFamily="34" charset="0"/>
              </a:rPr>
              <a:t>?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4119808" y="2869667"/>
            <a:ext cx="4908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dirty="0" smtClean="0">
                <a:solidFill>
                  <a:srgbClr val="00B050"/>
                </a:solidFill>
                <a:latin typeface="Berlin Sans FB" panose="020E0602020502020306" pitchFamily="34" charset="0"/>
                <a:cs typeface="Arial" panose="020B0604020202020204" pitchFamily="34" charset="0"/>
              </a:rPr>
              <a:t>?</a:t>
            </a:r>
            <a:endParaRPr lang="ru-RU" sz="6000" dirty="0">
              <a:solidFill>
                <a:srgbClr val="00B050"/>
              </a:solidFill>
              <a:latin typeface="Bahnschrift Light SemiCondensed" panose="020B0502040204020203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9456687" y="4293971"/>
            <a:ext cx="148790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b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9471916" y="3524530"/>
            <a:ext cx="14574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&gt; a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997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8" grpId="0"/>
      <p:bldP spid="35" grpId="0"/>
      <p:bldP spid="36" grpId="0"/>
      <p:bldP spid="37" grpId="0"/>
      <p:bldP spid="20" grpId="0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4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4</a:t>
            </a:fld>
            <a:endParaRPr lang="en" sz="1171"/>
          </a:p>
        </p:txBody>
      </p:sp>
      <p:sp>
        <p:nvSpPr>
          <p:cNvPr id="4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4</a:t>
            </a:fld>
            <a:endParaRPr lang="en" sz="1171"/>
          </a:p>
        </p:txBody>
      </p:sp>
      <p:sp>
        <p:nvSpPr>
          <p:cNvPr id="5" name="Прямоугольник 4"/>
          <p:cNvSpPr/>
          <p:nvPr/>
        </p:nvSpPr>
        <p:spPr>
          <a:xfrm>
            <a:off x="260876" y="1062715"/>
            <a:ext cx="719076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Δ ABD 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 Δ ACD  – 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90° li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AD -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 = 5 cm, AC=6 cm </a:t>
            </a:r>
          </a:p>
          <a:p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AB = DC</a:t>
            </a:r>
          </a:p>
          <a:p>
            <a:r>
              <a:rPr lang="en-US" sz="3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(BD) - 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-13378"/>
            <a:ext cx="12192000" cy="1076816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Noma’lum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toping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endParaRPr lang="ru-RU" sz="527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038819" y="3304714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H="1" flipV="1">
            <a:off x="7745154" y="3617794"/>
            <a:ext cx="3771087" cy="15610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H="1">
            <a:off x="7717503" y="1607925"/>
            <a:ext cx="1266546" cy="20279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8772708" y="112474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984049" y="1591257"/>
            <a:ext cx="2532192" cy="204457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320136" y="351655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615264" y="3431773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8990654" y="1607925"/>
            <a:ext cx="41562" cy="2049356"/>
          </a:xfrm>
          <a:prstGeom prst="line">
            <a:avLst/>
          </a:prstGeom>
          <a:ln w="38100">
            <a:solidFill>
              <a:srgbClr val="00B0F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8842918" y="363588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D</a:t>
            </a:r>
            <a:endParaRPr lang="ru-RU" sz="2345" i="1" dirty="0"/>
          </a:p>
        </p:txBody>
      </p:sp>
      <p:sp>
        <p:nvSpPr>
          <p:cNvPr id="17" name="TextBox 16"/>
          <p:cNvSpPr txBox="1"/>
          <p:nvPr/>
        </p:nvSpPr>
        <p:spPr>
          <a:xfrm rot="18202617">
            <a:off x="7662293" y="2135711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5 cm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 rot="2498519">
            <a:off x="10046169" y="2160182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0000"/>
                </a:solidFill>
              </a:rPr>
              <a:t>6 cm</a:t>
            </a:r>
            <a:endParaRPr lang="ru-RU" sz="2800" b="1" dirty="0">
              <a:solidFill>
                <a:srgbClr val="0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870856" y="3592645"/>
            <a:ext cx="873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</a:rPr>
              <a:t>x</a:t>
            </a:r>
            <a:r>
              <a:rPr lang="en-US" sz="2800" b="1" dirty="0" smtClean="0">
                <a:solidFill>
                  <a:srgbClr val="C00000"/>
                </a:solidFill>
              </a:rPr>
              <a:t> cm</a:t>
            </a:r>
            <a:endParaRPr lang="ru-RU" sz="2800" b="1" dirty="0">
              <a:solidFill>
                <a:srgbClr val="C00000"/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8468806" y="2231892"/>
            <a:ext cx="221056" cy="1899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10061174" y="3462491"/>
            <a:ext cx="37978" cy="2795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181829" y="3859545"/>
                <a:ext cx="9800371" cy="194880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b="1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Δ ACD </a:t>
                </a:r>
                <a:r>
                  <a:rPr lang="en-US" sz="2800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AD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36−25</m:t>
                        </m:r>
                      </m:e>
                    </m:rad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e>
                    </m:rad>
                  </m:oMath>
                </a14:m>
                <a:endParaRPr lang="en-US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Δ 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ABD </a:t>
                </a:r>
                <a:r>
                  <a:rPr lang="en-US" sz="28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dan</a:t>
                </a:r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 x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28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11</m:t>
                                </m:r>
                              </m:e>
                            </m:rad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25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</m:t>
                        </m:r>
                      </m:e>
                    </m:rad>
                    <m:r>
                      <a:rPr lang="en-US" sz="28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8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rad>
                  </m:oMath>
                </a14:m>
                <a:endParaRPr lang="en-US" sz="28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1829" y="3859545"/>
                <a:ext cx="9800371" cy="1948803"/>
              </a:xfrm>
              <a:prstGeom prst="rect">
                <a:avLst/>
              </a:prstGeom>
              <a:blipFill rotWithShape="0">
                <a:blip r:embed="rId2"/>
                <a:stretch>
                  <a:fillRect l="-1617" t="-40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Прямоугольник 27"/>
          <p:cNvSpPr/>
          <p:nvPr/>
        </p:nvSpPr>
        <p:spPr>
          <a:xfrm>
            <a:off x="9774679" y="3701825"/>
            <a:ext cx="891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000000"/>
                </a:solidFill>
              </a:rPr>
              <a:t>5 cm</a:t>
            </a:r>
            <a:endParaRPr lang="ru-RU" sz="2800" b="1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695400" y="5876360"/>
                <a:ext cx="3084691" cy="6706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782"/>
                  </a:spcAft>
                </a:pP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200" b="1" i="1" smtClean="0">
                            <a:solidFill>
                              <a:srgbClr val="5D2884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𝟏𝟒</m:t>
                        </m:r>
                      </m:e>
                    </m:rad>
                  </m:oMath>
                </a14:m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cm</a:t>
                </a:r>
                <a:endParaRPr lang="en-US" sz="3200" b="1" dirty="0">
                  <a:solidFill>
                    <a:srgbClr val="5D2884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400" y="5876360"/>
                <a:ext cx="3084691" cy="670633"/>
              </a:xfrm>
              <a:prstGeom prst="rect">
                <a:avLst/>
              </a:prstGeom>
              <a:blipFill rotWithShape="0">
                <a:blip r:embed="rId3"/>
                <a:stretch>
                  <a:fillRect l="-4941" t="-7273" r="-4348" b="-20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4981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5</a:t>
            </a:fld>
            <a:endParaRPr lang="en"/>
          </a:p>
        </p:txBody>
      </p:sp>
      <p:sp>
        <p:nvSpPr>
          <p:cNvPr id="3" name="Номер слайда 1"/>
          <p:cNvSpPr txBox="1">
            <a:spLocks/>
          </p:cNvSpPr>
          <p:nvPr/>
        </p:nvSpPr>
        <p:spPr>
          <a:xfrm>
            <a:off x="8551318" y="6356351"/>
            <a:ext cx="2678528" cy="365125"/>
          </a:xfrm>
          <a:prstGeom prst="rect">
            <a:avLst/>
          </a:prstGeom>
        </p:spPr>
        <p:txBody>
          <a:bodyPr vert="horz" lIns="89331" tIns="44665" rIns="89331" bIns="44665"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199" b="0" i="0" u="none" strike="noStrike" cap="none">
                <a:solidFill>
                  <a:schemeClr val="tx1">
                    <a:tint val="75000"/>
                  </a:schemeClr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882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z="1171"/>
              <a:pPr/>
              <a:t>5</a:t>
            </a:fld>
            <a:endParaRPr lang="en" sz="1171"/>
          </a:p>
        </p:txBody>
      </p:sp>
      <p:sp>
        <p:nvSpPr>
          <p:cNvPr id="4" name="Прямоугольник 3"/>
          <p:cNvSpPr/>
          <p:nvPr/>
        </p:nvSpPr>
        <p:spPr>
          <a:xfrm>
            <a:off x="0" y="53372"/>
            <a:ext cx="1461647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m, 10 cm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cm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balandliklarini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 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 flipH="1">
            <a:off x="7949484" y="3367973"/>
            <a:ext cx="3798738" cy="17367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flipH="1">
            <a:off x="7949484" y="1357436"/>
            <a:ext cx="1266546" cy="2027904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9216030" y="1340768"/>
            <a:ext cx="2532192" cy="2044571"/>
          </a:xfrm>
          <a:prstGeom prst="line">
            <a:avLst/>
          </a:prstGeom>
          <a:ln w="41275">
            <a:solidFill>
              <a:srgbClr val="00206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6"/>
          <p:cNvSpPr txBox="1">
            <a:spLocks noChangeArrowheads="1"/>
          </p:cNvSpPr>
          <p:nvPr/>
        </p:nvSpPr>
        <p:spPr bwMode="auto">
          <a:xfrm>
            <a:off x="10482126" y="1687315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i="1" dirty="0" smtClean="0"/>
              <a:t>b</a:t>
            </a:r>
            <a:endParaRPr lang="ru-RU" sz="2800" i="1" dirty="0"/>
          </a:p>
        </p:txBody>
      </p:sp>
      <p:sp>
        <p:nvSpPr>
          <p:cNvPr id="23" name="Text Box 16"/>
          <p:cNvSpPr txBox="1">
            <a:spLocks noChangeArrowheads="1"/>
          </p:cNvSpPr>
          <p:nvPr/>
        </p:nvSpPr>
        <p:spPr bwMode="auto">
          <a:xfrm>
            <a:off x="9364726" y="3416116"/>
            <a:ext cx="663347" cy="46166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400" i="1" dirty="0"/>
              <a:t>C</a:t>
            </a:r>
            <a:endParaRPr lang="ru-RU" sz="2400" i="1" dirty="0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9222635" y="1357436"/>
            <a:ext cx="41562" cy="2049356"/>
          </a:xfrm>
          <a:prstGeom prst="line">
            <a:avLst/>
          </a:prstGeom>
          <a:ln w="38100"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8146009" y="1712919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i="1" dirty="0" smtClean="0"/>
              <a:t>a</a:t>
            </a:r>
            <a:endParaRPr lang="ru-RU" sz="2800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309458" y="3358649"/>
                <a:ext cx="4464107" cy="625812"/>
              </a:xfrm>
              <a:prstGeom prst="rect">
                <a:avLst/>
              </a:prstGeom>
              <a:ln>
                <a:solidFill>
                  <a:srgbClr val="00B050"/>
                </a:solidFill>
              </a:ln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2400" b="1" dirty="0" smtClean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𝒑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2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</m:oMath>
                </a14:m>
                <a:endParaRPr lang="ru-RU" sz="8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58" y="3358649"/>
                <a:ext cx="4464107" cy="625812"/>
              </a:xfrm>
              <a:prstGeom prst="rect">
                <a:avLst/>
              </a:prstGeom>
              <a:blipFill rotWithShape="0">
                <a:blip r:embed="rId2"/>
                <a:stretch>
                  <a:fillRect b="-6667"/>
                </a:stretch>
              </a:blipFill>
              <a:ln>
                <a:solidFill>
                  <a:srgbClr val="00B050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2091" y="1105261"/>
                <a:ext cx="5327099" cy="144655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:r>
                  <a:rPr lang="en-US" sz="28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 = 10 cm, b= 10 cm, c = 12 cm.</a:t>
                </a:r>
                <a:endParaRPr lang="en-US" sz="32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  <m:r>
                      <a:rPr lang="en-US" sz="3200" b="1" i="1" smtClean="0">
                        <a:solidFill>
                          <a:srgbClr val="7A0000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 </m:t>
                    </m:r>
                    <m:sSub>
                      <m:sSubPr>
                        <m:ctrlP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1" i="1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  <m:r>
                          <a:rPr lang="en-US" sz="3200" b="1" i="1" smtClean="0">
                            <a:solidFill>
                              <a:srgbClr val="7A000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sz="3200" dirty="0" smtClean="0">
                    <a:solidFill>
                      <a:srgbClr val="7A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- ?</a:t>
                </a:r>
                <a:endParaRPr lang="ru-RU" sz="3200" dirty="0">
                  <a:solidFill>
                    <a:srgbClr val="7A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091" y="1105261"/>
                <a:ext cx="5327099" cy="1446550"/>
              </a:xfrm>
              <a:prstGeom prst="rect">
                <a:avLst/>
              </a:prstGeom>
              <a:blipFill rotWithShape="0">
                <a:blip r:embed="rId3"/>
                <a:stretch>
                  <a:fillRect l="-2403" t="-4202" r="-1259" b="-126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Прямоугольник 8"/>
          <p:cNvSpPr/>
          <p:nvPr/>
        </p:nvSpPr>
        <p:spPr>
          <a:xfrm>
            <a:off x="183471" y="2587555"/>
            <a:ext cx="16636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28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800" b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309458" y="4322367"/>
                <a:ext cx="10690812" cy="6258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𝒂</m:t>
                        </m:r>
                      </m:sub>
                    </m:sSub>
                    <m:r>
                      <a:rPr lang="en-US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sub>
                    </m:sSub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𝟐</m:t>
                    </m:r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9,6(cm)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458" y="4322367"/>
                <a:ext cx="10690812" cy="625812"/>
              </a:xfrm>
              <a:prstGeom prst="rect">
                <a:avLst/>
              </a:prstGeom>
              <a:blipFill rotWithShape="0">
                <a:blip r:embed="rId4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888152" y="3278099"/>
                <a:ext cx="2751074" cy="7126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</m:oMath>
                </a14:m>
                <a:r>
                  <a:rPr lang="en-US" sz="28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𝟏𝟎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800" b="1" i="1" smtClean="0"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28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2800" dirty="0" smtClean="0"/>
                  <a:t> = 16</a:t>
                </a:r>
                <a:endParaRPr lang="ru-RU" sz="2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88152" y="3278099"/>
                <a:ext cx="2751074" cy="712631"/>
              </a:xfrm>
              <a:prstGeom prst="rect">
                <a:avLst/>
              </a:prstGeom>
              <a:blipFill rotWithShape="0">
                <a:blip r:embed="rId5"/>
                <a:stretch>
                  <a:fillRect r="-3104" b="-111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33251" y="5079704"/>
                <a:ext cx="11451381" cy="6240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𝒉</m:t>
                        </m:r>
                      </m:e>
                      <m:sub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𝒄</m:t>
                        </m:r>
                      </m:sub>
                    </m:sSub>
                  </m:oMath>
                </a14:m>
                <a:r>
                  <a:rPr lang="en-US" sz="2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)(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𝟏𝟐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2400" b="1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num>
                      <m:den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𝟏𝟔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  <m:r>
                          <a:rPr lang="en-US" sz="2400" b="1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·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𝟒</m:t>
                        </m:r>
                      </m:e>
                    </m:ra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8(cm)</a:t>
                </a:r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251" y="5079704"/>
                <a:ext cx="11451381" cy="624082"/>
              </a:xfrm>
              <a:prstGeom prst="rect">
                <a:avLst/>
              </a:prstGeom>
              <a:blipFill rotWithShape="0">
                <a:blip r:embed="rId6"/>
                <a:stretch>
                  <a:fillRect b="-7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339816" y="6063962"/>
            <a:ext cx="59009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9,6cm, 9,6 cm </a:t>
            </a:r>
            <a:r>
              <a:rPr lang="en-US" sz="3200" b="1" dirty="0" err="1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cm</a:t>
            </a:r>
            <a:endParaRPr lang="ru-RU" sz="3200" b="1" dirty="0">
              <a:solidFill>
                <a:srgbClr val="5D288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H="1">
            <a:off x="7949483" y="1712919"/>
            <a:ext cx="1746917" cy="1693873"/>
          </a:xfrm>
          <a:prstGeom prst="line">
            <a:avLst/>
          </a:prstGeom>
          <a:ln w="38100">
            <a:solidFill>
              <a:srgbClr val="00B050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stCxn id="35" idx="3"/>
          </p:cNvCxnSpPr>
          <p:nvPr/>
        </p:nvCxnSpPr>
        <p:spPr>
          <a:xfrm>
            <a:off x="8857155" y="1974529"/>
            <a:ext cx="2829169" cy="1384120"/>
          </a:xfrm>
          <a:prstGeom prst="line">
            <a:avLst/>
          </a:prstGeom>
          <a:ln w="38100">
            <a:solidFill>
              <a:srgbClr val="5D2884"/>
            </a:solidFill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 26"/>
              <p:cNvSpPr/>
              <p:nvPr/>
            </p:nvSpPr>
            <p:spPr>
              <a:xfrm>
                <a:off x="9850574" y="2197448"/>
                <a:ext cx="49718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𝒉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𝒂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7" name="Прямоугольник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574" y="2197448"/>
                <a:ext cx="497187" cy="36933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8593484" y="2154021"/>
                <a:ext cx="495584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𝒉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𝒃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93484" y="2154021"/>
                <a:ext cx="495584" cy="369332"/>
              </a:xfrm>
              <a:prstGeom prst="rect">
                <a:avLst/>
              </a:prstGeom>
              <a:blipFill rotWithShape="0">
                <a:blip r:embed="rId8"/>
                <a:stretch>
                  <a:fillRect b="-163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9226106" y="2786864"/>
                <a:ext cx="4779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𝒉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7A0000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𝒄</m:t>
                          </m:r>
                        </m:sub>
                      </m:sSub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6106" y="2786864"/>
                <a:ext cx="477951" cy="369332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2791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9807925" y="4439806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64341" y="1866989"/>
            <a:ext cx="6907450" cy="26585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    Agar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12 c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0" indent="0">
              <a:buNone/>
            </a:pP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4298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6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-17176" y="10678"/>
            <a:ext cx="12209175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6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6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6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flipH="1">
            <a:off x="7925023" y="4760928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flipH="1">
            <a:off x="7925024" y="2022060"/>
            <a:ext cx="1844189" cy="2738869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16"/>
          <p:cNvSpPr txBox="1">
            <a:spLocks noChangeArrowheads="1"/>
          </p:cNvSpPr>
          <p:nvPr/>
        </p:nvSpPr>
        <p:spPr bwMode="auto">
          <a:xfrm>
            <a:off x="9568355" y="1599456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9599330" y="4611737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b="1" dirty="0">
              <a:cs typeface="Angsana New" panose="02020603050405020304" pitchFamily="18" charset="-34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754045" y="2022060"/>
            <a:ext cx="1969717" cy="2738868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7527657" y="4641653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i="1" dirty="0"/>
              <a:t>B</a:t>
            </a:r>
            <a:endParaRPr lang="ru-RU" sz="2800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1618528" y="4753020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i="1" dirty="0"/>
              <a:t>C</a:t>
            </a:r>
            <a:endParaRPr lang="ru-RU" sz="2800" i="1" dirty="0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>
            <a:off x="9754045" y="2050472"/>
            <a:ext cx="56664" cy="273096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8532611" y="2473239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dirty="0">
              <a:cs typeface="Angsana New" panose="02020603050405020304" pitchFamily="18" charset="-34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10463649" y="2473239"/>
            <a:ext cx="609129" cy="81394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dirty="0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32583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46794" y="5962832"/>
            <a:ext cx="2678528" cy="365125"/>
          </a:xfrm>
        </p:spPr>
        <p:txBody>
          <a:bodyPr/>
          <a:lstStyle/>
          <a:p>
            <a:fld id="{00000000-1234-1234-1234-123412341234}" type="slidenum">
              <a:rPr lang="en" smtClean="0"/>
              <a:pPr/>
              <a:t>7</a:t>
            </a:fld>
            <a:endParaRPr lang="en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807925" y="4018246"/>
            <a:ext cx="319344" cy="312022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5"/>
              <p:cNvSpPr txBox="1">
                <a:spLocks/>
              </p:cNvSpPr>
              <p:nvPr/>
            </p:nvSpPr>
            <p:spPr>
              <a:xfrm>
                <a:off x="795982" y="1227322"/>
                <a:ext cx="9290076" cy="6693307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486" indent="-228486" algn="l" defTabSz="913943" rtl="0" eaLnBrk="1" latinLnBrk="0" hangingPunct="1">
                  <a:lnSpc>
                    <a:spcPct val="90000"/>
                  </a:lnSpc>
                  <a:spcBef>
                    <a:spcPts val="999"/>
                  </a:spcBef>
                  <a:buFont typeface="Arial" panose="020B0604020202020204" pitchFamily="34" charset="0"/>
                  <a:buChar char="•"/>
                  <a:defRPr sz="2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4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2429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599400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6371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3343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0314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7286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4257" indent="-228486" algn="l" defTabSz="913943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7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  <a:r>
                  <a:rPr lang="en-US" sz="3200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∆ABC - </a:t>
                </a:r>
                <a:r>
                  <a:rPr lang="en-US" sz="3517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teng</a:t>
                </a: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517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tomonli</a:t>
                </a:r>
                <a:endParaRPr lang="en-US" sz="3517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AB= AC=BC = 12cm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,  AE-?</a:t>
                </a: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en-US" sz="3126" b="1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126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126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AE- </a:t>
                </a:r>
                <a:r>
                  <a:rPr lang="en-US" sz="3126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mediana</a:t>
                </a:r>
                <a:r>
                  <a:rPr lang="en-US" sz="3126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126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⟹</m:t>
                    </m:r>
                  </m:oMath>
                </a14:m>
                <a:r>
                  <a:rPr lang="en-US" sz="3126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  BE = CE</a:t>
                </a:r>
                <a:endParaRPr lang="en-US" sz="3126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:r>
                  <a:rPr lang="en-US" sz="3517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AE</a:t>
                </a:r>
                <a:r>
                  <a:rPr lang="en-US" sz="3517" b="1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 </a:t>
                </a:r>
                <a:r>
                  <a:rPr lang="en-US" sz="3517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AC</a:t>
                </a:r>
                <a:r>
                  <a:rPr lang="en-US" sz="3517" b="1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600" dirty="0" smtClean="0">
                    <a:solidFill>
                      <a:srgbClr val="7030A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1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3517" b="1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EC</a:t>
                </a:r>
                <a:r>
                  <a:rPr lang="en-US" sz="3517" b="1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3517" baseline="30000" dirty="0" smtClean="0">
                    <a:solidFill>
                      <a:srgbClr val="7030A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517" dirty="0" err="1" smtClean="0">
                    <a:latin typeface="Arial" panose="020B0604020202020204" pitchFamily="34" charset="0"/>
                    <a:cs typeface="Arial" panose="020B0604020202020204" pitchFamily="34" charset="0"/>
                  </a:rPr>
                  <a:t>bunda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</a:p>
              <a:p>
                <a:pPr marL="0" indent="0">
                  <a:spcBef>
                    <a:spcPts val="0"/>
                  </a:spcBef>
                  <a:buNone/>
                </a:pP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AC =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12 cm, </a:t>
                </a:r>
                <a:r>
                  <a:rPr lang="en-US" sz="3517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EC = BC/2 = </a:t>
                </a:r>
                <a:r>
                  <a:rPr lang="en-US" sz="3517" dirty="0">
                    <a:latin typeface="Arial" panose="020B0604020202020204" pitchFamily="34" charset="0"/>
                    <a:cs typeface="Arial" panose="020B0604020202020204" pitchFamily="34" charset="0"/>
                  </a:rPr>
                  <a:t>6 </a:t>
                </a:r>
                <a:endParaRPr lang="en-US" sz="3517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lnSpc>
                    <a:spcPct val="150000"/>
                  </a:lnSpc>
                  <a:spcBef>
                    <a:spcPts val="0"/>
                  </a:spcBef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126">
                          <a:latin typeface="Cambria Math" panose="02040503050406030204" pitchFamily="18" charset="0"/>
                        </a:rPr>
                        <m:t>AE</m:t>
                      </m:r>
                      <m:r>
                        <a:rPr lang="en-US" sz="3126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ru-RU" sz="3126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e>
                            <m:sup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ru-RU" sz="3126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US" sz="3126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144−36</m:t>
                          </m:r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108</m:t>
                          </m:r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=6</m:t>
                      </m:r>
                      <m:rad>
                        <m:radPr>
                          <m:degHide m:val="on"/>
                          <m:ctrlPr>
                            <a:rPr lang="ru-RU" sz="3126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126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en-US" sz="3126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3126">
                          <a:latin typeface="Cambria Math" panose="02040503050406030204" pitchFamily="18" charset="0"/>
                        </a:rPr>
                        <m:t>cm</m:t>
                      </m:r>
                    </m:oMath>
                  </m:oMathPara>
                </a14:m>
                <a:endParaRPr lang="ru-RU" sz="3126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ru-RU" sz="3908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spcBef>
                    <a:spcPts val="0"/>
                  </a:spcBef>
                  <a:buNone/>
                </a:pPr>
                <a:endParaRPr lang="ru-RU" sz="3908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Объект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982" y="1227322"/>
                <a:ext cx="9290076" cy="6693307"/>
              </a:xfrm>
              <a:prstGeom prst="rect">
                <a:avLst/>
              </a:prstGeom>
              <a:blipFill rotWithShape="0">
                <a:blip r:embed="rId2"/>
                <a:stretch>
                  <a:fillRect l="-1969" t="-19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/>
          <p:cNvCxnSpPr/>
          <p:nvPr/>
        </p:nvCxnSpPr>
        <p:spPr>
          <a:xfrm flipH="1">
            <a:off x="7925023" y="4339368"/>
            <a:ext cx="3835149" cy="1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H="1">
            <a:off x="7925023" y="1586292"/>
            <a:ext cx="1844189" cy="2738869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9568355" y="1177896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9754045" y="1600499"/>
            <a:ext cx="1969717" cy="2738868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7599429" y="4196295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 smtClean="0"/>
              <a:t>B</a:t>
            </a:r>
            <a:endParaRPr lang="ru-RU" sz="2345" i="1" dirty="0"/>
          </a:p>
        </p:txBody>
      </p: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11602577" y="4348468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9754045" y="1628912"/>
            <a:ext cx="56664" cy="273096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8328662" y="2284893"/>
            <a:ext cx="837559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12</a:t>
            </a:r>
            <a:endParaRPr lang="ru-RU" sz="3600" dirty="0">
              <a:cs typeface="Angsana New" panose="02020603050405020304" pitchFamily="18" charset="-34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10516906" y="2166846"/>
            <a:ext cx="1018828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12</a:t>
            </a:r>
            <a:endParaRPr lang="ru-RU" dirty="0">
              <a:cs typeface="Angsana New" panose="02020603050405020304" pitchFamily="18" charset="-34"/>
            </a:endParaRP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9568355" y="4358744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E</a:t>
            </a:r>
            <a:endParaRPr lang="ru-RU" sz="2345" i="1" dirty="0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10495443" y="379030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/>
              <a:t>6</a:t>
            </a:r>
            <a:endParaRPr lang="ru-RU" sz="2345" dirty="0"/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8787139" y="379030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dirty="0"/>
              <a:t>6</a:t>
            </a:r>
            <a:endParaRPr lang="ru-RU" sz="2345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96759" y="5793600"/>
                <a:ext cx="3508909" cy="10865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908" b="1" dirty="0">
                    <a:solidFill>
                      <a:srgbClr val="C00000"/>
                    </a:solidFill>
                  </a:rPr>
                  <a:t>Javob</a:t>
                </a:r>
                <a14:m>
                  <m:oMath xmlns:m="http://schemas.openxmlformats.org/officeDocument/2006/math">
                    <m:r>
                      <a:rPr lang="en-US" sz="4298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en-US" sz="4298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𝟔</m:t>
                    </m:r>
                    <m:rad>
                      <m:radPr>
                        <m:degHide m:val="on"/>
                        <m:ctrlPr>
                          <a:rPr lang="ru-RU" sz="4298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4298" b="1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4298" b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4298" b="1" i="1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𝐜𝐦</m:t>
                    </m:r>
                  </m:oMath>
                </a14:m>
                <a:endParaRPr lang="ru-RU" sz="4298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758" dirty="0"/>
                  <a:t>: </a:t>
                </a:r>
                <a:endParaRPr lang="ru-RU" sz="1758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759" y="5793600"/>
                <a:ext cx="3508909" cy="1086580"/>
              </a:xfrm>
              <a:prstGeom prst="rect">
                <a:avLst/>
              </a:prstGeom>
              <a:blipFill rotWithShape="0">
                <a:blip r:embed="rId3"/>
                <a:stretch>
                  <a:fillRect l="-5913" b="-72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/>
          <p:cNvSpPr/>
          <p:nvPr/>
        </p:nvSpPr>
        <p:spPr>
          <a:xfrm>
            <a:off x="610585" y="188064"/>
            <a:ext cx="1158594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tomonli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5149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8</a:t>
            </a:fld>
            <a:endParaRPr lang="en"/>
          </a:p>
        </p:txBody>
      </p:sp>
      <p:sp>
        <p:nvSpPr>
          <p:cNvPr id="3" name="Прямоугольник 2"/>
          <p:cNvSpPr/>
          <p:nvPr/>
        </p:nvSpPr>
        <p:spPr>
          <a:xfrm>
            <a:off x="277883" y="1635020"/>
            <a:ext cx="8527686" cy="3399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298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O‘tmas</a:t>
            </a:r>
            <a:r>
              <a:rPr lang="en-US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u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chburchakning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a = 16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, b = 12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= 8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tomoniga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98" dirty="0" err="1">
                <a:latin typeface="Arial" panose="020B0604020202020204" pitchFamily="34" charset="0"/>
                <a:cs typeface="Arial" panose="020B0604020202020204" pitchFamily="34" charset="0"/>
              </a:rPr>
              <a:t>tushirilgan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balandli</a:t>
            </a:r>
            <a:r>
              <a:rPr lang="en-US" sz="4298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98" dirty="0" err="1">
                <a:latin typeface="Arial" panose="020B0604020202020204" pitchFamily="34" charset="0"/>
                <a:cs typeface="Arial" panose="020B0604020202020204" pitchFamily="34" charset="0"/>
              </a:rPr>
              <a:t>toping</a:t>
            </a:r>
            <a:r>
              <a:rPr lang="ru-RU" sz="4298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43716" y="-23262"/>
            <a:ext cx="11917892" cy="139247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5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211093" y="217741"/>
            <a:ext cx="10267691" cy="910466"/>
          </a:xfrm>
          <a:prstGeom prst="rect">
            <a:avLst/>
          </a:prstGeom>
        </p:spPr>
        <p:txBody>
          <a:bodyPr spcFirstLastPara="1" vert="horz" wrap="square" lIns="89316" tIns="89316" rIns="89316" bIns="89316" rtlCol="0" anchor="t" anchorCtr="0">
            <a:noAutofit/>
          </a:bodyPr>
          <a:lstStyle>
            <a:lvl1pPr lvl="0" algn="l" defTabSz="913943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 kern="1200">
                <a:solidFill>
                  <a:srgbClr val="F67031"/>
                </a:solidFill>
                <a:latin typeface="+mj-lt"/>
                <a:ea typeface="+mj-ea"/>
                <a:cs typeface="+mj-c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F67031"/>
              </a:buClr>
              <a:buSzPts val="3000"/>
              <a:buNone/>
              <a:defRPr sz="3998" b="1">
                <a:solidFill>
                  <a:srgbClr val="F67031"/>
                </a:solidFill>
              </a:defRPr>
            </a:lvl9pPr>
          </a:lstStyle>
          <a:p>
            <a:pPr algn="ctr"/>
            <a:r>
              <a:rPr lang="en-US" sz="527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5275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asala</a:t>
            </a:r>
            <a:endParaRPr lang="ru-RU" sz="5275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 flipV="1">
            <a:off x="9923928" y="4714655"/>
            <a:ext cx="1554857" cy="30753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9177517" y="2421108"/>
            <a:ext cx="746411" cy="23196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8858969" y="1933841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10421701" y="4500233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ru-RU" sz="4689" i="1" dirty="0">
              <a:cs typeface="Angsana New" panose="02020603050405020304" pitchFamily="18" charset="-34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9157979" y="2425804"/>
            <a:ext cx="2297838" cy="2314908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9726261" y="468941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11408944" y="4588890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9595752" y="3215647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endParaRPr lang="ru-RU" sz="4689" i="1" dirty="0">
              <a:cs typeface="Angsana New" panose="02020603050405020304" pitchFamily="18" charset="-34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10437407" y="3011142"/>
            <a:ext cx="711146" cy="81182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4689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4689" i="1" dirty="0"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120425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9</a:t>
            </a:fld>
            <a:endParaRPr lang="en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37747" y="74471"/>
            <a:ext cx="56771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>
                <a:solidFill>
                  <a:srgbClr val="5D288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∆ABC –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ihtiyoriy</a:t>
            </a: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a = 16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= 12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 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= 8 </a:t>
            </a:r>
            <a:r>
              <a:rPr 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cm</a:t>
            </a:r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h(AE) -?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45659" y="2448185"/>
            <a:ext cx="189265" cy="186783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758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H="1" flipV="1">
            <a:off x="9514239" y="2625894"/>
            <a:ext cx="1554857" cy="30753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8767828" y="332347"/>
            <a:ext cx="746411" cy="2319604"/>
          </a:xfrm>
          <a:prstGeom prst="line">
            <a:avLst/>
          </a:prstGeom>
          <a:ln w="41275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Box 16"/>
          <p:cNvSpPr txBox="1">
            <a:spLocks noChangeArrowheads="1"/>
          </p:cNvSpPr>
          <p:nvPr/>
        </p:nvSpPr>
        <p:spPr bwMode="auto">
          <a:xfrm>
            <a:off x="8474917" y="-99392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A</a:t>
            </a:r>
            <a:endParaRPr lang="ru-RU" sz="2345" i="1" dirty="0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0012012" y="2411472"/>
            <a:ext cx="711146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i="1" dirty="0">
                <a:solidFill>
                  <a:srgbClr val="5D2884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</a:t>
            </a:r>
            <a:endParaRPr lang="ru-RU" i="1" dirty="0">
              <a:solidFill>
                <a:srgbClr val="5D2884"/>
              </a:solidFill>
              <a:cs typeface="Angsana New" panose="02020603050405020304" pitchFamily="18" charset="-34"/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748290" y="337043"/>
            <a:ext cx="2297838" cy="2314908"/>
          </a:xfrm>
          <a:prstGeom prst="line">
            <a:avLst/>
          </a:prstGeom>
          <a:ln w="41275">
            <a:solidFill>
              <a:schemeClr val="accent5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9316572" y="2600658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B</a:t>
            </a:r>
            <a:endParaRPr lang="ru-RU" sz="2345" i="1" dirty="0"/>
          </a:p>
        </p:txBody>
      </p:sp>
      <p:sp>
        <p:nvSpPr>
          <p:cNvPr id="14" name="Text Box 16"/>
          <p:cNvSpPr txBox="1">
            <a:spLocks noChangeArrowheads="1"/>
          </p:cNvSpPr>
          <p:nvPr/>
        </p:nvSpPr>
        <p:spPr bwMode="auto">
          <a:xfrm>
            <a:off x="10999255" y="2500129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C</a:t>
            </a:r>
            <a:endParaRPr lang="ru-RU" sz="2345" i="1" dirty="0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H="1">
            <a:off x="8739287" y="344178"/>
            <a:ext cx="28025" cy="2307774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Text Box 16"/>
          <p:cNvSpPr txBox="1">
            <a:spLocks noChangeArrowheads="1"/>
          </p:cNvSpPr>
          <p:nvPr/>
        </p:nvSpPr>
        <p:spPr bwMode="auto">
          <a:xfrm>
            <a:off x="9186063" y="1126886"/>
            <a:ext cx="711146" cy="523220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800" b="1" i="1" dirty="0">
                <a:solidFill>
                  <a:srgbClr val="5D2884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endParaRPr lang="ru-RU" sz="2800" i="1" dirty="0">
              <a:solidFill>
                <a:srgbClr val="5D2884"/>
              </a:solidFill>
              <a:cs typeface="Angsana New" panose="02020603050405020304" pitchFamily="18" charset="-34"/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0027718" y="922381"/>
            <a:ext cx="711146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i="1" dirty="0">
                <a:solidFill>
                  <a:srgbClr val="5D2884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</a:t>
            </a:r>
            <a:endParaRPr lang="ru-RU" sz="3600" i="1" dirty="0">
              <a:solidFill>
                <a:srgbClr val="5D2884"/>
              </a:solidFill>
              <a:cs typeface="Angsana New" panose="02020603050405020304" pitchFamily="18" charset="-34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8256240" y="1095606"/>
            <a:ext cx="711146" cy="584775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b="1" i="1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h</a:t>
            </a:r>
            <a:endParaRPr lang="ru-RU" i="1" dirty="0">
              <a:solidFill>
                <a:srgbClr val="FF0000"/>
              </a:solidFill>
              <a:cs typeface="Angsana New" panose="02020603050405020304" pitchFamily="18" charset="-34"/>
            </a:endParaRP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8251271" y="2433401"/>
            <a:ext cx="711146" cy="451016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2345" b="1" i="1" dirty="0"/>
              <a:t>E</a:t>
            </a:r>
            <a:endParaRPr lang="ru-RU" sz="2345" i="1" dirty="0"/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8909908" y="1974399"/>
            <a:ext cx="366261" cy="6463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blurRad="6350" stA="52000" endA="300" endPos="3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sz="3600" b="1" i="1" dirty="0">
                <a:solidFill>
                  <a:schemeClr val="accent6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x</a:t>
            </a:r>
            <a:endParaRPr lang="ru-RU" sz="3600" i="1" dirty="0">
              <a:solidFill>
                <a:schemeClr val="accent6">
                  <a:lumMod val="50000"/>
                </a:schemeClr>
              </a:solidFill>
              <a:cs typeface="Angsana New" panose="02020603050405020304" pitchFamily="18" charset="-34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8727895" y="2641269"/>
            <a:ext cx="752997" cy="0"/>
          </a:xfrm>
          <a:prstGeom prst="line">
            <a:avLst/>
          </a:prstGeom>
          <a:ln w="41275">
            <a:solidFill>
              <a:schemeClr val="tx1"/>
            </a:solidFill>
            <a:prstDash val="sysDot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>
                <a:off x="-797565" y="3289770"/>
                <a:ext cx="11089232" cy="14335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h</m:t>
                        </m:r>
                      </m:e>
                      <m:sub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𝑐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num>
                      <m:den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(18−16)(16−12)(16−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8</m:t>
                        </m:r>
                        <m:r>
                          <a:rPr lang="en-US" sz="3600" b="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</m:rad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en-US" sz="3600" dirty="0" smtClean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97565" y="3289770"/>
                <a:ext cx="11089232" cy="1433598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/>
              <p:cNvSpPr/>
              <p:nvPr/>
            </p:nvSpPr>
            <p:spPr>
              <a:xfrm>
                <a:off x="767408" y="2019848"/>
                <a:ext cx="3283271" cy="88992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1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𝒑</m:t>
                    </m:r>
                  </m:oMath>
                </a14:m>
                <a:r>
                  <a:rPr lang="en-US" sz="36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𝟏𝟔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dirty="0"/>
                  <a:t> = </a:t>
                </a:r>
                <a:r>
                  <a:rPr lang="en-US" sz="3600" dirty="0" smtClean="0"/>
                  <a:t>18</a:t>
                </a:r>
                <a:endParaRPr lang="ru-RU" sz="3600" dirty="0"/>
              </a:p>
            </p:txBody>
          </p:sp>
        </mc:Choice>
        <mc:Fallback xmlns="">
          <p:sp>
            <p:nvSpPr>
              <p:cNvPr id="23" name="Прямоугольник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7408" y="2019848"/>
                <a:ext cx="3283271" cy="889924"/>
              </a:xfrm>
              <a:prstGeom prst="rect">
                <a:avLst/>
              </a:prstGeom>
              <a:blipFill rotWithShape="0">
                <a:blip r:embed="rId3"/>
                <a:stretch>
                  <a:fillRect r="-4647" b="-130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624530" y="4575961"/>
                <a:ext cx="3373296" cy="874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 smtClean="0"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ad>
                      <m:radPr>
                        <m:degHide m:val="on"/>
                        <m:ctrlP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18·2·4·8</m:t>
                        </m:r>
                      </m:e>
                    </m:rad>
                  </m:oMath>
                </a14:m>
                <a:endParaRPr lang="ru-RU" sz="3200" dirty="0"/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530" y="4575961"/>
                <a:ext cx="3373296" cy="874663"/>
              </a:xfrm>
              <a:prstGeom prst="rect">
                <a:avLst/>
              </a:prstGeom>
              <a:blipFill rotWithShape="0">
                <a:blip r:embed="rId4"/>
                <a:stretch>
                  <a:fillRect l="-5415" b="-132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/>
              <p:cNvSpPr/>
              <p:nvPr/>
            </p:nvSpPr>
            <p:spPr>
              <a:xfrm>
                <a:off x="3997826" y="4519161"/>
                <a:ext cx="3773084" cy="10842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3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den>
                    </m:f>
                    <m:r>
                      <a:rPr lang="en-US" sz="3600" i="1">
                        <a:solidFill>
                          <a:prstClr val="black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(6</m:t>
                    </m:r>
                    <m:rad>
                      <m:radPr>
                        <m:degHide m:val="on"/>
                        <m:ctrlP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en-US" sz="3600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15</m:t>
                        </m:r>
                      </m:e>
                    </m:rad>
                  </m:oMath>
                </a14:m>
                <a:r>
                  <a:rPr lang="en-US" sz="36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)</a:t>
                </a:r>
                <a:r>
                  <a:rPr lang="en-US" sz="400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en-US" sz="4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0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𝟏𝟓</m:t>
                            </m:r>
                          </m:e>
                        </m:rad>
                      </m:num>
                      <m:den>
                        <m:r>
                          <a:rPr lang="en-US" sz="40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5" name="Прямоугольник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7826" y="4519161"/>
                <a:ext cx="3773084" cy="1084208"/>
              </a:xfrm>
              <a:prstGeom prst="rect">
                <a:avLst/>
              </a:prstGeom>
              <a:blipFill rotWithShape="0">
                <a:blip r:embed="rId5"/>
                <a:stretch>
                  <a:fillRect l="-5008" b="-101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762512" y="5774973"/>
                <a:ext cx="2425216" cy="11627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 err="1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 smtClean="0">
                    <a:solidFill>
                      <a:srgbClr val="5D2884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𝟑</m:t>
                        </m:r>
                        <m:rad>
                          <m:radPr>
                            <m:degHide m:val="on"/>
                            <m:ctrlP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1" i="1">
                                <a:solidFill>
                                  <a:prstClr val="black"/>
                                </a:solidFill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𝟏𝟓</m:t>
                            </m:r>
                          </m:e>
                        </m:rad>
                      </m:num>
                      <m:den>
                        <m:r>
                          <a:rPr lang="en-US" sz="3200" b="1" i="1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den>
                    </m:f>
                  </m:oMath>
                </a14:m>
                <a:endParaRPr lang="ru-RU" dirty="0"/>
              </a:p>
              <a:p>
                <a:r>
                  <a:rPr lang="en-US" dirty="0" smtClean="0"/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512" y="5774973"/>
                <a:ext cx="2425216" cy="1162754"/>
              </a:xfrm>
              <a:prstGeom prst="rect">
                <a:avLst/>
              </a:prstGeom>
              <a:blipFill rotWithShape="0">
                <a:blip r:embed="rId6"/>
                <a:stretch>
                  <a:fillRect l="-62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126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17" grpId="0"/>
      <p:bldP spid="19" grpId="0"/>
      <p:bldP spid="20" grpId="0"/>
      <p:bldP spid="21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b388ffcb6f4dd68df1bcfc39a34cd964eaa2b3f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1976</TotalTime>
  <Words>685</Words>
  <Application>Microsoft Office PowerPoint</Application>
  <PresentationFormat>Широкоэкранный</PresentationFormat>
  <Paragraphs>186</Paragraphs>
  <Slides>13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2" baseType="lpstr">
      <vt:lpstr>Angsana New</vt:lpstr>
      <vt:lpstr>Arial</vt:lpstr>
      <vt:lpstr>Bahnschrift Light SemiCondensed</vt:lpstr>
      <vt:lpstr>Berlin Sans FB</vt:lpstr>
      <vt:lpstr>Calibri</vt:lpstr>
      <vt:lpstr>Calibri Light</vt:lpstr>
      <vt:lpstr>Cambria Math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Неизвестный пользователь</dc:creator>
  <cp:lastModifiedBy>Админ</cp:lastModifiedBy>
  <cp:revision>255</cp:revision>
  <dcterms:created xsi:type="dcterms:W3CDTF">2020-06-19T20:52:49Z</dcterms:created>
  <dcterms:modified xsi:type="dcterms:W3CDTF">2021-04-05T10:30:18Z</dcterms:modified>
</cp:coreProperties>
</file>