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12"/>
  </p:notesMasterIdLst>
  <p:sldIdLst>
    <p:sldId id="306" r:id="rId2"/>
    <p:sldId id="416" r:id="rId3"/>
    <p:sldId id="421" r:id="rId4"/>
    <p:sldId id="411" r:id="rId5"/>
    <p:sldId id="425" r:id="rId6"/>
    <p:sldId id="426" r:id="rId7"/>
    <p:sldId id="427" r:id="rId8"/>
    <p:sldId id="428" r:id="rId9"/>
    <p:sldId id="429" r:id="rId10"/>
    <p:sldId id="339" r:id="rId11"/>
  </p:sldIdLst>
  <p:sldSz cx="12192000" cy="6858000"/>
  <p:notesSz cx="6858000" cy="9144000"/>
  <p:custDataLst>
    <p:tags r:id="rId1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116F"/>
    <a:srgbClr val="2B133D"/>
    <a:srgbClr val="000000"/>
    <a:srgbClr val="5D2884"/>
    <a:srgbClr val="7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9630" autoAdjust="0"/>
  </p:normalViewPr>
  <p:slideViewPr>
    <p:cSldViewPr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1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1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1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72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2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7177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6972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C13B38B-B845-4DF3-A1C7-00940B2C270A}" type="slidenum">
              <a:rPr lang="ru-RU"/>
              <a:pPr/>
              <a:t>2</a:t>
            </a:fld>
            <a:endParaRPr lang="ru-RU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ru-RU" smtClean="0"/>
              <a:t>Б.Г. Зив, В.М. Мейлер «Дидактические материалы по геометрии для 8 класса»</a:t>
            </a:r>
          </a:p>
          <a:p>
            <a:pPr eaLnBrk="1" hangingPunct="1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4811190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18281" indent="-160877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643509" indent="-128702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900913" indent="-128702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158316" indent="-128702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1415720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1673123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1930527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2187931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197892A3-708E-4B3F-9A37-7785276FDBA5}" type="slidenum">
              <a:rPr lang="ru-RU" smtClean="0"/>
              <a:pPr eaLnBrk="1" hangingPunct="1"/>
              <a:t>4</a:t>
            </a:fld>
            <a:endParaRPr lang="ru-RU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smtClean="0"/>
              <a:t>Алтынов П.И. Тесты. 7-9 кл.</a:t>
            </a:r>
          </a:p>
          <a:p>
            <a:pPr eaLnBrk="1" hangingPunct="1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1642733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18281" indent="-160877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643509" indent="-128702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900913" indent="-128702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158316" indent="-128702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1415720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1673123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1930527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2187931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197892A3-708E-4B3F-9A37-7785276FDBA5}" type="slidenum">
              <a:rPr lang="ru-RU" smtClean="0"/>
              <a:pPr eaLnBrk="1" hangingPunct="1"/>
              <a:t>5</a:t>
            </a:fld>
            <a:endParaRPr lang="ru-RU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smtClean="0"/>
              <a:t>Алтынов П.И. Тесты. 7-9 кл.</a:t>
            </a:r>
          </a:p>
          <a:p>
            <a:pPr eaLnBrk="1" hangingPunct="1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35936655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18281" indent="-160877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643509" indent="-128702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900913" indent="-128702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158316" indent="-128702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1415720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1673123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1930527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2187931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197892A3-708E-4B3F-9A37-7785276FDBA5}" type="slidenum">
              <a:rPr lang="ru-RU" smtClean="0"/>
              <a:pPr eaLnBrk="1" hangingPunct="1"/>
              <a:t>6</a:t>
            </a:fld>
            <a:endParaRPr lang="ru-RU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smtClean="0"/>
              <a:t>Алтынов П.И. Тесты. 7-9 кл.</a:t>
            </a:r>
          </a:p>
          <a:p>
            <a:pPr eaLnBrk="1" hangingPunct="1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41293254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18281" indent="-160877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643509" indent="-128702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900913" indent="-128702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158316" indent="-128702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1415720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1673123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1930527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2187931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197892A3-708E-4B3F-9A37-7785276FDBA5}" type="slidenum">
              <a:rPr lang="ru-RU" smtClean="0"/>
              <a:pPr eaLnBrk="1" hangingPunct="1"/>
              <a:t>7</a:t>
            </a:fld>
            <a:endParaRPr lang="ru-RU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smtClean="0"/>
              <a:t>Алтынов П.И. Тесты. 7-9 кл.</a:t>
            </a:r>
          </a:p>
          <a:p>
            <a:pPr eaLnBrk="1" hangingPunct="1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7749587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18281" indent="-160877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643509" indent="-128702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900913" indent="-128702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158316" indent="-128702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1415720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1673123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1930527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2187931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197892A3-708E-4B3F-9A37-7785276FDBA5}" type="slidenum">
              <a:rPr lang="ru-RU" smtClean="0"/>
              <a:pPr eaLnBrk="1" hangingPunct="1"/>
              <a:t>8</a:t>
            </a:fld>
            <a:endParaRPr lang="ru-RU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smtClean="0"/>
              <a:t>Алтынов П.И. Тесты. 7-9 кл.</a:t>
            </a:r>
          </a:p>
          <a:p>
            <a:pPr eaLnBrk="1" hangingPunct="1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33955710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18281" indent="-160877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643509" indent="-128702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900913" indent="-128702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158316" indent="-128702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1415720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1673123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1930527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2187931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197892A3-708E-4B3F-9A37-7785276FDBA5}" type="slidenum">
              <a:rPr lang="ru-RU" smtClean="0"/>
              <a:pPr eaLnBrk="1" hangingPunct="1"/>
              <a:t>9</a:t>
            </a:fld>
            <a:endParaRPr lang="ru-RU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smtClean="0"/>
              <a:t>Алтынов П.И. Тесты. 7-9 кл.</a:t>
            </a:r>
          </a:p>
          <a:p>
            <a:pPr eaLnBrk="1" hangingPunct="1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31142269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16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633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00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25233" y="3183000"/>
            <a:ext cx="4848800" cy="30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57762423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7" y="1133192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bg object 17"/>
          <p:cNvSpPr/>
          <p:nvPr/>
        </p:nvSpPr>
        <p:spPr>
          <a:xfrm>
            <a:off x="141354" y="150395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1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641" y="1523335"/>
            <a:ext cx="3857667" cy="4098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59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39"/>
            <a:ext cx="5303521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4/5/2021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25919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909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91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51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1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67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039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071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38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png"/><Relationship Id="rId4" Type="http://schemas.openxmlformats.org/officeDocument/2006/relationships/image" Target="../media/image1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9848"/>
            <a:ext cx="12192000" cy="173065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2500073" y="287851"/>
            <a:ext cx="6678119" cy="1133092"/>
          </a:xfrm>
          <a:prstGeom prst="rect">
            <a:avLst/>
          </a:prstGeom>
        </p:spPr>
        <p:txBody>
          <a:bodyPr spcFirstLastPara="1" vert="horz" wrap="square" lIns="0" tIns="25350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2044" algn="ctr">
              <a:lnSpc>
                <a:spcPct val="100000"/>
              </a:lnSpc>
              <a:spcBef>
                <a:spcPts val="198"/>
              </a:spcBef>
            </a:pPr>
            <a:r>
              <a:rPr lang="en-US" sz="7034" dirty="0" smtClean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lang="en-US" sz="7034" dirty="0">
              <a:solidFill>
                <a:schemeClr val="bg1"/>
              </a:solidFill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1"/>
          <p:cNvSpPr/>
          <p:nvPr/>
        </p:nvSpPr>
        <p:spPr>
          <a:xfrm>
            <a:off x="9830546" y="2900255"/>
            <a:ext cx="1984546" cy="216151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450"/>
          </a:p>
        </p:txBody>
      </p:sp>
      <p:sp>
        <p:nvSpPr>
          <p:cNvPr id="16" name="TextBox 15"/>
          <p:cNvSpPr txBox="1"/>
          <p:nvPr/>
        </p:nvSpPr>
        <p:spPr>
          <a:xfrm>
            <a:off x="1298730" y="2852936"/>
            <a:ext cx="10344389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 </a:t>
            </a:r>
          </a:p>
          <a:p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UMUMLASHTIRUVCHI DARS </a:t>
            </a:r>
          </a:p>
          <a:p>
            <a:pPr algn="ctr"/>
            <a:endParaRPr lang="en-US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0220" y="2414055"/>
            <a:ext cx="727228" cy="143423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00220" y="4365104"/>
            <a:ext cx="727228" cy="143423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object 11">
            <a:extLst>
              <a:ext uri="{FF2B5EF4-FFF2-40B4-BE49-F238E27FC236}">
                <a16:creationId xmlns:lc="http://schemas.openxmlformats.org/drawingml/2006/lockedCanvas" xmlns="" xmlns:a16="http://schemas.microsoft.com/office/drawing/2014/main" id="{335AFAA3-FF4F-462D-A908-93D09B272E70}"/>
              </a:ext>
            </a:extLst>
          </p:cNvPr>
          <p:cNvSpPr/>
          <p:nvPr/>
        </p:nvSpPr>
        <p:spPr>
          <a:xfrm>
            <a:off x="832730" y="361897"/>
            <a:ext cx="932000" cy="98500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786276" y="436787"/>
            <a:ext cx="1834570" cy="936104"/>
          </a:xfrm>
          <a:prstGeom prst="rect">
            <a:avLst/>
          </a:prstGeom>
          <a:solidFill>
            <a:srgbClr val="00B05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37515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314" y="236192"/>
            <a:ext cx="11552630" cy="686632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34894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75"/>
              </a:spcBef>
            </a:pP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ru-RU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sz="42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104112" y="1721751"/>
            <a:ext cx="41296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600" b="1" i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 </a:t>
            </a:r>
            <a:r>
              <a:rPr lang="en-US" sz="3600" b="1" i="1" kern="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en-US" sz="3600" b="1" i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Connector 9"/>
          <p:cNvCxnSpPr/>
          <p:nvPr/>
        </p:nvCxnSpPr>
        <p:spPr>
          <a:xfrm>
            <a:off x="5375920" y="1639751"/>
            <a:ext cx="0" cy="4401750"/>
          </a:xfrm>
          <a:prstGeom prst="line">
            <a:avLst/>
          </a:prstGeom>
          <a:noFill/>
          <a:ln w="9525" cap="flat" cmpd="sng" algn="ctr">
            <a:solidFill>
              <a:srgbClr val="7F7F7F">
                <a:alpha val="50000"/>
              </a:srgbClr>
            </a:solidFill>
            <a:prstDash val="solid"/>
          </a:ln>
          <a:effectLst/>
        </p:spPr>
      </p:cxnSp>
      <p:sp>
        <p:nvSpPr>
          <p:cNvPr id="21" name="Oval 11"/>
          <p:cNvSpPr/>
          <p:nvPr/>
        </p:nvSpPr>
        <p:spPr>
          <a:xfrm>
            <a:off x="6009715" y="1661168"/>
            <a:ext cx="899989" cy="899989"/>
          </a:xfrm>
          <a:prstGeom prst="ellipse">
            <a:avLst/>
          </a:prstGeom>
          <a:solidFill>
            <a:srgbClr val="C000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b="1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Oval 13"/>
          <p:cNvSpPr/>
          <p:nvPr/>
        </p:nvSpPr>
        <p:spPr>
          <a:xfrm>
            <a:off x="6009714" y="2879884"/>
            <a:ext cx="899989" cy="899989"/>
          </a:xfrm>
          <a:prstGeom prst="ellipse">
            <a:avLst/>
          </a:prstGeom>
          <a:solidFill>
            <a:srgbClr val="00B05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b="1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3" name="Oval 14"/>
          <p:cNvSpPr/>
          <p:nvPr/>
        </p:nvSpPr>
        <p:spPr>
          <a:xfrm>
            <a:off x="5973771" y="4350928"/>
            <a:ext cx="899989" cy="899989"/>
          </a:xfrm>
          <a:prstGeom prst="ellipse">
            <a:avLst/>
          </a:prstGeom>
          <a:solidFill>
            <a:srgbClr val="FFFF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9812" y="3071552"/>
            <a:ext cx="44661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126 -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sahifa</a:t>
            </a:r>
            <a:endParaRPr lang="ru-RU" sz="5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100597" y="2768905"/>
            <a:ext cx="4081567" cy="11028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1219026">
              <a:spcAft>
                <a:spcPts val="199"/>
              </a:spcAft>
              <a:defRPr/>
            </a:pPr>
            <a:r>
              <a:rPr lang="en-US" sz="3200" b="1" i="1" kern="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Geometrik</a:t>
            </a:r>
            <a:r>
              <a:rPr lang="en-US" sz="3200" b="1" i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kern="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terminlar</a:t>
            </a:r>
            <a:endParaRPr lang="en-US" sz="3200" b="1" i="1" kern="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1219026">
              <a:spcAft>
                <a:spcPts val="199"/>
              </a:spcAft>
              <a:defRPr/>
            </a:pPr>
            <a:r>
              <a:rPr lang="en-US" sz="3200" b="1" i="1" kern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US" sz="3200" b="1" i="1" kern="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ug‘ati</a:t>
            </a:r>
            <a:endParaRPr lang="en-US" sz="3200" b="1" i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37835" y="4477756"/>
            <a:ext cx="486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026">
              <a:spcAft>
                <a:spcPts val="199"/>
              </a:spcAft>
              <a:defRPr/>
            </a:pPr>
            <a:r>
              <a:rPr lang="en-US" sz="3600" b="1" i="1" kern="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Tarixiy</a:t>
            </a:r>
            <a:r>
              <a:rPr lang="en-US" sz="3600" b="1" i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kern="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ma‘lumotlar</a:t>
            </a:r>
            <a:endParaRPr lang="en-US" sz="3600" b="1" i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3458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 p14:presetBounceEnd="66667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" fill="hold" grpId="0" nodeType="withEffect" p14:presetBounceEnd="66667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2" presetClass="entr" presetSubtype="1" fill="hold" grpId="0" nodeType="withEffect" p14:presetBounceEnd="66667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21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22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3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5" dur="50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21" grpId="0" animBg="1"/>
          <p:bldP spid="22" grpId="0" animBg="1"/>
          <p:bldP spid="23" grpId="0" animBg="1"/>
          <p:bldP spid="13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" fill="hold" grpId="0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2" presetClass="entr" presetSubtype="1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1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2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3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5" dur="50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21" grpId="0" animBg="1"/>
          <p:bldP spid="22" grpId="0" animBg="1"/>
          <p:bldP spid="23" grpId="0" animBg="1"/>
          <p:bldP spid="13" grpId="0"/>
        </p:bldLst>
      </p:timing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8498" name="Group 34"/>
          <p:cNvGrpSpPr>
            <a:grpSpLocks/>
          </p:cNvGrpSpPr>
          <p:nvPr/>
        </p:nvGrpSpPr>
        <p:grpSpPr bwMode="auto">
          <a:xfrm>
            <a:off x="980430" y="1229038"/>
            <a:ext cx="2438400" cy="1174750"/>
            <a:chOff x="3719" y="432"/>
            <a:chExt cx="1536" cy="740"/>
          </a:xfrm>
        </p:grpSpPr>
        <p:sp>
          <p:nvSpPr>
            <p:cNvPr id="318499" name="Text Box 35"/>
            <p:cNvSpPr txBox="1">
              <a:spLocks noChangeArrowheads="1"/>
            </p:cNvSpPr>
            <p:nvPr/>
          </p:nvSpPr>
          <p:spPr bwMode="auto">
            <a:xfrm>
              <a:off x="3719" y="571"/>
              <a:ext cx="1536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3600" b="1" i="1" dirty="0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S </a:t>
              </a:r>
              <a:r>
                <a:rPr lang="en-US" sz="3600" b="1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=    </a:t>
              </a:r>
              <a:r>
                <a:rPr lang="ru-RU" sz="3600" b="1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600" b="1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d</a:t>
              </a:r>
              <a:r>
                <a:rPr lang="en-US" sz="3600" b="1" i="1" baseline="-25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r>
                <a:rPr lang="en-US" sz="3600" b="1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d</a:t>
              </a:r>
              <a:r>
                <a:rPr lang="en-US" sz="3600" b="1" i="1" baseline="-25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ru-RU" sz="36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8500" name="Text Box 36"/>
            <p:cNvSpPr txBox="1">
              <a:spLocks noChangeArrowheads="1"/>
            </p:cNvSpPr>
            <p:nvPr/>
          </p:nvSpPr>
          <p:spPr bwMode="auto">
            <a:xfrm>
              <a:off x="4252" y="432"/>
              <a:ext cx="26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3600" b="1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1</a:t>
              </a:r>
              <a:endParaRPr lang="ru-RU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318501" name="Text Box 37"/>
            <p:cNvSpPr txBox="1">
              <a:spLocks noChangeArrowheads="1"/>
            </p:cNvSpPr>
            <p:nvPr/>
          </p:nvSpPr>
          <p:spPr bwMode="auto">
            <a:xfrm>
              <a:off x="4232" y="768"/>
              <a:ext cx="26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3600" b="1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</a:t>
              </a:r>
              <a:endParaRPr lang="ru-RU" sz="36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45086" name="Line 38"/>
            <p:cNvSpPr>
              <a:spLocks noChangeShapeType="1"/>
            </p:cNvSpPr>
            <p:nvPr/>
          </p:nvSpPr>
          <p:spPr bwMode="auto">
            <a:xfrm>
              <a:off x="4252" y="816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18513" name="Group 49"/>
          <p:cNvGrpSpPr>
            <a:grpSpLocks/>
          </p:cNvGrpSpPr>
          <p:nvPr/>
        </p:nvGrpSpPr>
        <p:grpSpPr bwMode="auto">
          <a:xfrm>
            <a:off x="955030" y="2441888"/>
            <a:ext cx="2244726" cy="1174750"/>
            <a:chOff x="3708" y="432"/>
            <a:chExt cx="1414" cy="740"/>
          </a:xfrm>
        </p:grpSpPr>
        <p:sp>
          <p:nvSpPr>
            <p:cNvPr id="318514" name="Text Box 50"/>
            <p:cNvSpPr txBox="1">
              <a:spLocks noChangeArrowheads="1"/>
            </p:cNvSpPr>
            <p:nvPr/>
          </p:nvSpPr>
          <p:spPr bwMode="auto">
            <a:xfrm>
              <a:off x="3708" y="576"/>
              <a:ext cx="1414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eaLnBrk="1" hangingPunct="1">
                <a:defRPr/>
              </a:pPr>
              <a:r>
                <a:rPr lang="en-US" sz="3600" b="1" i="1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S</a:t>
              </a:r>
              <a:r>
                <a:rPr lang="en-US" sz="3600" b="1" i="1" baseline="-25000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600" b="1" i="1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=    </a:t>
              </a:r>
              <a:r>
                <a:rPr lang="ru-RU" sz="3600" b="1" i="1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600" b="1" i="1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d</a:t>
              </a:r>
              <a:r>
                <a:rPr lang="ru-RU" sz="3600" b="1" i="1" baseline="30000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ru-RU" sz="36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8515" name="Text Box 51"/>
            <p:cNvSpPr txBox="1">
              <a:spLocks noChangeArrowheads="1"/>
            </p:cNvSpPr>
            <p:nvPr/>
          </p:nvSpPr>
          <p:spPr bwMode="auto">
            <a:xfrm>
              <a:off x="4252" y="432"/>
              <a:ext cx="26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3600" b="1" i="1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1</a:t>
              </a:r>
              <a:endParaRPr lang="ru-RU" sz="36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318516" name="Text Box 52"/>
            <p:cNvSpPr txBox="1">
              <a:spLocks noChangeArrowheads="1"/>
            </p:cNvSpPr>
            <p:nvPr/>
          </p:nvSpPr>
          <p:spPr bwMode="auto">
            <a:xfrm>
              <a:off x="4232" y="768"/>
              <a:ext cx="26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3600" b="1" i="1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</a:t>
              </a:r>
              <a:endParaRPr lang="ru-RU" sz="36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45078" name="Line 53"/>
            <p:cNvSpPr>
              <a:spLocks noChangeShapeType="1"/>
            </p:cNvSpPr>
            <p:nvPr/>
          </p:nvSpPr>
          <p:spPr bwMode="auto">
            <a:xfrm>
              <a:off x="4252" y="816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0" y="0"/>
            <a:ext cx="12288688" cy="11967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Formula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nomini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toping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937596" y="3722047"/>
                <a:ext cx="2587568" cy="11669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i="1" dirty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S =</a:t>
                </a:r>
                <a:r>
                  <a:rPr lang="en-US" sz="4000" i="1" dirty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𝒂</m:t>
                        </m:r>
                        <m:r>
                          <a:rPr lang="en-US" sz="4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+</m:t>
                        </m:r>
                        <m:r>
                          <a:rPr lang="en-US" sz="4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𝒃</m:t>
                        </m:r>
                      </m:num>
                      <m:den>
                        <m:r>
                          <a:rPr lang="en-US" sz="4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4000" b="1" i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4000" b="1" i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∙</a:t>
                </a:r>
                <a:r>
                  <a:rPr lang="en-US" sz="4000" b="1" i="1" dirty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h</a:t>
                </a:r>
                <a:endParaRPr lang="ru-RU" sz="4800" b="1" i="1" dirty="0">
                  <a:solidFill>
                    <a:srgbClr val="C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7596" y="3722047"/>
                <a:ext cx="2587568" cy="1166923"/>
              </a:xfrm>
              <a:prstGeom prst="rect">
                <a:avLst/>
              </a:prstGeom>
              <a:blipFill rotWithShape="0">
                <a:blip r:embed="rId3"/>
                <a:stretch>
                  <a:fillRect l="-8491" r="-7547" b="-52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767408" y="5285312"/>
                <a:ext cx="3150221" cy="9755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i="1" dirty="0" smtClean="0">
                    <a:solidFill>
                      <a:srgbClr val="5D288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5D2884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rgbClr val="5D2884"/>
                            </a:solidFill>
                            <a:latin typeface="Cambria Math" panose="02040503050406030204" pitchFamily="18" charset="0"/>
                          </a:rPr>
                          <m:t>𝑴</m:t>
                        </m:r>
                      </m:num>
                      <m:den>
                        <m:r>
                          <a:rPr lang="en-US" sz="4000" b="1" i="1">
                            <a:solidFill>
                              <a:srgbClr val="5D2884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4000" b="1" i="1" dirty="0">
                    <a:solidFill>
                      <a:srgbClr val="5D288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+ N - 1</a:t>
                </a: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408" y="5285312"/>
                <a:ext cx="3150221" cy="975588"/>
              </a:xfrm>
              <a:prstGeom prst="rect">
                <a:avLst/>
              </a:prstGeom>
              <a:blipFill rotWithShape="0">
                <a:blip r:embed="rId4"/>
                <a:stretch>
                  <a:fillRect l="-6963" r="-5609" b="-118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4459428" y="1536109"/>
            <a:ext cx="31213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Rombning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yuzi</a:t>
            </a:r>
            <a:endParaRPr lang="ru-RU" sz="3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401719" y="2656256"/>
            <a:ext cx="34852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Kvadratning</a:t>
            </a:r>
            <a:r>
              <a:rPr lang="en-US" sz="32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yuzi</a:t>
            </a:r>
            <a:endParaRPr lang="ru-RU" sz="3200" b="1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019916" y="3987733"/>
            <a:ext cx="40003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Trapetsiyaning</a:t>
            </a:r>
            <a:r>
              <a:rPr lang="en-US" sz="3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yuzi</a:t>
            </a:r>
            <a:endParaRPr lang="ru-RU" sz="32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360664" y="5400268"/>
            <a:ext cx="28729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err="1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Pik</a:t>
            </a:r>
            <a:r>
              <a:rPr lang="en-US" sz="3200" b="1" i="1" dirty="0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formulasi</a:t>
            </a:r>
            <a:r>
              <a:rPr lang="en-US" sz="3200" b="1" i="1" dirty="0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i="1" dirty="0">
              <a:solidFill>
                <a:srgbClr val="5D288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485253" y="3801449"/>
            <a:ext cx="243528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sz="36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=</a:t>
            </a:r>
            <a:r>
              <a:rPr lang="en-US" sz="3600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MN </a:t>
            </a:r>
            <a:r>
              <a:rPr lang="ru-RU" sz="44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∙</a:t>
            </a:r>
            <a:r>
              <a:rPr lang="en-US" sz="40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</a:t>
            </a:r>
            <a:endParaRPr lang="ru-RU" sz="4400" b="1" i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8537880" y="2547160"/>
            <a:ext cx="160332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i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sz="4000" b="1" i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=</a:t>
            </a:r>
            <a:r>
              <a:rPr lang="en-US" sz="4000" i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a²</a:t>
            </a:r>
            <a:endParaRPr lang="ru-RU" sz="4800" b="1" i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8535094" y="1448684"/>
            <a:ext cx="238544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i="1" dirty="0">
                <a:latin typeface="Arial" pitchFamily="34" charset="0"/>
                <a:cs typeface="Arial" pitchFamily="34" charset="0"/>
              </a:rPr>
              <a:t>S</a:t>
            </a:r>
            <a:r>
              <a:rPr lang="en-US" sz="3200" b="1" i="1" dirty="0">
                <a:latin typeface="Arial" pitchFamily="34" charset="0"/>
                <a:cs typeface="Arial" pitchFamily="34" charset="0"/>
              </a:rPr>
              <a:t> =</a:t>
            </a:r>
            <a:r>
              <a:rPr lang="en-US" sz="32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i="1" dirty="0">
                <a:latin typeface="Arial" pitchFamily="34" charset="0"/>
                <a:cs typeface="Arial" pitchFamily="34" charset="0"/>
              </a:rPr>
              <a:t>a</a:t>
            </a:r>
            <a:r>
              <a:rPr lang="en-US" sz="4000" b="1" i="1" dirty="0" smtClean="0">
                <a:latin typeface="Arial" pitchFamily="34" charset="0"/>
                <a:cs typeface="Arial" pitchFamily="34" charset="0"/>
              </a:rPr>
              <a:t>h</a:t>
            </a:r>
            <a:endParaRPr lang="ru-RU" sz="4000" b="1" i="1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7580795" y="5338713"/>
                <a:ext cx="4036426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i="1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S</a:t>
                </a:r>
                <a:r>
                  <a:rPr lang="en-US" sz="3200" b="1" i="1" dirty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 =</a:t>
                </a:r>
                <a:r>
                  <a:rPr lang="en-US" sz="3200" i="1" dirty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40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𝑺</m:t>
                        </m:r>
                      </m:e>
                      <m:sub>
                        <m:r>
                          <a:rPr lang="en-US" sz="40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4000" b="1" i="1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40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𝑺</m:t>
                        </m:r>
                      </m:e>
                      <m:sub>
                        <m:r>
                          <a:rPr lang="en-US" sz="4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4000" b="1" i="1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+…+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40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𝑺</m:t>
                        </m:r>
                      </m:e>
                      <m:sub>
                        <m:r>
                          <a:rPr lang="en-US" sz="4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𝒏</m:t>
                        </m:r>
                      </m:sub>
                    </m:sSub>
                  </m:oMath>
                </a14:m>
                <a:endParaRPr lang="ru-RU" sz="4000" b="1" i="1" dirty="0">
                  <a:solidFill>
                    <a:srgbClr val="C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80795" y="5338713"/>
                <a:ext cx="4036426" cy="707886"/>
              </a:xfrm>
              <a:prstGeom prst="rect">
                <a:avLst/>
              </a:prstGeom>
              <a:blipFill rotWithShape="0">
                <a:blip r:embed="rId5"/>
                <a:stretch>
                  <a:fillRect l="-5438" t="-15517" b="-36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95762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4" grpId="0"/>
      <p:bldP spid="35" grpId="0"/>
      <p:bldP spid="36" grpId="0"/>
      <p:bldP spid="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96844" y="-99518"/>
            <a:ext cx="12288843" cy="117106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9408368" y="1472542"/>
                <a:ext cx="2524409" cy="769441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txBody>
              <a:bodyPr wrap="none">
                <a:spAutoFit/>
              </a:bodyPr>
              <a:lstStyle/>
              <a:p>
                <a:r>
                  <a:rPr lang="en-US" sz="4400" b="1" i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S = b·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𝒉</m:t>
                        </m:r>
                      </m:e>
                      <m:sub>
                        <m:r>
                          <a:rPr lang="en-US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𝒃</m:t>
                        </m:r>
                      </m:sub>
                    </m:sSub>
                  </m:oMath>
                </a14:m>
                <a:r>
                  <a:rPr lang="en-US" sz="4400" b="1" i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ru-RU" sz="4400" b="1" i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8368" y="1472542"/>
                <a:ext cx="2524409" cy="769441"/>
              </a:xfrm>
              <a:prstGeom prst="rect">
                <a:avLst/>
              </a:prstGeom>
              <a:blipFill rotWithShape="0">
                <a:blip r:embed="rId2"/>
                <a:stretch>
                  <a:fillRect l="-9375" t="-17969" b="-33594"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659876" y="1489127"/>
                <a:ext cx="2471510" cy="769441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txBody>
              <a:bodyPr wrap="none">
                <a:spAutoFit/>
              </a:bodyPr>
              <a:lstStyle/>
              <a:p>
                <a:r>
                  <a:rPr lang="en-US" sz="4400" b="1" i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S = a·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𝒉</m:t>
                        </m:r>
                      </m:e>
                      <m:sub>
                        <m:r>
                          <a:rPr lang="en-US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𝒂</m:t>
                        </m:r>
                      </m:sub>
                    </m:sSub>
                  </m:oMath>
                </a14:m>
                <a:r>
                  <a:rPr lang="en-US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ru-RU" sz="36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876" y="1489127"/>
                <a:ext cx="2471510" cy="769441"/>
              </a:xfrm>
              <a:prstGeom prst="rect">
                <a:avLst/>
              </a:prstGeom>
              <a:blipFill rotWithShape="0">
                <a:blip r:embed="rId3"/>
                <a:stretch>
                  <a:fillRect l="-9559" t="-15504" b="-34109"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2637988" y="5350409"/>
                <a:ext cx="6770380" cy="83779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i="1" dirty="0" smtClean="0">
                    <a:solidFill>
                      <a:srgbClr val="2B133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 =</a:t>
                </a:r>
                <a:r>
                  <a:rPr lang="en-US" sz="4000" b="1" dirty="0">
                    <a:solidFill>
                      <a:srgbClr val="2B133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4000" b="1" i="1">
                            <a:solidFill>
                              <a:srgbClr val="2B133D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4000" b="1" i="1">
                            <a:solidFill>
                              <a:srgbClr val="2B133D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𝒑</m:t>
                        </m:r>
                        <m:r>
                          <a:rPr lang="en-US" sz="4000" b="1" i="1">
                            <a:solidFill>
                              <a:srgbClr val="2B133D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n-US" sz="4000" b="1" i="1">
                            <a:solidFill>
                              <a:srgbClr val="2B133D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𝒑</m:t>
                        </m:r>
                        <m:r>
                          <a:rPr lang="en-US" sz="4000" b="1" i="1">
                            <a:solidFill>
                              <a:srgbClr val="2B133D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000" b="1" i="1">
                            <a:solidFill>
                              <a:srgbClr val="2B133D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𝒂</m:t>
                        </m:r>
                        <m:r>
                          <a:rPr lang="en-US" sz="4000" b="1" i="1">
                            <a:solidFill>
                              <a:srgbClr val="2B133D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)(</m:t>
                        </m:r>
                        <m:r>
                          <a:rPr lang="en-US" sz="4000" b="1" i="1">
                            <a:solidFill>
                              <a:srgbClr val="2B133D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𝒑</m:t>
                        </m:r>
                        <m:r>
                          <a:rPr lang="en-US" sz="4000" b="1" i="1">
                            <a:solidFill>
                              <a:srgbClr val="2B133D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000" b="1" i="1">
                            <a:solidFill>
                              <a:srgbClr val="2B133D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𝒃</m:t>
                        </m:r>
                        <m:r>
                          <a:rPr lang="en-US" sz="4000" b="1" i="1">
                            <a:solidFill>
                              <a:srgbClr val="2B133D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)(</m:t>
                        </m:r>
                        <m:r>
                          <a:rPr lang="en-US" sz="4000" b="1" i="1">
                            <a:solidFill>
                              <a:srgbClr val="2B133D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𝒑</m:t>
                        </m:r>
                        <m:r>
                          <a:rPr lang="en-US" sz="4000" b="1" i="1">
                            <a:solidFill>
                              <a:srgbClr val="2B133D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000" b="1" i="1">
                            <a:solidFill>
                              <a:srgbClr val="2B133D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𝒄</m:t>
                        </m:r>
                        <m:r>
                          <a:rPr lang="en-US" sz="4000" b="1" i="1">
                            <a:solidFill>
                              <a:srgbClr val="2B133D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</m:rad>
                  </m:oMath>
                </a14:m>
                <a:endParaRPr lang="ru-RU" sz="4000" b="1" dirty="0">
                  <a:solidFill>
                    <a:srgbClr val="7A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7988" y="5350409"/>
                <a:ext cx="6770380" cy="837793"/>
              </a:xfrm>
              <a:prstGeom prst="rect">
                <a:avLst/>
              </a:prstGeom>
              <a:blipFill rotWithShape="0">
                <a:blip r:embed="rId4"/>
                <a:stretch>
                  <a:fillRect l="-3243" t="-2920" b="-255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 Box 30"/>
              <p:cNvSpPr txBox="1">
                <a:spLocks noChangeArrowheads="1"/>
              </p:cNvSpPr>
              <p:nvPr/>
            </p:nvSpPr>
            <p:spPr bwMode="auto">
              <a:xfrm>
                <a:off x="1584799" y="3834367"/>
                <a:ext cx="2730699" cy="97853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 type="none" w="lg" len="lg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r>
                  <a:rPr lang="en-US" sz="4000" b="1" i="1" dirty="0" smtClean="0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S </a:t>
                </a:r>
                <a:r>
                  <a:rPr lang="en-US" sz="4000" b="1" dirty="0" smtClean="0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0000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0" smtClean="0">
                            <a:solidFill>
                              <a:srgbClr val="000000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0" smtClean="0">
                            <a:solidFill>
                              <a:srgbClr val="000000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4000" b="1" i="1" dirty="0" smtClean="0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ab</a:t>
                </a:r>
                <a:endParaRPr lang="ru-RU" sz="4000" b="1" i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8" name="Text 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584799" y="3834367"/>
                <a:ext cx="2730699" cy="978538"/>
              </a:xfrm>
              <a:prstGeom prst="rect">
                <a:avLst/>
              </a:prstGeom>
              <a:blipFill rotWithShape="0">
                <a:blip r:embed="rId5"/>
                <a:stretch>
                  <a:fillRect l="-8259" b="-16149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 type="none" w="lg" len="lg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 Box 30"/>
              <p:cNvSpPr txBox="1">
                <a:spLocks noChangeArrowheads="1"/>
              </p:cNvSpPr>
              <p:nvPr/>
            </p:nvSpPr>
            <p:spPr bwMode="auto">
              <a:xfrm>
                <a:off x="482178" y="2704525"/>
                <a:ext cx="2730699" cy="97853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 type="none" w="lg" len="lg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r>
                  <a:rPr lang="en-US" sz="4000" b="1" i="1" dirty="0" smtClean="0">
                    <a:solidFill>
                      <a:srgbClr val="7A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S </a:t>
                </a:r>
                <a:r>
                  <a:rPr lang="en-US" sz="4000" b="1" dirty="0" smtClean="0">
                    <a:solidFill>
                      <a:srgbClr val="7A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7A0000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0" smtClean="0">
                            <a:solidFill>
                              <a:srgbClr val="7A0000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0" smtClean="0">
                            <a:solidFill>
                              <a:srgbClr val="7A0000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4000" b="1" i="1" dirty="0" smtClean="0">
                    <a:solidFill>
                      <a:srgbClr val="7A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a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 dirty="0" smtClean="0">
                            <a:solidFill>
                              <a:srgbClr val="7A0000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1" i="1" dirty="0" smtClean="0">
                            <a:solidFill>
                              <a:srgbClr val="7A0000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𝒉</m:t>
                        </m:r>
                      </m:e>
                      <m:sub>
                        <m:r>
                          <a:rPr lang="en-US" sz="4000" b="1" i="1" dirty="0" smtClean="0">
                            <a:solidFill>
                              <a:srgbClr val="7A0000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𝒂</m:t>
                        </m:r>
                      </m:sub>
                    </m:sSub>
                  </m:oMath>
                </a14:m>
                <a:endParaRPr lang="ru-RU" sz="4000" b="1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2" name="Text 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82178" y="2704525"/>
                <a:ext cx="2730699" cy="978538"/>
              </a:xfrm>
              <a:prstGeom prst="rect">
                <a:avLst/>
              </a:prstGeom>
              <a:blipFill rotWithShape="0">
                <a:blip r:embed="rId6"/>
                <a:stretch>
                  <a:fillRect l="-8259" b="-16875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 type="none" w="lg" len="lg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 Box 30"/>
              <p:cNvSpPr txBox="1">
                <a:spLocks noChangeArrowheads="1"/>
              </p:cNvSpPr>
              <p:nvPr/>
            </p:nvSpPr>
            <p:spPr bwMode="auto">
              <a:xfrm>
                <a:off x="9186671" y="2575976"/>
                <a:ext cx="2730699" cy="97853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 type="none" w="lg" len="lg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r>
                  <a:rPr lang="en-US" sz="4000" b="1" i="1" dirty="0" smtClean="0">
                    <a:solidFill>
                      <a:srgbClr val="7A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S </a:t>
                </a:r>
                <a:r>
                  <a:rPr lang="en-US" sz="4000" b="1" dirty="0" smtClean="0">
                    <a:solidFill>
                      <a:srgbClr val="7A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7A0000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0" smtClean="0">
                            <a:solidFill>
                              <a:srgbClr val="7A0000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0" smtClean="0">
                            <a:solidFill>
                              <a:srgbClr val="7A0000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  <m:r>
                      <a:rPr lang="en-US" sz="4000" b="1" i="1" smtClean="0">
                        <a:solidFill>
                          <a:srgbClr val="7A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𝒃</m:t>
                    </m:r>
                    <m:sSub>
                      <m:sSubPr>
                        <m:ctrlPr>
                          <a:rPr lang="en-US" sz="4000" b="1" i="1" dirty="0" smtClean="0">
                            <a:solidFill>
                              <a:srgbClr val="7A0000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1" i="1" dirty="0" smtClean="0">
                            <a:solidFill>
                              <a:srgbClr val="7A0000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𝒉</m:t>
                        </m:r>
                      </m:e>
                      <m:sub>
                        <m:r>
                          <a:rPr lang="en-US" sz="4000" b="1" i="1" dirty="0" smtClean="0">
                            <a:solidFill>
                              <a:srgbClr val="7A0000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𝒃</m:t>
                        </m:r>
                      </m:sub>
                    </m:sSub>
                  </m:oMath>
                </a14:m>
                <a:endParaRPr lang="ru-RU" sz="4000" b="1" i="1" dirty="0">
                  <a:solidFill>
                    <a:srgbClr val="7A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3" name="Text 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186671" y="2575976"/>
                <a:ext cx="2730699" cy="978538"/>
              </a:xfrm>
              <a:prstGeom prst="rect">
                <a:avLst/>
              </a:prstGeom>
              <a:blipFill rotWithShape="0">
                <a:blip r:embed="rId7"/>
                <a:stretch>
                  <a:fillRect l="-8259" b="-16875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 type="none" w="lg" len="lg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 Box 30"/>
              <p:cNvSpPr txBox="1">
                <a:spLocks noChangeArrowheads="1"/>
              </p:cNvSpPr>
              <p:nvPr/>
            </p:nvSpPr>
            <p:spPr bwMode="auto">
              <a:xfrm>
                <a:off x="8815170" y="3834367"/>
                <a:ext cx="2730699" cy="97853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 type="none" w="lg" len="lg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r>
                  <a:rPr lang="en-US" sz="4000" b="1" i="1" dirty="0" smtClean="0">
                    <a:solidFill>
                      <a:srgbClr val="7A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S </a:t>
                </a:r>
                <a:r>
                  <a:rPr lang="en-US" sz="4000" b="1" dirty="0" smtClean="0">
                    <a:solidFill>
                      <a:srgbClr val="7A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7A0000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0" smtClean="0">
                            <a:solidFill>
                              <a:srgbClr val="7A0000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0" smtClean="0">
                            <a:solidFill>
                              <a:srgbClr val="7A0000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  <m:r>
                      <a:rPr lang="en-US" sz="4000" b="1" i="1" smtClean="0">
                        <a:solidFill>
                          <a:srgbClr val="7A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𝒄</m:t>
                    </m:r>
                    <m:sSub>
                      <m:sSubPr>
                        <m:ctrlPr>
                          <a:rPr lang="en-US" sz="4000" b="1" i="1" dirty="0" smtClean="0">
                            <a:solidFill>
                              <a:srgbClr val="7A0000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1" i="1" dirty="0" smtClean="0">
                            <a:solidFill>
                              <a:srgbClr val="7A0000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𝒉</m:t>
                        </m:r>
                      </m:e>
                      <m:sub>
                        <m:r>
                          <a:rPr lang="en-US" sz="4000" b="1" i="1" dirty="0" smtClean="0">
                            <a:solidFill>
                              <a:srgbClr val="7A0000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𝒄</m:t>
                        </m:r>
                      </m:sub>
                    </m:sSub>
                  </m:oMath>
                </a14:m>
                <a:endParaRPr lang="ru-RU" sz="4000" b="1" i="1" dirty="0">
                  <a:solidFill>
                    <a:srgbClr val="7A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4" name="Text 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815170" y="3834367"/>
                <a:ext cx="2730699" cy="978538"/>
              </a:xfrm>
              <a:prstGeom prst="rect">
                <a:avLst/>
              </a:prstGeom>
              <a:blipFill rotWithShape="0">
                <a:blip r:embed="rId8"/>
                <a:stretch>
                  <a:fillRect l="-8259" b="-16149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 type="none" w="lg" len="lg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3773469" y="2742079"/>
            <a:ext cx="4852610" cy="646331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none">
            <a:spAutoFit/>
          </a:bodyPr>
          <a:lstStyle/>
          <a:p>
            <a:r>
              <a:rPr lang="en-US" sz="3600" b="1" i="1" dirty="0" err="1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3600" b="1" i="1" dirty="0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yuzi</a:t>
            </a:r>
            <a:endParaRPr lang="ru-RU" sz="3600" b="1" i="1" dirty="0">
              <a:solidFill>
                <a:srgbClr val="7A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383893" y="1558244"/>
            <a:ext cx="5647700" cy="646331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Parallelogrammning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yuzi</a:t>
            </a:r>
            <a:endParaRPr lang="ru-RU" sz="36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4799856" y="3883411"/>
                <a:ext cx="3187091" cy="97853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i="1" dirty="0" smtClean="0">
                    <a:solidFill>
                      <a:srgbClr val="2B133D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S </a:t>
                </a:r>
                <a:r>
                  <a:rPr lang="en-US" sz="4000" b="1" dirty="0">
                    <a:solidFill>
                      <a:srgbClr val="2B133D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2B133D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>
                            <a:solidFill>
                              <a:srgbClr val="2B133D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4000" b="1">
                            <a:solidFill>
                              <a:srgbClr val="2B133D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4000" b="1" i="1" dirty="0">
                    <a:solidFill>
                      <a:srgbClr val="2B133D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i="1" dirty="0" smtClean="0">
                    <a:solidFill>
                      <a:srgbClr val="2B133D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bcsinA</a:t>
                </a:r>
                <a:endParaRPr lang="ru-RU" sz="4000" b="1" i="1" dirty="0">
                  <a:solidFill>
                    <a:srgbClr val="2B133D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9856" y="3883411"/>
                <a:ext cx="3187091" cy="978538"/>
              </a:xfrm>
              <a:prstGeom prst="rect">
                <a:avLst/>
              </a:prstGeom>
              <a:blipFill rotWithShape="0">
                <a:blip r:embed="rId9"/>
                <a:stretch>
                  <a:fillRect l="-7075" r="-7266" b="-161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Стрелка вправо 10"/>
          <p:cNvSpPr/>
          <p:nvPr/>
        </p:nvSpPr>
        <p:spPr>
          <a:xfrm>
            <a:off x="9048328" y="1510877"/>
            <a:ext cx="287074" cy="706950"/>
          </a:xfrm>
          <a:prstGeom prst="rightArrow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трелка вправо 34"/>
          <p:cNvSpPr/>
          <p:nvPr/>
        </p:nvSpPr>
        <p:spPr>
          <a:xfrm rot="10800000" flipV="1">
            <a:off x="3131385" y="1526623"/>
            <a:ext cx="252507" cy="691204"/>
          </a:xfrm>
          <a:prstGeom prst="rightArrow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Стрелка вправо 35"/>
          <p:cNvSpPr/>
          <p:nvPr/>
        </p:nvSpPr>
        <p:spPr>
          <a:xfrm rot="10800000" flipV="1">
            <a:off x="3539237" y="2737795"/>
            <a:ext cx="252507" cy="691204"/>
          </a:xfrm>
          <a:prstGeom prst="rightArrow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Стрелка вправо 36"/>
          <p:cNvSpPr/>
          <p:nvPr/>
        </p:nvSpPr>
        <p:spPr>
          <a:xfrm>
            <a:off x="8626078" y="2697894"/>
            <a:ext cx="273519" cy="690516"/>
          </a:xfrm>
          <a:prstGeom prst="rightArrow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трелка вправо 37"/>
          <p:cNvSpPr/>
          <p:nvPr/>
        </p:nvSpPr>
        <p:spPr>
          <a:xfrm rot="5400000" flipV="1">
            <a:off x="6057491" y="2654997"/>
            <a:ext cx="302839" cy="1769665"/>
          </a:xfrm>
          <a:prstGeom prst="rightArrow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724335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2" grpId="0"/>
      <p:bldP spid="33" grpId="0"/>
      <p:bldP spid="34" grpId="0"/>
      <p:bldP spid="10" grpId="0"/>
      <p:bldP spid="11" grpId="0" animBg="1"/>
      <p:bldP spid="35" grpId="0" animBg="1"/>
      <p:bldP spid="36" grpId="0" animBg="1"/>
      <p:bldP spid="37" grpId="0" animBg="1"/>
      <p:bldP spid="3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206" name="Text Box 30"/>
          <p:cNvSpPr txBox="1">
            <a:spLocks noChangeArrowheads="1"/>
          </p:cNvSpPr>
          <p:nvPr/>
        </p:nvSpPr>
        <p:spPr bwMode="auto">
          <a:xfrm>
            <a:off x="479376" y="2475676"/>
            <a:ext cx="9922909" cy="91300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5333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A) 4                 B) 8                                           E) 32  </a:t>
            </a:r>
            <a:endParaRPr lang="ru-RU" sz="1400" b="1" i="1" dirty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6207" name="Text Box 31"/>
              <p:cNvSpPr txBox="1">
                <a:spLocks noChangeArrowheads="1"/>
              </p:cNvSpPr>
              <p:nvPr/>
            </p:nvSpPr>
            <p:spPr bwMode="auto">
              <a:xfrm>
                <a:off x="5974179" y="3501008"/>
                <a:ext cx="4313938" cy="1754326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</m:e>
                      <m:sub>
                        <m:r>
                          <a:rPr lang="en-US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3600" b="1" i="1" dirty="0" smtClean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3600" b="1" i="1" dirty="0" err="1" smtClean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ab</a:t>
                </a:r>
                <a:endParaRPr lang="en-US" sz="3600" b="1" i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</m:e>
                      <m:sub>
                        <m:r>
                          <a:rPr lang="en-US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3600" b="1" i="1" dirty="0" smtClean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= 4a∙4b = 16 </a:t>
                </a:r>
                <a:r>
                  <a:rPr lang="en-US" sz="3600" b="1" i="1" dirty="0" err="1" smtClean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ab</a:t>
                </a:r>
                <a:r>
                  <a:rPr lang="en-US" sz="3600" b="1" i="1" dirty="0" smtClean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3600" b="1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06207" name="Text 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974179" y="3501008"/>
                <a:ext cx="4313938" cy="1754326"/>
              </a:xfrm>
              <a:prstGeom prst="rect">
                <a:avLst/>
              </a:prstGeom>
              <a:blipFill rotWithShape="0">
                <a:blip r:embed="rId3"/>
                <a:stretch>
                  <a:fillRect b="-8681"/>
                </a:stretch>
              </a:blipFill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46476" y="1180323"/>
            <a:ext cx="1185540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Agar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3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to‘rtburchak</a:t>
            </a:r>
            <a:r>
              <a:rPr lang="en-US" sz="3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tomonlari</a:t>
            </a:r>
            <a:r>
              <a:rPr lang="en-US" sz="3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4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marta</a:t>
            </a:r>
            <a:r>
              <a:rPr lang="en-US" sz="3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orttirilsa</a:t>
            </a:r>
            <a:r>
              <a:rPr lang="en-US" sz="3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</a:p>
          <a:p>
            <a:pPr algn="ctr"/>
            <a:r>
              <a:rPr lang="en-US" sz="32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uning</a:t>
            </a:r>
            <a:r>
              <a:rPr lang="en-US" sz="3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yuzi</a:t>
            </a:r>
            <a:r>
              <a:rPr lang="en-US" sz="3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necha</a:t>
            </a:r>
            <a:r>
              <a:rPr lang="en-US" sz="3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marta</a:t>
            </a:r>
            <a:r>
              <a:rPr lang="en-US" sz="3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o‘zgaradi</a:t>
            </a:r>
            <a:r>
              <a:rPr lang="en-US" sz="28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800" b="1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5970663" y="5328616"/>
                <a:ext cx="2457724" cy="10806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 smtClean="0">
                            <a:solidFill>
                              <a:srgbClr val="C00000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1" i="0" smtClean="0">
                            <a:solidFill>
                              <a:srgbClr val="C00000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𝟏𝟔𝐚𝐛</m:t>
                        </m:r>
                      </m:num>
                      <m:den>
                        <m:r>
                          <a:rPr lang="en-US" sz="4400" b="1" i="0" smtClean="0">
                            <a:solidFill>
                              <a:srgbClr val="C00000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𝐚𝐛</m:t>
                        </m:r>
                      </m:den>
                    </m:f>
                  </m:oMath>
                </a14:m>
                <a:r>
                  <a:rPr lang="en-US" sz="4400" b="1" i="1" dirty="0" smtClean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4400" b="1" dirty="0" smtClean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16</a:t>
                </a:r>
                <a:endParaRPr lang="ru-RU" sz="44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0663" y="5328616"/>
                <a:ext cx="2457724" cy="1080617"/>
              </a:xfrm>
              <a:prstGeom prst="rect">
                <a:avLst/>
              </a:prstGeom>
              <a:blipFill rotWithShape="0">
                <a:blip r:embed="rId4"/>
                <a:stretch>
                  <a:fillRect r="-10149" b="-1638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/>
          <p:cNvSpPr/>
          <p:nvPr/>
        </p:nvSpPr>
        <p:spPr>
          <a:xfrm>
            <a:off x="5974180" y="2753862"/>
            <a:ext cx="141417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D) 16  </a:t>
            </a:r>
            <a:endParaRPr lang="ru-RU" sz="1600" b="1" i="1" dirty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0"/>
            <a:ext cx="12192000" cy="980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TEST 1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623392" y="3796920"/>
                <a:ext cx="1296144" cy="1584176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4">
                      <a:lumMod val="75000"/>
                      <a:tint val="66000"/>
                      <a:satMod val="160000"/>
                    </a:schemeClr>
                  </a:gs>
                  <a:gs pos="50000">
                    <a:schemeClr val="accent4">
                      <a:lumMod val="75000"/>
                      <a:tint val="44500"/>
                      <a:satMod val="160000"/>
                    </a:schemeClr>
                  </a:gs>
                  <a:gs pos="100000">
                    <a:schemeClr val="accent4">
                      <a:lumMod val="75000"/>
                      <a:tint val="23500"/>
                      <a:satMod val="160000"/>
                    </a:schemeClr>
                  </a:gs>
                </a:gsLst>
                <a:lin ang="16200000" scaled="1"/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6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36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392" y="3796920"/>
                <a:ext cx="1296144" cy="158417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2351584" y="3501008"/>
                <a:ext cx="2449458" cy="2992645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4">
                      <a:lumMod val="75000"/>
                      <a:tint val="66000"/>
                      <a:satMod val="160000"/>
                    </a:schemeClr>
                  </a:gs>
                  <a:gs pos="50000">
                    <a:schemeClr val="accent4">
                      <a:lumMod val="75000"/>
                      <a:tint val="44500"/>
                      <a:satMod val="160000"/>
                    </a:schemeClr>
                  </a:gs>
                  <a:gs pos="100000">
                    <a:schemeClr val="accent4">
                      <a:lumMod val="75000"/>
                      <a:tint val="23500"/>
                      <a:satMod val="16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4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1584" y="3501008"/>
                <a:ext cx="2449458" cy="299264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Picture 8" descr="D:\rabochiy stol 03.09.2020\рисунки\hotpng.com (1)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8845" y="2457136"/>
            <a:ext cx="803635" cy="1125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948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062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062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206" name="Text Box 30"/>
          <p:cNvSpPr txBox="1">
            <a:spLocks noChangeArrowheads="1"/>
          </p:cNvSpPr>
          <p:nvPr/>
        </p:nvSpPr>
        <p:spPr bwMode="auto">
          <a:xfrm>
            <a:off x="2874202" y="2413181"/>
            <a:ext cx="8174033" cy="91300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5333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B)16%                </a:t>
            </a:r>
            <a:r>
              <a:rPr lang="en-US" sz="32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 25%                E) 18%  </a:t>
            </a:r>
            <a:endParaRPr lang="ru-RU" sz="1400" b="1" i="1" dirty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6207" name="Text Box 31"/>
          <p:cNvSpPr txBox="1">
            <a:spLocks noChangeArrowheads="1"/>
          </p:cNvSpPr>
          <p:nvPr/>
        </p:nvSpPr>
        <p:spPr bwMode="auto">
          <a:xfrm>
            <a:off x="695400" y="3562750"/>
            <a:ext cx="2201244" cy="30469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 = </a:t>
            </a:r>
            <a:r>
              <a:rPr lang="en-US" sz="3200" b="1" i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ab</a:t>
            </a:r>
            <a:endParaRPr lang="en-US" sz="3200" b="1" i="1" dirty="0" smtClean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defRPr/>
            </a:pPr>
            <a:r>
              <a:rPr lang="en-US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 = 1,25ab</a:t>
            </a:r>
          </a:p>
          <a:p>
            <a:pPr>
              <a:lnSpc>
                <a:spcPct val="150000"/>
              </a:lnSpc>
              <a:defRPr/>
            </a:pPr>
            <a:r>
              <a:rPr lang="en-US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 = 1:1,25</a:t>
            </a:r>
          </a:p>
          <a:p>
            <a:pPr>
              <a:lnSpc>
                <a:spcPct val="150000"/>
              </a:lnSpc>
              <a:defRPr/>
            </a:pPr>
            <a:r>
              <a:rPr lang="en-US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 = 0,8</a:t>
            </a:r>
            <a:endParaRPr lang="en-US" sz="3200" b="1" i="1" dirty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79376" y="1225202"/>
            <a:ext cx="122935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o‘g‘ri</a:t>
            </a:r>
            <a:r>
              <a:rPr lang="en-US" sz="3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to‘rtburchakning</a:t>
            </a:r>
            <a:r>
              <a:rPr lang="en-US" sz="3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uzunligi</a:t>
            </a:r>
            <a:r>
              <a:rPr lang="en-US" sz="3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25%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orttirildi</a:t>
            </a:r>
            <a:r>
              <a:rPr lang="en-US" sz="32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US" sz="3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Uning</a:t>
            </a:r>
            <a:r>
              <a:rPr lang="en-US" sz="3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yuzi</a:t>
            </a:r>
            <a:r>
              <a:rPr lang="en-US" sz="3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o‘zgarmasligi</a:t>
            </a:r>
            <a:r>
              <a:rPr lang="en-US" sz="3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3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enini</a:t>
            </a:r>
            <a:r>
              <a:rPr lang="en-US" sz="3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necha</a:t>
            </a:r>
            <a:r>
              <a:rPr lang="en-US" sz="3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foizga</a:t>
            </a:r>
            <a:r>
              <a:rPr lang="en-US" sz="3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kamaytirish</a:t>
            </a:r>
            <a:r>
              <a:rPr lang="en-US" sz="3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kerak</a:t>
            </a:r>
            <a:r>
              <a:rPr lang="en-US" sz="28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r>
              <a:rPr lang="en-US" sz="28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800" b="1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27848" y="4581128"/>
            <a:ext cx="305243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0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 – 0,8 = 0,2</a:t>
            </a:r>
            <a:endParaRPr lang="ru-RU" sz="4000" b="1" i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79376" y="2640197"/>
            <a:ext cx="177965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 20%  </a:t>
            </a:r>
            <a:endParaRPr lang="ru-RU" sz="1600" b="1" i="1" dirty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0"/>
            <a:ext cx="12192000" cy="980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TEST </a:t>
            </a:r>
            <a:r>
              <a:rPr lang="ru-RU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727848" y="5445224"/>
            <a:ext cx="251062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0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0,2 = 20%</a:t>
            </a:r>
            <a:endParaRPr lang="ru-RU" sz="4000" b="1" i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 descr="D:\rabochiy stol 03.09.2020\рисунки\hotpng.com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19112"/>
            <a:ext cx="803635" cy="1125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2234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062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062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062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062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206" name="Text Box 30"/>
          <p:cNvSpPr txBox="1">
            <a:spLocks noChangeArrowheads="1"/>
          </p:cNvSpPr>
          <p:nvPr/>
        </p:nvSpPr>
        <p:spPr bwMode="auto">
          <a:xfrm>
            <a:off x="119336" y="2432254"/>
            <a:ext cx="9038052" cy="91300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5333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2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32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0 cm;            B) 30 cm;           D) </a:t>
            </a:r>
            <a:r>
              <a:rPr lang="en-US" sz="32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0 cm;  </a:t>
            </a:r>
            <a:endParaRPr lang="ru-RU" sz="1400" b="1" i="1" dirty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6207" name="Text Box 31"/>
          <p:cNvSpPr txBox="1">
            <a:spLocks noChangeArrowheads="1"/>
          </p:cNvSpPr>
          <p:nvPr/>
        </p:nvSpPr>
        <p:spPr bwMode="auto">
          <a:xfrm>
            <a:off x="979396" y="3457413"/>
            <a:ext cx="1954381" cy="267874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sz="28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 = ah</a:t>
            </a:r>
          </a:p>
          <a:p>
            <a:pPr>
              <a:lnSpc>
                <a:spcPct val="150000"/>
              </a:lnSpc>
              <a:defRPr/>
            </a:pPr>
            <a:r>
              <a:rPr lang="en-US" sz="28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144 = a∙8</a:t>
            </a:r>
          </a:p>
          <a:p>
            <a:pPr>
              <a:lnSpc>
                <a:spcPct val="150000"/>
              </a:lnSpc>
              <a:defRPr/>
            </a:pPr>
            <a:r>
              <a:rPr lang="en-US" sz="28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8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= 18(cm)</a:t>
            </a:r>
          </a:p>
          <a:p>
            <a:pPr>
              <a:lnSpc>
                <a:spcPct val="150000"/>
              </a:lnSpc>
              <a:defRPr/>
            </a:pPr>
            <a:endParaRPr lang="en-US" sz="3200" b="1" i="1" dirty="0" smtClean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79376" y="1225202"/>
            <a:ext cx="1152128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Yuzi</a:t>
            </a:r>
            <a:r>
              <a:rPr lang="en-US" sz="3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144 cm² ,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balandliklari</a:t>
            </a:r>
            <a:r>
              <a:rPr lang="en-US" sz="3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8 cm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12 cm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bo‘lgan</a:t>
            </a:r>
            <a:r>
              <a:rPr lang="en-US" sz="3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parallelogrammning</a:t>
            </a:r>
            <a:r>
              <a:rPr lang="en-US" sz="3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perimetrini</a:t>
            </a:r>
            <a:r>
              <a:rPr lang="en-US" sz="3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toping.</a:t>
            </a:r>
            <a:r>
              <a:rPr lang="en-US" sz="28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800" b="1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696400" y="2723837"/>
            <a:ext cx="139172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E) 60. </a:t>
            </a:r>
            <a:endParaRPr lang="ru-RU" sz="1600" b="1" i="1" dirty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0"/>
            <a:ext cx="12192000" cy="980728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TEST </a:t>
            </a:r>
            <a:r>
              <a:rPr lang="ru-RU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651553" y="3560197"/>
            <a:ext cx="1973617" cy="27596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sz="28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 = </a:t>
            </a:r>
            <a:r>
              <a:rPr lang="en-US" sz="2800" b="1" i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bh</a:t>
            </a:r>
            <a:endParaRPr lang="en-US" sz="2800" b="1" i="1" dirty="0" smtClean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defRPr/>
            </a:pPr>
            <a:r>
              <a:rPr lang="en-US" sz="28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144 = </a:t>
            </a:r>
            <a:r>
              <a:rPr lang="en-US" sz="28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b∙12</a:t>
            </a:r>
            <a:endParaRPr lang="en-US" sz="2800" b="1" i="1" dirty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defRPr/>
            </a:pPr>
            <a:r>
              <a:rPr lang="en-US" sz="28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 </a:t>
            </a:r>
            <a:r>
              <a:rPr lang="en-US" sz="28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28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12(cm</a:t>
            </a:r>
            <a:r>
              <a:rPr lang="en-US" sz="28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lnSpc>
                <a:spcPct val="150000"/>
              </a:lnSpc>
              <a:defRPr/>
            </a:pPr>
            <a:endParaRPr lang="en-US" sz="3200" b="1" i="1" dirty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375920" y="5538041"/>
            <a:ext cx="4848315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sz="36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 </a:t>
            </a:r>
            <a:r>
              <a:rPr lang="en-US" sz="36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36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2·(18+12) = 60 cm</a:t>
            </a:r>
            <a:endParaRPr lang="en-US" sz="3600" b="1" i="1" dirty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AutoShape 1072"/>
          <p:cNvSpPr>
            <a:spLocks noChangeArrowheads="1"/>
          </p:cNvSpPr>
          <p:nvPr/>
        </p:nvSpPr>
        <p:spPr bwMode="auto">
          <a:xfrm>
            <a:off x="7320136" y="3356992"/>
            <a:ext cx="3767992" cy="1512167"/>
          </a:xfrm>
          <a:prstGeom prst="parallelogram">
            <a:avLst>
              <a:gd name="adj" fmla="val 53571"/>
            </a:avLst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E1116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50000"/>
              </a:lnSpc>
              <a:defRPr/>
            </a:pPr>
            <a:r>
              <a:rPr lang="en-US" sz="16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endParaRPr lang="en-US" sz="3200" b="1" i="1" dirty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8112224" y="3356992"/>
            <a:ext cx="0" cy="1512167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>
            <a:stCxn id="11" idx="5"/>
          </p:cNvCxnSpPr>
          <p:nvPr/>
        </p:nvCxnSpPr>
        <p:spPr>
          <a:xfrm>
            <a:off x="7725177" y="4113076"/>
            <a:ext cx="2499058" cy="756083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8099107" y="3606026"/>
                <a:ext cx="58439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</m:sSub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99107" y="3606026"/>
                <a:ext cx="584391" cy="46166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9157388" y="4138223"/>
                <a:ext cx="57855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57388" y="4138223"/>
                <a:ext cx="578555" cy="461665"/>
              </a:xfrm>
              <a:prstGeom prst="rect">
                <a:avLst/>
              </a:prstGeom>
              <a:blipFill rotWithShape="0">
                <a:blip r:embed="rId4"/>
                <a:stretch>
                  <a:fillRect b="-131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1" name="Picture 8" descr="D:\rabochiy stol 03.09.2020\рисунки\hotpng.com (1)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8359" y="2320272"/>
            <a:ext cx="803635" cy="1125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8528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062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062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062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1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7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206" name="Text Box 30"/>
          <p:cNvSpPr txBox="1">
            <a:spLocks noChangeArrowheads="1"/>
          </p:cNvSpPr>
          <p:nvPr/>
        </p:nvSpPr>
        <p:spPr bwMode="auto">
          <a:xfrm>
            <a:off x="119336" y="2432254"/>
            <a:ext cx="11655755" cy="91300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5333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2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32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cm;                                          D) 4 cm;           E) 16 cm.  </a:t>
            </a:r>
            <a:endParaRPr lang="ru-RU" sz="1400" b="1" i="1" dirty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6207" name="Text Box 31"/>
          <p:cNvSpPr txBox="1">
            <a:spLocks noChangeArrowheads="1"/>
          </p:cNvSpPr>
          <p:nvPr/>
        </p:nvSpPr>
        <p:spPr bwMode="auto">
          <a:xfrm>
            <a:off x="2999656" y="3692282"/>
            <a:ext cx="3775393" cy="249299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sz="36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36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= 4a</a:t>
            </a:r>
          </a:p>
          <a:p>
            <a:pPr>
              <a:lnSpc>
                <a:spcPct val="150000"/>
              </a:lnSpc>
              <a:defRPr/>
            </a:pPr>
            <a:r>
              <a:rPr lang="en-US" sz="36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6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= 20:4 = 5 (cm)</a:t>
            </a:r>
          </a:p>
          <a:p>
            <a:pPr>
              <a:lnSpc>
                <a:spcPct val="150000"/>
              </a:lnSpc>
              <a:defRPr/>
            </a:pPr>
            <a:endParaRPr lang="en-US" sz="3200" b="1" i="1" dirty="0" smtClean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79376" y="1225202"/>
            <a:ext cx="1152128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Rombning</a:t>
            </a:r>
            <a:r>
              <a:rPr lang="en-US" sz="3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yuzi</a:t>
            </a:r>
            <a:r>
              <a:rPr lang="en-US" sz="3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40 cm²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ga</a:t>
            </a:r>
            <a:r>
              <a:rPr lang="en-US" sz="3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uning</a:t>
            </a:r>
            <a:r>
              <a:rPr lang="en-US" sz="3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perimetri</a:t>
            </a:r>
            <a:r>
              <a:rPr lang="en-US" sz="3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20 cm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ga</a:t>
            </a:r>
            <a:r>
              <a:rPr lang="en-US" sz="3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teng</a:t>
            </a:r>
            <a:r>
              <a:rPr lang="en-US" sz="3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Shu</a:t>
            </a:r>
            <a:r>
              <a:rPr lang="en-US" sz="3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rombning</a:t>
            </a:r>
            <a:r>
              <a:rPr lang="en-US" sz="3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balandligini</a:t>
            </a:r>
            <a:r>
              <a:rPr lang="en-US" sz="3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toping.</a:t>
            </a:r>
            <a:r>
              <a:rPr lang="en-US" sz="28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800" b="1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697885" y="2681509"/>
            <a:ext cx="191590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 8 cm; </a:t>
            </a:r>
            <a:endParaRPr lang="ru-RU" sz="1600" b="1" i="1" dirty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0"/>
            <a:ext cx="12192000" cy="980728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TEST </a:t>
            </a:r>
            <a:r>
              <a:rPr lang="ru-RU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184232" y="3495790"/>
            <a:ext cx="2351926" cy="34163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sz="36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 = a</a:t>
            </a:r>
            <a:r>
              <a:rPr lang="en-US" sz="36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</a:p>
          <a:p>
            <a:pPr>
              <a:lnSpc>
                <a:spcPct val="150000"/>
              </a:lnSpc>
              <a:defRPr/>
            </a:pPr>
            <a:r>
              <a:rPr lang="en-US" sz="36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40 </a:t>
            </a:r>
            <a:r>
              <a:rPr lang="en-US" sz="36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36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5h</a:t>
            </a:r>
            <a:endParaRPr lang="en-US" sz="3600" b="1" i="1" dirty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defRPr/>
            </a:pPr>
            <a:r>
              <a:rPr lang="en-US" sz="36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36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36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8 (cm</a:t>
            </a:r>
            <a:r>
              <a:rPr lang="en-US" sz="36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lnSpc>
                <a:spcPct val="150000"/>
              </a:lnSpc>
              <a:defRPr/>
            </a:pPr>
            <a:endParaRPr lang="en-US" sz="3600" b="1" i="1" dirty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Ромб 1"/>
          <p:cNvSpPr/>
          <p:nvPr/>
        </p:nvSpPr>
        <p:spPr>
          <a:xfrm>
            <a:off x="263352" y="3540856"/>
            <a:ext cx="1944216" cy="2795843"/>
          </a:xfrm>
          <a:prstGeom prst="diamond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rgbClr val="C00000"/>
              </a:solidFill>
            </a:endParaRPr>
          </a:p>
        </p:txBody>
      </p:sp>
      <p:cxnSp>
        <p:nvCxnSpPr>
          <p:cNvPr id="10" name="Прямая соединительная линия 9"/>
          <p:cNvCxnSpPr>
            <a:stCxn id="2" idx="3"/>
          </p:cNvCxnSpPr>
          <p:nvPr/>
        </p:nvCxnSpPr>
        <p:spPr>
          <a:xfrm flipH="1" flipV="1">
            <a:off x="878419" y="4077072"/>
            <a:ext cx="1329149" cy="861706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 rot="1669385">
            <a:off x="878419" y="4353394"/>
            <a:ext cx="7120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/>
              <a:t>h</a:t>
            </a:r>
            <a:r>
              <a:rPr lang="en-US" sz="3200" i="1" dirty="0" smtClean="0"/>
              <a:t>-?</a:t>
            </a:r>
            <a:endParaRPr lang="ru-RU" sz="3200" i="1" dirty="0"/>
          </a:p>
        </p:txBody>
      </p:sp>
      <p:pic>
        <p:nvPicPr>
          <p:cNvPr id="16" name="Picture 8" descr="D:\rabochiy stol 03.09.2020\рисунки\hotpng.com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6067" y="2326078"/>
            <a:ext cx="803635" cy="1125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6240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062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062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206" name="Text Box 30"/>
          <p:cNvSpPr txBox="1">
            <a:spLocks noChangeArrowheads="1"/>
          </p:cNvSpPr>
          <p:nvPr/>
        </p:nvSpPr>
        <p:spPr bwMode="auto">
          <a:xfrm>
            <a:off x="2855640" y="2067600"/>
            <a:ext cx="7624203" cy="91300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5333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B) 64 ;            D) 144;           </a:t>
            </a:r>
            <a:r>
              <a:rPr lang="en-US" sz="32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 76 cm.  </a:t>
            </a:r>
            <a:endParaRPr lang="ru-RU" sz="1400" b="1" i="1" dirty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6207" name="Text Box 31"/>
              <p:cNvSpPr txBox="1">
                <a:spLocks noChangeArrowheads="1"/>
              </p:cNvSpPr>
              <p:nvPr/>
            </p:nvSpPr>
            <p:spPr bwMode="auto">
              <a:xfrm>
                <a:off x="4603155" y="3458777"/>
                <a:ext cx="3584315" cy="1951496"/>
              </a:xfrm>
              <a:prstGeom prst="rect">
                <a:avLst/>
              </a:prstGeom>
              <a:noFill/>
              <a:ln w="12700">
                <a:solidFill>
                  <a:srgbClr val="C00000"/>
                </a:solidFill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50000"/>
                  </a:lnSpc>
                  <a:defRPr/>
                </a:pPr>
                <a:r>
                  <a:rPr lang="en-US" sz="2800" b="1" i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Agar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smtClean="0">
                            <a:solidFill>
                              <a:srgbClr val="002060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𝒅</m:t>
                        </m:r>
                      </m:e>
                      <m:sub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  <m:r>
                      <a:rPr lang="en-US" sz="2800" b="1" i="1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⊥</m:t>
                    </m:r>
                  </m:oMath>
                </a14:m>
                <a:r>
                  <a:rPr lang="en-US" sz="2800" b="1" i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>
                            <a:solidFill>
                              <a:srgbClr val="002060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800" b="1" i="1">
                            <a:solidFill>
                              <a:srgbClr val="002060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𝒅</m:t>
                        </m:r>
                      </m:e>
                      <m:sub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800" b="1" i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 err="1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2800" b="1" i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</a:p>
              <a:p>
                <a:pPr algn="ctr">
                  <a:lnSpc>
                    <a:spcPct val="150000"/>
                  </a:lnSpc>
                  <a:defRPr/>
                </a:pPr>
                <a:r>
                  <a:rPr lang="en-US" sz="2800" b="1" i="1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h</a:t>
                </a:r>
                <a:r>
                  <a:rPr lang="en-US" sz="2800" b="1" i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= (</a:t>
                </a:r>
                <a:r>
                  <a:rPr lang="en-US" sz="2800" b="1" i="1" dirty="0" err="1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a+b</a:t>
                </a:r>
                <a:r>
                  <a:rPr lang="en-US" sz="2800" b="1" i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):2 </a:t>
                </a:r>
              </a:p>
              <a:p>
                <a:pPr algn="ctr">
                  <a:lnSpc>
                    <a:spcPct val="150000"/>
                  </a:lnSpc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smtClean="0">
                            <a:solidFill>
                              <a:srgbClr val="002060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𝑺</m:t>
                        </m:r>
                      </m:e>
                      <m:sub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effectLst>
                              <a:outerShdw blurRad="38100" dist="38100" dir="2700000" algn="tl">
                                <a:srgbClr val="C0C0C0"/>
                              </a:outerShdw>
                            </a:effectLst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𝒕𝒓</m:t>
                        </m:r>
                      </m:sub>
                    </m:sSub>
                  </m:oMath>
                </a14:m>
                <a:r>
                  <a:rPr lang="en-US" sz="2800" b="1" i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= h² </a:t>
                </a:r>
              </a:p>
            </p:txBody>
          </p:sp>
        </mc:Choice>
        <mc:Fallback xmlns="">
          <p:sp>
            <p:nvSpPr>
              <p:cNvPr id="306207" name="Text 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603155" y="3458777"/>
                <a:ext cx="3584315" cy="1951496"/>
              </a:xfrm>
              <a:prstGeom prst="rect">
                <a:avLst/>
              </a:prstGeom>
              <a:blipFill rotWithShape="0">
                <a:blip r:embed="rId3"/>
                <a:stretch>
                  <a:fillRect l="-2542" r="-3390" b="-8978"/>
                </a:stretch>
              </a:blipFill>
              <a:ln w="12700">
                <a:solidFill>
                  <a:srgbClr val="C00000"/>
                </a:solidFill>
                <a:miter lim="800000"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335360" y="990382"/>
            <a:ext cx="1152128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Asoslari</a:t>
            </a:r>
            <a:r>
              <a:rPr lang="en-US" sz="3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8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12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ga</a:t>
            </a:r>
            <a:r>
              <a:rPr lang="en-US" sz="3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teng</a:t>
            </a:r>
            <a:r>
              <a:rPr lang="en-US" sz="3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bo‘lgan</a:t>
            </a:r>
            <a:r>
              <a:rPr lang="en-US" sz="3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teng</a:t>
            </a:r>
            <a:r>
              <a:rPr lang="en-US" sz="3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yonli</a:t>
            </a:r>
            <a:r>
              <a:rPr lang="en-US" sz="3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trapetsiyaning</a:t>
            </a:r>
            <a:r>
              <a:rPr lang="en-US" sz="32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diagonallari</a:t>
            </a:r>
            <a:r>
              <a:rPr lang="en-US" sz="3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o‘zaro</a:t>
            </a:r>
            <a:r>
              <a:rPr lang="en-US" sz="3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perpendikular</a:t>
            </a:r>
            <a:r>
              <a:rPr lang="en-US" sz="3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Trapetsiya</a:t>
            </a:r>
            <a:r>
              <a:rPr lang="en-US" sz="3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yuzini</a:t>
            </a:r>
            <a:r>
              <a:rPr lang="en-US" sz="3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toping.</a:t>
            </a:r>
            <a:r>
              <a:rPr lang="en-US" sz="28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800" b="1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68625" y="2259977"/>
            <a:ext cx="16642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 100; </a:t>
            </a:r>
            <a:endParaRPr lang="ru-RU" sz="1600" b="1" i="1" dirty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0"/>
            <a:ext cx="12192000" cy="980728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TEST </a:t>
            </a:r>
            <a:r>
              <a:rPr lang="ru-RU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544272" y="3458777"/>
            <a:ext cx="3499676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 = (8+12):2 = 10 </a:t>
            </a:r>
          </a:p>
          <a:p>
            <a:pPr>
              <a:lnSpc>
                <a:spcPct val="150000"/>
              </a:lnSpc>
              <a:defRPr/>
            </a:pPr>
            <a:r>
              <a:rPr lang="en-US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 = 10² = 100</a:t>
            </a:r>
            <a:endParaRPr lang="en-US" sz="3200" b="1" i="1" dirty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4" name="Group 23"/>
          <p:cNvGrpSpPr>
            <a:grpSpLocks/>
          </p:cNvGrpSpPr>
          <p:nvPr/>
        </p:nvGrpSpPr>
        <p:grpSpPr bwMode="auto">
          <a:xfrm>
            <a:off x="191344" y="3288233"/>
            <a:ext cx="4752974" cy="3019426"/>
            <a:chOff x="249" y="1544"/>
            <a:chExt cx="2994" cy="1902"/>
          </a:xfrm>
        </p:grpSpPr>
        <p:sp>
          <p:nvSpPr>
            <p:cNvPr id="17" name="AutoShape 14"/>
            <p:cNvSpPr>
              <a:spLocks noChangeArrowheads="1"/>
            </p:cNvSpPr>
            <p:nvPr/>
          </p:nvSpPr>
          <p:spPr bwMode="auto">
            <a:xfrm rot="10800000">
              <a:off x="340" y="1843"/>
              <a:ext cx="2585" cy="1270"/>
            </a:xfrm>
            <a:custGeom>
              <a:avLst/>
              <a:gdLst>
                <a:gd name="G0" fmla="+- 6066 0 0"/>
                <a:gd name="G1" fmla="+- 21600 0 6066"/>
                <a:gd name="G2" fmla="*/ 6066 1 2"/>
                <a:gd name="G3" fmla="+- 21600 0 G2"/>
                <a:gd name="G4" fmla="+/ 6066 21600 2"/>
                <a:gd name="G5" fmla="+/ G1 0 2"/>
                <a:gd name="G6" fmla="*/ 21600 21600 6066"/>
                <a:gd name="G7" fmla="*/ G6 1 2"/>
                <a:gd name="G8" fmla="+- 21600 0 G7"/>
                <a:gd name="G9" fmla="*/ 21600 1 2"/>
                <a:gd name="G10" fmla="+- 6066 0 G9"/>
                <a:gd name="G11" fmla="?: G10 G8 0"/>
                <a:gd name="G12" fmla="?: G10 G7 21600"/>
                <a:gd name="T0" fmla="*/ 18567 w 21600"/>
                <a:gd name="T1" fmla="*/ 10800 h 21600"/>
                <a:gd name="T2" fmla="*/ 10800 w 21600"/>
                <a:gd name="T3" fmla="*/ 21600 h 21600"/>
                <a:gd name="T4" fmla="*/ 3033 w 21600"/>
                <a:gd name="T5" fmla="*/ 10800 h 21600"/>
                <a:gd name="T6" fmla="*/ 10800 w 21600"/>
                <a:gd name="T7" fmla="*/ 0 h 21600"/>
                <a:gd name="T8" fmla="*/ 4833 w 21600"/>
                <a:gd name="T9" fmla="*/ 4833 h 21600"/>
                <a:gd name="T10" fmla="*/ 16767 w 21600"/>
                <a:gd name="T11" fmla="*/ 1676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6066" y="21600"/>
                  </a:lnTo>
                  <a:lnTo>
                    <a:pt x="15534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81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ru-RU">
                <a:ln w="12700"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18" name="Text Box 15"/>
            <p:cNvSpPr txBox="1">
              <a:spLocks noChangeArrowheads="1"/>
            </p:cNvSpPr>
            <p:nvPr/>
          </p:nvSpPr>
          <p:spPr bwMode="auto">
            <a:xfrm>
              <a:off x="2925" y="3158"/>
              <a:ext cx="31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b="1"/>
                <a:t>D</a:t>
              </a:r>
              <a:endParaRPr lang="ru-RU" b="1"/>
            </a:p>
          </p:txBody>
        </p:sp>
        <p:sp>
          <p:nvSpPr>
            <p:cNvPr id="19" name="Text Box 16"/>
            <p:cNvSpPr txBox="1">
              <a:spLocks noChangeArrowheads="1"/>
            </p:cNvSpPr>
            <p:nvPr/>
          </p:nvSpPr>
          <p:spPr bwMode="auto">
            <a:xfrm>
              <a:off x="249" y="3158"/>
              <a:ext cx="21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b="1" dirty="0"/>
                <a:t>A          </a:t>
              </a:r>
              <a:r>
                <a:rPr lang="ru-RU" b="1" dirty="0"/>
                <a:t> </a:t>
              </a:r>
              <a:r>
                <a:rPr lang="en-US" b="1" dirty="0"/>
                <a:t>   </a:t>
              </a:r>
              <a:r>
                <a:rPr lang="ru-RU" b="1" dirty="0"/>
                <a:t> </a:t>
              </a:r>
            </a:p>
          </p:txBody>
        </p:sp>
        <p:sp>
          <p:nvSpPr>
            <p:cNvPr id="20" name="Text Box 17"/>
            <p:cNvSpPr txBox="1">
              <a:spLocks noChangeArrowheads="1"/>
            </p:cNvSpPr>
            <p:nvPr/>
          </p:nvSpPr>
          <p:spPr bwMode="auto">
            <a:xfrm>
              <a:off x="943" y="1544"/>
              <a:ext cx="27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b="1" dirty="0"/>
                <a:t>B      </a:t>
              </a:r>
              <a:endParaRPr lang="ru-RU" b="1" dirty="0"/>
            </a:p>
          </p:txBody>
        </p:sp>
        <p:sp>
          <p:nvSpPr>
            <p:cNvPr id="21" name="Text Box 18"/>
            <p:cNvSpPr txBox="1">
              <a:spLocks noChangeArrowheads="1"/>
            </p:cNvSpPr>
            <p:nvPr/>
          </p:nvSpPr>
          <p:spPr bwMode="auto">
            <a:xfrm>
              <a:off x="2090" y="1555"/>
              <a:ext cx="31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b="1" dirty="0"/>
                <a:t>C</a:t>
              </a:r>
              <a:endParaRPr lang="ru-RU" b="1" dirty="0"/>
            </a:p>
          </p:txBody>
        </p:sp>
        <p:sp>
          <p:nvSpPr>
            <p:cNvPr id="22" name="Line 19"/>
            <p:cNvSpPr>
              <a:spLocks noChangeShapeType="1"/>
            </p:cNvSpPr>
            <p:nvPr/>
          </p:nvSpPr>
          <p:spPr bwMode="auto">
            <a:xfrm>
              <a:off x="1080" y="1838"/>
              <a:ext cx="1890" cy="12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" name="Line 21"/>
            <p:cNvSpPr>
              <a:spLocks noChangeShapeType="1"/>
            </p:cNvSpPr>
            <p:nvPr/>
          </p:nvSpPr>
          <p:spPr bwMode="auto">
            <a:xfrm>
              <a:off x="567" y="2478"/>
              <a:ext cx="181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" name="Line 22"/>
            <p:cNvSpPr>
              <a:spLocks noChangeShapeType="1"/>
            </p:cNvSpPr>
            <p:nvPr/>
          </p:nvSpPr>
          <p:spPr bwMode="auto">
            <a:xfrm flipH="1">
              <a:off x="2517" y="2478"/>
              <a:ext cx="181" cy="9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0" name="Line 19"/>
          <p:cNvSpPr>
            <a:spLocks noChangeShapeType="1"/>
          </p:cNvSpPr>
          <p:nvPr/>
        </p:nvSpPr>
        <p:spPr bwMode="auto">
          <a:xfrm flipV="1">
            <a:off x="366149" y="3834332"/>
            <a:ext cx="2849531" cy="1944689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pic>
        <p:nvPicPr>
          <p:cNvPr id="31" name="Picture 8" descr="D:\rabochiy stol 03.09.2020\рисунки\hotpng.com (1)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17354"/>
            <a:ext cx="803635" cy="1125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4516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062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062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062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207" grpId="0" animBg="1"/>
      <p:bldP spid="3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206" name="Text Box 30"/>
          <p:cNvSpPr txBox="1">
            <a:spLocks noChangeArrowheads="1"/>
          </p:cNvSpPr>
          <p:nvPr/>
        </p:nvSpPr>
        <p:spPr bwMode="auto">
          <a:xfrm>
            <a:off x="2855640" y="2067600"/>
            <a:ext cx="7624203" cy="91300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5333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B) 64 ;            D) 144;           </a:t>
            </a:r>
            <a:r>
              <a:rPr lang="en-US" sz="32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 76 cm.  </a:t>
            </a:r>
            <a:endParaRPr lang="ru-RU" sz="1400" b="1" i="1" dirty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35360" y="990382"/>
            <a:ext cx="1152128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Uchburchakning</a:t>
            </a:r>
            <a:r>
              <a:rPr lang="en-US" sz="3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ikki</a:t>
            </a:r>
            <a:r>
              <a:rPr lang="en-US" sz="3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tomoni</a:t>
            </a:r>
            <a:r>
              <a:rPr lang="en-US" sz="32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 cm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12 </a:t>
            </a:r>
            <a:r>
              <a:rPr lang="en-US" sz="3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cm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8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ular</a:t>
            </a:r>
            <a:r>
              <a:rPr lang="en-US" sz="28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orasidagi</a:t>
            </a:r>
            <a:r>
              <a:rPr lang="en-US" sz="28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burchagi</a:t>
            </a:r>
            <a:r>
              <a:rPr lang="en-US" sz="28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sinusi</a:t>
            </a:r>
            <a:r>
              <a:rPr lang="en-US" sz="28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30 ⁰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ni</a:t>
            </a:r>
            <a:r>
              <a:rPr lang="en-US" sz="28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tashkil</a:t>
            </a:r>
            <a:r>
              <a:rPr lang="en-US" sz="28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qilsa</a:t>
            </a:r>
            <a:r>
              <a:rPr lang="en-US" sz="28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shu</a:t>
            </a:r>
            <a:r>
              <a:rPr lang="en-US" sz="28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uchburchakning</a:t>
            </a:r>
            <a:r>
              <a:rPr lang="en-US" sz="28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yuzini</a:t>
            </a:r>
            <a:r>
              <a:rPr lang="en-US" sz="28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hisoblang</a:t>
            </a:r>
            <a:r>
              <a:rPr lang="en-US" sz="28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68625" y="2259977"/>
            <a:ext cx="16642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 100; </a:t>
            </a:r>
            <a:endParaRPr lang="ru-RU" sz="1600" b="1" i="1" dirty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0"/>
            <a:ext cx="12192000" cy="980728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TEST </a:t>
            </a:r>
            <a:r>
              <a:rPr lang="ru-RU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1" name="Picture 8" descr="D:\rabochiy stol 03.09.2020\рисунки\hotpng.com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17354"/>
            <a:ext cx="803635" cy="1125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Равнобедренный треугольник 2"/>
          <p:cNvSpPr/>
          <p:nvPr/>
        </p:nvSpPr>
        <p:spPr>
          <a:xfrm rot="20684738">
            <a:off x="1200744" y="3323230"/>
            <a:ext cx="2639616" cy="2376264"/>
          </a:xfrm>
          <a:prstGeom prst="triangle">
            <a:avLst>
              <a:gd name="adj" fmla="val 28433"/>
            </a:avLst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3055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388ffcb6f4dd68df1bcfc39a34cd964eaa2b3f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6880</TotalTime>
  <Words>488</Words>
  <Application>Microsoft Office PowerPoint</Application>
  <PresentationFormat>Широкоэкранный</PresentationFormat>
  <Paragraphs>116</Paragraphs>
  <Slides>10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Mustaqil bajarish uchun topshiriqlar: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Неизвестный пользователь</dc:creator>
  <cp:lastModifiedBy>Админ</cp:lastModifiedBy>
  <cp:revision>837</cp:revision>
  <dcterms:created xsi:type="dcterms:W3CDTF">2020-06-19T20:52:49Z</dcterms:created>
  <dcterms:modified xsi:type="dcterms:W3CDTF">2021-04-05T10:20:14Z</dcterms:modified>
</cp:coreProperties>
</file>