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306" r:id="rId2"/>
    <p:sldId id="416" r:id="rId3"/>
    <p:sldId id="421" r:id="rId4"/>
    <p:sldId id="411" r:id="rId5"/>
    <p:sldId id="425" r:id="rId6"/>
    <p:sldId id="426" r:id="rId7"/>
    <p:sldId id="427" r:id="rId8"/>
    <p:sldId id="428" r:id="rId9"/>
    <p:sldId id="429" r:id="rId10"/>
    <p:sldId id="33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16F"/>
    <a:srgbClr val="2B133D"/>
    <a:srgbClr val="000000"/>
    <a:srgbClr val="5D2884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13B38B-B845-4DF3-A1C7-00940B2C270A}" type="slidenum">
              <a:rPr lang="ru-RU"/>
              <a:pPr/>
              <a:t>2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Б.Г. Зив, В.М. Мейлер «Дидактические материалы по геометрии для 8 класса»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8111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7892A3-708E-4B3F-9A37-7785276FDBA5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Алтынов П.И. Тесты. 7-9 кл.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4273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7892A3-708E-4B3F-9A37-7785276FDBA5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Алтынов П.И. Тесты. 7-9 кл.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9366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7892A3-708E-4B3F-9A37-7785276FDBA5}" type="slidenum">
              <a:rPr lang="ru-RU" smtClean="0"/>
              <a:pPr eaLnBrk="1" hangingPunct="1"/>
              <a:t>6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Алтынов П.И. Тесты. 7-9 кл.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29325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7892A3-708E-4B3F-9A37-7785276FDBA5}" type="slidenum">
              <a:rPr lang="ru-RU" smtClean="0"/>
              <a:pPr eaLnBrk="1" hangingPunct="1"/>
              <a:t>7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Алтынов П.И. Тесты. 7-9 кл.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74958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7892A3-708E-4B3F-9A37-7785276FDBA5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Алтынов П.И. Тесты. 7-9 кл.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95571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7892A3-708E-4B3F-9A37-7785276FDBA5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Алтынов П.И. Тесты. 7-9 кл.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1422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830546" y="2900255"/>
            <a:ext cx="1984546" cy="2161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98730" y="2852936"/>
            <a:ext cx="1034438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UMUMLASHTIRUVCHI DARS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21751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36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009715" y="1661168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09714" y="2879884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973771" y="4350928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0597" y="2768905"/>
            <a:ext cx="4081567" cy="1102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terminlar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ug‘ati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7835" y="4477756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36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ma‘lumotlar</a:t>
            </a:r>
            <a:endParaRPr lang="en-US" sz="36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498" name="Group 34"/>
          <p:cNvGrpSpPr>
            <a:grpSpLocks/>
          </p:cNvGrpSpPr>
          <p:nvPr/>
        </p:nvGrpSpPr>
        <p:grpSpPr bwMode="auto">
          <a:xfrm>
            <a:off x="980430" y="1229038"/>
            <a:ext cx="2438400" cy="1174750"/>
            <a:chOff x="3719" y="432"/>
            <a:chExt cx="1536" cy="740"/>
          </a:xfrm>
        </p:grpSpPr>
        <p:sp>
          <p:nvSpPr>
            <p:cNvPr id="318499" name="Text Box 35"/>
            <p:cNvSpPr txBox="1">
              <a:spLocks noChangeArrowheads="1"/>
            </p:cNvSpPr>
            <p:nvPr/>
          </p:nvSpPr>
          <p:spPr bwMode="auto">
            <a:xfrm>
              <a:off x="3719" y="571"/>
              <a:ext cx="153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=    </a:t>
              </a:r>
              <a:r>
                <a:rPr lang="ru-RU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36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500" name="Text Box 36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01" name="Text Box 37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5086" name="Line 38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8513" name="Group 49"/>
          <p:cNvGrpSpPr>
            <a:grpSpLocks/>
          </p:cNvGrpSpPr>
          <p:nvPr/>
        </p:nvGrpSpPr>
        <p:grpSpPr bwMode="auto">
          <a:xfrm>
            <a:off x="955030" y="2441888"/>
            <a:ext cx="2244726" cy="1174750"/>
            <a:chOff x="3708" y="432"/>
            <a:chExt cx="1414" cy="740"/>
          </a:xfrm>
        </p:grpSpPr>
        <p:sp>
          <p:nvSpPr>
            <p:cNvPr id="318514" name="Text Box 50"/>
            <p:cNvSpPr txBox="1">
              <a:spLocks noChangeArrowheads="1"/>
            </p:cNvSpPr>
            <p:nvPr/>
          </p:nvSpPr>
          <p:spPr bwMode="auto">
            <a:xfrm>
              <a:off x="3708" y="576"/>
              <a:ext cx="141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3600" b="1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=    </a:t>
              </a:r>
              <a:r>
                <a:rPr lang="ru-RU" sz="36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ru-RU" sz="3600" b="1" i="1" baseline="300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515" name="Text Box 51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8516" name="Text Box 52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5078" name="Line 53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0" y="0"/>
            <a:ext cx="12288688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37596" y="3722047"/>
                <a:ext cx="2587568" cy="1166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 =</a:t>
                </a:r>
                <a:r>
                  <a:rPr lang="en-US" sz="4000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  <m: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0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∙</a:t>
                </a:r>
                <a:r>
                  <a:rPr lang="en-US" sz="40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endParaRPr lang="ru-RU" sz="48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96" y="3722047"/>
                <a:ext cx="2587568" cy="1166923"/>
              </a:xfrm>
              <a:prstGeom prst="rect">
                <a:avLst/>
              </a:prstGeom>
              <a:blipFill rotWithShape="0">
                <a:blip r:embed="rId3"/>
                <a:stretch>
                  <a:fillRect l="-8491" r="-7547" b="-52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67408" y="5285312"/>
                <a:ext cx="3150221" cy="975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i="1" dirty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N - 1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5285312"/>
                <a:ext cx="3150221" cy="975588"/>
              </a:xfrm>
              <a:prstGeom prst="rect">
                <a:avLst/>
              </a:prstGeom>
              <a:blipFill rotWithShape="0">
                <a:blip r:embed="rId4"/>
                <a:stretch>
                  <a:fillRect l="-6963" r="-5609" b="-11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59428" y="1536109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Rombning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01719" y="2656256"/>
            <a:ext cx="3485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3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19916" y="3987733"/>
            <a:ext cx="4000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Trapetsiyaning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60664" y="5400268"/>
            <a:ext cx="2872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</a:t>
            </a:r>
            <a:r>
              <a:rPr lang="en-US" sz="3200" b="1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200" b="1" i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i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85253" y="3801449"/>
            <a:ext cx="24352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36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MN </a:t>
            </a:r>
            <a:r>
              <a:rPr lang="ru-RU" sz="4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en-US" sz="4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endParaRPr lang="ru-RU" sz="4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37880" y="2547160"/>
            <a:ext cx="16033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4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a²</a:t>
            </a:r>
            <a:endParaRPr lang="ru-RU" sz="4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35094" y="1448684"/>
            <a:ext cx="23854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=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7580795" y="5338713"/>
                <a:ext cx="40364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n-US" sz="3200" b="1" i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:r>
                  <a:rPr lang="en-US" sz="3200" i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i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i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+…+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</m:sub>
                    </m:sSub>
                  </m:oMath>
                </a14:m>
                <a:endParaRPr lang="ru-RU" sz="40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795" y="5338713"/>
                <a:ext cx="4036426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5438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76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/>
      <p:bldP spid="35" grpId="0"/>
      <p:bldP spid="36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844" y="-99518"/>
            <a:ext cx="12288843" cy="1171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408368" y="1472542"/>
                <a:ext cx="2524409" cy="769441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 = b·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4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368" y="1472542"/>
                <a:ext cx="2524409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9375" t="-17969" b="-3359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59876" y="1489127"/>
                <a:ext cx="2471510" cy="769441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400" b="1" i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 = a·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76" y="1489127"/>
                <a:ext cx="2471510" cy="769441"/>
              </a:xfrm>
              <a:prstGeom prst="rect">
                <a:avLst/>
              </a:prstGeom>
              <a:blipFill rotWithShape="0">
                <a:blip r:embed="rId3"/>
                <a:stretch>
                  <a:fillRect l="-9559" t="-15504" b="-3410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37988" y="5350409"/>
                <a:ext cx="6770380" cy="8377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</a:t>
                </a:r>
                <a:r>
                  <a:rPr lang="en-US" sz="4000" b="1" dirty="0">
                    <a:solidFill>
                      <a:srgbClr val="2B133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4000" b="1" i="1">
                            <a:solidFill>
                              <a:srgbClr val="2B133D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4000" b="1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988" y="5350409"/>
                <a:ext cx="6770380" cy="837793"/>
              </a:xfrm>
              <a:prstGeom prst="rect">
                <a:avLst/>
              </a:prstGeom>
              <a:blipFill rotWithShape="0">
                <a:blip r:embed="rId4"/>
                <a:stretch>
                  <a:fillRect l="-3243" t="-2920" b="-25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0"/>
              <p:cNvSpPr txBox="1">
                <a:spLocks noChangeArrowheads="1"/>
              </p:cNvSpPr>
              <p:nvPr/>
            </p:nvSpPr>
            <p:spPr bwMode="auto">
              <a:xfrm>
                <a:off x="1584799" y="3834367"/>
                <a:ext cx="2730699" cy="978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en-US" sz="40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0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rgbClr val="0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i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ab</a:t>
                </a:r>
                <a:endParaRPr lang="ru-RU" sz="4000" b="1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4799" y="3834367"/>
                <a:ext cx="2730699" cy="978538"/>
              </a:xfrm>
              <a:prstGeom prst="rect">
                <a:avLst/>
              </a:prstGeom>
              <a:blipFill rotWithShape="0">
                <a:blip r:embed="rId5"/>
                <a:stretch>
                  <a:fillRect l="-8259" b="-161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0"/>
              <p:cNvSpPr txBox="1">
                <a:spLocks noChangeArrowheads="1"/>
              </p:cNvSpPr>
              <p:nvPr/>
            </p:nvSpPr>
            <p:spPr bwMode="auto">
              <a:xfrm>
                <a:off x="482178" y="2704525"/>
                <a:ext cx="2730699" cy="978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en-US" sz="4000" b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i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endParaRPr lang="ru-RU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178" y="2704525"/>
                <a:ext cx="2730699" cy="978538"/>
              </a:xfrm>
              <a:prstGeom prst="rect">
                <a:avLst/>
              </a:prstGeom>
              <a:blipFill rotWithShape="0">
                <a:blip r:embed="rId6"/>
                <a:stretch>
                  <a:fillRect l="-8259" b="-168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30"/>
              <p:cNvSpPr txBox="1">
                <a:spLocks noChangeArrowheads="1"/>
              </p:cNvSpPr>
              <p:nvPr/>
            </p:nvSpPr>
            <p:spPr bwMode="auto">
              <a:xfrm>
                <a:off x="9186671" y="2575976"/>
                <a:ext cx="2730699" cy="978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en-US" sz="4000" b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7A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sSub>
                      <m:sSubPr>
                        <m:ctrlP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</m:oMath>
                </a14:m>
                <a:endPara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86671" y="2575976"/>
                <a:ext cx="2730699" cy="978538"/>
              </a:xfrm>
              <a:prstGeom prst="rect">
                <a:avLst/>
              </a:prstGeom>
              <a:blipFill rotWithShape="0">
                <a:blip r:embed="rId7"/>
                <a:stretch>
                  <a:fillRect l="-8259" b="-168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0"/>
              <p:cNvSpPr txBox="1">
                <a:spLocks noChangeArrowheads="1"/>
              </p:cNvSpPr>
              <p:nvPr/>
            </p:nvSpPr>
            <p:spPr bwMode="auto">
              <a:xfrm>
                <a:off x="8815170" y="3834367"/>
                <a:ext cx="2730699" cy="978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en-US" sz="4000" b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7A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</m:t>
                    </m:r>
                    <m:sSub>
                      <m:sSubPr>
                        <m:ctrlP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4000" b="1" i="1" dirty="0" smtClean="0">
                            <a:solidFill>
                              <a:srgbClr val="7A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sub>
                    </m:sSub>
                  </m:oMath>
                </a14:m>
                <a:endPara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15170" y="3834367"/>
                <a:ext cx="2730699" cy="978538"/>
              </a:xfrm>
              <a:prstGeom prst="rect">
                <a:avLst/>
              </a:prstGeom>
              <a:blipFill rotWithShape="0">
                <a:blip r:embed="rId8"/>
                <a:stretch>
                  <a:fillRect l="-8259" b="-161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773469" y="2742079"/>
            <a:ext cx="4852610" cy="64633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3600" b="1" i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3893" y="1558244"/>
            <a:ext cx="5647700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Parallelogrammning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799856" y="3883411"/>
                <a:ext cx="3187091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en-US" sz="4000" b="1" dirty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2B133D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>
                            <a:solidFill>
                              <a:srgbClr val="2B133D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>
                            <a:solidFill>
                              <a:srgbClr val="2B133D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i="1" dirty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i="1" dirty="0" smtClean="0">
                    <a:solidFill>
                      <a:srgbClr val="2B133D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bcsinA</a:t>
                </a:r>
                <a:endParaRPr lang="ru-RU" sz="4000" b="1" i="1" dirty="0">
                  <a:solidFill>
                    <a:srgbClr val="2B133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856" y="3883411"/>
                <a:ext cx="3187091" cy="978538"/>
              </a:xfrm>
              <a:prstGeom prst="rect">
                <a:avLst/>
              </a:prstGeom>
              <a:blipFill rotWithShape="0">
                <a:blip r:embed="rId9"/>
                <a:stretch>
                  <a:fillRect l="-7075" r="-7266" b="-16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Стрелка вправо 10"/>
          <p:cNvSpPr/>
          <p:nvPr/>
        </p:nvSpPr>
        <p:spPr>
          <a:xfrm>
            <a:off x="9048328" y="1510877"/>
            <a:ext cx="287074" cy="706950"/>
          </a:xfrm>
          <a:prstGeom prst="right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0800000" flipV="1">
            <a:off x="3131385" y="1526623"/>
            <a:ext cx="252507" cy="691204"/>
          </a:xfrm>
          <a:prstGeom prst="right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10800000" flipV="1">
            <a:off x="3539237" y="2737795"/>
            <a:ext cx="252507" cy="691204"/>
          </a:xfrm>
          <a:prstGeom prst="right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8626078" y="2697894"/>
            <a:ext cx="273519" cy="690516"/>
          </a:xfrm>
          <a:prstGeom prst="right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5400000" flipV="1">
            <a:off x="6057491" y="2654997"/>
            <a:ext cx="302839" cy="1769665"/>
          </a:xfrm>
          <a:prstGeom prst="right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433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33" grpId="0"/>
      <p:bldP spid="34" grpId="0"/>
      <p:bldP spid="10" grpId="0"/>
      <p:bldP spid="11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479376" y="2475676"/>
            <a:ext cx="9922909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4                 B) 8                                           E) 32  </a:t>
            </a:r>
            <a:endParaRPr lang="ru-RU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6207" name="Text Box 31"/>
              <p:cNvSpPr txBox="1">
                <a:spLocks noChangeArrowheads="1"/>
              </p:cNvSpPr>
              <p:nvPr/>
            </p:nvSpPr>
            <p:spPr bwMode="auto">
              <a:xfrm>
                <a:off x="5974179" y="3501008"/>
                <a:ext cx="4313938" cy="1754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600" b="1" i="1" dirty="0" err="1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endParaRPr lang="en-US" sz="36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= 4a∙4b = 16 </a:t>
                </a:r>
                <a:r>
                  <a:rPr lang="en-US" sz="3600" b="1" i="1" dirty="0" err="1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36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6207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4179" y="3501008"/>
                <a:ext cx="4313938" cy="1754326"/>
              </a:xfrm>
              <a:prstGeom prst="rect">
                <a:avLst/>
              </a:prstGeom>
              <a:blipFill rotWithShape="0">
                <a:blip r:embed="rId3"/>
                <a:stretch>
                  <a:fillRect b="-8681"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6476" y="1180323"/>
            <a:ext cx="118554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marta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orttirilsa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marta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o‘zgaradi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970663" y="5328616"/>
                <a:ext cx="2457724" cy="1080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𝟏𝟔𝐚𝐛</m:t>
                        </m:r>
                      </m:num>
                      <m:den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𝐚𝐛</m:t>
                        </m:r>
                      </m:den>
                    </m:f>
                  </m:oMath>
                </a14:m>
                <a:r>
                  <a:rPr lang="en-US" sz="44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4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16</a:t>
                </a:r>
                <a:endParaRPr lang="ru-RU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663" y="5328616"/>
                <a:ext cx="2457724" cy="1080617"/>
              </a:xfrm>
              <a:prstGeom prst="rect">
                <a:avLst/>
              </a:prstGeom>
              <a:blipFill rotWithShape="0">
                <a:blip r:embed="rId4"/>
                <a:stretch>
                  <a:fillRect r="-10149" b="-16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974180" y="2753862"/>
            <a:ext cx="1414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D) 16  </a:t>
            </a:r>
            <a:endParaRPr lang="ru-RU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1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23392" y="3796920"/>
                <a:ext cx="1296144" cy="158417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  <a:tint val="66000"/>
                      <a:satMod val="160000"/>
                    </a:schemeClr>
                  </a:gs>
                  <a:gs pos="50000">
                    <a:schemeClr val="accent4">
                      <a:lumMod val="75000"/>
                      <a:tint val="44500"/>
                      <a:satMod val="160000"/>
                    </a:schemeClr>
                  </a:gs>
                  <a:gs pos="100000">
                    <a:schemeClr val="accent4">
                      <a:lumMod val="75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3796920"/>
                <a:ext cx="1296144" cy="15841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351584" y="3501008"/>
                <a:ext cx="2449458" cy="2992645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  <a:tint val="66000"/>
                      <a:satMod val="160000"/>
                    </a:schemeClr>
                  </a:gs>
                  <a:gs pos="50000">
                    <a:schemeClr val="accent4">
                      <a:lumMod val="75000"/>
                      <a:tint val="44500"/>
                      <a:satMod val="160000"/>
                    </a:schemeClr>
                  </a:gs>
                  <a:gs pos="100000">
                    <a:schemeClr val="accent4">
                      <a:lumMod val="75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4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84" y="3501008"/>
                <a:ext cx="2449458" cy="299264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845" y="2457136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4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2874202" y="2413181"/>
            <a:ext cx="8174033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B)16%               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25%                E) 18%  </a:t>
            </a:r>
            <a:endParaRPr lang="ru-RU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207" name="Text Box 31"/>
          <p:cNvSpPr txBox="1">
            <a:spLocks noChangeArrowheads="1"/>
          </p:cNvSpPr>
          <p:nvPr/>
        </p:nvSpPr>
        <p:spPr bwMode="auto">
          <a:xfrm>
            <a:off x="695400" y="3562750"/>
            <a:ext cx="220124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endParaRPr lang="en-US" sz="32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1,25ab</a:t>
            </a:r>
          </a:p>
          <a:p>
            <a:pPr>
              <a:lnSpc>
                <a:spcPct val="150000"/>
              </a:lnSpc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= 1:1,25</a:t>
            </a:r>
          </a:p>
          <a:p>
            <a:pPr>
              <a:lnSpc>
                <a:spcPct val="150000"/>
              </a:lnSpc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= 0,8</a:t>
            </a:r>
            <a:endParaRPr lang="en-US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1225202"/>
            <a:ext cx="122935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o‘g‘ri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uzunligi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25%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orttirildi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o‘zgarmasligi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enini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foizga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kamaytirish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27848" y="4581128"/>
            <a:ext cx="3052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– 0,8 = 0,2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9376" y="2640197"/>
            <a:ext cx="1779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20%  </a:t>
            </a:r>
            <a:endParaRPr lang="ru-RU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27848" y="5445224"/>
            <a:ext cx="2510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0,2 = 20%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9112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6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119336" y="2432254"/>
            <a:ext cx="9038052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cm;            B) 30 cm;           D)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cm;  </a:t>
            </a:r>
            <a:endParaRPr lang="ru-RU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207" name="Text Box 31"/>
          <p:cNvSpPr txBox="1">
            <a:spLocks noChangeArrowheads="1"/>
          </p:cNvSpPr>
          <p:nvPr/>
        </p:nvSpPr>
        <p:spPr bwMode="auto">
          <a:xfrm>
            <a:off x="979396" y="3457413"/>
            <a:ext cx="1954381" cy="26787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ah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144 = a∙8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18(cm)</a:t>
            </a:r>
          </a:p>
          <a:p>
            <a:pPr>
              <a:lnSpc>
                <a:spcPct val="150000"/>
              </a:lnSpc>
              <a:defRPr/>
            </a:pPr>
            <a:endParaRPr lang="en-US" sz="32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1225202"/>
            <a:ext cx="11521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144 cm² 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balandliklari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12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96400" y="2723837"/>
            <a:ext cx="1391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E) 60. </a:t>
            </a:r>
            <a:endParaRPr lang="ru-RU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1553" y="3560197"/>
            <a:ext cx="1973617" cy="2759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  <a:endParaRPr lang="en-US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144 = 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b∙12</a:t>
            </a:r>
            <a:endParaRPr lang="en-US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12(cm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en-US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75920" y="5538041"/>
            <a:ext cx="48483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2·(18+12) = 60 cm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072"/>
          <p:cNvSpPr>
            <a:spLocks noChangeArrowheads="1"/>
          </p:cNvSpPr>
          <p:nvPr/>
        </p:nvSpPr>
        <p:spPr bwMode="auto">
          <a:xfrm>
            <a:off x="7320136" y="3356992"/>
            <a:ext cx="3767992" cy="1512167"/>
          </a:xfrm>
          <a:prstGeom prst="parallelogram">
            <a:avLst>
              <a:gd name="adj" fmla="val 53571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E1116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1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112224" y="3356992"/>
            <a:ext cx="0" cy="151216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5"/>
          </p:cNvCxnSpPr>
          <p:nvPr/>
        </p:nvCxnSpPr>
        <p:spPr>
          <a:xfrm>
            <a:off x="7725177" y="4113076"/>
            <a:ext cx="2499058" cy="75608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99107" y="3606026"/>
                <a:ext cx="5843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107" y="3606026"/>
                <a:ext cx="584391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9157388" y="4138223"/>
                <a:ext cx="5785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388" y="4138223"/>
                <a:ext cx="57855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359" y="2320272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52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119336" y="2432254"/>
            <a:ext cx="11655755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cm;                                          D) 4 cm;           E) 16 cm.  </a:t>
            </a:r>
            <a:endParaRPr lang="ru-RU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207" name="Text Box 31"/>
          <p:cNvSpPr txBox="1">
            <a:spLocks noChangeArrowheads="1"/>
          </p:cNvSpPr>
          <p:nvPr/>
        </p:nvSpPr>
        <p:spPr bwMode="auto">
          <a:xfrm>
            <a:off x="2999656" y="3692282"/>
            <a:ext cx="3775393" cy="24929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4a</a:t>
            </a:r>
          </a:p>
          <a:p>
            <a:pPr>
              <a:lnSpc>
                <a:spcPct val="150000"/>
              </a:lnSpc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20:4 = 5 (cm)</a:t>
            </a:r>
          </a:p>
          <a:p>
            <a:pPr>
              <a:lnSpc>
                <a:spcPct val="150000"/>
              </a:lnSpc>
              <a:defRPr/>
            </a:pPr>
            <a:endParaRPr lang="en-US" sz="32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1225202"/>
            <a:ext cx="11521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Rombning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40 cm²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rombning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balandligini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toping.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7885" y="2681509"/>
            <a:ext cx="191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8 cm; </a:t>
            </a:r>
            <a:endParaRPr lang="ru-RU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84232" y="3495790"/>
            <a:ext cx="2351926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a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pPr>
              <a:lnSpc>
                <a:spcPct val="150000"/>
              </a:lnSpc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5h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(cm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Ромб 1"/>
          <p:cNvSpPr/>
          <p:nvPr/>
        </p:nvSpPr>
        <p:spPr>
          <a:xfrm>
            <a:off x="263352" y="3540856"/>
            <a:ext cx="1944216" cy="2795843"/>
          </a:xfrm>
          <a:prstGeom prst="diamond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2" idx="3"/>
          </p:cNvCxnSpPr>
          <p:nvPr/>
        </p:nvCxnSpPr>
        <p:spPr>
          <a:xfrm flipH="1" flipV="1">
            <a:off x="878419" y="4077072"/>
            <a:ext cx="1329149" cy="86170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69385">
            <a:off x="878419" y="4353394"/>
            <a:ext cx="712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h</a:t>
            </a:r>
            <a:r>
              <a:rPr lang="en-US" sz="3200" i="1" dirty="0" smtClean="0"/>
              <a:t>-?</a:t>
            </a:r>
            <a:endParaRPr lang="ru-RU" sz="3200" i="1" dirty="0"/>
          </a:p>
        </p:txBody>
      </p:sp>
      <p:pic>
        <p:nvPicPr>
          <p:cNvPr id="16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67" y="2326078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24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2855640" y="2067600"/>
            <a:ext cx="7624203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64 ;            D) 144;          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76 cm.  </a:t>
            </a:r>
            <a:endParaRPr lang="ru-RU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6207" name="Text Box 31"/>
              <p:cNvSpPr txBox="1">
                <a:spLocks noChangeArrowheads="1"/>
              </p:cNvSpPr>
              <p:nvPr/>
            </p:nvSpPr>
            <p:spPr bwMode="auto">
              <a:xfrm>
                <a:off x="4603155" y="3458777"/>
                <a:ext cx="3584315" cy="1951496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sz="28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= (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):2 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𝒕𝒓</m:t>
                        </m:r>
                      </m:sub>
                    </m:sSub>
                  </m:oMath>
                </a14:m>
                <a:r>
                  <a:rPr lang="en-US" sz="28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= h² </a:t>
                </a:r>
              </a:p>
            </p:txBody>
          </p:sp>
        </mc:Choice>
        <mc:Fallback xmlns="">
          <p:sp>
            <p:nvSpPr>
              <p:cNvPr id="306207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155" y="3458777"/>
                <a:ext cx="3584315" cy="1951496"/>
              </a:xfrm>
              <a:prstGeom prst="rect">
                <a:avLst/>
              </a:prstGeom>
              <a:blipFill rotWithShape="0">
                <a:blip r:embed="rId3"/>
                <a:stretch>
                  <a:fillRect l="-2542" r="-3390" b="-8978"/>
                </a:stretch>
              </a:blipFill>
              <a:ln w="12700">
                <a:solidFill>
                  <a:srgbClr val="C0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35360" y="990382"/>
            <a:ext cx="11521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Asoslari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12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yonli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perpendikular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8625" y="2259977"/>
            <a:ext cx="1664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100; </a:t>
            </a:r>
            <a:endParaRPr lang="ru-RU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44272" y="3458777"/>
            <a:ext cx="34996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 = (8+12):2 = 10 </a:t>
            </a:r>
          </a:p>
          <a:p>
            <a:pPr>
              <a:lnSpc>
                <a:spcPct val="150000"/>
              </a:lnSpc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10² = 100</a:t>
            </a:r>
            <a:endParaRPr lang="en-US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191344" y="3288233"/>
            <a:ext cx="4752974" cy="3019426"/>
            <a:chOff x="249" y="1544"/>
            <a:chExt cx="2994" cy="1902"/>
          </a:xfrm>
        </p:grpSpPr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 rot="10800000">
              <a:off x="340" y="1843"/>
              <a:ext cx="2585" cy="1270"/>
            </a:xfrm>
            <a:custGeom>
              <a:avLst/>
              <a:gdLst>
                <a:gd name="G0" fmla="+- 6066 0 0"/>
                <a:gd name="G1" fmla="+- 21600 0 6066"/>
                <a:gd name="G2" fmla="*/ 6066 1 2"/>
                <a:gd name="G3" fmla="+- 21600 0 G2"/>
                <a:gd name="G4" fmla="+/ 6066 21600 2"/>
                <a:gd name="G5" fmla="+/ G1 0 2"/>
                <a:gd name="G6" fmla="*/ 21600 21600 6066"/>
                <a:gd name="G7" fmla="*/ G6 1 2"/>
                <a:gd name="G8" fmla="+- 21600 0 G7"/>
                <a:gd name="G9" fmla="*/ 21600 1 2"/>
                <a:gd name="G10" fmla="+- 6066 0 G9"/>
                <a:gd name="G11" fmla="?: G10 G8 0"/>
                <a:gd name="G12" fmla="?: G10 G7 21600"/>
                <a:gd name="T0" fmla="*/ 18567 w 21600"/>
                <a:gd name="T1" fmla="*/ 10800 h 21600"/>
                <a:gd name="T2" fmla="*/ 10800 w 21600"/>
                <a:gd name="T3" fmla="*/ 21600 h 21600"/>
                <a:gd name="T4" fmla="*/ 3033 w 21600"/>
                <a:gd name="T5" fmla="*/ 10800 h 21600"/>
                <a:gd name="T6" fmla="*/ 10800 w 21600"/>
                <a:gd name="T7" fmla="*/ 0 h 21600"/>
                <a:gd name="T8" fmla="*/ 4833 w 21600"/>
                <a:gd name="T9" fmla="*/ 4833 h 21600"/>
                <a:gd name="T10" fmla="*/ 16767 w 21600"/>
                <a:gd name="T11" fmla="*/ 1676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66" y="21600"/>
                  </a:lnTo>
                  <a:lnTo>
                    <a:pt x="1553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925" y="3158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49" y="3158"/>
              <a:ext cx="2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A          </a:t>
              </a:r>
              <a:r>
                <a:rPr lang="ru-RU" b="1" dirty="0"/>
                <a:t> </a:t>
              </a:r>
              <a:r>
                <a:rPr lang="en-US" b="1" dirty="0"/>
                <a:t>   </a:t>
              </a:r>
              <a:r>
                <a:rPr lang="ru-RU" b="1" dirty="0"/>
                <a:t> 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943" y="1544"/>
              <a:ext cx="2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/>
                <a:t>B      </a:t>
              </a:r>
              <a:endParaRPr lang="ru-RU" b="1" dirty="0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090" y="1555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dirty="0"/>
                <a:t>C</a:t>
              </a:r>
              <a:endParaRPr lang="ru-RU" b="1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080" y="1838"/>
              <a:ext cx="1890" cy="1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567" y="2478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2517" y="2478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Line 19"/>
          <p:cNvSpPr>
            <a:spLocks noChangeShapeType="1"/>
          </p:cNvSpPr>
          <p:nvPr/>
        </p:nvSpPr>
        <p:spPr bwMode="auto">
          <a:xfrm flipV="1">
            <a:off x="366149" y="3834332"/>
            <a:ext cx="2849531" cy="19446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1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354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51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207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2855640" y="2067600"/>
            <a:ext cx="7624203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64 ;            D) 144;          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76 cm.  </a:t>
            </a:r>
            <a:endParaRPr lang="ru-RU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990382"/>
            <a:ext cx="115212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tomoni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cm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12 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cm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orasidagi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burchagi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sinusi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30 ⁰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tashkil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qilsa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hisoblang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8625" y="2259977"/>
            <a:ext cx="1664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100; </a:t>
            </a:r>
            <a:endParaRPr lang="ru-RU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354"/>
            <a:ext cx="803635" cy="11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Равнобедренный треугольник 2"/>
          <p:cNvSpPr/>
          <p:nvPr/>
        </p:nvSpPr>
        <p:spPr>
          <a:xfrm rot="20684738">
            <a:off x="1200744" y="3323230"/>
            <a:ext cx="2639616" cy="2376264"/>
          </a:xfrm>
          <a:prstGeom prst="triangle">
            <a:avLst>
              <a:gd name="adj" fmla="val 28433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5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6880</TotalTime>
  <Words>488</Words>
  <Application>Microsoft Office PowerPoint</Application>
  <PresentationFormat>Широкоэкранный</PresentationFormat>
  <Paragraphs>116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837</cp:revision>
  <dcterms:created xsi:type="dcterms:W3CDTF">2020-06-19T20:52:49Z</dcterms:created>
  <dcterms:modified xsi:type="dcterms:W3CDTF">2021-04-05T10:20:14Z</dcterms:modified>
</cp:coreProperties>
</file>