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415" r:id="rId3"/>
    <p:sldId id="416" r:id="rId4"/>
    <p:sldId id="403" r:id="rId5"/>
    <p:sldId id="405" r:id="rId6"/>
    <p:sldId id="408" r:id="rId7"/>
    <p:sldId id="409" r:id="rId8"/>
    <p:sldId id="417" r:id="rId9"/>
    <p:sldId id="410" r:id="rId10"/>
    <p:sldId id="412" r:id="rId11"/>
    <p:sldId id="339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16F"/>
    <a:srgbClr val="5D2884"/>
    <a:srgbClr val="7A0000"/>
    <a:srgbClr val="00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6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1832163-F64C-4E2A-93ED-105877245BDF}" type="slidenum">
              <a:rPr lang="ru-RU" sz="1200"/>
              <a:pPr eaLnBrk="1" hangingPunct="1"/>
              <a:t>2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221961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43A3F0-0C4D-4315-86BB-B9D9D5334F44}" type="slidenum">
              <a:rPr lang="ru-RU"/>
              <a:pPr/>
              <a:t>4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2118633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4CD902-99CD-437E-A191-2859775E046F}" type="slidenum">
              <a:rPr lang="ru-RU"/>
              <a:pPr/>
              <a:t>6</a:t>
            </a:fld>
            <a:endParaRPr lang="ru-RU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Л.С. Атанасян «Геометрия 7-9»   № 478.</a:t>
            </a:r>
          </a:p>
          <a:p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154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340AD7-54D0-45FC-AFFD-B4DC82867458}" type="slidenum">
              <a:rPr lang="ru-RU"/>
              <a:pPr/>
              <a:t>7</a:t>
            </a:fld>
            <a:endParaRPr lang="ru-RU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Л.И. Звавич, Е.В. Потоскуев «Тестовые задания по геометрии»      8 класс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488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786276" y="2537632"/>
            <a:ext cx="2138931" cy="21615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102992" y="2852936"/>
            <a:ext cx="885246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KO‘PBURCHAKNING 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267224" y="1057092"/>
            <a:ext cx="429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135151" y="90446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79976" y="327425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53950" y="3566643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6269353" y="1445825"/>
            <a:ext cx="4499838" cy="2145421"/>
          </a:xfrm>
          <a:prstGeom prst="trapezoid">
            <a:avLst>
              <a:gd name="adj" fmla="val 20297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133323" y="1432899"/>
            <a:ext cx="25245" cy="2133744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836335" y="217048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1663" y="226267"/>
                <a:ext cx="874837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Isbot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qilish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𝟒</m:t>
                            </m:r>
                          </m:sub>
                        </m:sSub>
                      </m:e>
                    </m:rad>
                  </m:oMath>
                </a14:m>
                <a:endParaRPr lang="ru-RU" sz="36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63" y="226267"/>
                <a:ext cx="8748379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1394" t="-16667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>
            <a:endCxn id="23" idx="0"/>
          </p:cNvCxnSpPr>
          <p:nvPr/>
        </p:nvCxnSpPr>
        <p:spPr>
          <a:xfrm>
            <a:off x="6697067" y="1421223"/>
            <a:ext cx="4106916" cy="21454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44118" y="281625"/>
                <a:ext cx="4721741" cy="3445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𝑫𝑩𝑪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BC∙h</a:t>
                </a:r>
                <a:endParaRPr lang="en-US" sz="32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0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𝟑</m:t>
                        </m:r>
                      </m:sub>
                    </m:sSub>
                  </m:oMath>
                </a14:m>
                <a:endParaRPr lang="en-US" sz="32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𝟑</m:t>
                        </m:r>
                      </m:sub>
                    </m:sSub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18" y="281625"/>
                <a:ext cx="4721741" cy="3445046"/>
              </a:xfrm>
              <a:prstGeom prst="rect">
                <a:avLst/>
              </a:prstGeom>
              <a:blipFill rotWithShape="0">
                <a:blip r:embed="rId3"/>
                <a:stretch>
                  <a:fillRect b="-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V="1">
            <a:off x="6232432" y="1469803"/>
            <a:ext cx="4126829" cy="20968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192572" y="2953721"/>
                <a:ext cx="578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𝐒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572" y="2953721"/>
                <a:ext cx="578940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503700" y="2064462"/>
                <a:ext cx="578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𝐒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700" y="2064462"/>
                <a:ext cx="578940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387446" y="1641867"/>
                <a:ext cx="578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𝐒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7446" y="1641867"/>
                <a:ext cx="578940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917827" y="2170481"/>
                <a:ext cx="578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𝐒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7827" y="2170481"/>
                <a:ext cx="578940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10046783" y="1421223"/>
            <a:ext cx="1198930" cy="24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0236870" y="3578320"/>
            <a:ext cx="1198930" cy="24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520939" y="94658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 flipV="1">
            <a:off x="1271464" y="2287391"/>
            <a:ext cx="362572" cy="461664"/>
          </a:xfrm>
          <a:prstGeom prst="line">
            <a:avLst/>
          </a:prstGeom>
          <a:ln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1951061" y="2263101"/>
            <a:ext cx="391111" cy="461664"/>
          </a:xfrm>
          <a:prstGeom prst="line">
            <a:avLst/>
          </a:prstGeom>
          <a:ln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Прямоугольник 38"/>
              <p:cNvSpPr/>
              <p:nvPr/>
            </p:nvSpPr>
            <p:spPr>
              <a:xfrm>
                <a:off x="281663" y="3628099"/>
                <a:ext cx="3768724" cy="175432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63" y="3628099"/>
                <a:ext cx="3768724" cy="1754326"/>
              </a:xfrm>
              <a:prstGeom prst="rect">
                <a:avLst/>
              </a:prstGeom>
              <a:blipFill rotWithShape="0">
                <a:blip r:embed="rId8"/>
                <a:stretch>
                  <a:fillRect t="-4828" r="-3871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64460" y="4248394"/>
                <a:ext cx="2526269" cy="763222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ru-RU" sz="36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·</m:t>
                        </m:r>
                        <m:sSub>
                          <m:sSubPr>
                            <m:ctrlPr>
                              <a:rPr 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e>
                    </m:rad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460" y="4248394"/>
                <a:ext cx="2526269" cy="763222"/>
              </a:xfrm>
              <a:prstGeom prst="rect">
                <a:avLst/>
              </a:prstGeom>
              <a:blipFill rotWithShape="0">
                <a:blip r:embed="rId9"/>
                <a:stretch>
                  <a:fillRect t="-2362" b="-22835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649434" y="4248394"/>
                <a:ext cx="3694666" cy="763222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𝒕𝒓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ru-RU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)²</a:t>
                </a:r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434" y="4248394"/>
                <a:ext cx="3694666" cy="763222"/>
              </a:xfrm>
              <a:prstGeom prst="rect">
                <a:avLst/>
              </a:prstGeom>
              <a:blipFill rotWithShape="0">
                <a:blip r:embed="rId10"/>
                <a:stretch>
                  <a:fillRect t="-2362" r="-3783" b="-22835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831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799756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839" y="39948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10"/>
          <p:cNvSpPr>
            <a:spLocks noChangeArrowheads="1"/>
          </p:cNvSpPr>
          <p:nvPr/>
        </p:nvSpPr>
        <p:spPr bwMode="auto">
          <a:xfrm>
            <a:off x="2351584" y="1916832"/>
            <a:ext cx="2889250" cy="1371600"/>
          </a:xfrm>
          <a:prstGeom prst="parallelogram">
            <a:avLst>
              <a:gd name="adj" fmla="val 62522"/>
            </a:avLst>
          </a:prstGeom>
          <a:solidFill>
            <a:srgbClr val="FFFF7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7413" name="AutoShape 9"/>
          <p:cNvSpPr>
            <a:spLocks noChangeArrowheads="1"/>
          </p:cNvSpPr>
          <p:nvPr/>
        </p:nvSpPr>
        <p:spPr bwMode="auto">
          <a:xfrm>
            <a:off x="4220016" y="3832162"/>
            <a:ext cx="2937496" cy="1396513"/>
          </a:xfrm>
          <a:prstGeom prst="parallelogram">
            <a:avLst>
              <a:gd name="adj" fmla="val 62524"/>
            </a:avLst>
          </a:prstGeom>
          <a:solidFill>
            <a:srgbClr val="A2D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2294" name="Rectangle 11"/>
          <p:cNvSpPr>
            <a:spLocks noChangeArrowheads="1"/>
          </p:cNvSpPr>
          <p:nvPr/>
        </p:nvSpPr>
        <p:spPr bwMode="auto">
          <a:xfrm>
            <a:off x="1524000" y="2124076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200">
                <a:cs typeface="Times New Roman" panose="02020603050405020304" pitchFamily="18" charset="0"/>
              </a:rPr>
              <a:t> </a:t>
            </a:r>
          </a:p>
          <a:p>
            <a:r>
              <a:rPr lang="en-US" sz="1200">
                <a:cs typeface="Times New Roman" panose="02020603050405020304" pitchFamily="18" charset="0"/>
              </a:rPr>
              <a:t> </a:t>
            </a:r>
          </a:p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0" y="-5647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5400" y="1157423"/>
            <a:ext cx="68173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  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yuzalarga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20935" y="2053185"/>
                <a:ext cx="1668342" cy="769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7A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4000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935" y="2053185"/>
                <a:ext cx="1668342" cy="769441"/>
              </a:xfrm>
              <a:prstGeom prst="rect">
                <a:avLst/>
              </a:prstGeom>
              <a:blipFill rotWithShape="0">
                <a:blip r:embed="rId3"/>
                <a:stretch>
                  <a:fillRect t="-15625" b="-35938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346121" y="1094473"/>
            <a:ext cx="1264709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 rot="327543">
            <a:off x="8630071" y="3605707"/>
            <a:ext cx="3289436" cy="1865710"/>
          </a:xfrm>
          <a:prstGeom prst="pentagon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22398" y="3611273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qoplamaydigan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ko‘pburchaklardan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…….        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9408368" y="4246174"/>
                <a:ext cx="7371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8368" y="4246174"/>
                <a:ext cx="737125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 rot="447329">
                <a:off x="10934482" y="4294524"/>
                <a:ext cx="7371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47329">
                <a:off x="10934482" y="4294524"/>
                <a:ext cx="737125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>
            <a:stCxn id="13" idx="0"/>
            <a:endCxn id="13" idx="4"/>
          </p:cNvCxnSpPr>
          <p:nvPr/>
        </p:nvCxnSpPr>
        <p:spPr>
          <a:xfrm>
            <a:off x="10363536" y="3609938"/>
            <a:ext cx="834386" cy="1953946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017743" y="5694482"/>
                <a:ext cx="2446182" cy="627095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3200" b="1" dirty="0" smtClean="0">
                    <a:solidFill>
                      <a:srgbClr val="7A000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ru-RU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sz="32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b="1" dirty="0">
                    <a:solidFill>
                      <a:srgbClr val="7A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743" y="5694482"/>
                <a:ext cx="2446182" cy="627095"/>
              </a:xfrm>
              <a:prstGeom prst="rect">
                <a:avLst/>
              </a:prstGeom>
              <a:blipFill rotWithShape="0">
                <a:blip r:embed="rId6"/>
                <a:stretch>
                  <a:fillRect l="-5955" t="-12381" b="-24762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2719804" y="4885703"/>
            <a:ext cx="215281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ig‘indisiga</a:t>
            </a:r>
            <a:endParaRPr lang="ru-RU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1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85185E-6 L -0.1556 -0.283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86" y="-1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1" grpId="0" animBg="1"/>
      <p:bldP spid="3" grpId="0" animBg="1"/>
      <p:bldP spid="13" grpId="0" animBg="1"/>
      <p:bldP spid="15" grpId="0"/>
      <p:bldP spid="16" grpId="0"/>
      <p:bldP spid="1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1865130" y="1979531"/>
            <a:ext cx="14478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2426433" y="1530654"/>
            <a:ext cx="611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9565" name="Group 13"/>
          <p:cNvGrpSpPr>
            <a:grpSpLocks/>
          </p:cNvGrpSpPr>
          <p:nvPr/>
        </p:nvGrpSpPr>
        <p:grpSpPr bwMode="auto">
          <a:xfrm>
            <a:off x="1865130" y="260648"/>
            <a:ext cx="10063163" cy="5999163"/>
            <a:chOff x="-502" y="61"/>
            <a:chExt cx="6339" cy="3779"/>
          </a:xfrm>
        </p:grpSpPr>
        <p:sp>
          <p:nvSpPr>
            <p:cNvPr id="279560" name="Rectangle 8"/>
            <p:cNvSpPr>
              <a:spLocks noChangeArrowheads="1"/>
            </p:cNvSpPr>
            <p:nvPr/>
          </p:nvSpPr>
          <p:spPr bwMode="auto">
            <a:xfrm>
              <a:off x="1104" y="2016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1" name="Rectangle 9"/>
            <p:cNvSpPr>
              <a:spLocks noChangeArrowheads="1"/>
            </p:cNvSpPr>
            <p:nvPr/>
          </p:nvSpPr>
          <p:spPr bwMode="auto">
            <a:xfrm>
              <a:off x="2016" y="1104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2" name="Rectangle 10"/>
            <p:cNvSpPr>
              <a:spLocks noChangeArrowheads="1"/>
            </p:cNvSpPr>
            <p:nvPr/>
          </p:nvSpPr>
          <p:spPr bwMode="auto">
            <a:xfrm>
              <a:off x="2016" y="2928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3" name="Rectangle 11"/>
            <p:cNvSpPr>
              <a:spLocks noChangeArrowheads="1"/>
            </p:cNvSpPr>
            <p:nvPr/>
          </p:nvSpPr>
          <p:spPr bwMode="auto">
            <a:xfrm>
              <a:off x="2936" y="2016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4" name="Text Box 12"/>
            <p:cNvSpPr txBox="1">
              <a:spLocks noChangeArrowheads="1"/>
            </p:cNvSpPr>
            <p:nvPr/>
          </p:nvSpPr>
          <p:spPr bwMode="auto">
            <a:xfrm>
              <a:off x="-502" y="61"/>
              <a:ext cx="6339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sz="3600" b="1" i="1" dirty="0" smtClean="0">
                  <a:solidFill>
                    <a:srgbClr val="000000"/>
                  </a:solidFill>
                </a:rPr>
                <a:t> </a:t>
              </a:r>
              <a:r>
                <a:rPr lang="en-US" sz="3600" b="1" i="1" dirty="0" err="1" smtClean="0">
                  <a:solidFill>
                    <a:srgbClr val="000000"/>
                  </a:solidFill>
                </a:rPr>
                <a:t>Rasmdagi</a:t>
              </a:r>
              <a:r>
                <a:rPr lang="en-US" sz="3600" b="1" i="1" dirty="0" smtClean="0">
                  <a:solidFill>
                    <a:srgbClr val="000000"/>
                  </a:solidFill>
                </a:rPr>
                <a:t> </a:t>
              </a:r>
              <a:r>
                <a:rPr lang="en-US" sz="4000" b="1" i="1" dirty="0" err="1">
                  <a:solidFill>
                    <a:srgbClr val="000000"/>
                  </a:solidFill>
                </a:rPr>
                <a:t>s</a:t>
              </a:r>
              <a:r>
                <a:rPr lang="en-US" sz="4000" b="1" i="1" dirty="0" err="1" smtClean="0">
                  <a:solidFill>
                    <a:srgbClr val="000000"/>
                  </a:solidFill>
                </a:rPr>
                <a:t>hakllarning</a:t>
              </a:r>
              <a:r>
                <a:rPr lang="en-US" sz="4000" b="1" i="1" dirty="0" smtClean="0">
                  <a:solidFill>
                    <a:srgbClr val="000000"/>
                  </a:solidFill>
                </a:rPr>
                <a:t> </a:t>
              </a:r>
              <a:r>
                <a:rPr lang="en-US" sz="4000" b="1" i="1" dirty="0" err="1" smtClean="0">
                  <a:solidFill>
                    <a:srgbClr val="000000"/>
                  </a:solidFill>
                </a:rPr>
                <a:t>yuzini</a:t>
              </a:r>
              <a:r>
                <a:rPr lang="en-US" sz="4000" b="1" i="1" dirty="0" smtClean="0">
                  <a:solidFill>
                    <a:srgbClr val="000000"/>
                  </a:solidFill>
                </a:rPr>
                <a:t> toping</a:t>
              </a:r>
              <a:endParaRPr lang="ru-RU" sz="4000" b="1" i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79566" name="Rectangle 14"/>
          <p:cNvSpPr>
            <a:spLocks noChangeArrowheads="1"/>
          </p:cNvSpPr>
          <p:nvPr/>
        </p:nvSpPr>
        <p:spPr bwMode="auto">
          <a:xfrm>
            <a:off x="9976792" y="1909192"/>
            <a:ext cx="14478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79570" name="Group 18"/>
          <p:cNvGrpSpPr>
            <a:grpSpLocks/>
          </p:cNvGrpSpPr>
          <p:nvPr/>
        </p:nvGrpSpPr>
        <p:grpSpPr bwMode="auto">
          <a:xfrm>
            <a:off x="9920402" y="1909192"/>
            <a:ext cx="1493838" cy="1447800"/>
            <a:chOff x="3536" y="2424"/>
            <a:chExt cx="941" cy="912"/>
          </a:xfrm>
        </p:grpSpPr>
        <p:sp>
          <p:nvSpPr>
            <p:cNvPr id="279568" name="Freeform 16"/>
            <p:cNvSpPr>
              <a:spLocks/>
            </p:cNvSpPr>
            <p:nvPr/>
          </p:nvSpPr>
          <p:spPr bwMode="auto">
            <a:xfrm>
              <a:off x="3536" y="2424"/>
              <a:ext cx="912" cy="912"/>
            </a:xfrm>
            <a:custGeom>
              <a:avLst/>
              <a:gdLst>
                <a:gd name="T0" fmla="*/ 0 w 912"/>
                <a:gd name="T1" fmla="*/ 912 h 912"/>
                <a:gd name="T2" fmla="*/ 912 w 912"/>
                <a:gd name="T3" fmla="*/ 0 h 912"/>
                <a:gd name="T4" fmla="*/ 0 w 912"/>
                <a:gd name="T5" fmla="*/ 0 h 912"/>
                <a:gd name="T6" fmla="*/ 0 w 912"/>
                <a:gd name="T7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912">
                  <a:moveTo>
                    <a:pt x="0" y="912"/>
                  </a:moveTo>
                  <a:lnTo>
                    <a:pt x="912" y="0"/>
                  </a:lnTo>
                  <a:lnTo>
                    <a:pt x="0" y="0"/>
                  </a:lnTo>
                  <a:lnTo>
                    <a:pt x="0" y="912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69" name="Line 17"/>
            <p:cNvSpPr>
              <a:spLocks noChangeShapeType="1"/>
            </p:cNvSpPr>
            <p:nvPr/>
          </p:nvSpPr>
          <p:spPr bwMode="auto">
            <a:xfrm flipH="1">
              <a:off x="3565" y="2424"/>
              <a:ext cx="912" cy="9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9572" name="Freeform 20"/>
          <p:cNvSpPr>
            <a:spLocks/>
          </p:cNvSpPr>
          <p:nvPr/>
        </p:nvSpPr>
        <p:spPr bwMode="auto">
          <a:xfrm>
            <a:off x="9956909" y="1882688"/>
            <a:ext cx="1460500" cy="1447800"/>
          </a:xfrm>
          <a:custGeom>
            <a:avLst/>
            <a:gdLst>
              <a:gd name="T0" fmla="*/ 920 w 920"/>
              <a:gd name="T1" fmla="*/ 0 h 912"/>
              <a:gd name="T2" fmla="*/ 0 w 920"/>
              <a:gd name="T3" fmla="*/ 8 h 912"/>
              <a:gd name="T4" fmla="*/ 8 w 920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20" h="912">
                <a:moveTo>
                  <a:pt x="920" y="0"/>
                </a:moveTo>
                <a:lnTo>
                  <a:pt x="0" y="8"/>
                </a:lnTo>
                <a:lnTo>
                  <a:pt x="8" y="91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51907" y="1533953"/>
            <a:ext cx="662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60730" y="1533953"/>
            <a:ext cx="684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97419" y="1568961"/>
            <a:ext cx="662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6200000">
            <a:off x="1329232" y="2479857"/>
            <a:ext cx="6110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874661" y="1979531"/>
            <a:ext cx="14478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2435964" y="1530654"/>
            <a:ext cx="611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6200000">
            <a:off x="1338763" y="2479857"/>
            <a:ext cx="6110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0,4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4268" y="3364211"/>
            <a:ext cx="2406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S=0,16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kv.b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43519" y="5243523"/>
            <a:ext cx="2406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S=0,64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kv.b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859780" y="3383496"/>
            <a:ext cx="2178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S=0,8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kv.b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9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-0.00625 L 0.32904 -0.00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54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0.00416 L 0.07956 0.03889 C 0.0961 0.04861 0.12097 0.05394 0.14714 0.05394 C 0.17683 0.05394 0.20065 0.04861 0.21719 0.03889 L 0.29688 -0.00416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279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44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7" grpId="0" animBg="1"/>
      <p:bldP spid="4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8"/>
          <p:cNvSpPr>
            <a:spLocks/>
          </p:cNvSpPr>
          <p:nvPr/>
        </p:nvSpPr>
        <p:spPr bwMode="auto">
          <a:xfrm>
            <a:off x="1491058" y="2240632"/>
            <a:ext cx="2971800" cy="2819400"/>
          </a:xfrm>
          <a:custGeom>
            <a:avLst/>
            <a:gdLst>
              <a:gd name="T0" fmla="*/ 0 w 1728"/>
              <a:gd name="T1" fmla="*/ 2819400 h 1776"/>
              <a:gd name="T2" fmla="*/ 0 w 1728"/>
              <a:gd name="T3" fmla="*/ 0 h 1776"/>
              <a:gd name="T4" fmla="*/ 2958042 w 1728"/>
              <a:gd name="T5" fmla="*/ 0 h 1776"/>
              <a:gd name="T6" fmla="*/ 2971800 w 1728"/>
              <a:gd name="T7" fmla="*/ 2819400 h 1776"/>
              <a:gd name="T8" fmla="*/ 0 w 1728"/>
              <a:gd name="T9" fmla="*/ 2819400 h 17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28" h="1776">
                <a:moveTo>
                  <a:pt x="0" y="1776"/>
                </a:moveTo>
                <a:lnTo>
                  <a:pt x="0" y="0"/>
                </a:lnTo>
                <a:lnTo>
                  <a:pt x="1720" y="0"/>
                </a:lnTo>
                <a:lnTo>
                  <a:pt x="1728" y="1776"/>
                </a:lnTo>
                <a:lnTo>
                  <a:pt x="0" y="177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5" name="Freeform 19" descr="Контурные ромбики"/>
          <p:cNvSpPr>
            <a:spLocks/>
          </p:cNvSpPr>
          <p:nvPr/>
        </p:nvSpPr>
        <p:spPr bwMode="auto">
          <a:xfrm>
            <a:off x="1491058" y="2253332"/>
            <a:ext cx="2997200" cy="2806700"/>
          </a:xfrm>
          <a:custGeom>
            <a:avLst/>
            <a:gdLst>
              <a:gd name="T0" fmla="*/ 0 w 1888"/>
              <a:gd name="T1" fmla="*/ 2806700 h 1768"/>
              <a:gd name="T2" fmla="*/ 0 w 1888"/>
              <a:gd name="T3" fmla="*/ 0 h 1768"/>
              <a:gd name="T4" fmla="*/ 1498600 w 1888"/>
              <a:gd name="T5" fmla="*/ 1371600 h 1768"/>
              <a:gd name="T6" fmla="*/ 2946400 w 1888"/>
              <a:gd name="T7" fmla="*/ 0 h 1768"/>
              <a:gd name="T8" fmla="*/ 2997200 w 1888"/>
              <a:gd name="T9" fmla="*/ 2794000 h 1768"/>
              <a:gd name="T10" fmla="*/ 0 w 1888"/>
              <a:gd name="T11" fmla="*/ 2806700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88" h="1768">
                <a:moveTo>
                  <a:pt x="0" y="1768"/>
                </a:moveTo>
                <a:lnTo>
                  <a:pt x="0" y="0"/>
                </a:lnTo>
                <a:lnTo>
                  <a:pt x="944" y="864"/>
                </a:lnTo>
                <a:lnTo>
                  <a:pt x="1856" y="0"/>
                </a:lnTo>
                <a:lnTo>
                  <a:pt x="1888" y="1760"/>
                </a:lnTo>
                <a:lnTo>
                  <a:pt x="0" y="1768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rgbClr val="FFFF66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132301" y="242228"/>
            <a:ext cx="11317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 smtClean="0"/>
              <a:t> </a:t>
            </a:r>
            <a:r>
              <a:rPr lang="ru-RU" sz="3200" b="1" dirty="0"/>
              <a:t>А</a:t>
            </a:r>
            <a:r>
              <a:rPr lang="en-US" sz="3200" b="1" dirty="0" smtClean="0"/>
              <a:t>BOCD </a:t>
            </a:r>
            <a:r>
              <a:rPr lang="en-US" sz="3200" b="1" dirty="0" err="1" smtClean="0"/>
              <a:t>beshburchak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yuzasi</a:t>
            </a:r>
            <a:r>
              <a:rPr lang="en-US" sz="3200" b="1" dirty="0"/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48 </a:t>
            </a:r>
            <a:r>
              <a:rPr lang="en-US" sz="3200" b="1" dirty="0" smtClean="0">
                <a:solidFill>
                  <a:srgbClr val="C00000"/>
                </a:solidFill>
              </a:rPr>
              <a:t>cm</a:t>
            </a:r>
            <a:r>
              <a:rPr lang="ru-RU" sz="3200" b="1" baseline="30000" dirty="0" smtClean="0">
                <a:solidFill>
                  <a:srgbClr val="C00000"/>
                </a:solidFill>
              </a:rPr>
              <a:t>2</a:t>
            </a:r>
            <a:r>
              <a:rPr lang="ru-RU" sz="3200" b="1" dirty="0"/>
              <a:t>. </a:t>
            </a:r>
            <a:r>
              <a:rPr lang="ru-RU" sz="3200" b="1" dirty="0" smtClean="0"/>
              <a:t>АВС</a:t>
            </a:r>
            <a:r>
              <a:rPr lang="en-US" sz="3200" b="1" dirty="0" smtClean="0"/>
              <a:t>D </a:t>
            </a:r>
            <a:r>
              <a:rPr lang="en-US" sz="3200" b="1" dirty="0" err="1" smtClean="0"/>
              <a:t>kvadratning</a:t>
            </a:r>
            <a:r>
              <a:rPr lang="en-US" sz="3200" b="1" dirty="0" smtClean="0"/>
              <a:t> </a:t>
            </a:r>
          </a:p>
          <a:p>
            <a:pPr algn="ctr" eaLnBrk="1" hangingPunct="1"/>
            <a:r>
              <a:rPr lang="en-US" sz="3200" b="1" dirty="0" smtClean="0"/>
              <a:t> </a:t>
            </a:r>
            <a:r>
              <a:rPr lang="en-US" sz="3200" b="1" dirty="0" err="1" smtClean="0"/>
              <a:t>perimetri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yuzasini</a:t>
            </a:r>
            <a:r>
              <a:rPr lang="en-US" sz="3200" b="1" dirty="0" smtClean="0"/>
              <a:t> toping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033859" y="5060032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1262459" y="1783432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4005659" y="1707232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4539059" y="4983832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300043" name="Rectangle 11"/>
          <p:cNvSpPr>
            <a:spLocks noChangeArrowheads="1"/>
          </p:cNvSpPr>
          <p:nvPr/>
        </p:nvSpPr>
        <p:spPr bwMode="auto">
          <a:xfrm>
            <a:off x="5519936" y="2240632"/>
            <a:ext cx="63558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>
              <a:buFontTx/>
              <a:buAutoNum type="arabicParenR"/>
            </a:pPr>
            <a:r>
              <a:rPr lang="en-US" sz="3200" b="1" dirty="0"/>
              <a:t>S</a:t>
            </a:r>
            <a:r>
              <a:rPr lang="ru-RU" sz="3200" b="1" baseline="-25000" dirty="0"/>
              <a:t>АВС</a:t>
            </a:r>
            <a:r>
              <a:rPr lang="en-US" sz="3200" b="1" baseline="-25000" dirty="0" smtClean="0"/>
              <a:t>D</a:t>
            </a:r>
            <a:r>
              <a:rPr lang="en-US" sz="3200" b="1" dirty="0" smtClean="0"/>
              <a:t> = </a:t>
            </a:r>
            <a:r>
              <a:rPr lang="ru-RU" sz="3200" b="1" dirty="0" smtClean="0"/>
              <a:t>48 </a:t>
            </a:r>
            <a:r>
              <a:rPr lang="ru-RU" sz="3200" b="1" dirty="0"/>
              <a:t>: 3 </a:t>
            </a:r>
            <a:r>
              <a:rPr lang="ru-RU" sz="3200" b="1" dirty="0" smtClean="0"/>
              <a:t>· </a:t>
            </a:r>
            <a:r>
              <a:rPr lang="ru-RU" sz="3200" b="1" dirty="0"/>
              <a:t>4 = 64 (</a:t>
            </a:r>
            <a:r>
              <a:rPr lang="ru-RU" sz="3200" b="1" dirty="0" smtClean="0"/>
              <a:t>с</a:t>
            </a:r>
            <a:r>
              <a:rPr lang="en-US" sz="3200" b="1" dirty="0" smtClean="0"/>
              <a:t>m</a:t>
            </a:r>
            <a:r>
              <a:rPr lang="ru-RU" sz="3200" b="1" baseline="30000" dirty="0" smtClean="0"/>
              <a:t>2</a:t>
            </a:r>
            <a:r>
              <a:rPr lang="ru-RU" sz="3200" b="1" dirty="0"/>
              <a:t>) </a:t>
            </a:r>
            <a:endParaRPr lang="en-US" sz="3200" b="1" dirty="0" smtClean="0"/>
          </a:p>
          <a:p>
            <a:pPr eaLnBrk="1" hangingPunct="1"/>
            <a:endParaRPr lang="ru-RU" sz="2800" b="1" dirty="0"/>
          </a:p>
        </p:txBody>
      </p:sp>
      <p:sp>
        <p:nvSpPr>
          <p:cNvPr id="28682" name="Freeform 16"/>
          <p:cNvSpPr>
            <a:spLocks/>
          </p:cNvSpPr>
          <p:nvPr/>
        </p:nvSpPr>
        <p:spPr bwMode="auto">
          <a:xfrm>
            <a:off x="1491058" y="2240632"/>
            <a:ext cx="2971800" cy="2781300"/>
          </a:xfrm>
          <a:custGeom>
            <a:avLst/>
            <a:gdLst>
              <a:gd name="T0" fmla="*/ 0 w 1728"/>
              <a:gd name="T1" fmla="*/ 0 h 1752"/>
              <a:gd name="T2" fmla="*/ 2971800 w 1728"/>
              <a:gd name="T3" fmla="*/ 2781300 h 17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52">
                <a:moveTo>
                  <a:pt x="0" y="0"/>
                </a:moveTo>
                <a:lnTo>
                  <a:pt x="1728" y="175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Freeform 17"/>
          <p:cNvSpPr>
            <a:spLocks/>
          </p:cNvSpPr>
          <p:nvPr/>
        </p:nvSpPr>
        <p:spPr bwMode="auto">
          <a:xfrm>
            <a:off x="1491058" y="2240632"/>
            <a:ext cx="2971800" cy="2806700"/>
          </a:xfrm>
          <a:custGeom>
            <a:avLst/>
            <a:gdLst>
              <a:gd name="T0" fmla="*/ 2971800 w 1728"/>
              <a:gd name="T1" fmla="*/ 0 h 1768"/>
              <a:gd name="T2" fmla="*/ 0 w 1728"/>
              <a:gd name="T3" fmla="*/ 2806700 h 17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68">
                <a:moveTo>
                  <a:pt x="1728" y="0"/>
                </a:moveTo>
                <a:lnTo>
                  <a:pt x="0" y="176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Text Box 7"/>
          <p:cNvSpPr txBox="1">
            <a:spLocks noChangeArrowheads="1"/>
          </p:cNvSpPr>
          <p:nvPr/>
        </p:nvSpPr>
        <p:spPr bwMode="auto">
          <a:xfrm>
            <a:off x="2786459" y="3155032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О</a:t>
            </a:r>
          </a:p>
        </p:txBody>
      </p:sp>
      <p:sp>
        <p:nvSpPr>
          <p:cNvPr id="300052" name="Rectangle 20"/>
          <p:cNvSpPr>
            <a:spLocks noChangeArrowheads="1"/>
          </p:cNvSpPr>
          <p:nvPr/>
        </p:nvSpPr>
        <p:spPr bwMode="auto">
          <a:xfrm>
            <a:off x="5527220" y="3642115"/>
            <a:ext cx="438023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/>
              <a:t>2</a:t>
            </a:r>
            <a:r>
              <a:rPr lang="ru-RU" sz="2800" b="1" dirty="0"/>
              <a:t>) </a:t>
            </a:r>
            <a:r>
              <a:rPr lang="en-US" sz="2800" b="1" dirty="0" smtClean="0"/>
              <a:t>  </a:t>
            </a:r>
            <a:r>
              <a:rPr lang="ru-RU" sz="2800" b="1" dirty="0" smtClean="0"/>
              <a:t>АВ </a:t>
            </a:r>
            <a:r>
              <a:rPr lang="ru-RU" sz="2800" b="1" dirty="0"/>
              <a:t>= </a:t>
            </a:r>
            <a:r>
              <a:rPr lang="ru-RU" sz="2800" b="1" dirty="0" smtClean="0"/>
              <a:t>8</a:t>
            </a:r>
            <a:r>
              <a:rPr lang="en-US" sz="2800" b="1" dirty="0" smtClean="0"/>
              <a:t> </a:t>
            </a:r>
            <a:r>
              <a:rPr lang="ru-RU" sz="2800" b="1" dirty="0" smtClean="0"/>
              <a:t>(с</a:t>
            </a:r>
            <a:r>
              <a:rPr lang="en-US" sz="2800" b="1" dirty="0" smtClean="0"/>
              <a:t>m</a:t>
            </a:r>
            <a:r>
              <a:rPr lang="ru-RU" sz="2800" b="1" dirty="0" smtClean="0"/>
              <a:t>)  </a:t>
            </a:r>
            <a:endParaRPr lang="ru-RU" sz="2800" b="1" dirty="0"/>
          </a:p>
          <a:p>
            <a:pPr eaLnBrk="1" hangingPunct="1"/>
            <a:r>
              <a:rPr lang="ru-RU" sz="2800" b="1" dirty="0"/>
              <a:t>    </a:t>
            </a:r>
            <a:r>
              <a:rPr lang="en-US" sz="2800" b="1" dirty="0" smtClean="0"/>
              <a:t>  P</a:t>
            </a:r>
            <a:r>
              <a:rPr lang="ru-RU" sz="2800" b="1" baseline="-25000" dirty="0"/>
              <a:t>АВС</a:t>
            </a:r>
            <a:r>
              <a:rPr lang="en-US" sz="2800" b="1" baseline="-25000" dirty="0"/>
              <a:t>D</a:t>
            </a:r>
            <a:r>
              <a:rPr lang="ru-RU" sz="2800" b="1" dirty="0"/>
              <a:t> = 8 </a:t>
            </a:r>
            <a:r>
              <a:rPr lang="ru-RU" sz="2800" b="1" dirty="0" smtClean="0"/>
              <a:t>∙ </a:t>
            </a:r>
            <a:r>
              <a:rPr lang="ru-RU" sz="2800" b="1" dirty="0"/>
              <a:t>4 = </a:t>
            </a:r>
            <a:r>
              <a:rPr lang="ru-RU" sz="2800" b="1" dirty="0" smtClean="0"/>
              <a:t>32(с</a:t>
            </a:r>
            <a:r>
              <a:rPr lang="en-US" sz="2800" b="1" dirty="0" smtClean="0"/>
              <a:t>m</a:t>
            </a:r>
            <a:r>
              <a:rPr lang="ru-RU" sz="2800" b="1" dirty="0" smtClean="0"/>
              <a:t>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41190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3" grpId="0"/>
      <p:bldP spid="3000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199456" y="1916585"/>
            <a:ext cx="3529013" cy="3527425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5663952" y="1729409"/>
            <a:ext cx="5921648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haklning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bo‘yalgan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 rot="2031736">
            <a:off x="1720883" y="2447229"/>
            <a:ext cx="2519363" cy="2519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704281" y="1484784"/>
            <a:ext cx="5746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3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504505" y="1484784"/>
            <a:ext cx="7191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919387" y="4041589"/>
            <a:ext cx="7191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684686" y="3838269"/>
            <a:ext cx="3587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728468" y="2348384"/>
            <a:ext cx="3603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3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799905" y="4077172"/>
            <a:ext cx="5032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16080" y="3645498"/>
            <a:ext cx="2481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7² - 5²</a:t>
            </a:r>
            <a:endParaRPr lang="ru-RU" sz="4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-56470"/>
            <a:ext cx="12192000" cy="112474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16110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4" grpId="0" animBg="1"/>
      <p:bldP spid="7176" grpId="0"/>
      <p:bldP spid="7177" grpId="0"/>
      <p:bldP spid="7178" grpId="0"/>
      <p:bldP spid="7179" grpId="0"/>
      <p:bldP spid="7180" grpId="0"/>
      <p:bldP spid="71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53" name="Freeform 21"/>
          <p:cNvSpPr>
            <a:spLocks/>
          </p:cNvSpPr>
          <p:nvPr/>
        </p:nvSpPr>
        <p:spPr bwMode="auto">
          <a:xfrm>
            <a:off x="893713" y="3124200"/>
            <a:ext cx="4406900" cy="2209800"/>
          </a:xfrm>
          <a:custGeom>
            <a:avLst/>
            <a:gdLst>
              <a:gd name="T0" fmla="*/ 0 w 2776"/>
              <a:gd name="T1" fmla="*/ 16 h 1392"/>
              <a:gd name="T2" fmla="*/ 2776 w 2776"/>
              <a:gd name="T3" fmla="*/ 0 h 1392"/>
              <a:gd name="T4" fmla="*/ 952 w 2776"/>
              <a:gd name="T5" fmla="*/ 1392 h 1392"/>
              <a:gd name="T6" fmla="*/ 16 w 2776"/>
              <a:gd name="T7" fmla="*/ 16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6" h="1392">
                <a:moveTo>
                  <a:pt x="0" y="16"/>
                </a:moveTo>
                <a:lnTo>
                  <a:pt x="2776" y="0"/>
                </a:lnTo>
                <a:lnTo>
                  <a:pt x="952" y="1392"/>
                </a:lnTo>
                <a:lnTo>
                  <a:pt x="16" y="16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8B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234" name="Freeform 2"/>
          <p:cNvSpPr>
            <a:spLocks/>
          </p:cNvSpPr>
          <p:nvPr/>
        </p:nvSpPr>
        <p:spPr bwMode="auto">
          <a:xfrm>
            <a:off x="936575" y="1701800"/>
            <a:ext cx="4402138" cy="1447800"/>
          </a:xfrm>
          <a:custGeom>
            <a:avLst/>
            <a:gdLst>
              <a:gd name="T0" fmla="*/ 2773 w 2773"/>
              <a:gd name="T1" fmla="*/ 896 h 912"/>
              <a:gd name="T2" fmla="*/ 869 w 2773"/>
              <a:gd name="T3" fmla="*/ 0 h 912"/>
              <a:gd name="T4" fmla="*/ 0 w 2773"/>
              <a:gd name="T5" fmla="*/ 912 h 912"/>
              <a:gd name="T6" fmla="*/ 2773 w 2773"/>
              <a:gd name="T7" fmla="*/ 89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3" h="912">
                <a:moveTo>
                  <a:pt x="2773" y="896"/>
                </a:moveTo>
                <a:lnTo>
                  <a:pt x="869" y="0"/>
                </a:lnTo>
                <a:lnTo>
                  <a:pt x="0" y="912"/>
                </a:lnTo>
                <a:lnTo>
                  <a:pt x="2773" y="896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235" name="Text Box 3"/>
          <p:cNvSpPr txBox="1">
            <a:spLocks noChangeArrowheads="1"/>
          </p:cNvSpPr>
          <p:nvPr/>
        </p:nvSpPr>
        <p:spPr bwMode="auto">
          <a:xfrm>
            <a:off x="479376" y="2909888"/>
            <a:ext cx="4988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М</a:t>
            </a:r>
          </a:p>
        </p:txBody>
      </p:sp>
      <p:sp>
        <p:nvSpPr>
          <p:cNvPr id="351236" name="Text Box 4"/>
          <p:cNvSpPr txBox="1">
            <a:spLocks noChangeArrowheads="1"/>
          </p:cNvSpPr>
          <p:nvPr/>
        </p:nvSpPr>
        <p:spPr bwMode="auto">
          <a:xfrm>
            <a:off x="2024013" y="12192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351237" name="Text Box 5"/>
          <p:cNvSpPr txBox="1">
            <a:spLocks noChangeArrowheads="1"/>
          </p:cNvSpPr>
          <p:nvPr/>
        </p:nvSpPr>
        <p:spPr bwMode="auto">
          <a:xfrm>
            <a:off x="4975176" y="25146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Р</a:t>
            </a:r>
          </a:p>
        </p:txBody>
      </p:sp>
      <p:sp>
        <p:nvSpPr>
          <p:cNvPr id="351238" name="Text Box 6"/>
          <p:cNvSpPr txBox="1">
            <a:spLocks noChangeArrowheads="1"/>
          </p:cNvSpPr>
          <p:nvPr/>
        </p:nvSpPr>
        <p:spPr bwMode="auto">
          <a:xfrm>
            <a:off x="1906539" y="5043488"/>
            <a:ext cx="4016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351242" name="Freeform 10"/>
          <p:cNvSpPr>
            <a:spLocks/>
          </p:cNvSpPr>
          <p:nvPr/>
        </p:nvSpPr>
        <p:spPr bwMode="auto">
          <a:xfrm>
            <a:off x="2316114" y="1701800"/>
            <a:ext cx="71437" cy="3640138"/>
          </a:xfrm>
          <a:custGeom>
            <a:avLst/>
            <a:gdLst>
              <a:gd name="T0" fmla="*/ 45 w 45"/>
              <a:gd name="T1" fmla="*/ 2293 h 2293"/>
              <a:gd name="T2" fmla="*/ 0 w 45"/>
              <a:gd name="T3" fmla="*/ 0 h 229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" h="2293">
                <a:moveTo>
                  <a:pt x="45" y="2293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243" name="Freeform 11"/>
          <p:cNvSpPr>
            <a:spLocks/>
          </p:cNvSpPr>
          <p:nvPr/>
        </p:nvSpPr>
        <p:spPr bwMode="auto">
          <a:xfrm>
            <a:off x="957213" y="3124201"/>
            <a:ext cx="4360862" cy="41275"/>
          </a:xfrm>
          <a:custGeom>
            <a:avLst/>
            <a:gdLst>
              <a:gd name="T0" fmla="*/ 0 w 2747"/>
              <a:gd name="T1" fmla="*/ 26 h 26"/>
              <a:gd name="T2" fmla="*/ 2747 w 2747"/>
              <a:gd name="T3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47" h="26">
                <a:moveTo>
                  <a:pt x="0" y="26"/>
                </a:moveTo>
                <a:lnTo>
                  <a:pt x="2747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244" name="Text Box 12"/>
          <p:cNvSpPr txBox="1">
            <a:spLocks noChangeArrowheads="1"/>
          </p:cNvSpPr>
          <p:nvPr/>
        </p:nvSpPr>
        <p:spPr bwMode="auto">
          <a:xfrm>
            <a:off x="1924000" y="2667000"/>
            <a:ext cx="4267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351245" name="Text Box 13"/>
          <p:cNvSpPr txBox="1">
            <a:spLocks noChangeArrowheads="1"/>
          </p:cNvSpPr>
          <p:nvPr/>
        </p:nvSpPr>
        <p:spPr bwMode="auto">
          <a:xfrm>
            <a:off x="191344" y="44451"/>
            <a:ext cx="1200065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1246" name="Freeform 14"/>
          <p:cNvSpPr>
            <a:spLocks/>
          </p:cNvSpPr>
          <p:nvPr/>
        </p:nvSpPr>
        <p:spPr bwMode="auto">
          <a:xfrm>
            <a:off x="2346275" y="2895601"/>
            <a:ext cx="196850" cy="238125"/>
          </a:xfrm>
          <a:custGeom>
            <a:avLst/>
            <a:gdLst>
              <a:gd name="T0" fmla="*/ 0 w 124"/>
              <a:gd name="T1" fmla="*/ 2 h 150"/>
              <a:gd name="T2" fmla="*/ 120 w 124"/>
              <a:gd name="T3" fmla="*/ 0 h 150"/>
              <a:gd name="T4" fmla="*/ 124 w 124"/>
              <a:gd name="T5" fmla="*/ 15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4" h="150">
                <a:moveTo>
                  <a:pt x="0" y="2"/>
                </a:moveTo>
                <a:lnTo>
                  <a:pt x="120" y="0"/>
                </a:lnTo>
                <a:lnTo>
                  <a:pt x="124" y="15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351247" name="Object 15"/>
          <p:cNvGraphicFramePr>
            <a:graphicFrameLocks noChangeAspect="1"/>
          </p:cNvGraphicFramePr>
          <p:nvPr/>
        </p:nvGraphicFramePr>
        <p:xfrm>
          <a:off x="6781801" y="1143001"/>
          <a:ext cx="326072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8" name="Формула" r:id="rId4" imgW="1117440" imgH="393480" progId="Equation.3">
                  <p:embed/>
                </p:oleObj>
              </mc:Choice>
              <mc:Fallback>
                <p:oleObj name="Формула" r:id="rId4" imgW="1117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1" y="1143001"/>
                        <a:ext cx="326072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252" name="Freeform 20"/>
          <p:cNvSpPr>
            <a:spLocks/>
          </p:cNvSpPr>
          <p:nvPr/>
        </p:nvSpPr>
        <p:spPr bwMode="auto">
          <a:xfrm>
            <a:off x="881013" y="1701800"/>
            <a:ext cx="4419600" cy="3632200"/>
          </a:xfrm>
          <a:custGeom>
            <a:avLst/>
            <a:gdLst>
              <a:gd name="T0" fmla="*/ 48 w 2784"/>
              <a:gd name="T1" fmla="*/ 896 h 2288"/>
              <a:gd name="T2" fmla="*/ 904 w 2784"/>
              <a:gd name="T3" fmla="*/ 0 h 2288"/>
              <a:gd name="T4" fmla="*/ 2784 w 2784"/>
              <a:gd name="T5" fmla="*/ 896 h 2288"/>
              <a:gd name="T6" fmla="*/ 960 w 2784"/>
              <a:gd name="T7" fmla="*/ 2288 h 2288"/>
              <a:gd name="T8" fmla="*/ 0 w 2784"/>
              <a:gd name="T9" fmla="*/ 896 h 2288"/>
              <a:gd name="T10" fmla="*/ 48 w 2784"/>
              <a:gd name="T11" fmla="*/ 944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4" h="2288">
                <a:moveTo>
                  <a:pt x="48" y="896"/>
                </a:moveTo>
                <a:lnTo>
                  <a:pt x="904" y="0"/>
                </a:lnTo>
                <a:lnTo>
                  <a:pt x="2784" y="896"/>
                </a:lnTo>
                <a:lnTo>
                  <a:pt x="960" y="2288"/>
                </a:lnTo>
                <a:lnTo>
                  <a:pt x="0" y="896"/>
                </a:lnTo>
                <a:lnTo>
                  <a:pt x="48" y="9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351254" name="Object 22"/>
          <p:cNvGraphicFramePr>
            <a:graphicFrameLocks noChangeAspect="1"/>
          </p:cNvGraphicFramePr>
          <p:nvPr/>
        </p:nvGraphicFramePr>
        <p:xfrm>
          <a:off x="6764339" y="2286001"/>
          <a:ext cx="329723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9" name="Формула" r:id="rId6" imgW="1130040" imgH="393480" progId="Equation.3">
                  <p:embed/>
                </p:oleObj>
              </mc:Choice>
              <mc:Fallback>
                <p:oleObj name="Формула" r:id="rId6" imgW="1130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339" y="2286001"/>
                        <a:ext cx="3297237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1260" name="Group 28"/>
          <p:cNvGrpSpPr>
            <a:grpSpLocks/>
          </p:cNvGrpSpPr>
          <p:nvPr/>
        </p:nvGrpSpPr>
        <p:grpSpPr bwMode="auto">
          <a:xfrm>
            <a:off x="6400800" y="1981200"/>
            <a:ext cx="4038600" cy="1524000"/>
            <a:chOff x="3072" y="1248"/>
            <a:chExt cx="2544" cy="960"/>
          </a:xfrm>
        </p:grpSpPr>
        <p:sp>
          <p:nvSpPr>
            <p:cNvPr id="351255" name="Text Box 23"/>
            <p:cNvSpPr txBox="1">
              <a:spLocks noChangeArrowheads="1"/>
            </p:cNvSpPr>
            <p:nvPr/>
          </p:nvSpPr>
          <p:spPr bwMode="auto">
            <a:xfrm>
              <a:off x="3072" y="1248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351256" name="Line 24"/>
            <p:cNvSpPr>
              <a:spLocks noChangeShapeType="1"/>
            </p:cNvSpPr>
            <p:nvPr/>
          </p:nvSpPr>
          <p:spPr bwMode="auto">
            <a:xfrm>
              <a:off x="3168" y="2208"/>
              <a:ext cx="24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35125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54156"/>
              </p:ext>
            </p:extLst>
          </p:nvPr>
        </p:nvGraphicFramePr>
        <p:xfrm>
          <a:off x="4975176" y="3844053"/>
          <a:ext cx="5965825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0" name="Уравнение" r:id="rId8" imgW="2082600" imgH="393480" progId="Equation.3">
                  <p:embed/>
                </p:oleObj>
              </mc:Choice>
              <mc:Fallback>
                <p:oleObj name="Уравнение" r:id="rId8" imgW="2082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176" y="3844053"/>
                        <a:ext cx="5965825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125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921438"/>
              </p:ext>
            </p:extLst>
          </p:nvPr>
        </p:nvGraphicFramePr>
        <p:xfrm>
          <a:off x="2921888" y="5165288"/>
          <a:ext cx="34829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1" name="Уравнение" r:id="rId10" imgW="1193760" imgH="393480" progId="Equation.3">
                  <p:embed/>
                </p:oleObj>
              </mc:Choice>
              <mc:Fallback>
                <p:oleObj name="Уравнение" r:id="rId10" imgW="1193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888" y="5165288"/>
                        <a:ext cx="348297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125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740305"/>
              </p:ext>
            </p:extLst>
          </p:nvPr>
        </p:nvGraphicFramePr>
        <p:xfrm>
          <a:off x="6400800" y="5165287"/>
          <a:ext cx="2335213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2" name="Формула" r:id="rId12" imgW="799920" imgH="393480" progId="Equation.3">
                  <p:embed/>
                </p:oleObj>
              </mc:Choice>
              <mc:Fallback>
                <p:oleObj name="Формула" r:id="rId12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165287"/>
                        <a:ext cx="2335213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595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1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1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1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1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5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5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1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5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1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1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5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1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1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53" grpId="0" animBg="1"/>
      <p:bldP spid="3512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1269017" y="3144838"/>
            <a:ext cx="4988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0099"/>
                </a:solidFill>
              </a:rPr>
              <a:t>М</a:t>
            </a:r>
          </a:p>
        </p:txBody>
      </p:sp>
      <p:sp>
        <p:nvSpPr>
          <p:cNvPr id="353285" name="Text Box 5"/>
          <p:cNvSpPr txBox="1">
            <a:spLocks noChangeArrowheads="1"/>
          </p:cNvSpPr>
          <p:nvPr/>
        </p:nvSpPr>
        <p:spPr bwMode="auto">
          <a:xfrm>
            <a:off x="3011843" y="1315971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353286" name="Text Box 6"/>
          <p:cNvSpPr txBox="1">
            <a:spLocks noChangeArrowheads="1"/>
          </p:cNvSpPr>
          <p:nvPr/>
        </p:nvSpPr>
        <p:spPr bwMode="auto">
          <a:xfrm>
            <a:off x="6019801" y="25146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Р</a:t>
            </a:r>
          </a:p>
        </p:txBody>
      </p:sp>
      <p:sp>
        <p:nvSpPr>
          <p:cNvPr id="353287" name="Text Box 7"/>
          <p:cNvSpPr txBox="1">
            <a:spLocks noChangeArrowheads="1"/>
          </p:cNvSpPr>
          <p:nvPr/>
        </p:nvSpPr>
        <p:spPr bwMode="auto">
          <a:xfrm>
            <a:off x="2951164" y="5043488"/>
            <a:ext cx="4016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К</a:t>
            </a:r>
          </a:p>
        </p:txBody>
      </p:sp>
      <p:sp>
        <p:nvSpPr>
          <p:cNvPr id="353288" name="Freeform 8"/>
          <p:cNvSpPr>
            <a:spLocks/>
          </p:cNvSpPr>
          <p:nvPr/>
        </p:nvSpPr>
        <p:spPr bwMode="auto">
          <a:xfrm>
            <a:off x="3360739" y="1701800"/>
            <a:ext cx="71437" cy="3640138"/>
          </a:xfrm>
          <a:custGeom>
            <a:avLst/>
            <a:gdLst>
              <a:gd name="T0" fmla="*/ 45 w 45"/>
              <a:gd name="T1" fmla="*/ 2293 h 2293"/>
              <a:gd name="T2" fmla="*/ 0 w 45"/>
              <a:gd name="T3" fmla="*/ 0 h 229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" h="2293">
                <a:moveTo>
                  <a:pt x="45" y="2293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3289" name="Freeform 9"/>
          <p:cNvSpPr>
            <a:spLocks/>
          </p:cNvSpPr>
          <p:nvPr/>
        </p:nvSpPr>
        <p:spPr bwMode="auto">
          <a:xfrm>
            <a:off x="2001838" y="3124201"/>
            <a:ext cx="4386262" cy="41275"/>
          </a:xfrm>
          <a:custGeom>
            <a:avLst/>
            <a:gdLst>
              <a:gd name="T0" fmla="*/ 0 w 2763"/>
              <a:gd name="T1" fmla="*/ 26 h 26"/>
              <a:gd name="T2" fmla="*/ 2763 w 2763"/>
              <a:gd name="T3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63" h="26">
                <a:moveTo>
                  <a:pt x="0" y="26"/>
                </a:moveTo>
                <a:lnTo>
                  <a:pt x="2763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3290" name="Text Box 10"/>
          <p:cNvSpPr txBox="1">
            <a:spLocks noChangeArrowheads="1"/>
          </p:cNvSpPr>
          <p:nvPr/>
        </p:nvSpPr>
        <p:spPr bwMode="auto">
          <a:xfrm>
            <a:off x="2968625" y="2667000"/>
            <a:ext cx="4267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99"/>
                </a:solidFill>
              </a:rPr>
              <a:t>О</a:t>
            </a:r>
          </a:p>
        </p:txBody>
      </p:sp>
      <p:sp>
        <p:nvSpPr>
          <p:cNvPr id="353291" name="Text Box 11"/>
          <p:cNvSpPr txBox="1">
            <a:spLocks noChangeArrowheads="1"/>
          </p:cNvSpPr>
          <p:nvPr/>
        </p:nvSpPr>
        <p:spPr bwMode="auto">
          <a:xfrm>
            <a:off x="191344" y="242653"/>
            <a:ext cx="1200065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cm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 cm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3292" name="Freeform 12"/>
          <p:cNvSpPr>
            <a:spLocks/>
          </p:cNvSpPr>
          <p:nvPr/>
        </p:nvSpPr>
        <p:spPr bwMode="auto">
          <a:xfrm>
            <a:off x="3390900" y="2895601"/>
            <a:ext cx="196850" cy="238125"/>
          </a:xfrm>
          <a:custGeom>
            <a:avLst/>
            <a:gdLst>
              <a:gd name="T0" fmla="*/ 0 w 124"/>
              <a:gd name="T1" fmla="*/ 2 h 150"/>
              <a:gd name="T2" fmla="*/ 120 w 124"/>
              <a:gd name="T3" fmla="*/ 0 h 150"/>
              <a:gd name="T4" fmla="*/ 124 w 124"/>
              <a:gd name="T5" fmla="*/ 15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4" h="150">
                <a:moveTo>
                  <a:pt x="0" y="2"/>
                </a:moveTo>
                <a:lnTo>
                  <a:pt x="120" y="0"/>
                </a:lnTo>
                <a:lnTo>
                  <a:pt x="124" y="15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35329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362670"/>
              </p:ext>
            </p:extLst>
          </p:nvPr>
        </p:nvGraphicFramePr>
        <p:xfrm>
          <a:off x="7353835" y="1885951"/>
          <a:ext cx="34829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7" name="Формула" r:id="rId4" imgW="1193760" imgH="393480" progId="Equation.3">
                  <p:embed/>
                </p:oleObj>
              </mc:Choice>
              <mc:Fallback>
                <p:oleObj name="Формула" r:id="rId4" imgW="1193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835" y="1885951"/>
                        <a:ext cx="3482975" cy="11477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B05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3294" name="Freeform 14"/>
          <p:cNvSpPr>
            <a:spLocks/>
          </p:cNvSpPr>
          <p:nvPr/>
        </p:nvSpPr>
        <p:spPr bwMode="auto">
          <a:xfrm>
            <a:off x="1919536" y="1701800"/>
            <a:ext cx="4468564" cy="3640138"/>
          </a:xfrm>
          <a:custGeom>
            <a:avLst/>
            <a:gdLst>
              <a:gd name="T0" fmla="*/ 48 w 2784"/>
              <a:gd name="T1" fmla="*/ 896 h 2288"/>
              <a:gd name="T2" fmla="*/ 904 w 2784"/>
              <a:gd name="T3" fmla="*/ 0 h 2288"/>
              <a:gd name="T4" fmla="*/ 2784 w 2784"/>
              <a:gd name="T5" fmla="*/ 896 h 2288"/>
              <a:gd name="T6" fmla="*/ 960 w 2784"/>
              <a:gd name="T7" fmla="*/ 2288 h 2288"/>
              <a:gd name="T8" fmla="*/ 0 w 2784"/>
              <a:gd name="T9" fmla="*/ 896 h 2288"/>
              <a:gd name="T10" fmla="*/ 48 w 2784"/>
              <a:gd name="T11" fmla="*/ 944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4" h="2288">
                <a:moveTo>
                  <a:pt x="48" y="896"/>
                </a:moveTo>
                <a:lnTo>
                  <a:pt x="904" y="0"/>
                </a:lnTo>
                <a:lnTo>
                  <a:pt x="2784" y="896"/>
                </a:lnTo>
                <a:lnTo>
                  <a:pt x="960" y="2288"/>
                </a:lnTo>
                <a:lnTo>
                  <a:pt x="0" y="896"/>
                </a:lnTo>
                <a:lnTo>
                  <a:pt x="48" y="94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887640"/>
              </p:ext>
            </p:extLst>
          </p:nvPr>
        </p:nvGraphicFramePr>
        <p:xfrm>
          <a:off x="6834567" y="3690633"/>
          <a:ext cx="414972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8" name="Уравнение" r:id="rId6" imgW="1422360" imgH="393480" progId="Equation.3">
                  <p:embed/>
                </p:oleObj>
              </mc:Choice>
              <mc:Fallback>
                <p:oleObj name="Уравнение" r:id="rId6" imgW="1422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567" y="3690633"/>
                        <a:ext cx="4149725" cy="11477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591944" y="5303044"/>
            <a:ext cx="3257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45,5 cm²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94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3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3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3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271062" y="-2633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KO‘PBURCHAKNING  YUZI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086827" y="1173804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7735300" y="444248"/>
            <a:ext cx="1080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9507703" y="1741879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C</a:t>
            </a:r>
            <a:endParaRPr lang="ru-RU" sz="3200" b="1" dirty="0"/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6253537" y="3795144"/>
            <a:ext cx="11509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D</a:t>
            </a:r>
            <a:endParaRPr lang="ru-RU" sz="3200" b="1" dirty="0"/>
          </a:p>
        </p:txBody>
      </p:sp>
      <p:grpSp>
        <p:nvGrpSpPr>
          <p:cNvPr id="24596" name="Group 20"/>
          <p:cNvGrpSpPr>
            <a:grpSpLocks/>
          </p:cNvGrpSpPr>
          <p:nvPr/>
        </p:nvGrpSpPr>
        <p:grpSpPr bwMode="auto">
          <a:xfrm rot="871224">
            <a:off x="4256316" y="737859"/>
            <a:ext cx="5040312" cy="3300412"/>
            <a:chOff x="657" y="1207"/>
            <a:chExt cx="3175" cy="2079"/>
          </a:xfrm>
        </p:grpSpPr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H="1">
              <a:off x="2109" y="1207"/>
              <a:ext cx="590" cy="2079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 flipV="1">
              <a:off x="657" y="1207"/>
              <a:ext cx="2042" cy="1081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9" name="Line 23"/>
            <p:cNvSpPr>
              <a:spLocks noChangeShapeType="1"/>
            </p:cNvSpPr>
            <p:nvPr/>
          </p:nvSpPr>
          <p:spPr bwMode="auto">
            <a:xfrm>
              <a:off x="2699" y="1207"/>
              <a:ext cx="1133" cy="31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657" y="2288"/>
              <a:ext cx="1452" cy="998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 flipV="1">
              <a:off x="2109" y="1517"/>
              <a:ext cx="1723" cy="1769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 flipV="1">
              <a:off x="657" y="1517"/>
              <a:ext cx="3175" cy="771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3" name="Text Box 27"/>
            <p:cNvSpPr txBox="1">
              <a:spLocks noChangeArrowheads="1"/>
            </p:cNvSpPr>
            <p:nvPr/>
          </p:nvSpPr>
          <p:spPr bwMode="auto">
            <a:xfrm>
              <a:off x="3039" y="1309"/>
              <a:ext cx="4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S</a:t>
              </a:r>
              <a:r>
                <a:rPr lang="en-US" sz="2400" b="1" baseline="-25000" dirty="0"/>
                <a:t>1</a:t>
              </a:r>
              <a:endParaRPr lang="ru-RU" sz="2400" b="1" dirty="0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2562" y="2024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S</a:t>
              </a:r>
              <a:r>
                <a:rPr lang="en-US" sz="2400" b="1" baseline="-25000"/>
                <a:t>2</a:t>
              </a:r>
              <a:endParaRPr lang="ru-RU" sz="2400" b="1"/>
            </a:p>
          </p:txBody>
        </p:sp>
        <p:sp>
          <p:nvSpPr>
            <p:cNvPr id="24605" name="Text Box 29"/>
            <p:cNvSpPr txBox="1">
              <a:spLocks noChangeArrowheads="1"/>
            </p:cNvSpPr>
            <p:nvPr/>
          </p:nvSpPr>
          <p:spPr bwMode="auto">
            <a:xfrm>
              <a:off x="1882" y="1570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S</a:t>
              </a:r>
              <a:r>
                <a:rPr lang="en-US" sz="2400" b="1" baseline="-25000" dirty="0" smtClean="0"/>
                <a:t>4</a:t>
              </a:r>
              <a:endParaRPr lang="ru-RU" sz="2400" b="1" dirty="0"/>
            </a:p>
          </p:txBody>
        </p:sp>
        <p:sp>
          <p:nvSpPr>
            <p:cNvPr id="24606" name="Text Box 30"/>
            <p:cNvSpPr txBox="1">
              <a:spLocks noChangeArrowheads="1"/>
            </p:cNvSpPr>
            <p:nvPr/>
          </p:nvSpPr>
          <p:spPr bwMode="auto">
            <a:xfrm>
              <a:off x="1224" y="2293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S</a:t>
              </a:r>
              <a:r>
                <a:rPr lang="en-US" sz="2400" b="1" baseline="-25000" dirty="0" smtClean="0"/>
                <a:t>3</a:t>
              </a:r>
              <a:endParaRPr lang="ru-RU" sz="2400" b="1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8349007" y="287278"/>
            <a:ext cx="3541354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600" b="1" dirty="0" smtClean="0"/>
              <a:t>S = S</a:t>
            </a:r>
            <a:r>
              <a:rPr lang="en-US" sz="3600" b="1" baseline="-25000" dirty="0" smtClean="0"/>
              <a:t>1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2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3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4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25274" y="1471880"/>
                <a:ext cx="3460947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74" y="1471880"/>
                <a:ext cx="3460947" cy="646331"/>
              </a:xfrm>
              <a:prstGeom prst="rect">
                <a:avLst/>
              </a:prstGeom>
              <a:blipFill rotWithShape="0">
                <a:blip r:embed="rId2"/>
                <a:stretch>
                  <a:fillRect t="-12963" b="-3333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stCxn id="24599" idx="0"/>
          </p:cNvCxnSpPr>
          <p:nvPr/>
        </p:nvCxnSpPr>
        <p:spPr>
          <a:xfrm>
            <a:off x="7888692" y="971471"/>
            <a:ext cx="0" cy="936271"/>
          </a:xfrm>
          <a:prstGeom prst="line">
            <a:avLst/>
          </a:prstGeom>
          <a:ln w="28575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154488" y="1859408"/>
            <a:ext cx="10616" cy="2072221"/>
          </a:xfrm>
          <a:prstGeom prst="line">
            <a:avLst/>
          </a:prstGeom>
          <a:ln w="28575">
            <a:solidFill>
              <a:srgbClr val="E11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27388" y="1398347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F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65397" y="1768840"/>
            <a:ext cx="335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</a:t>
            </a:r>
            <a:endParaRPr lang="ru-RU" sz="2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60411" y="2895518"/>
                <a:ext cx="2940805" cy="113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𝐶𝑂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𝐵𝐿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𝐴𝑂</m:t>
                        </m:r>
                      </m:den>
                    </m:f>
                  </m:oMath>
                </a14:m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11" y="2895518"/>
                <a:ext cx="2940805" cy="113806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810672" y="4725144"/>
                <a:ext cx="2985689" cy="1141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𝐹𝐷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𝐶𝑂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𝐹𝐷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𝐴𝑂</m:t>
                        </m:r>
                      </m:den>
                    </m:f>
                  </m:oMath>
                </a14:m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672" y="4725144"/>
                <a:ext cx="2985689" cy="11412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 flipV="1">
            <a:off x="1920543" y="5517232"/>
            <a:ext cx="961296" cy="14401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1920543" y="4912168"/>
            <a:ext cx="1022612" cy="13677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1624957" y="3601357"/>
            <a:ext cx="851804" cy="29536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 flipV="1">
            <a:off x="1624958" y="3083707"/>
            <a:ext cx="931184" cy="26511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242755" y="2915234"/>
                <a:ext cx="1077539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𝑪𝑶</m:t>
                        </m:r>
                      </m:num>
                      <m:den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𝑨𝑶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755" y="2915234"/>
                <a:ext cx="1077539" cy="981487"/>
              </a:xfrm>
              <a:prstGeom prst="rect">
                <a:avLst/>
              </a:prstGeom>
              <a:blipFill rotWithShape="0">
                <a:blip r:embed="rId5"/>
                <a:stretch>
                  <a:fillRect l="-20339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3592388" y="4805005"/>
                <a:ext cx="1077539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𝑪𝑶</m:t>
                        </m:r>
                      </m:num>
                      <m:den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𝑨𝑶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388" y="4805005"/>
                <a:ext cx="1077539" cy="981487"/>
              </a:xfrm>
              <a:prstGeom prst="rect">
                <a:avLst/>
              </a:prstGeom>
              <a:blipFill rotWithShape="0">
                <a:blip r:embed="rId6"/>
                <a:stretch>
                  <a:fillRect l="-19774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281279" y="4051341"/>
                <a:ext cx="2094291" cy="1250279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den>
                    </m:f>
                    <m:r>
                      <a:rPr lang="en-US" sz="4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279" y="4051341"/>
                <a:ext cx="2094291" cy="12502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Прямоугольник 40"/>
          <p:cNvSpPr/>
          <p:nvPr/>
        </p:nvSpPr>
        <p:spPr>
          <a:xfrm>
            <a:off x="6826106" y="1706198"/>
            <a:ext cx="457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O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4651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1" grpId="0"/>
      <p:bldP spid="24592" grpId="0"/>
      <p:bldP spid="24593" grpId="0"/>
      <p:bldP spid="24594" grpId="0"/>
      <p:bldP spid="2" grpId="0" animBg="1"/>
      <p:bldP spid="20" grpId="0" animBg="1"/>
      <p:bldP spid="7" grpId="0"/>
      <p:bldP spid="8" grpId="0"/>
      <p:bldP spid="29" grpId="0"/>
      <p:bldP spid="24" grpId="0"/>
      <p:bldP spid="49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766911" y="1876413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8857313" y="859415"/>
            <a:ext cx="1080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0569431" y="2227001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C</a:t>
            </a:r>
            <a:endParaRPr lang="ru-RU" sz="3200" b="1" dirty="0"/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6747686" y="4154626"/>
            <a:ext cx="11509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D</a:t>
            </a:r>
            <a:endParaRPr lang="ru-RU" sz="3200" b="1" dirty="0"/>
          </a:p>
        </p:txBody>
      </p:sp>
      <p:grpSp>
        <p:nvGrpSpPr>
          <p:cNvPr id="24596" name="Group 20"/>
          <p:cNvGrpSpPr>
            <a:grpSpLocks/>
          </p:cNvGrpSpPr>
          <p:nvPr/>
        </p:nvGrpSpPr>
        <p:grpSpPr bwMode="auto">
          <a:xfrm rot="733364">
            <a:off x="5262852" y="1224494"/>
            <a:ext cx="5040312" cy="3300412"/>
            <a:chOff x="657" y="1207"/>
            <a:chExt cx="3175" cy="2079"/>
          </a:xfrm>
        </p:grpSpPr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H="1">
              <a:off x="2109" y="1207"/>
              <a:ext cx="590" cy="2079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 flipV="1">
              <a:off x="657" y="1207"/>
              <a:ext cx="2042" cy="1081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9" name="Line 23"/>
            <p:cNvSpPr>
              <a:spLocks noChangeShapeType="1"/>
            </p:cNvSpPr>
            <p:nvPr/>
          </p:nvSpPr>
          <p:spPr bwMode="auto">
            <a:xfrm>
              <a:off x="2699" y="1207"/>
              <a:ext cx="1133" cy="31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657" y="2288"/>
              <a:ext cx="1452" cy="998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 flipV="1">
              <a:off x="2109" y="1517"/>
              <a:ext cx="1723" cy="1769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 flipV="1">
              <a:off x="657" y="1517"/>
              <a:ext cx="3175" cy="771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3" name="Text Box 27"/>
            <p:cNvSpPr txBox="1">
              <a:spLocks noChangeArrowheads="1"/>
            </p:cNvSpPr>
            <p:nvPr/>
          </p:nvSpPr>
          <p:spPr bwMode="auto">
            <a:xfrm>
              <a:off x="2699" y="1389"/>
              <a:ext cx="4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8</a:t>
              </a:r>
              <a:endParaRPr lang="ru-RU" sz="2400" b="1" dirty="0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2450" y="1776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O</a:t>
              </a:r>
              <a:endParaRPr lang="ru-RU" sz="2400" b="1" dirty="0"/>
            </a:p>
          </p:txBody>
        </p:sp>
        <p:sp>
          <p:nvSpPr>
            <p:cNvPr id="24605" name="Text Box 29"/>
            <p:cNvSpPr txBox="1">
              <a:spLocks noChangeArrowheads="1"/>
            </p:cNvSpPr>
            <p:nvPr/>
          </p:nvSpPr>
          <p:spPr bwMode="auto">
            <a:xfrm>
              <a:off x="2012" y="1597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/>
                <a:t>6</a:t>
              </a:r>
              <a:endParaRPr lang="ru-RU" sz="2400" b="1" dirty="0"/>
            </a:p>
          </p:txBody>
        </p:sp>
        <p:sp>
          <p:nvSpPr>
            <p:cNvPr id="24606" name="Text Box 30"/>
            <p:cNvSpPr txBox="1">
              <a:spLocks noChangeArrowheads="1"/>
            </p:cNvSpPr>
            <p:nvPr/>
          </p:nvSpPr>
          <p:spPr bwMode="auto">
            <a:xfrm>
              <a:off x="1610" y="2152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/>
                <a:t>12</a:t>
              </a:r>
              <a:endParaRPr lang="ru-RU" sz="24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733351" y="3738429"/>
                <a:ext cx="2947987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3351" y="3738429"/>
                <a:ext cx="2947987" cy="646331"/>
              </a:xfrm>
              <a:prstGeom prst="rect">
                <a:avLst/>
              </a:prstGeom>
              <a:blipFill rotWithShape="0">
                <a:blip r:embed="rId2"/>
                <a:stretch>
                  <a:fillRect t="-12963" b="-3333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000793" y="5421390"/>
            <a:ext cx="4164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 = 16 </a:t>
            </a:r>
            <a:r>
              <a:rPr lang="en-US" sz="36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kv.b</a:t>
            </a:r>
            <a:endParaRPr lang="ru-RU" sz="36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8757" y="1052063"/>
            <a:ext cx="1960793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AOD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12</a:t>
            </a:r>
          </a:p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BOC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= 8</a:t>
            </a:r>
            <a:r>
              <a:rPr lang="en-US" sz="32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AOB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 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?</a:t>
            </a:r>
            <a:endParaRPr lang="en-US" sz="3200" b="1" i="1" baseline="-25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baseline="-25000" dirty="0" smtClean="0"/>
              <a:t>  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439207" y="2606335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?</a:t>
            </a:r>
            <a:endParaRPr 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136459" y="3626986"/>
                <a:ext cx="4472186" cy="2308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𝐴𝑂𝐵</m:t>
                        </m:r>
                      </m:sub>
                    </m:sSub>
                  </m:oMath>
                </a14:m>
                <a:r>
                  <a:rPr lang="ru-RU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𝐷𝑂𝐶</m:t>
                        </m:r>
                      </m:sub>
                    </m:sSub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𝐴𝑂𝐷</m:t>
                        </m:r>
                      </m:sub>
                    </m:sSub>
                  </m:oMath>
                </a14:m>
                <a:r>
                  <a:rPr lang="ru-RU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𝐶𝑂𝐷</m:t>
                        </m:r>
                      </m:sub>
                    </m:sSub>
                  </m:oMath>
                </a14:m>
                <a:endParaRPr lang="en-US" sz="36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6x = 12·8</a:t>
                </a:r>
              </a:p>
              <a:p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16 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459" y="3626986"/>
                <a:ext cx="4472186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4087" b="-89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0" y="0"/>
            <a:ext cx="12192000" cy="908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6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1" grpId="0"/>
      <p:bldP spid="24592" grpId="0"/>
      <p:bldP spid="24593" grpId="0"/>
      <p:bldP spid="24594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6500</TotalTime>
  <Words>312</Words>
  <Application>Microsoft Office PowerPoint</Application>
  <PresentationFormat>Широкоэкранный</PresentationFormat>
  <Paragraphs>134</Paragraphs>
  <Slides>11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Microsoft Equation 3.0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Shaklning bo‘yalgan  qismining yuzini toping</vt:lpstr>
      <vt:lpstr>Презентация PowerPoint</vt:lpstr>
      <vt:lpstr>Презентация PowerPoint</vt:lpstr>
      <vt:lpstr>KO‘PBURCHAKNING  YUZI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799</cp:revision>
  <dcterms:created xsi:type="dcterms:W3CDTF">2020-06-19T20:52:49Z</dcterms:created>
  <dcterms:modified xsi:type="dcterms:W3CDTF">2021-01-17T19:35:03Z</dcterms:modified>
</cp:coreProperties>
</file>