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2"/>
  </p:notesMasterIdLst>
  <p:sldIdLst>
    <p:sldId id="306" r:id="rId2"/>
    <p:sldId id="392" r:id="rId3"/>
    <p:sldId id="393" r:id="rId4"/>
    <p:sldId id="396" r:id="rId5"/>
    <p:sldId id="399" r:id="rId6"/>
    <p:sldId id="397" r:id="rId7"/>
    <p:sldId id="400" r:id="rId8"/>
    <p:sldId id="401" r:id="rId9"/>
    <p:sldId id="391" r:id="rId10"/>
    <p:sldId id="339" r:id="rId11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2884"/>
    <a:srgbClr val="7A0000"/>
    <a:srgbClr val="E1116F"/>
    <a:srgbClr val="000000"/>
    <a:srgbClr val="2B1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9630" autoAdjust="0"/>
  </p:normalViewPr>
  <p:slideViewPr>
    <p:cSldViewPr>
      <p:cViewPr varScale="1">
        <p:scale>
          <a:sx n="73" d="100"/>
          <a:sy n="73" d="100"/>
        </p:scale>
        <p:origin x="61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8113" y="766763"/>
            <a:ext cx="6823075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39C0F1F-E851-47CA-A348-D768A635E543}" type="slidenum">
              <a:rPr lang="ru-RU" sz="1200"/>
              <a:pPr eaLnBrk="1" hangingPunct="1"/>
              <a:t>2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134471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8113" y="766763"/>
            <a:ext cx="6823075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50CBB06-6004-4446-92B8-232FDA60BFC7}" type="slidenum">
              <a:rPr lang="ru-RU" sz="1200"/>
              <a:pPr eaLnBrk="1" hangingPunct="1"/>
              <a:t>3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32507105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8113" y="766763"/>
            <a:ext cx="6823075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60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DD76379-1FF4-46BD-9E89-E4F3DDAE1A16}" type="slidenum">
              <a:rPr lang="ru-RU" sz="1200"/>
              <a:pPr eaLnBrk="1" hangingPunct="1"/>
              <a:t>7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39066613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8113" y="766763"/>
            <a:ext cx="6823075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512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5D239B0-17C5-444C-AEDE-B4BB31A6B091}" type="slidenum">
              <a:rPr lang="ru-RU" sz="1200"/>
              <a:pPr eaLnBrk="1" hangingPunct="1"/>
              <a:t>8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12996446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C01C749-D982-44DD-BBE0-B761EF9A73B5}" type="slidenum">
              <a:rPr lang="ru-RU"/>
              <a:pPr/>
              <a:t>9</a:t>
            </a:fld>
            <a:endParaRPr lang="ru-RU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smtClean="0"/>
              <a:t>Н.Ф. Гаврилова «Поурочные разработки по геометрии: 8 класс»</a:t>
            </a:r>
          </a:p>
        </p:txBody>
      </p:sp>
    </p:spTree>
    <p:extLst>
      <p:ext uri="{BB962C8B-B14F-4D97-AF65-F5344CB8AC3E}">
        <p14:creationId xmlns:p14="http://schemas.microsoft.com/office/powerpoint/2010/main" val="3565181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25919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2400" y="838200"/>
            <a:ext cx="103632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422400" y="2101850"/>
            <a:ext cx="103632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36C4D2-AB5C-4BF6-BF6C-79219CABEBF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956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1/18/2021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408368" y="2864012"/>
            <a:ext cx="2397296" cy="22322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799523" y="2801222"/>
            <a:ext cx="8852469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</a:t>
            </a:r>
            <a:r>
              <a:rPr lang="ru-RU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TRAPETSIYANING YUZI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365104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xmlns="" xmlns:lc="http://schemas.openxmlformats.org/drawingml/2006/lockedCanvas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ru-RU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42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04112" y="1774279"/>
            <a:ext cx="4129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13 -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55746" y="4620708"/>
            <a:ext cx="4069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rgbClr val="7F7F7F">
                <a:alpha val="50000"/>
              </a:srgb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5946873" y="1665737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6055757" y="2782745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3" name="Oval 14"/>
          <p:cNvSpPr/>
          <p:nvPr/>
        </p:nvSpPr>
        <p:spPr>
          <a:xfrm>
            <a:off x="6021578" y="3899754"/>
            <a:ext cx="899989" cy="899989"/>
          </a:xfrm>
          <a:prstGeom prst="ellipse">
            <a:avLst/>
          </a:prstGeom>
          <a:solidFill>
            <a:srgbClr val="FFFF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b="1" kern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9812" y="3071552"/>
            <a:ext cx="4466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119 -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04112" y="2799756"/>
            <a:ext cx="26725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14 -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38482" y="4026582"/>
            <a:ext cx="486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026">
              <a:spcAft>
                <a:spcPts val="199"/>
              </a:spcAft>
              <a:defRPr/>
            </a:pP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–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458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 p14:presetBounceEnd="66667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3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2" presetID="2" presetClass="entr" presetSubtype="1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4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5" dur="110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6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2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8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  <p:bldP spid="23" grpId="0" animBg="1"/>
          <p:bldP spid="13" grpId="0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452688" y="642938"/>
            <a:ext cx="7772400" cy="762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5400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Yuza</a:t>
            </a:r>
            <a:r>
              <a:rPr lang="en-US" sz="5400" b="1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formulalari</a:t>
            </a:r>
            <a:endParaRPr lang="ru-RU" sz="54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4887" name="Group 109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326488875"/>
              </p:ext>
            </p:extLst>
          </p:nvPr>
        </p:nvGraphicFramePr>
        <p:xfrm>
          <a:off x="1487489" y="1556792"/>
          <a:ext cx="10009112" cy="4862772"/>
        </p:xfrm>
        <a:graphic>
          <a:graphicData uri="http://schemas.openxmlformats.org/drawingml/2006/table">
            <a:tbl>
              <a:tblPr/>
              <a:tblGrid>
                <a:gridCol w="3336371"/>
                <a:gridCol w="3336370"/>
                <a:gridCol w="3336371"/>
              </a:tblGrid>
              <a:tr h="10379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2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vadrat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а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59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2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To‘g‘ri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to‘rtburchak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            a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59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2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Parallelogramm</a:t>
                      </a:r>
                      <a:r>
                        <a:rPr kumimoji="0" lang="ru-RU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          a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633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2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Uchburchak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           a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81" name="Rectangle 1070"/>
          <p:cNvSpPr>
            <a:spLocks noChangeArrowheads="1"/>
          </p:cNvSpPr>
          <p:nvPr/>
        </p:nvSpPr>
        <p:spPr bwMode="auto">
          <a:xfrm>
            <a:off x="5843588" y="1642634"/>
            <a:ext cx="756468" cy="714804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9482" name="Rectangle 1071"/>
          <p:cNvSpPr>
            <a:spLocks noChangeArrowheads="1"/>
          </p:cNvSpPr>
          <p:nvPr/>
        </p:nvSpPr>
        <p:spPr bwMode="auto">
          <a:xfrm>
            <a:off x="5767388" y="2776538"/>
            <a:ext cx="1371600" cy="59661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9483" name="AutoShape 1072"/>
          <p:cNvSpPr>
            <a:spLocks noChangeArrowheads="1"/>
          </p:cNvSpPr>
          <p:nvPr/>
        </p:nvSpPr>
        <p:spPr bwMode="auto">
          <a:xfrm>
            <a:off x="5805488" y="4161996"/>
            <a:ext cx="1143000" cy="533400"/>
          </a:xfrm>
          <a:prstGeom prst="parallelogram">
            <a:avLst>
              <a:gd name="adj" fmla="val 53571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sz="1600"/>
          </a:p>
        </p:txBody>
      </p:sp>
      <p:sp>
        <p:nvSpPr>
          <p:cNvPr id="19484" name="AutoShape 1073"/>
          <p:cNvSpPr>
            <a:spLocks noChangeArrowheads="1"/>
          </p:cNvSpPr>
          <p:nvPr/>
        </p:nvSpPr>
        <p:spPr bwMode="auto">
          <a:xfrm>
            <a:off x="5452120" y="5246548"/>
            <a:ext cx="1577330" cy="533400"/>
          </a:xfrm>
          <a:prstGeom prst="triangle">
            <a:avLst>
              <a:gd name="adj" fmla="val 27640"/>
            </a:avLst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4365" name="Line 1075"/>
          <p:cNvSpPr>
            <a:spLocks noChangeShapeType="1"/>
          </p:cNvSpPr>
          <p:nvPr/>
        </p:nvSpPr>
        <p:spPr bwMode="auto">
          <a:xfrm>
            <a:off x="5886450" y="524654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4366" name="Line 1078"/>
          <p:cNvSpPr>
            <a:spLocks noChangeShapeType="1"/>
          </p:cNvSpPr>
          <p:nvPr/>
        </p:nvSpPr>
        <p:spPr bwMode="auto">
          <a:xfrm>
            <a:off x="6103621" y="41529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14367" name="Text Box 1080"/>
          <p:cNvSpPr txBox="1">
            <a:spLocks noChangeArrowheads="1"/>
          </p:cNvSpPr>
          <p:nvPr/>
        </p:nvSpPr>
        <p:spPr bwMode="auto">
          <a:xfrm>
            <a:off x="5948092" y="39243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4368" name="Text Box 1081"/>
          <p:cNvSpPr txBox="1">
            <a:spLocks noChangeArrowheads="1"/>
          </p:cNvSpPr>
          <p:nvPr/>
        </p:nvSpPr>
        <p:spPr bwMode="auto">
          <a:xfrm>
            <a:off x="5997440" y="4143804"/>
            <a:ext cx="361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dirty="0"/>
              <a:t> </a:t>
            </a:r>
            <a:r>
              <a:rPr lang="en-US" sz="1600" dirty="0"/>
              <a:t>h</a:t>
            </a:r>
            <a:endParaRPr lang="ru-RU" dirty="0"/>
          </a:p>
        </p:txBody>
      </p:sp>
      <p:sp>
        <p:nvSpPr>
          <p:cNvPr id="14369" name="Text Box 1082"/>
          <p:cNvSpPr txBox="1">
            <a:spLocks noChangeArrowheads="1"/>
          </p:cNvSpPr>
          <p:nvPr/>
        </p:nvSpPr>
        <p:spPr bwMode="auto">
          <a:xfrm>
            <a:off x="5805488" y="5284648"/>
            <a:ext cx="361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dirty="0"/>
              <a:t> </a:t>
            </a:r>
            <a:r>
              <a:rPr lang="en-US" sz="1600" dirty="0"/>
              <a:t>h</a:t>
            </a:r>
            <a:endParaRPr lang="ru-RU" dirty="0"/>
          </a:p>
        </p:txBody>
      </p:sp>
      <p:sp>
        <p:nvSpPr>
          <p:cNvPr id="14370" name="TextBox 13"/>
          <p:cNvSpPr txBox="1">
            <a:spLocks noChangeArrowheads="1"/>
          </p:cNvSpPr>
          <p:nvPr/>
        </p:nvSpPr>
        <p:spPr bwMode="auto">
          <a:xfrm>
            <a:off x="7953375" y="2071688"/>
            <a:ext cx="571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8381999" y="1806180"/>
            <a:ext cx="16430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Clr>
                <a:srgbClr val="A50021"/>
              </a:buClr>
              <a:buSzPct val="75000"/>
            </a:pPr>
            <a:r>
              <a:rPr lang="en-US" sz="3600" b="1" dirty="0">
                <a:cs typeface="Times New Roman" panose="02020603050405020304" pitchFamily="18" charset="0"/>
              </a:rPr>
              <a:t>S = a</a:t>
            </a:r>
            <a:r>
              <a:rPr lang="en-US" sz="3600" b="1" baseline="30000" dirty="0">
                <a:cs typeface="Times New Roman" panose="02020603050405020304" pitchFamily="18" charset="0"/>
              </a:rPr>
              <a:t>2</a:t>
            </a:r>
            <a:endParaRPr lang="en-US" sz="3600" b="1" dirty="0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8239126" y="3000376"/>
            <a:ext cx="232137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b="1" dirty="0"/>
              <a:t> </a:t>
            </a:r>
            <a:r>
              <a:rPr lang="en-US" sz="3600" b="1" dirty="0">
                <a:cs typeface="Times New Roman" panose="02020603050405020304" pitchFamily="18" charset="0"/>
              </a:rPr>
              <a:t>S = a · b</a:t>
            </a:r>
            <a:endParaRPr lang="ru-RU" sz="3600" dirty="0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8167688" y="4000501"/>
            <a:ext cx="239280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Clr>
                <a:srgbClr val="A50021"/>
              </a:buClr>
              <a:buSzPct val="75000"/>
            </a:pPr>
            <a:r>
              <a:rPr lang="en-US" sz="3600" b="1" dirty="0">
                <a:cs typeface="Times New Roman" panose="02020603050405020304" pitchFamily="18" charset="0"/>
              </a:rPr>
              <a:t>S = a · h</a:t>
            </a:r>
            <a:endParaRPr lang="ru-RU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>
                <a:spLocks noChangeArrowheads="1"/>
              </p:cNvSpPr>
              <p:nvPr/>
            </p:nvSpPr>
            <p:spPr bwMode="auto">
              <a:xfrm>
                <a:off x="8493579" y="5202989"/>
                <a:ext cx="2392807" cy="8899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r>
                  <a:rPr lang="en-US" sz="3600" b="1" dirty="0" smtClean="0">
                    <a:cs typeface="Times New Roman" panose="02020603050405020304" pitchFamily="18" charset="0"/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b="1" dirty="0" smtClean="0"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>
                    <a:cs typeface="Times New Roman" panose="02020603050405020304" pitchFamily="18" charset="0"/>
                  </a:rPr>
                  <a:t>a · h</a:t>
                </a:r>
                <a:endParaRPr lang="ru-RU" sz="36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493579" y="5202989"/>
                <a:ext cx="2392807" cy="889924"/>
              </a:xfrm>
              <a:prstGeom prst="rect">
                <a:avLst/>
              </a:prstGeom>
              <a:blipFill rotWithShape="0">
                <a:blip r:embed="rId3"/>
                <a:stretch>
                  <a:fillRect l="-7634" b="-1172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6342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20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2000" fill="hold"/>
                                        <p:tgtEl>
                                          <p:spTgt spid="194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194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194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2000" fill="hold"/>
                                        <p:tgtEl>
                                          <p:spTgt spid="194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194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194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194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94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194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6" name="Line 14"/>
          <p:cNvSpPr>
            <a:spLocks noChangeShapeType="1"/>
          </p:cNvSpPr>
          <p:nvPr/>
        </p:nvSpPr>
        <p:spPr bwMode="auto">
          <a:xfrm flipH="1">
            <a:off x="4452938" y="3500438"/>
            <a:ext cx="3276600" cy="0"/>
          </a:xfrm>
          <a:prstGeom prst="line">
            <a:avLst/>
          </a:prstGeom>
          <a:ln w="57150">
            <a:solidFill>
              <a:srgbClr val="00B0F0"/>
            </a:solidFill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8435" name="Прямоугольник 12"/>
          <p:cNvSpPr>
            <a:spLocks noChangeArrowheads="1"/>
          </p:cNvSpPr>
          <p:nvPr/>
        </p:nvSpPr>
        <p:spPr bwMode="auto">
          <a:xfrm>
            <a:off x="2016919" y="663540"/>
            <a:ext cx="835818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Trapetsiya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Char char="•"/>
            </a:pP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Trapetsiyaning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asoslari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Char char="•"/>
            </a:pP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Trapetsiyaning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turlari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Line 7"/>
          <p:cNvSpPr>
            <a:spLocks noChangeShapeType="1"/>
          </p:cNvSpPr>
          <p:nvPr/>
        </p:nvSpPr>
        <p:spPr bwMode="auto">
          <a:xfrm flipH="1">
            <a:off x="2881313" y="5643563"/>
            <a:ext cx="6629400" cy="0"/>
          </a:xfrm>
          <a:prstGeom prst="line">
            <a:avLst/>
          </a:prstGeom>
          <a:ln w="57150">
            <a:solidFill>
              <a:srgbClr val="00B0F0"/>
            </a:solidFill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 bwMode="auto">
          <a:xfrm rot="5400000" flipH="1" flipV="1">
            <a:off x="2631281" y="3786188"/>
            <a:ext cx="2143125" cy="1571625"/>
          </a:xfrm>
          <a:prstGeom prst="line">
            <a:avLst/>
          </a:prstGeom>
          <a:ln w="57150">
            <a:solidFill>
              <a:srgbClr val="00B0F0"/>
            </a:solidFill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16" idx="0"/>
            <a:endCxn id="13326" idx="0"/>
          </p:cNvCxnSpPr>
          <p:nvPr/>
        </p:nvCxnSpPr>
        <p:spPr bwMode="auto">
          <a:xfrm rot="5400000" flipH="1">
            <a:off x="7548564" y="3681414"/>
            <a:ext cx="2143125" cy="1781175"/>
          </a:xfrm>
          <a:prstGeom prst="line">
            <a:avLst/>
          </a:prstGeom>
          <a:ln w="57150">
            <a:solidFill>
              <a:srgbClr val="00B0F0"/>
            </a:solidFill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 bwMode="auto">
          <a:xfrm>
            <a:off x="2452689" y="6000750"/>
            <a:ext cx="2643187" cy="1588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 bwMode="auto">
          <a:xfrm rot="5400000" flipH="1" flipV="1">
            <a:off x="1451769" y="4999831"/>
            <a:ext cx="2000250" cy="1588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 bwMode="auto">
          <a:xfrm>
            <a:off x="2452688" y="4000500"/>
            <a:ext cx="1357312" cy="1588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 bwMode="auto">
          <a:xfrm rot="16200000" flipH="1">
            <a:off x="3452813" y="4357688"/>
            <a:ext cx="2000250" cy="1285875"/>
          </a:xfrm>
          <a:prstGeom prst="line">
            <a:avLst/>
          </a:prstGeom>
          <a:ln w="5715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 bwMode="auto">
          <a:xfrm>
            <a:off x="6953250" y="6000750"/>
            <a:ext cx="3286126" cy="0"/>
          </a:xfrm>
          <a:prstGeom prst="line">
            <a:avLst/>
          </a:prstGeom>
          <a:ln w="57150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 bwMode="auto">
          <a:xfrm>
            <a:off x="7596189" y="4214814"/>
            <a:ext cx="1785937" cy="1587"/>
          </a:xfrm>
          <a:prstGeom prst="line">
            <a:avLst/>
          </a:prstGeom>
          <a:ln w="57150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 bwMode="auto">
          <a:xfrm rot="5400000" flipH="1" flipV="1">
            <a:off x="6381751" y="4786313"/>
            <a:ext cx="1785937" cy="642938"/>
          </a:xfrm>
          <a:prstGeom prst="line">
            <a:avLst/>
          </a:prstGeom>
          <a:ln w="57150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 bwMode="auto">
          <a:xfrm rot="16200000" flipV="1">
            <a:off x="8917782" y="4679157"/>
            <a:ext cx="1785937" cy="857250"/>
          </a:xfrm>
          <a:prstGeom prst="line">
            <a:avLst/>
          </a:prstGeom>
          <a:ln w="57150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 bwMode="auto">
          <a:xfrm>
            <a:off x="2423592" y="5630922"/>
            <a:ext cx="313258" cy="12641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 bwMode="auto">
          <a:xfrm rot="5400000">
            <a:off x="2559050" y="5822950"/>
            <a:ext cx="357188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 bwMode="auto">
          <a:xfrm>
            <a:off x="7167563" y="5000626"/>
            <a:ext cx="214312" cy="14287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 bwMode="auto">
          <a:xfrm>
            <a:off x="7096126" y="5153026"/>
            <a:ext cx="214313" cy="14287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 bwMode="auto">
          <a:xfrm rot="5400000">
            <a:off x="9667876" y="5000626"/>
            <a:ext cx="285750" cy="14287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 bwMode="auto">
          <a:xfrm rot="5400000">
            <a:off x="9739313" y="5214938"/>
            <a:ext cx="285750" cy="14287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585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7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9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919557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Trapetsiyaning</a:t>
            </a:r>
            <a:r>
              <a:rPr lang="en-US" sz="5400" b="1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yuzi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9363" y="1134914"/>
            <a:ext cx="1137327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Trapetsiyaning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asoslari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yig‘indisining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yarmi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balandligi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ko‘paytmasiga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672064" y="2325908"/>
                <a:ext cx="3096344" cy="11669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S</a:t>
                </a:r>
                <a:r>
                  <a:rPr lang="en-US" sz="40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=</a:t>
                </a:r>
                <a:r>
                  <a:rPr lang="en-US" sz="4000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𝒂</m:t>
                        </m:r>
                        <m: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+</m:t>
                        </m:r>
                        <m: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𝒃</m:t>
                        </m:r>
                      </m:num>
                      <m:den>
                        <m:r>
                          <a:rPr lang="en-US" sz="48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48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∙</a:t>
                </a:r>
                <a:r>
                  <a:rPr lang="en-US" sz="4800" b="1" i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h</a:t>
                </a:r>
                <a:endParaRPr lang="ru-RU" sz="4800" b="1" i="1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2064" y="2325908"/>
                <a:ext cx="3096344" cy="1166923"/>
              </a:xfrm>
              <a:prstGeom prst="rect">
                <a:avLst/>
              </a:prstGeom>
              <a:blipFill rotWithShape="0">
                <a:blip r:embed="rId2"/>
                <a:stretch>
                  <a:fillRect l="-6890" b="-120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Трапеция 6"/>
          <p:cNvSpPr/>
          <p:nvPr/>
        </p:nvSpPr>
        <p:spPr>
          <a:xfrm>
            <a:off x="1415480" y="2954409"/>
            <a:ext cx="3429024" cy="2000264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819640" y="4875186"/>
                <a:ext cx="78581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𝒂</m:t>
                      </m:r>
                      <m:r>
                        <a:rPr lang="en-US" sz="32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 </m:t>
                      </m:r>
                    </m:oMath>
                  </m:oMathPara>
                </a14:m>
                <a:endParaRPr lang="ru-RU" sz="3200" i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640" y="4875186"/>
                <a:ext cx="785818" cy="58477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072017" y="2348880"/>
            <a:ext cx="714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latin typeface="Arial" pitchFamily="34" charset="0"/>
                <a:cs typeface="Arial" pitchFamily="34" charset="0"/>
              </a:rPr>
              <a:t>b</a:t>
            </a:r>
            <a:endParaRPr lang="ru-RU" sz="32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00981" y="3225671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latin typeface="Arial" pitchFamily="34" charset="0"/>
                <a:cs typeface="Arial" pitchFamily="34" charset="0"/>
              </a:rPr>
              <a:t>h</a:t>
            </a:r>
            <a:endParaRPr lang="ru-RU" sz="3200" i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1922386" y="2954409"/>
            <a:ext cx="64598" cy="2000264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0800000" flipH="1">
            <a:off x="1665513" y="3884019"/>
            <a:ext cx="2928958" cy="1588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1124903" y="3622409"/>
            <a:ext cx="4235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54415" y="3548836"/>
            <a:ext cx="4042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60096" y="3970076"/>
            <a:ext cx="3096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itchFamily="34" charset="0"/>
                <a:cs typeface="Arial" pitchFamily="34" charset="0"/>
              </a:rPr>
              <a:t>S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=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smtClean="0">
                <a:latin typeface="Arial" pitchFamily="34" charset="0"/>
                <a:cs typeface="Arial" pitchFamily="34" charset="0"/>
              </a:rPr>
              <a:t>EF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∙</a:t>
            </a:r>
            <a:r>
              <a:rPr lang="en-US" sz="4000" b="1" i="1" dirty="0" smtClean="0">
                <a:latin typeface="Arial" pitchFamily="34" charset="0"/>
                <a:cs typeface="Arial" pitchFamily="34" charset="0"/>
              </a:rPr>
              <a:t>h</a:t>
            </a:r>
            <a:endParaRPr lang="ru-RU" sz="4000" b="1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725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/>
      <p:bldP spid="3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6267224" y="1990858"/>
            <a:ext cx="4298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196962" y="1698470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879976" y="4208022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53950" y="4500409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Трапеция 2"/>
          <p:cNvSpPr/>
          <p:nvPr/>
        </p:nvSpPr>
        <p:spPr>
          <a:xfrm>
            <a:off x="6282725" y="2354989"/>
            <a:ext cx="4499838" cy="2145421"/>
          </a:xfrm>
          <a:prstGeom prst="trapezoid">
            <a:avLst>
              <a:gd name="adj" fmla="val 20297"/>
            </a:avLst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5715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    </a:t>
            </a:r>
            <a:r>
              <a:rPr lang="en-US" sz="2800" b="1" dirty="0" smtClean="0"/>
              <a:t>h</a:t>
            </a:r>
            <a:endParaRPr lang="ru-RU" sz="1400" b="1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6730449" y="2354989"/>
            <a:ext cx="72008" cy="2145421"/>
          </a:xfrm>
          <a:prstGeom prst="line">
            <a:avLst/>
          </a:prstGeom>
          <a:ln w="381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0" y="0"/>
            <a:ext cx="12192000" cy="105273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Trapetsiyaning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10753395" y="2359744"/>
            <a:ext cx="72008" cy="2145421"/>
          </a:xfrm>
          <a:prstGeom prst="line">
            <a:avLst/>
          </a:prstGeom>
          <a:ln w="381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10321347" y="2330385"/>
            <a:ext cx="432048" cy="0"/>
          </a:xfrm>
          <a:prstGeom prst="line">
            <a:avLst/>
          </a:prstGeom>
          <a:ln w="381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10836335" y="3104247"/>
            <a:ext cx="3770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h</a:t>
            </a:r>
            <a:endParaRPr lang="ru-RU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91344" y="1160829"/>
                <a:ext cx="6431837" cy="8899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err="1" smtClean="0">
                    <a:latin typeface="Arial" pitchFamily="34" charset="0"/>
                    <a:cs typeface="Arial" pitchFamily="34" charset="0"/>
                  </a:rPr>
                  <a:t>Isbot</a:t>
                </a:r>
                <a:r>
                  <a:rPr lang="en-US" sz="2800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 smtClean="0">
                    <a:latin typeface="Arial" pitchFamily="34" charset="0"/>
                    <a:cs typeface="Arial" pitchFamily="34" charset="0"/>
                  </a:rPr>
                  <a:t>qilish</a:t>
                </a:r>
                <a:r>
                  <a:rPr lang="en-US" sz="2800" b="1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b="1" dirty="0" err="1" smtClean="0">
                    <a:latin typeface="Arial" pitchFamily="34" charset="0"/>
                    <a:cs typeface="Arial" pitchFamily="34" charset="0"/>
                  </a:rPr>
                  <a:t>kerak</a:t>
                </a:r>
                <a:r>
                  <a:rPr lang="en-US" sz="2800" b="1" dirty="0" smtClean="0">
                    <a:latin typeface="Arial" pitchFamily="34" charset="0"/>
                    <a:cs typeface="Arial" pitchFamily="34" charset="0"/>
                  </a:rPr>
                  <a:t>: </a:t>
                </a:r>
                <a:r>
                  <a:rPr lang="en-US" sz="28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S =</a:t>
                </a:r>
                <a:r>
                  <a:rPr lang="en-US" sz="2800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36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𝐀𝐃</m:t>
                        </m:r>
                        <m:r>
                          <a:rPr lang="en-US" sz="36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+</m:t>
                        </m:r>
                        <m:r>
                          <a:rPr lang="en-US" sz="36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𝐁𝐂</m:t>
                        </m:r>
                      </m:num>
                      <m:den>
                        <m:r>
                          <a:rPr lang="en-US" sz="36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28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·</a:t>
                </a:r>
                <a:r>
                  <a:rPr lang="en-US" sz="32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h</a:t>
                </a:r>
                <a:endParaRPr lang="ru-RU" sz="3200" b="1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344" y="1160829"/>
                <a:ext cx="6431837" cy="889924"/>
              </a:xfrm>
              <a:prstGeom prst="rect">
                <a:avLst/>
              </a:prstGeom>
              <a:blipFill rotWithShape="0">
                <a:blip r:embed="rId2"/>
                <a:stretch>
                  <a:fillRect l="-1896" b="-61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единительная линия 16"/>
          <p:cNvCxnSpPr>
            <a:endCxn id="23" idx="0"/>
          </p:cNvCxnSpPr>
          <p:nvPr/>
        </p:nvCxnSpPr>
        <p:spPr>
          <a:xfrm>
            <a:off x="6697067" y="2354989"/>
            <a:ext cx="4106916" cy="21454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36578" y="1896319"/>
                <a:ext cx="7183557" cy="75405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BD –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dioganal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o‘tkaziladi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𝐒</m:t>
                        </m:r>
                      </m:e>
                      <m:sub>
                        <m:r>
                          <a:rPr lang="en-US" sz="36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𝐀𝐁𝐂𝐃</m:t>
                        </m:r>
                      </m:sub>
                    </m:sSub>
                  </m:oMath>
                </a14:m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𝐒</m:t>
                        </m:r>
                      </m:e>
                      <m:sub>
                        <m:r>
                          <a:rPr lang="en-US" sz="36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𝐀𝐁𝐂</m:t>
                        </m:r>
                      </m:sub>
                    </m:sSub>
                  </m:oMath>
                </a14:m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𝐒</m:t>
                        </m:r>
                      </m:e>
                      <m:sub>
                        <m:r>
                          <a:rPr lang="en-US" sz="36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𝐀</m:t>
                        </m:r>
                        <m:r>
                          <a:rPr lang="en-US" sz="36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𝐂𝐃</m:t>
                        </m:r>
                      </m:sub>
                    </m:sSub>
                  </m:oMath>
                </a14:m>
                <a:endParaRPr lang="en-US" sz="32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𝐒</m:t>
                        </m:r>
                      </m:e>
                      <m:sub>
                        <m:r>
                          <a:rPr lang="en-US" sz="32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𝐀𝐁𝐂</m:t>
                        </m:r>
                      </m:sub>
                    </m:sSub>
                  </m:oMath>
                </a14:m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AD</a:t>
                </a:r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∙h</a:t>
                </a:r>
                <a:endParaRPr lang="en-US" sz="32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𝐒</m:t>
                        </m:r>
                      </m:e>
                      <m:sub>
                        <m:r>
                          <a:rPr lang="en-US" sz="32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𝐀𝐂𝐃</m:t>
                        </m:r>
                      </m:sub>
                    </m:sSub>
                  </m:oMath>
                </a14:m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BC∙h</a:t>
                </a:r>
                <a:endParaRPr lang="en-US" sz="32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2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𝐒</m:t>
                        </m:r>
                      </m:e>
                      <m:sub>
                        <m:r>
                          <a:rPr lang="en-US" sz="3200" b="1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𝐀𝐁𝐂𝐃</m:t>
                        </m:r>
                      </m:sub>
                    </m:sSub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20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AD∙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20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BC∙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20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h(AD+BC)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3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578" y="1896319"/>
                <a:ext cx="7183557" cy="7540526"/>
              </a:xfrm>
              <a:prstGeom prst="rect">
                <a:avLst/>
              </a:prstGeom>
              <a:blipFill rotWithShape="0">
                <a:blip r:embed="rId3"/>
                <a:stretch>
                  <a:fillRect l="-21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6964796" y="5666582"/>
                <a:ext cx="2239716" cy="9785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C00000"/>
                    </a:solidFill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𝐀𝐃</m:t>
                        </m:r>
                        <m:r>
                          <a:rPr lang="en-US" sz="40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+</m:t>
                        </m:r>
                        <m:r>
                          <a:rPr lang="en-US" sz="40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𝐁𝐂</m:t>
                        </m:r>
                      </m:num>
                      <m:den>
                        <m:r>
                          <a:rPr lang="en-US" sz="4000" b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3200" b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·</a:t>
                </a:r>
                <a:r>
                  <a:rPr lang="en-US" sz="3600" b="1" dirty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h</a:t>
                </a:r>
                <a:endParaRPr lang="ru-RU" sz="3600" b="1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4796" y="5666582"/>
                <a:ext cx="2239716" cy="978538"/>
              </a:xfrm>
              <a:prstGeom prst="rect">
                <a:avLst/>
              </a:prstGeom>
              <a:blipFill rotWithShape="0">
                <a:blip r:embed="rId4"/>
                <a:stretch>
                  <a:fillRect l="-9809" r="-7357" b="-137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53083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91955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8- 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95400" y="1045904"/>
            <a:ext cx="1137327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Trapetsiyaning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26 cm,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balandligi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10 cm,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200 cm². Shu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trapetsiyaning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ikkinchi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asosini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toping.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832304" y="2508274"/>
                <a:ext cx="2640902" cy="1155766"/>
              </a:xfrm>
              <a:prstGeom prst="rect">
                <a:avLst/>
              </a:prstGeom>
              <a:noFill/>
              <a:ln>
                <a:solidFill>
                  <a:srgbClr val="92D05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4000" b="1" i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S </a:t>
                </a:r>
                <a:r>
                  <a:rPr lang="en-US" sz="4000" i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lang="en-US" sz="4000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𝒂</m:t>
                        </m:r>
                        <m:r>
                          <a:rPr lang="en-US" sz="48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+</m:t>
                        </m:r>
                        <m:r>
                          <a:rPr lang="en-US" sz="48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𝒃</m:t>
                        </m:r>
                      </m:num>
                      <m:den>
                        <m:r>
                          <a:rPr lang="en-US" sz="48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4800" b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·</a:t>
                </a:r>
                <a:r>
                  <a:rPr lang="en-US" sz="4000" b="1" i="1" dirty="0" smtClean="0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rPr>
                  <a:t>h</a:t>
                </a:r>
                <a:endParaRPr lang="ru-RU" sz="4000" b="1" i="1" dirty="0">
                  <a:solidFill>
                    <a:srgbClr val="C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2304" y="2508274"/>
                <a:ext cx="2640902" cy="1155766"/>
              </a:xfrm>
              <a:prstGeom prst="rect">
                <a:avLst/>
              </a:prstGeom>
              <a:blipFill rotWithShape="0">
                <a:blip r:embed="rId2"/>
                <a:stretch>
                  <a:fillRect l="-8046" r="-2069" b="-11979"/>
                </a:stretch>
              </a:blipFill>
              <a:ln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Трапеция 6"/>
          <p:cNvSpPr/>
          <p:nvPr/>
        </p:nvSpPr>
        <p:spPr>
          <a:xfrm>
            <a:off x="1127448" y="3130662"/>
            <a:ext cx="3429024" cy="2000264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602696" y="4150860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49051" y="5064551"/>
            <a:ext cx="785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26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01204" y="3669129"/>
            <a:ext cx="24552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200 cm²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1634354" y="3130662"/>
            <a:ext cx="0" cy="2000264"/>
          </a:xfrm>
          <a:prstGeom prst="line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5343022" y="2205042"/>
                <a:ext cx="2880917" cy="36376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2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200 </a:t>
                </a:r>
                <a:r>
                  <a:rPr lang="en-US" sz="32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𝟐𝟔</m:t>
                        </m:r>
                        <m:r>
                          <a:rPr lang="en-US" sz="40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+</m:t>
                        </m:r>
                        <m:r>
                          <a:rPr lang="en-US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𝐱</m:t>
                        </m:r>
                      </m:num>
                      <m:den>
                        <m:r>
                          <a:rPr lang="en-US" sz="4000" b="1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·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10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26+x = 200:5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= 40 - 26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b="1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x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 = 14 </a:t>
                </a:r>
                <a:endParaRPr lang="ru-RU" sz="32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3022" y="2205042"/>
                <a:ext cx="2880917" cy="3637662"/>
              </a:xfrm>
              <a:prstGeom prst="rect">
                <a:avLst/>
              </a:prstGeom>
              <a:blipFill rotWithShape="0">
                <a:blip r:embed="rId3"/>
                <a:stretch>
                  <a:fillRect l="-5285" r="-4440" b="-21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Трапеция 22"/>
          <p:cNvSpPr/>
          <p:nvPr/>
        </p:nvSpPr>
        <p:spPr>
          <a:xfrm>
            <a:off x="1131662" y="3130662"/>
            <a:ext cx="3429024" cy="2000264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rgbClr val="5D288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449051" y="2508274"/>
            <a:ext cx="12547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7A0000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en-US" sz="3200" b="1" dirty="0" smtClean="0">
                <a:solidFill>
                  <a:srgbClr val="7A0000"/>
                </a:solidFill>
                <a:latin typeface="Arial" pitchFamily="34" charset="0"/>
                <a:cs typeface="Arial" pitchFamily="34" charset="0"/>
              </a:rPr>
              <a:t> -?</a:t>
            </a:r>
            <a:endParaRPr lang="ru-RU" sz="3200" b="1" dirty="0">
              <a:solidFill>
                <a:srgbClr val="7A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4769748" y="5842704"/>
            <a:ext cx="31085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14 cm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59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12" grpId="0"/>
      <p:bldP spid="13" grpId="0"/>
      <p:bldP spid="23" grpId="0" animBg="1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Заголовок 1"/>
          <p:cNvSpPr>
            <a:spLocks noGrp="1"/>
          </p:cNvSpPr>
          <p:nvPr>
            <p:ph type="title"/>
          </p:nvPr>
        </p:nvSpPr>
        <p:spPr>
          <a:xfrm>
            <a:off x="0" y="-43509"/>
            <a:ext cx="12192000" cy="1046607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b="1" i="1" dirty="0" smtClean="0">
                <a:solidFill>
                  <a:srgbClr val="8E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 useBgFill="1">
        <p:nvSpPr>
          <p:cNvPr id="3" name="Содержимое 2"/>
          <p:cNvSpPr txBox="1">
            <a:spLocks/>
          </p:cNvSpPr>
          <p:nvPr/>
        </p:nvSpPr>
        <p:spPr>
          <a:xfrm>
            <a:off x="351131" y="1037371"/>
            <a:ext cx="7658100" cy="4873625"/>
          </a:xfrm>
          <a:prstGeom prst="rect">
            <a:avLst/>
          </a:prstGeom>
          <a:ln>
            <a:noFill/>
          </a:ln>
        </p:spPr>
        <p:txBody>
          <a:bodyPr/>
          <a:lstStyle/>
          <a:p>
            <a:pPr marL="342900" indent="-342900">
              <a:defRPr/>
            </a:pP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erilgan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ABCD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trapetsiya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AD=12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BC=8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AB=6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A=30°</a:t>
            </a:r>
          </a:p>
          <a:p>
            <a:pPr marL="342900" indent="-342900">
              <a:defRPr/>
            </a:pP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endParaRPr lang="en-US" sz="3200" dirty="0" smtClean="0">
              <a:solidFill>
                <a:srgbClr val="5C2E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r>
              <a:rPr lang="en-US" sz="3200" b="1" dirty="0" err="1" smtClean="0">
                <a:solidFill>
                  <a:srgbClr val="5C2E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ru-RU" sz="3200" b="1" dirty="0" smtClean="0">
                <a:solidFill>
                  <a:srgbClr val="5C2E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3200" dirty="0" smtClean="0">
                <a:solidFill>
                  <a:srgbClr val="5C2E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ru-RU" sz="3200" dirty="0">
              <a:solidFill>
                <a:srgbClr val="5C2E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endParaRPr lang="ru-RU" sz="3200" dirty="0">
              <a:solidFill>
                <a:srgbClr val="5C2E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endParaRPr lang="ru-RU" sz="3200" dirty="0">
              <a:solidFill>
                <a:srgbClr val="5C2E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endParaRPr lang="ru-RU" sz="3200" dirty="0">
              <a:solidFill>
                <a:srgbClr val="5C2E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endParaRPr lang="ru-RU" sz="3200" dirty="0">
              <a:solidFill>
                <a:srgbClr val="4824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defRPr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Группа 18"/>
          <p:cNvGrpSpPr>
            <a:grpSpLocks/>
          </p:cNvGrpSpPr>
          <p:nvPr/>
        </p:nvGrpSpPr>
        <p:grpSpPr bwMode="auto">
          <a:xfrm>
            <a:off x="2495600" y="2758079"/>
            <a:ext cx="201613" cy="152400"/>
            <a:chOff x="2357421" y="3214687"/>
            <a:chExt cx="201522" cy="152400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 rot="5400000">
              <a:off x="2348660" y="3223448"/>
              <a:ext cx="152400" cy="13487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2357421" y="3357562"/>
              <a:ext cx="201522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57" name="Группа 19"/>
          <p:cNvGrpSpPr>
            <a:grpSpLocks/>
          </p:cNvGrpSpPr>
          <p:nvPr/>
        </p:nvGrpSpPr>
        <p:grpSpPr bwMode="auto">
          <a:xfrm>
            <a:off x="6596061" y="1049855"/>
            <a:ext cx="5028896" cy="2430814"/>
            <a:chOff x="5072428" y="1600871"/>
            <a:chExt cx="3005986" cy="1608620"/>
          </a:xfrm>
        </p:grpSpPr>
        <p:cxnSp>
          <p:nvCxnSpPr>
            <p:cNvPr id="7" name="Прямая соединительная линия 6"/>
            <p:cNvCxnSpPr/>
            <p:nvPr/>
          </p:nvCxnSpPr>
          <p:spPr>
            <a:xfrm rot="5400000">
              <a:off x="5165793" y="2189406"/>
              <a:ext cx="1067517" cy="469946"/>
            </a:xfrm>
            <a:prstGeom prst="line">
              <a:avLst/>
            </a:prstGeom>
            <a:ln w="381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5934524" y="1890620"/>
              <a:ext cx="1544788" cy="1600"/>
            </a:xfrm>
            <a:prstGeom prst="line">
              <a:avLst/>
            </a:prstGeom>
            <a:ln w="381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16200000" flipH="1">
              <a:off x="7147186" y="2222746"/>
              <a:ext cx="1067517" cy="403264"/>
            </a:xfrm>
            <a:prstGeom prst="line">
              <a:avLst/>
            </a:prstGeom>
            <a:ln w="381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>
              <a:off x="5464578" y="2958137"/>
              <a:ext cx="2417998" cy="1601"/>
            </a:xfrm>
            <a:prstGeom prst="line">
              <a:avLst/>
            </a:prstGeom>
            <a:ln w="3810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64" name="TextBox 10"/>
            <p:cNvSpPr txBox="1">
              <a:spLocks noChangeArrowheads="1"/>
            </p:cNvSpPr>
            <p:nvPr/>
          </p:nvSpPr>
          <p:spPr bwMode="auto">
            <a:xfrm>
              <a:off x="5072428" y="2652447"/>
              <a:ext cx="201632" cy="5499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  <a:p>
              <a:pPr eaLnBrk="1" hangingPunct="1"/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65" name="TextBox 11"/>
            <p:cNvSpPr txBox="1">
              <a:spLocks noChangeArrowheads="1"/>
            </p:cNvSpPr>
            <p:nvPr/>
          </p:nvSpPr>
          <p:spPr bwMode="auto">
            <a:xfrm>
              <a:off x="5761389" y="1648226"/>
              <a:ext cx="268314" cy="305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ru-RU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66" name="TextBox 12"/>
            <p:cNvSpPr txBox="1">
              <a:spLocks noChangeArrowheads="1"/>
            </p:cNvSpPr>
            <p:nvPr/>
          </p:nvSpPr>
          <p:spPr bwMode="auto">
            <a:xfrm>
              <a:off x="7413879" y="1658249"/>
              <a:ext cx="243571" cy="305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67" name="TextBox 13"/>
            <p:cNvSpPr txBox="1">
              <a:spLocks noChangeArrowheads="1"/>
            </p:cNvSpPr>
            <p:nvPr/>
          </p:nvSpPr>
          <p:spPr bwMode="auto">
            <a:xfrm>
              <a:off x="7834843" y="2903979"/>
              <a:ext cx="243571" cy="305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endParaRPr lang="ru-RU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Дуга 14"/>
            <p:cNvSpPr/>
            <p:nvPr/>
          </p:nvSpPr>
          <p:spPr>
            <a:xfrm>
              <a:off x="5397897" y="2804491"/>
              <a:ext cx="268314" cy="382514"/>
            </a:xfrm>
            <a:prstGeom prst="arc">
              <a:avLst>
                <a:gd name="adj1" fmla="val 16200000"/>
                <a:gd name="adj2" fmla="val 20505236"/>
              </a:avLst>
            </a:prstGeom>
            <a:ln w="19050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69" name="TextBox 15"/>
            <p:cNvSpPr txBox="1">
              <a:spLocks noChangeArrowheads="1"/>
            </p:cNvSpPr>
            <p:nvPr/>
          </p:nvSpPr>
          <p:spPr bwMode="auto">
            <a:xfrm>
              <a:off x="5599529" y="2652447"/>
              <a:ext cx="291480" cy="2240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30º</a:t>
              </a:r>
              <a:endParaRPr lang="ru-RU" sz="2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70" name="TextBox 16"/>
            <p:cNvSpPr txBox="1">
              <a:spLocks noChangeArrowheads="1"/>
            </p:cNvSpPr>
            <p:nvPr/>
          </p:nvSpPr>
          <p:spPr bwMode="auto">
            <a:xfrm>
              <a:off x="6470305" y="1600871"/>
              <a:ext cx="530067" cy="305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8 </a:t>
              </a:r>
              <a:r>
                <a:rPr lang="ru-RU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с</a:t>
              </a:r>
              <a:r>
                <a:rPr lang="en-US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endParaRPr lang="ru-RU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71" name="TextBox 17"/>
            <p:cNvSpPr txBox="1">
              <a:spLocks noChangeArrowheads="1"/>
            </p:cNvSpPr>
            <p:nvPr/>
          </p:nvSpPr>
          <p:spPr bwMode="auto">
            <a:xfrm>
              <a:off x="5250963" y="2134619"/>
              <a:ext cx="530067" cy="305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ru-RU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  <a:r>
                <a:rPr lang="en-US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с</a:t>
              </a:r>
              <a:r>
                <a:rPr lang="en-US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</a:t>
              </a:r>
              <a:endParaRPr lang="ru-RU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8741569"/>
              </p:ext>
            </p:extLst>
          </p:nvPr>
        </p:nvGraphicFramePr>
        <p:xfrm>
          <a:off x="7532866" y="3904906"/>
          <a:ext cx="2428875" cy="123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8" name="Формула" r:id="rId4" imgW="774360" imgH="393480" progId="Equation.3">
                  <p:embed/>
                </p:oleObj>
              </mc:Choice>
              <mc:Fallback>
                <p:oleObj name="Формула" r:id="rId4" imgW="7743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2866" y="3904906"/>
                        <a:ext cx="2428875" cy="1235075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92D050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6505174"/>
              </p:ext>
            </p:extLst>
          </p:nvPr>
        </p:nvGraphicFramePr>
        <p:xfrm>
          <a:off x="2481263" y="3965575"/>
          <a:ext cx="3622675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9" name="Уравнение" r:id="rId6" imgW="1422360" imgH="393480" progId="Equation.3">
                  <p:embed/>
                </p:oleObj>
              </mc:Choice>
              <mc:Fallback>
                <p:oleObj name="Уравнение" r:id="rId6" imgW="14223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1263" y="3965575"/>
                        <a:ext cx="3622675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6764287"/>
              </p:ext>
            </p:extLst>
          </p:nvPr>
        </p:nvGraphicFramePr>
        <p:xfrm>
          <a:off x="2387380" y="5301208"/>
          <a:ext cx="4398963" cy="976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40" name="Уравнение" r:id="rId8" imgW="1701720" imgH="393480" progId="Equation.3">
                  <p:embed/>
                </p:oleObj>
              </mc:Choice>
              <mc:Fallback>
                <p:oleObj name="Уравнение" r:id="rId8" imgW="17017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380" y="5301208"/>
                        <a:ext cx="4398963" cy="9760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519020"/>
              </p:ext>
            </p:extLst>
          </p:nvPr>
        </p:nvGraphicFramePr>
        <p:xfrm>
          <a:off x="3249039" y="3139672"/>
          <a:ext cx="1571625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41" name="Уравнение" r:id="rId10" imgW="583920" imgH="228600" progId="Equation.3">
                  <p:embed/>
                </p:oleObj>
              </mc:Choice>
              <mc:Fallback>
                <p:oleObj name="Уравнение" r:id="rId10" imgW="5839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9039" y="3139672"/>
                        <a:ext cx="1571625" cy="614362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Прямая соединительная линия 26"/>
          <p:cNvCxnSpPr/>
          <p:nvPr/>
        </p:nvCxnSpPr>
        <p:spPr bwMode="auto">
          <a:xfrm>
            <a:off x="8038314" y="1485282"/>
            <a:ext cx="34217" cy="1617979"/>
          </a:xfrm>
          <a:prstGeom prst="line">
            <a:avLst/>
          </a:prstGeom>
          <a:ln w="38100">
            <a:solidFill>
              <a:schemeClr val="accent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7892949" y="3067317"/>
            <a:ext cx="428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9084201" y="3157676"/>
            <a:ext cx="10583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6421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 Box 8"/>
          <p:cNvSpPr txBox="1">
            <a:spLocks noChangeArrowheads="1"/>
          </p:cNvSpPr>
          <p:nvPr/>
        </p:nvSpPr>
        <p:spPr bwMode="auto">
          <a:xfrm>
            <a:off x="0" y="137351"/>
            <a:ext cx="12192000" cy="707886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trapetsiya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4580" name="Group 31"/>
          <p:cNvGrpSpPr>
            <a:grpSpLocks/>
          </p:cNvGrpSpPr>
          <p:nvPr/>
        </p:nvGrpSpPr>
        <p:grpSpPr bwMode="auto">
          <a:xfrm>
            <a:off x="695400" y="2218669"/>
            <a:ext cx="4752974" cy="3422651"/>
            <a:chOff x="113" y="1071"/>
            <a:chExt cx="2994" cy="2156"/>
          </a:xfrm>
        </p:grpSpPr>
        <p:grpSp>
          <p:nvGrpSpPr>
            <p:cNvPr id="24584" name="Group 23"/>
            <p:cNvGrpSpPr>
              <a:grpSpLocks/>
            </p:cNvGrpSpPr>
            <p:nvPr/>
          </p:nvGrpSpPr>
          <p:grpSpPr bwMode="auto">
            <a:xfrm>
              <a:off x="113" y="1071"/>
              <a:ext cx="2994" cy="1876"/>
              <a:chOff x="249" y="1570"/>
              <a:chExt cx="2994" cy="1876"/>
            </a:xfrm>
          </p:grpSpPr>
          <p:sp>
            <p:nvSpPr>
              <p:cNvPr id="16398" name="AutoShape 14"/>
              <p:cNvSpPr>
                <a:spLocks noChangeArrowheads="1"/>
              </p:cNvSpPr>
              <p:nvPr/>
            </p:nvSpPr>
            <p:spPr bwMode="auto">
              <a:xfrm rot="10800000">
                <a:off x="476" y="1888"/>
                <a:ext cx="2585" cy="1270"/>
              </a:xfrm>
              <a:custGeom>
                <a:avLst/>
                <a:gdLst>
                  <a:gd name="G0" fmla="+- 6066 0 0"/>
                  <a:gd name="G1" fmla="+- 21600 0 6066"/>
                  <a:gd name="G2" fmla="*/ 6066 1 2"/>
                  <a:gd name="G3" fmla="+- 21600 0 G2"/>
                  <a:gd name="G4" fmla="+/ 6066 21600 2"/>
                  <a:gd name="G5" fmla="+/ G1 0 2"/>
                  <a:gd name="G6" fmla="*/ 21600 21600 6066"/>
                  <a:gd name="G7" fmla="*/ G6 1 2"/>
                  <a:gd name="G8" fmla="+- 21600 0 G7"/>
                  <a:gd name="G9" fmla="*/ 21600 1 2"/>
                  <a:gd name="G10" fmla="+- 6066 0 G9"/>
                  <a:gd name="G11" fmla="?: G10 G8 0"/>
                  <a:gd name="G12" fmla="?: G10 G7 21600"/>
                  <a:gd name="T0" fmla="*/ 18567 w 21600"/>
                  <a:gd name="T1" fmla="*/ 10800 h 21600"/>
                  <a:gd name="T2" fmla="*/ 10800 w 21600"/>
                  <a:gd name="T3" fmla="*/ 21600 h 21600"/>
                  <a:gd name="T4" fmla="*/ 3033 w 21600"/>
                  <a:gd name="T5" fmla="*/ 10800 h 21600"/>
                  <a:gd name="T6" fmla="*/ 10800 w 21600"/>
                  <a:gd name="T7" fmla="*/ 0 h 21600"/>
                  <a:gd name="T8" fmla="*/ 4833 w 21600"/>
                  <a:gd name="T9" fmla="*/ 4833 h 21600"/>
                  <a:gd name="T10" fmla="*/ 16767 w 21600"/>
                  <a:gd name="T11" fmla="*/ 1676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6066" y="21600"/>
                    </a:lnTo>
                    <a:lnTo>
                      <a:pt x="15534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81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ln w="12700"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4589" name="Text Box 15"/>
              <p:cNvSpPr txBox="1">
                <a:spLocks noChangeArrowheads="1"/>
              </p:cNvSpPr>
              <p:nvPr/>
            </p:nvSpPr>
            <p:spPr bwMode="auto">
              <a:xfrm>
                <a:off x="2925" y="3158"/>
                <a:ext cx="31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b="1"/>
                  <a:t>D</a:t>
                </a:r>
                <a:endParaRPr lang="ru-RU" b="1"/>
              </a:p>
            </p:txBody>
          </p:sp>
          <p:sp>
            <p:nvSpPr>
              <p:cNvPr id="24590" name="Text Box 16"/>
              <p:cNvSpPr txBox="1">
                <a:spLocks noChangeArrowheads="1"/>
              </p:cNvSpPr>
              <p:nvPr/>
            </p:nvSpPr>
            <p:spPr bwMode="auto">
              <a:xfrm>
                <a:off x="249" y="3158"/>
                <a:ext cx="21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b="1" dirty="0"/>
                  <a:t>A          </a:t>
                </a:r>
                <a:r>
                  <a:rPr lang="ru-RU" b="1" dirty="0"/>
                  <a:t> </a:t>
                </a:r>
                <a:r>
                  <a:rPr lang="en-US" b="1" dirty="0"/>
                  <a:t>   </a:t>
                </a:r>
                <a:r>
                  <a:rPr lang="ru-RU" b="1" dirty="0"/>
                  <a:t> Е</a:t>
                </a:r>
              </a:p>
            </p:txBody>
          </p:sp>
          <p:sp>
            <p:nvSpPr>
              <p:cNvPr id="24591" name="Text Box 17"/>
              <p:cNvSpPr txBox="1">
                <a:spLocks noChangeArrowheads="1"/>
              </p:cNvSpPr>
              <p:nvPr/>
            </p:nvSpPr>
            <p:spPr bwMode="auto">
              <a:xfrm>
                <a:off x="1156" y="1570"/>
                <a:ext cx="27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b="1" dirty="0"/>
                  <a:t>B      </a:t>
                </a:r>
                <a:endParaRPr lang="ru-RU" b="1" dirty="0"/>
              </a:p>
            </p:txBody>
          </p:sp>
          <p:sp>
            <p:nvSpPr>
              <p:cNvPr id="24592" name="Text Box 18"/>
              <p:cNvSpPr txBox="1">
                <a:spLocks noChangeArrowheads="1"/>
              </p:cNvSpPr>
              <p:nvPr/>
            </p:nvSpPr>
            <p:spPr bwMode="auto">
              <a:xfrm>
                <a:off x="2064" y="1570"/>
                <a:ext cx="31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b="1"/>
                  <a:t>C</a:t>
                </a:r>
                <a:endParaRPr lang="ru-RU" b="1"/>
              </a:p>
            </p:txBody>
          </p:sp>
          <p:sp>
            <p:nvSpPr>
              <p:cNvPr id="24593" name="Line 19"/>
              <p:cNvSpPr>
                <a:spLocks noChangeShapeType="1"/>
              </p:cNvSpPr>
              <p:nvPr/>
            </p:nvSpPr>
            <p:spPr bwMode="auto">
              <a:xfrm>
                <a:off x="1202" y="1888"/>
                <a:ext cx="0" cy="127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4" name="Rectangle 20"/>
              <p:cNvSpPr>
                <a:spLocks noChangeArrowheads="1"/>
              </p:cNvSpPr>
              <p:nvPr/>
            </p:nvSpPr>
            <p:spPr bwMode="auto">
              <a:xfrm>
                <a:off x="1066" y="3022"/>
                <a:ext cx="136" cy="13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ru-RU"/>
              </a:p>
            </p:txBody>
          </p:sp>
          <p:sp>
            <p:nvSpPr>
              <p:cNvPr id="24595" name="Line 21"/>
              <p:cNvSpPr>
                <a:spLocks noChangeShapeType="1"/>
              </p:cNvSpPr>
              <p:nvPr/>
            </p:nvSpPr>
            <p:spPr bwMode="auto">
              <a:xfrm>
                <a:off x="748" y="2478"/>
                <a:ext cx="181" cy="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96" name="Line 22"/>
              <p:cNvSpPr>
                <a:spLocks noChangeShapeType="1"/>
              </p:cNvSpPr>
              <p:nvPr/>
            </p:nvSpPr>
            <p:spPr bwMode="auto">
              <a:xfrm flipH="1">
                <a:off x="2608" y="2478"/>
                <a:ext cx="181" cy="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585" name="Text Box 24"/>
            <p:cNvSpPr txBox="1">
              <a:spLocks noChangeArrowheads="1"/>
            </p:cNvSpPr>
            <p:nvPr/>
          </p:nvSpPr>
          <p:spPr bwMode="auto">
            <a:xfrm>
              <a:off x="1049" y="1955"/>
              <a:ext cx="31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b="1" dirty="0"/>
                <a:t>12</a:t>
              </a:r>
            </a:p>
          </p:txBody>
        </p:sp>
        <p:sp>
          <p:nvSpPr>
            <p:cNvPr id="24586" name="Text Box 25"/>
            <p:cNvSpPr txBox="1">
              <a:spLocks noChangeArrowheads="1"/>
            </p:cNvSpPr>
            <p:nvPr/>
          </p:nvSpPr>
          <p:spPr bwMode="auto">
            <a:xfrm>
              <a:off x="1384" y="2939"/>
              <a:ext cx="953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b="1" dirty="0">
                  <a:latin typeface="Bookman Old Style" panose="02050604050505020204" pitchFamily="18" charset="0"/>
                </a:rPr>
                <a:t>ED=18</a:t>
              </a:r>
              <a:endParaRPr lang="ru-RU" b="1" dirty="0">
                <a:latin typeface="Bookman Old Style" panose="02050604050505020204" pitchFamily="18" charset="0"/>
              </a:endParaRPr>
            </a:p>
          </p:txBody>
        </p:sp>
      </p:grpSp>
      <p:sp>
        <p:nvSpPr>
          <p:cNvPr id="24583" name="TextBox 34"/>
          <p:cNvSpPr txBox="1">
            <a:spLocks noChangeArrowheads="1"/>
          </p:cNvSpPr>
          <p:nvPr/>
        </p:nvSpPr>
        <p:spPr bwMode="auto">
          <a:xfrm>
            <a:off x="2665942" y="2856626"/>
            <a:ext cx="17589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3600" b="1" dirty="0" smtClean="0">
                <a:solidFill>
                  <a:srgbClr val="C00000"/>
                </a:solidFill>
              </a:rPr>
              <a:t>S - ?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24" name="Line 19"/>
          <p:cNvSpPr>
            <a:spLocks noChangeShapeType="1"/>
          </p:cNvSpPr>
          <p:nvPr/>
        </p:nvSpPr>
        <p:spPr bwMode="auto">
          <a:xfrm>
            <a:off x="5159449" y="2736194"/>
            <a:ext cx="0" cy="20161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4000" dirty="0"/>
          </a:p>
        </p:txBody>
      </p:sp>
      <p:sp>
        <p:nvSpPr>
          <p:cNvPr id="25" name="Line 19"/>
          <p:cNvSpPr>
            <a:spLocks noChangeShapeType="1"/>
          </p:cNvSpPr>
          <p:nvPr/>
        </p:nvSpPr>
        <p:spPr bwMode="auto">
          <a:xfrm flipH="1">
            <a:off x="4079949" y="2736195"/>
            <a:ext cx="1079499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266163" y="2215031"/>
            <a:ext cx="3818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K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514893" y="2123377"/>
                <a:ext cx="4206601" cy="2800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∆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ABE = ∆CDK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𝐒</m:t>
                        </m:r>
                      </m:e>
                      <m:sub>
                        <m:r>
                          <a:rPr lang="en-US" sz="44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𝐀𝐁𝐂𝐃</m:t>
                        </m:r>
                        <m:r>
                          <a:rPr lang="en-US" sz="44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44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1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𝐒</m:t>
                        </m:r>
                      </m:e>
                      <m:sub>
                        <m:r>
                          <a:rPr lang="en-US" sz="4400" b="1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𝐁</m:t>
                        </m:r>
                        <m:r>
                          <a:rPr lang="en-US" sz="44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𝐊</m:t>
                        </m:r>
                        <m:r>
                          <a:rPr lang="en-US" sz="4400" b="1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𝐃</m:t>
                        </m:r>
                        <m:r>
                          <a:rPr lang="en-US" sz="44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𝐄</m:t>
                        </m:r>
                        <m:r>
                          <a:rPr lang="en-US" sz="4400" b="1" i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 = 12∙18 = 216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4893" y="2123377"/>
                <a:ext cx="4206601" cy="2800767"/>
              </a:xfrm>
              <a:prstGeom prst="rect">
                <a:avLst/>
              </a:prstGeom>
              <a:blipFill rotWithShape="0">
                <a:blip r:embed="rId3"/>
                <a:stretch>
                  <a:fillRect l="-5942" t="-4565" r="-4783" b="-47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4659191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316" name="Oval 44"/>
          <p:cNvSpPr>
            <a:spLocks noChangeArrowheads="1"/>
          </p:cNvSpPr>
          <p:nvPr/>
        </p:nvSpPr>
        <p:spPr bwMode="auto">
          <a:xfrm>
            <a:off x="9048328" y="5373216"/>
            <a:ext cx="864096" cy="677416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47108" name="Freeform 3"/>
          <p:cNvSpPr>
            <a:spLocks/>
          </p:cNvSpPr>
          <p:nvPr/>
        </p:nvSpPr>
        <p:spPr bwMode="auto">
          <a:xfrm>
            <a:off x="1905000" y="508000"/>
            <a:ext cx="4038600" cy="1879600"/>
          </a:xfrm>
          <a:custGeom>
            <a:avLst/>
            <a:gdLst>
              <a:gd name="T0" fmla="*/ 0 w 2544"/>
              <a:gd name="T1" fmla="*/ 1879600 h 1184"/>
              <a:gd name="T2" fmla="*/ 1498600 w 2544"/>
              <a:gd name="T3" fmla="*/ 0 h 1184"/>
              <a:gd name="T4" fmla="*/ 3355975 w 2544"/>
              <a:gd name="T5" fmla="*/ 25400 h 1184"/>
              <a:gd name="T6" fmla="*/ 4038600 w 2544"/>
              <a:gd name="T7" fmla="*/ 1854200 h 1184"/>
              <a:gd name="T8" fmla="*/ 0 w 2544"/>
              <a:gd name="T9" fmla="*/ 1879600 h 11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44" h="1184">
                <a:moveTo>
                  <a:pt x="0" y="1184"/>
                </a:moveTo>
                <a:lnTo>
                  <a:pt x="944" y="0"/>
                </a:lnTo>
                <a:lnTo>
                  <a:pt x="2114" y="16"/>
                </a:lnTo>
                <a:lnTo>
                  <a:pt x="2544" y="1168"/>
                </a:lnTo>
                <a:lnTo>
                  <a:pt x="0" y="1184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66"/>
              </a:gs>
            </a:gsLst>
            <a:path path="rect">
              <a:fillToRect l="50000" t="50000" r="50000" b="50000"/>
            </a:path>
          </a:gra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310307" name="Group 35"/>
          <p:cNvGrpSpPr>
            <a:grpSpLocks/>
          </p:cNvGrpSpPr>
          <p:nvPr/>
        </p:nvGrpSpPr>
        <p:grpSpPr bwMode="auto">
          <a:xfrm>
            <a:off x="1879450" y="473075"/>
            <a:ext cx="5800725" cy="4775200"/>
            <a:chOff x="249" y="298"/>
            <a:chExt cx="3654" cy="3008"/>
          </a:xfrm>
        </p:grpSpPr>
        <p:sp>
          <p:nvSpPr>
            <p:cNvPr id="47137" name="Freeform 4" descr="Контурные ромбики"/>
            <p:cNvSpPr>
              <a:spLocks/>
            </p:cNvSpPr>
            <p:nvPr/>
          </p:nvSpPr>
          <p:spPr bwMode="auto">
            <a:xfrm>
              <a:off x="249" y="298"/>
              <a:ext cx="3440" cy="3008"/>
            </a:xfrm>
            <a:custGeom>
              <a:avLst/>
              <a:gdLst>
                <a:gd name="T0" fmla="*/ 2480 w 3440"/>
                <a:gd name="T1" fmla="*/ 3008 h 3008"/>
                <a:gd name="T2" fmla="*/ 2496 w 3440"/>
                <a:gd name="T3" fmla="*/ 3008 h 3008"/>
                <a:gd name="T4" fmla="*/ 0 w 3440"/>
                <a:gd name="T5" fmla="*/ 1184 h 3008"/>
                <a:gd name="T6" fmla="*/ 944 w 3440"/>
                <a:gd name="T7" fmla="*/ 0 h 3008"/>
                <a:gd name="T8" fmla="*/ 944 w 3440"/>
                <a:gd name="T9" fmla="*/ 0 h 3008"/>
                <a:gd name="T10" fmla="*/ 944 w 3440"/>
                <a:gd name="T11" fmla="*/ 0 h 3008"/>
                <a:gd name="T12" fmla="*/ 3440 w 3440"/>
                <a:gd name="T13" fmla="*/ 1856 h 3008"/>
                <a:gd name="T14" fmla="*/ 3440 w 3440"/>
                <a:gd name="T15" fmla="*/ 1856 h 3008"/>
                <a:gd name="T16" fmla="*/ 2480 w 3440"/>
                <a:gd name="T17" fmla="*/ 3008 h 300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440" h="3008">
                  <a:moveTo>
                    <a:pt x="2480" y="3008"/>
                  </a:moveTo>
                  <a:lnTo>
                    <a:pt x="2496" y="3008"/>
                  </a:lnTo>
                  <a:lnTo>
                    <a:pt x="0" y="1184"/>
                  </a:lnTo>
                  <a:lnTo>
                    <a:pt x="944" y="0"/>
                  </a:lnTo>
                  <a:lnTo>
                    <a:pt x="3440" y="1856"/>
                  </a:lnTo>
                  <a:lnTo>
                    <a:pt x="2480" y="3008"/>
                  </a:lnTo>
                  <a:close/>
                </a:path>
              </a:pathLst>
            </a:custGeom>
            <a:pattFill prst="openDmnd">
              <a:fgClr>
                <a:srgbClr val="0099FF"/>
              </a:fgClr>
              <a:bgClr>
                <a:schemeClr val="bg1"/>
              </a:bgClr>
            </a:patt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7138" name="Text Box 10"/>
            <p:cNvSpPr txBox="1">
              <a:spLocks noChangeArrowheads="1"/>
            </p:cNvSpPr>
            <p:nvPr/>
          </p:nvSpPr>
          <p:spPr bwMode="auto">
            <a:xfrm>
              <a:off x="3648" y="1968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400" b="1"/>
                <a:t>P</a:t>
              </a:r>
              <a:endParaRPr lang="ru-RU" sz="2400" b="1"/>
            </a:p>
          </p:txBody>
        </p:sp>
        <p:sp>
          <p:nvSpPr>
            <p:cNvPr id="47139" name="Text Box 16"/>
            <p:cNvSpPr txBox="1">
              <a:spLocks noChangeArrowheads="1"/>
            </p:cNvSpPr>
            <p:nvPr/>
          </p:nvSpPr>
          <p:spPr bwMode="auto">
            <a:xfrm flipH="1">
              <a:off x="2601" y="2898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2400" b="1" dirty="0"/>
                <a:t>K</a:t>
              </a:r>
              <a:endParaRPr lang="ru-RU" sz="2400" b="1" dirty="0"/>
            </a:p>
          </p:txBody>
        </p:sp>
      </p:grpSp>
      <p:grpSp>
        <p:nvGrpSpPr>
          <p:cNvPr id="47110" name="Group 31"/>
          <p:cNvGrpSpPr>
            <a:grpSpLocks/>
          </p:cNvGrpSpPr>
          <p:nvPr/>
        </p:nvGrpSpPr>
        <p:grpSpPr bwMode="auto">
          <a:xfrm>
            <a:off x="6583237" y="742093"/>
            <a:ext cx="5340175" cy="1570038"/>
            <a:chOff x="2928" y="30"/>
            <a:chExt cx="2880" cy="989"/>
          </a:xfrm>
        </p:grpSpPr>
        <p:sp>
          <p:nvSpPr>
            <p:cNvPr id="47134" name="Text Box 7"/>
            <p:cNvSpPr txBox="1">
              <a:spLocks noChangeArrowheads="1"/>
            </p:cNvSpPr>
            <p:nvPr/>
          </p:nvSpPr>
          <p:spPr bwMode="auto">
            <a:xfrm>
              <a:off x="2928" y="30"/>
              <a:ext cx="2880" cy="9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sz="2400" dirty="0" smtClean="0"/>
                <a:t>А</a:t>
              </a:r>
              <a:r>
                <a:rPr lang="en-US" sz="2400" dirty="0" smtClean="0"/>
                <a:t>BCD  </a:t>
              </a:r>
              <a:r>
                <a:rPr lang="en-US" sz="2400" dirty="0" err="1" smtClean="0"/>
                <a:t>trapetsiyaning</a:t>
              </a:r>
              <a:r>
                <a:rPr lang="ru-RU" sz="2400" dirty="0" smtClean="0"/>
                <a:t>     </a:t>
              </a:r>
              <a:endParaRPr lang="ru-RU" sz="2400" dirty="0"/>
            </a:p>
            <a:p>
              <a:pPr eaLnBrk="1" hangingPunct="1"/>
              <a:r>
                <a:rPr lang="ru-RU" sz="2400" dirty="0"/>
                <a:t>   </a:t>
              </a:r>
              <a:r>
                <a:rPr lang="en-US" sz="2400" dirty="0" smtClean="0"/>
                <a:t> </a:t>
              </a:r>
              <a:r>
                <a:rPr lang="ru-RU" sz="2400" dirty="0" smtClean="0"/>
                <a:t>А </a:t>
              </a:r>
              <a:r>
                <a:rPr lang="ru-RU" sz="2400" dirty="0"/>
                <a:t>= 45</a:t>
              </a:r>
              <a:r>
                <a:rPr lang="ru-RU" sz="2400" baseline="30000" dirty="0"/>
                <a:t>0</a:t>
              </a:r>
              <a:r>
                <a:rPr lang="ru-RU" sz="2400" dirty="0"/>
                <a:t>,      С = 100</a:t>
              </a:r>
              <a:r>
                <a:rPr lang="ru-RU" sz="2400" baseline="30000" dirty="0"/>
                <a:t>0</a:t>
              </a:r>
              <a:r>
                <a:rPr lang="ru-RU" sz="2400" dirty="0"/>
                <a:t>. </a:t>
              </a:r>
              <a:endParaRPr lang="en-US" sz="2400" dirty="0"/>
            </a:p>
            <a:p>
              <a:pPr eaLnBrk="1" hangingPunct="1"/>
              <a:r>
                <a:rPr lang="ru-RU" sz="2400" dirty="0" smtClean="0"/>
                <a:t> </a:t>
              </a:r>
              <a:r>
                <a:rPr lang="ru-RU" sz="2400" dirty="0"/>
                <a:t>В</a:t>
              </a:r>
              <a:r>
                <a:rPr lang="en-US" sz="2400" dirty="0"/>
                <a:t>D</a:t>
              </a:r>
              <a:r>
                <a:rPr lang="ru-RU" sz="2400" dirty="0"/>
                <a:t> </a:t>
              </a:r>
              <a:r>
                <a:rPr lang="en-US" sz="2400" dirty="0" err="1" smtClean="0"/>
                <a:t>dioganal</a:t>
              </a:r>
              <a:r>
                <a:rPr lang="ru-RU" sz="2400" dirty="0" smtClean="0"/>
                <a:t> </a:t>
              </a:r>
              <a:r>
                <a:rPr lang="ru-RU" sz="2400" dirty="0"/>
                <a:t>С</a:t>
              </a:r>
              <a:r>
                <a:rPr lang="en-US" sz="2400" dirty="0" smtClean="0"/>
                <a:t>D yon </a:t>
              </a:r>
              <a:r>
                <a:rPr lang="en-US" sz="2400" dirty="0" err="1" smtClean="0"/>
                <a:t>tomon</a:t>
              </a:r>
              <a:r>
                <a:rPr lang="en-US" sz="2400" dirty="0" smtClean="0"/>
                <a:t> </a:t>
              </a:r>
              <a:r>
                <a:rPr lang="ru-RU" sz="2400" dirty="0" smtClean="0"/>
                <a:t> </a:t>
              </a:r>
              <a:r>
                <a:rPr lang="en-US" sz="2400" dirty="0" err="1" smtClean="0"/>
                <a:t>bilan</a:t>
              </a:r>
              <a:r>
                <a:rPr lang="en-US" sz="2400" dirty="0" smtClean="0"/>
                <a:t> </a:t>
              </a:r>
            </a:p>
            <a:p>
              <a:pPr eaLnBrk="1" hangingPunct="1"/>
              <a:r>
                <a:rPr lang="ru-RU" sz="2400" dirty="0" smtClean="0"/>
                <a:t>35</a:t>
              </a:r>
              <a:r>
                <a:rPr lang="ru-RU" sz="2400" baseline="30000" dirty="0" smtClean="0"/>
                <a:t>0</a:t>
              </a:r>
              <a:r>
                <a:rPr lang="en-US" sz="2400" dirty="0" smtClean="0"/>
                <a:t> </a:t>
              </a:r>
              <a:r>
                <a:rPr lang="en-US" sz="2400" dirty="0" err="1" smtClean="0"/>
                <a:t>burchak</a:t>
              </a:r>
              <a:r>
                <a:rPr lang="en-US" sz="2400" dirty="0" smtClean="0"/>
                <a:t> </a:t>
              </a:r>
              <a:r>
                <a:rPr lang="en-US" sz="2400" dirty="0" err="1" smtClean="0"/>
                <a:t>tashkil</a:t>
              </a:r>
              <a:r>
                <a:rPr lang="en-US" sz="2400" dirty="0" smtClean="0"/>
                <a:t> </a:t>
              </a:r>
              <a:r>
                <a:rPr lang="en-US" sz="2400" dirty="0" err="1" smtClean="0"/>
                <a:t>qiladi</a:t>
              </a:r>
              <a:r>
                <a:rPr lang="en-US" sz="2400" dirty="0" smtClean="0"/>
                <a:t>.</a:t>
              </a:r>
              <a:endParaRPr lang="ru-RU" sz="2400" dirty="0"/>
            </a:p>
          </p:txBody>
        </p:sp>
        <p:graphicFrame>
          <p:nvGraphicFramePr>
            <p:cNvPr id="47135" name="Object 2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4257255"/>
                </p:ext>
              </p:extLst>
            </p:nvPr>
          </p:nvGraphicFramePr>
          <p:xfrm>
            <a:off x="2970" y="271"/>
            <a:ext cx="278" cy="2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90" name="Формула" r:id="rId4" imgW="164957" imgH="152268" progId="Equation.3">
                    <p:embed/>
                  </p:oleObj>
                </mc:Choice>
                <mc:Fallback>
                  <p:oleObj name="Формула" r:id="rId4" imgW="164957" imgH="152268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70" y="271"/>
                          <a:ext cx="278" cy="2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7136" name="Object 2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0451470"/>
                </p:ext>
              </p:extLst>
            </p:nvPr>
          </p:nvGraphicFramePr>
          <p:xfrm>
            <a:off x="3823" y="300"/>
            <a:ext cx="279" cy="2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91" name="Формула" r:id="rId6" imgW="164957" imgH="152268" progId="Equation.3">
                    <p:embed/>
                  </p:oleObj>
                </mc:Choice>
                <mc:Fallback>
                  <p:oleObj name="Формула" r:id="rId6" imgW="164957" imgH="152268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23" y="300"/>
                          <a:ext cx="279" cy="2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7111" name="Text Box 8"/>
          <p:cNvSpPr txBox="1">
            <a:spLocks noChangeArrowheads="1"/>
          </p:cNvSpPr>
          <p:nvPr/>
        </p:nvSpPr>
        <p:spPr bwMode="auto">
          <a:xfrm>
            <a:off x="2971801" y="1524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400" b="1"/>
              <a:t>В</a:t>
            </a:r>
          </a:p>
        </p:txBody>
      </p:sp>
      <p:sp>
        <p:nvSpPr>
          <p:cNvPr id="47112" name="Text Box 9"/>
          <p:cNvSpPr txBox="1">
            <a:spLocks noChangeArrowheads="1"/>
          </p:cNvSpPr>
          <p:nvPr/>
        </p:nvSpPr>
        <p:spPr bwMode="auto">
          <a:xfrm>
            <a:off x="5257801" y="2286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400" b="1"/>
              <a:t>С</a:t>
            </a:r>
          </a:p>
        </p:txBody>
      </p:sp>
      <p:sp>
        <p:nvSpPr>
          <p:cNvPr id="47113" name="Text Box 11"/>
          <p:cNvSpPr txBox="1">
            <a:spLocks noChangeArrowheads="1"/>
          </p:cNvSpPr>
          <p:nvPr/>
        </p:nvSpPr>
        <p:spPr bwMode="auto">
          <a:xfrm>
            <a:off x="1752601" y="24384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400" b="1"/>
              <a:t>А</a:t>
            </a:r>
          </a:p>
        </p:txBody>
      </p:sp>
      <p:sp>
        <p:nvSpPr>
          <p:cNvPr id="47114" name="Text Box 13"/>
          <p:cNvSpPr txBox="1">
            <a:spLocks noChangeArrowheads="1"/>
          </p:cNvSpPr>
          <p:nvPr/>
        </p:nvSpPr>
        <p:spPr bwMode="auto">
          <a:xfrm>
            <a:off x="5867401" y="19050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400" b="1"/>
              <a:t>D</a:t>
            </a:r>
            <a:endParaRPr lang="ru-RU" sz="2400" b="1"/>
          </a:p>
        </p:txBody>
      </p:sp>
      <p:sp>
        <p:nvSpPr>
          <p:cNvPr id="47115" name="Rectangle 14"/>
          <p:cNvSpPr>
            <a:spLocks noChangeArrowheads="1"/>
          </p:cNvSpPr>
          <p:nvPr/>
        </p:nvSpPr>
        <p:spPr bwMode="auto">
          <a:xfrm>
            <a:off x="1981200" y="2041525"/>
            <a:ext cx="56457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000" b="1"/>
              <a:t>45</a:t>
            </a:r>
            <a:r>
              <a:rPr lang="ru-RU" sz="2000" b="1" baseline="30000"/>
              <a:t>0</a:t>
            </a:r>
            <a:endParaRPr lang="ru-RU" sz="2000" b="1"/>
          </a:p>
        </p:txBody>
      </p:sp>
      <p:sp>
        <p:nvSpPr>
          <p:cNvPr id="310289" name="Rectangle 17"/>
          <p:cNvSpPr>
            <a:spLocks noChangeArrowheads="1"/>
          </p:cNvSpPr>
          <p:nvPr/>
        </p:nvSpPr>
        <p:spPr bwMode="auto">
          <a:xfrm>
            <a:off x="6553200" y="2536825"/>
            <a:ext cx="34977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х</a:t>
            </a:r>
          </a:p>
        </p:txBody>
      </p:sp>
      <p:sp>
        <p:nvSpPr>
          <p:cNvPr id="47117" name="Oval 22"/>
          <p:cNvSpPr>
            <a:spLocks noChangeArrowheads="1"/>
          </p:cNvSpPr>
          <p:nvPr/>
        </p:nvSpPr>
        <p:spPr bwMode="auto">
          <a:xfrm>
            <a:off x="5181600" y="4572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47118" name="Oval 23"/>
          <p:cNvSpPr>
            <a:spLocks noChangeArrowheads="1"/>
          </p:cNvSpPr>
          <p:nvPr/>
        </p:nvSpPr>
        <p:spPr bwMode="auto">
          <a:xfrm>
            <a:off x="3352800" y="4572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310298" name="Text Box 26"/>
          <p:cNvSpPr txBox="1">
            <a:spLocks noChangeArrowheads="1"/>
          </p:cNvSpPr>
          <p:nvPr/>
        </p:nvSpPr>
        <p:spPr bwMode="auto">
          <a:xfrm>
            <a:off x="1600200" y="-76200"/>
            <a:ext cx="56778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6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*</a:t>
            </a:r>
          </a:p>
        </p:txBody>
      </p:sp>
      <p:sp>
        <p:nvSpPr>
          <p:cNvPr id="47120" name="Rectangle 32"/>
          <p:cNvSpPr>
            <a:spLocks noChangeArrowheads="1"/>
          </p:cNvSpPr>
          <p:nvPr/>
        </p:nvSpPr>
        <p:spPr bwMode="auto">
          <a:xfrm>
            <a:off x="4710114" y="593725"/>
            <a:ext cx="70724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000" b="1"/>
              <a:t>100</a:t>
            </a:r>
            <a:r>
              <a:rPr lang="ru-RU" sz="2000" b="1" baseline="30000"/>
              <a:t>0</a:t>
            </a:r>
            <a:endParaRPr lang="ru-RU" sz="2000" b="1"/>
          </a:p>
        </p:txBody>
      </p:sp>
      <p:sp>
        <p:nvSpPr>
          <p:cNvPr id="47121" name="Rectangle 33"/>
          <p:cNvSpPr>
            <a:spLocks noChangeArrowheads="1"/>
          </p:cNvSpPr>
          <p:nvPr/>
        </p:nvSpPr>
        <p:spPr bwMode="auto">
          <a:xfrm>
            <a:off x="5257800" y="1676400"/>
            <a:ext cx="56457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000" b="1"/>
              <a:t>35</a:t>
            </a:r>
            <a:r>
              <a:rPr lang="ru-RU" sz="2000" b="1" baseline="30000"/>
              <a:t>0</a:t>
            </a:r>
            <a:endParaRPr lang="ru-RU" sz="2000" b="1"/>
          </a:p>
        </p:txBody>
      </p:sp>
      <p:sp>
        <p:nvSpPr>
          <p:cNvPr id="310306" name="Rectangle 34"/>
          <p:cNvSpPr>
            <a:spLocks noChangeArrowheads="1"/>
          </p:cNvSpPr>
          <p:nvPr/>
        </p:nvSpPr>
        <p:spPr bwMode="auto">
          <a:xfrm>
            <a:off x="4495800" y="990600"/>
            <a:ext cx="5325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2х</a:t>
            </a:r>
          </a:p>
        </p:txBody>
      </p:sp>
      <p:sp>
        <p:nvSpPr>
          <p:cNvPr id="47123" name="Freeform 6"/>
          <p:cNvSpPr>
            <a:spLocks/>
          </p:cNvSpPr>
          <p:nvPr/>
        </p:nvSpPr>
        <p:spPr bwMode="auto">
          <a:xfrm>
            <a:off x="1879600" y="2362200"/>
            <a:ext cx="4064000" cy="25400"/>
          </a:xfrm>
          <a:custGeom>
            <a:avLst/>
            <a:gdLst>
              <a:gd name="T0" fmla="*/ 0 w 2560"/>
              <a:gd name="T1" fmla="*/ 25400 h 16"/>
              <a:gd name="T2" fmla="*/ 4064000 w 2560"/>
              <a:gd name="T3" fmla="*/ 0 h 1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560" h="16">
                <a:moveTo>
                  <a:pt x="0" y="16"/>
                </a:moveTo>
                <a:lnTo>
                  <a:pt x="2560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7124" name="Oval 20"/>
          <p:cNvSpPr>
            <a:spLocks noChangeArrowheads="1"/>
          </p:cNvSpPr>
          <p:nvPr/>
        </p:nvSpPr>
        <p:spPr bwMode="auto">
          <a:xfrm>
            <a:off x="5867400" y="22860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47125" name="Oval 21"/>
          <p:cNvSpPr>
            <a:spLocks noChangeArrowheads="1"/>
          </p:cNvSpPr>
          <p:nvPr/>
        </p:nvSpPr>
        <p:spPr bwMode="auto">
          <a:xfrm>
            <a:off x="1828800" y="22860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47126" name="Freeform 36"/>
          <p:cNvSpPr>
            <a:spLocks/>
          </p:cNvSpPr>
          <p:nvPr/>
        </p:nvSpPr>
        <p:spPr bwMode="auto">
          <a:xfrm>
            <a:off x="3467100" y="533400"/>
            <a:ext cx="2400300" cy="1828800"/>
          </a:xfrm>
          <a:custGeom>
            <a:avLst/>
            <a:gdLst>
              <a:gd name="T0" fmla="*/ 0 w 1512"/>
              <a:gd name="T1" fmla="*/ 0 h 1152"/>
              <a:gd name="T2" fmla="*/ 2400300 w 1512"/>
              <a:gd name="T3" fmla="*/ 1828800 h 1152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12" h="1152">
                <a:moveTo>
                  <a:pt x="0" y="0"/>
                </a:moveTo>
                <a:lnTo>
                  <a:pt x="1512" y="1152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0309" name="Rectangle 37"/>
          <p:cNvSpPr>
            <a:spLocks noChangeArrowheads="1"/>
          </p:cNvSpPr>
          <p:nvPr/>
        </p:nvSpPr>
        <p:spPr bwMode="auto">
          <a:xfrm>
            <a:off x="3657600" y="457200"/>
            <a:ext cx="56457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000" b="1"/>
              <a:t>45</a:t>
            </a:r>
            <a:r>
              <a:rPr lang="ru-RU" sz="2000" b="1" baseline="30000"/>
              <a:t>0</a:t>
            </a:r>
            <a:endParaRPr lang="ru-RU" sz="2000" b="1"/>
          </a:p>
        </p:txBody>
      </p:sp>
      <p:sp>
        <p:nvSpPr>
          <p:cNvPr id="310310" name="Rectangle 38"/>
          <p:cNvSpPr>
            <a:spLocks noChangeArrowheads="1"/>
          </p:cNvSpPr>
          <p:nvPr/>
        </p:nvSpPr>
        <p:spPr bwMode="auto">
          <a:xfrm>
            <a:off x="3124200" y="685800"/>
            <a:ext cx="56457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000" b="1"/>
              <a:t>90</a:t>
            </a:r>
            <a:r>
              <a:rPr lang="ru-RU" sz="2000" b="1" baseline="30000"/>
              <a:t>0</a:t>
            </a:r>
            <a:endParaRPr lang="ru-RU" sz="2000" b="1"/>
          </a:p>
        </p:txBody>
      </p:sp>
      <p:sp>
        <p:nvSpPr>
          <p:cNvPr id="310311" name="Text Box 39"/>
          <p:cNvSpPr txBox="1">
            <a:spLocks noChangeArrowheads="1"/>
          </p:cNvSpPr>
          <p:nvPr/>
        </p:nvSpPr>
        <p:spPr bwMode="auto">
          <a:xfrm>
            <a:off x="3733800" y="381001"/>
            <a:ext cx="39786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sp>
        <p:nvSpPr>
          <p:cNvPr id="310312" name="Text Box 40"/>
          <p:cNvSpPr txBox="1">
            <a:spLocks noChangeArrowheads="1"/>
          </p:cNvSpPr>
          <p:nvPr/>
        </p:nvSpPr>
        <p:spPr bwMode="auto">
          <a:xfrm>
            <a:off x="3200400" y="533401"/>
            <a:ext cx="39786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sp>
        <p:nvSpPr>
          <p:cNvPr id="310313" name="Rectangle 41"/>
          <p:cNvSpPr>
            <a:spLocks noChangeArrowheads="1"/>
          </p:cNvSpPr>
          <p:nvPr/>
        </p:nvSpPr>
        <p:spPr bwMode="auto">
          <a:xfrm>
            <a:off x="2916982" y="2670722"/>
            <a:ext cx="345216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800" b="1" dirty="0" err="1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endParaRPr lang="ru-RU" sz="2800" b="1" dirty="0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0314" name="Rectangle 42"/>
          <p:cNvSpPr>
            <a:spLocks noChangeArrowheads="1"/>
          </p:cNvSpPr>
          <p:nvPr/>
        </p:nvSpPr>
        <p:spPr bwMode="auto">
          <a:xfrm>
            <a:off x="1981200" y="2041525"/>
            <a:ext cx="56457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sz="2000" b="1"/>
              <a:t>45</a:t>
            </a:r>
            <a:r>
              <a:rPr lang="ru-RU" sz="2000" b="1" baseline="30000"/>
              <a:t>0</a:t>
            </a:r>
            <a:endParaRPr lang="ru-RU" sz="2000" b="1"/>
          </a:p>
        </p:txBody>
      </p:sp>
      <p:sp>
        <p:nvSpPr>
          <p:cNvPr id="310315" name="Rectangle 43"/>
          <p:cNvSpPr>
            <a:spLocks noChangeArrowheads="1"/>
          </p:cNvSpPr>
          <p:nvPr/>
        </p:nvSpPr>
        <p:spPr bwMode="auto">
          <a:xfrm>
            <a:off x="4495800" y="990600"/>
            <a:ext cx="5325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sz="2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2х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752850" y="2431463"/>
            <a:ext cx="18117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 cm²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9118" y="3405846"/>
            <a:ext cx="117174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АВ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tomonda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АВРК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parallelogramm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joylashganki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 ВР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kesmada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yotadi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В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 = 2:1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nisbatda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parallelogramm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perimetri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30с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4452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310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0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10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310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103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0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0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0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03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03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03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03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03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03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03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03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0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10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310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3103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0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0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0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03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03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03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03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03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03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03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03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0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0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0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03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03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03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03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03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03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03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03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1.85185E-6 L 0.2401 -0.00787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3103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05" y="-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10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10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31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10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10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1000"/>
                                        <p:tgtEl>
                                          <p:spTgt spid="310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10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10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310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1.11111E-6 L -0.18854 -0.00324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3103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27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0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0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0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03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03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03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03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03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03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03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03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0316" grpId="0" animBg="1"/>
      <p:bldP spid="310289" grpId="0"/>
      <p:bldP spid="310306" grpId="0"/>
      <p:bldP spid="310309" grpId="0"/>
      <p:bldP spid="310310" grpId="0"/>
      <p:bldP spid="310311" grpId="0"/>
      <p:bldP spid="310311" grpId="1"/>
      <p:bldP spid="310312" grpId="0"/>
      <p:bldP spid="310312" grpId="1"/>
      <p:bldP spid="310313" grpId="0"/>
      <p:bldP spid="310314" grpId="0"/>
      <p:bldP spid="310315" grpId="0"/>
      <p:bldP spid="310315" grpId="1"/>
      <p:bldP spid="2" grpId="0"/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6358</TotalTime>
  <Words>320</Words>
  <Application>Microsoft Office PowerPoint</Application>
  <PresentationFormat>Широкоэкранный</PresentationFormat>
  <Paragraphs>148</Paragraphs>
  <Slides>10</Slides>
  <Notes>6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21" baseType="lpstr">
      <vt:lpstr>Arial Unicode MS</vt:lpstr>
      <vt:lpstr>Arial</vt:lpstr>
      <vt:lpstr>Bookman Old Style</vt:lpstr>
      <vt:lpstr>Calibri</vt:lpstr>
      <vt:lpstr>Calibri Light</vt:lpstr>
      <vt:lpstr>Cambria Math</vt:lpstr>
      <vt:lpstr>Times New Roman</vt:lpstr>
      <vt:lpstr>Wingdings</vt:lpstr>
      <vt:lpstr>Тема Office</vt:lpstr>
      <vt:lpstr>Формула</vt:lpstr>
      <vt:lpstr>Уравнение</vt:lpstr>
      <vt:lpstr>Презентация PowerPoint</vt:lpstr>
      <vt:lpstr>Yuza formulalari</vt:lpstr>
      <vt:lpstr>Презентация PowerPoint</vt:lpstr>
      <vt:lpstr>Презентация PowerPoint</vt:lpstr>
      <vt:lpstr>Презентация PowerPoint</vt:lpstr>
      <vt:lpstr>Презентация PowerPoint</vt:lpstr>
      <vt:lpstr>       Chizma asosida berilgan masalani yeching </vt:lpstr>
      <vt:lpstr>Презентация PowerPoint</vt:lpstr>
      <vt:lpstr>Презентация PowerPoint</vt:lpstr>
      <vt:lpstr>       Mustaqil bajarish uchun topshiriqlar: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762</cp:revision>
  <dcterms:created xsi:type="dcterms:W3CDTF">2020-06-19T20:52:49Z</dcterms:created>
  <dcterms:modified xsi:type="dcterms:W3CDTF">2021-01-18T18:09:38Z</dcterms:modified>
</cp:coreProperties>
</file>