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4"/>
  </p:notesMasterIdLst>
  <p:sldIdLst>
    <p:sldId id="306" r:id="rId2"/>
    <p:sldId id="361" r:id="rId3"/>
    <p:sldId id="368" r:id="rId4"/>
    <p:sldId id="367" r:id="rId5"/>
    <p:sldId id="362" r:id="rId6"/>
    <p:sldId id="365" r:id="rId7"/>
    <p:sldId id="370" r:id="rId8"/>
    <p:sldId id="371" r:id="rId9"/>
    <p:sldId id="366" r:id="rId10"/>
    <p:sldId id="363" r:id="rId11"/>
    <p:sldId id="364" r:id="rId12"/>
    <p:sldId id="339" r:id="rId13"/>
  </p:sldIdLst>
  <p:sldSz cx="12192000" cy="6858000"/>
  <p:notesSz cx="6858000" cy="9144000"/>
  <p:custDataLst>
    <p:tags r:id="rId1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0000"/>
    <a:srgbClr val="000000"/>
    <a:srgbClr val="5D2884"/>
    <a:srgbClr val="2B13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9630" autoAdjust="0"/>
  </p:normalViewPr>
  <p:slideViewPr>
    <p:cSldViewPr>
      <p:cViewPr varScale="1">
        <p:scale>
          <a:sx n="72" d="100"/>
          <a:sy n="72" d="100"/>
        </p:scale>
        <p:origin x="9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17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72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D0C1E7-CD25-4140-B217-ACA6BC404C6A}" type="slidenum">
              <a:rPr lang="ru-RU">
                <a:latin typeface="Arial" charset="0"/>
                <a:cs typeface="Arial" charset="0"/>
              </a:rPr>
              <a:pPr/>
              <a:t>11</a:t>
            </a:fld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>
                <a:latin typeface="Arial" charset="0"/>
                <a:cs typeface="Arial" charset="0"/>
              </a:rPr>
              <a:t>Б.Г. Зив, В.М. Мейлер «Дидактические материалы по геометрии для 8 класса»</a:t>
            </a:r>
          </a:p>
          <a:p>
            <a:pPr eaLnBrk="1" hangingPunct="1"/>
            <a:endParaRPr lang="ru-RU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4927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D279CF-E820-4FE0-BFC7-8BE7B8F33A87}" type="slidenum">
              <a:rPr lang="ru-RU"/>
              <a:pPr/>
              <a:t>3</a:t>
            </a:fld>
            <a:endParaRPr lang="ru-RU"/>
          </a:p>
        </p:txBody>
      </p:sp>
      <p:sp>
        <p:nvSpPr>
          <p:cNvPr id="333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333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71862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2478BB-110E-48DB-8593-7576D4C52FD4}" type="slidenum">
              <a:rPr lang="ru-RU">
                <a:latin typeface="Arial" charset="0"/>
                <a:cs typeface="Arial" charset="0"/>
              </a:rPr>
              <a:pPr/>
              <a:t>4</a:t>
            </a:fld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>
                <a:latin typeface="Arial" charset="0"/>
                <a:cs typeface="Arial" charset="0"/>
              </a:rPr>
              <a:t>Б.Г. Зив, В.М. Мейлер «Дидактические материалы по геометрии для 8 класса». ОШИБКА чертежа</a:t>
            </a:r>
          </a:p>
          <a:p>
            <a:pPr eaLnBrk="1" hangingPunct="1"/>
            <a:endParaRPr lang="ru-RU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54958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0DE7AC-C4E3-47D1-B73E-EF3365361198}" type="slidenum">
              <a:rPr lang="ru-RU">
                <a:latin typeface="Arial" charset="0"/>
                <a:cs typeface="Arial" charset="0"/>
              </a:rPr>
              <a:pPr/>
              <a:t>5</a:t>
            </a:fld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64130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4C92B1E-D1AB-4DCB-A1D9-7ADF5E16615E}" type="slidenum">
              <a:rPr lang="ru-RU"/>
              <a:pPr/>
              <a:t>6</a:t>
            </a:fld>
            <a:endParaRPr lang="ru-RU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smtClean="0"/>
              <a:t>Б.Г. Зив, В.М. Мейлер «Дидактические материалы по геометрии для 8 класса»</a:t>
            </a:r>
          </a:p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2838089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75C1A9-61DE-4B96-BF59-2FA1AAB50EA0}" type="slidenum">
              <a:rPr lang="ru-RU"/>
              <a:pPr/>
              <a:t>7</a:t>
            </a:fld>
            <a:endParaRPr lang="ru-RU"/>
          </a:p>
        </p:txBody>
      </p:sp>
      <p:sp>
        <p:nvSpPr>
          <p:cNvPr id="356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356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Л.С. Атанасян «Геометрия 7-9»   № 47</a:t>
            </a:r>
            <a:r>
              <a:rPr lang="en-US"/>
              <a:t>6</a:t>
            </a:r>
            <a:r>
              <a:rPr lang="ru-RU"/>
              <a:t>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4106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4C92B1E-D1AB-4DCB-A1D9-7ADF5E16615E}" type="slidenum">
              <a:rPr lang="ru-RU"/>
              <a:pPr/>
              <a:t>8</a:t>
            </a:fld>
            <a:endParaRPr lang="ru-RU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smtClean="0"/>
              <a:t>Б.Г. Зив, В.М. Мейлер «Дидактические материалы по геометрии для 8 класса»</a:t>
            </a:r>
          </a:p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135369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C13B38B-B845-4DF3-A1C7-00940B2C270A}" type="slidenum">
              <a:rPr lang="ru-RU"/>
              <a:pPr/>
              <a:t>9</a:t>
            </a:fld>
            <a:endParaRPr lang="ru-RU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smtClean="0"/>
              <a:t>Б.Г. Зив, В.М. Мейлер «Дидактические материалы по геометрии для 8 класса»</a:t>
            </a:r>
          </a:p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9653343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A75837-9933-4D3F-9BA8-B4EC78AD603F}" type="slidenum">
              <a:rPr lang="ru-RU">
                <a:latin typeface="Arial" charset="0"/>
                <a:cs typeface="Arial" charset="0"/>
              </a:rPr>
              <a:pPr/>
              <a:t>10</a:t>
            </a:fld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>
                <a:latin typeface="Arial" charset="0"/>
                <a:cs typeface="Arial" charset="0"/>
              </a:rPr>
              <a:t>Б.Г. Зив, В.М. Мейлер «Дидактические материалы по геометрии для 8 класса»</a:t>
            </a:r>
          </a:p>
          <a:p>
            <a:pPr eaLnBrk="1" hangingPunct="1"/>
            <a:endParaRPr lang="ru-RU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9558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1/17/2021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1/17/2021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1/17/2021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259192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58048F1D-A451-4328-AF63-53DDFE260E0F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5537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1/17/2021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1/17/2021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1/17/2021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1/17/2021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1/17/2021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1/17/2021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1/17/2021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1/17/2021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1/17/2021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3.wmf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9848"/>
            <a:ext cx="12192000" cy="173065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500073" y="287851"/>
            <a:ext cx="6678119" cy="1133092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8959359" y="2376482"/>
            <a:ext cx="2661487" cy="238624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  <p:sp>
        <p:nvSpPr>
          <p:cNvPr id="16" name="TextBox 15"/>
          <p:cNvSpPr txBox="1"/>
          <p:nvPr/>
        </p:nvSpPr>
        <p:spPr>
          <a:xfrm>
            <a:off x="-96688" y="2779111"/>
            <a:ext cx="10344868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</a:t>
            </a:r>
            <a:r>
              <a:rPr lang="ru-RU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ROMBNING YUZI</a:t>
            </a: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67977" y="2135373"/>
            <a:ext cx="727228" cy="143423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67977" y="4252632"/>
            <a:ext cx="727228" cy="143423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object 11">
            <a:extLst>
              <a:ext uri="{FF2B5EF4-FFF2-40B4-BE49-F238E27FC236}">
                <a16:creationId xmlns:a16="http://schemas.microsoft.com/office/drawing/2014/main" xmlns="" xmlns:lc="http://schemas.openxmlformats.org/drawingml/2006/lockedCanvas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86276" y="436787"/>
            <a:ext cx="1834570" cy="936104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3751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2" name="Freeform 32"/>
          <p:cNvSpPr>
            <a:spLocks/>
          </p:cNvSpPr>
          <p:nvPr/>
        </p:nvSpPr>
        <p:spPr bwMode="auto">
          <a:xfrm>
            <a:off x="1122636" y="584200"/>
            <a:ext cx="1333500" cy="5740400"/>
          </a:xfrm>
          <a:custGeom>
            <a:avLst/>
            <a:gdLst>
              <a:gd name="T0" fmla="*/ 840 w 840"/>
              <a:gd name="T1" fmla="*/ 3616 h 3616"/>
              <a:gd name="T2" fmla="*/ 752 w 840"/>
              <a:gd name="T3" fmla="*/ 0 h 3616"/>
              <a:gd name="T4" fmla="*/ 0 w 840"/>
              <a:gd name="T5" fmla="*/ 2416 h 3616"/>
              <a:gd name="T6" fmla="*/ 840 w 840"/>
              <a:gd name="T7" fmla="*/ 3616 h 3616"/>
              <a:gd name="T8" fmla="*/ 0 60000 65536"/>
              <a:gd name="T9" fmla="*/ 0 60000 65536"/>
              <a:gd name="T10" fmla="*/ 0 60000 65536"/>
              <a:gd name="T11" fmla="*/ 0 60000 65536"/>
              <a:gd name="T12" fmla="*/ 0 w 840"/>
              <a:gd name="T13" fmla="*/ 0 h 3616"/>
              <a:gd name="T14" fmla="*/ 840 w 840"/>
              <a:gd name="T15" fmla="*/ 3616 h 361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40" h="3616">
                <a:moveTo>
                  <a:pt x="840" y="3616"/>
                </a:moveTo>
                <a:lnTo>
                  <a:pt x="752" y="0"/>
                </a:lnTo>
                <a:lnTo>
                  <a:pt x="0" y="2416"/>
                </a:lnTo>
                <a:lnTo>
                  <a:pt x="840" y="3616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noFill/>
            <a:prstDash val="solid"/>
            <a:round/>
            <a:headEnd type="none" w="med" len="med"/>
            <a:tailEnd type="none" w="lg" len="lg"/>
          </a:ln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7444" name="Text Box 4"/>
              <p:cNvSpPr txBox="1">
                <a:spLocks noChangeArrowheads="1"/>
              </p:cNvSpPr>
              <p:nvPr/>
            </p:nvSpPr>
            <p:spPr bwMode="auto">
              <a:xfrm>
                <a:off x="3670848" y="148292"/>
                <a:ext cx="9401168" cy="181588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ru-RU" sz="2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28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АВС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D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rombda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28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ВМ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kesma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28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АВ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D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uchburchakning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bissektrissasi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. </a:t>
                </a:r>
                <a14:m>
                  <m:oMath xmlns:m="http://schemas.openxmlformats.org/officeDocument/2006/math">
                    <m:r>
                      <a:rPr lang="ru-RU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</m:oMath>
                </a14:m>
                <a:r>
                  <a:rPr lang="ru-RU" sz="28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ВМ</a:t>
                </a:r>
                <a:r>
                  <a:rPr lang="en-US" sz="28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D = 157</a:t>
                </a:r>
                <a:r>
                  <a:rPr lang="en-US" sz="2800" b="1" baseline="300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0</a:t>
                </a:r>
                <a:r>
                  <a:rPr lang="en-US" sz="28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30</a:t>
                </a:r>
                <a:r>
                  <a:rPr lang="ru-RU" sz="28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/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Rombning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</a:p>
              <a:p>
                <a:pPr>
                  <a:defRPr/>
                </a:pPr>
                <a:r>
                  <a:rPr lang="en-US" sz="2800" b="1" dirty="0" err="1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balandligi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10 cm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ekani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ma’lum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bo‘lsa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uning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</a:p>
              <a:p>
                <a:pPr>
                  <a:defRPr/>
                </a:pPr>
                <a:r>
                  <a:rPr lang="en-US" sz="2800" b="1" dirty="0" err="1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yuzini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toping.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28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17444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70848" y="148292"/>
                <a:ext cx="9401168" cy="1815882"/>
              </a:xfrm>
              <a:prstGeom prst="rect">
                <a:avLst/>
              </a:prstGeom>
              <a:blipFill rotWithShape="0">
                <a:blip r:embed="rId4"/>
                <a:stretch>
                  <a:fillRect l="-1297" t="-3356" b="-8389"/>
                </a:stretch>
              </a:blipFill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02" name="Text Box 5"/>
          <p:cNvSpPr txBox="1">
            <a:spLocks noChangeArrowheads="1"/>
          </p:cNvSpPr>
          <p:nvPr/>
        </p:nvSpPr>
        <p:spPr bwMode="auto">
          <a:xfrm>
            <a:off x="119336" y="2895600"/>
            <a:ext cx="402674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000099"/>
                </a:solidFill>
              </a:rPr>
              <a:t>А</a:t>
            </a:r>
          </a:p>
        </p:txBody>
      </p:sp>
      <p:sp>
        <p:nvSpPr>
          <p:cNvPr id="4103" name="Text Box 6"/>
          <p:cNvSpPr txBox="1">
            <a:spLocks noChangeArrowheads="1"/>
          </p:cNvSpPr>
          <p:nvPr/>
        </p:nvSpPr>
        <p:spPr bwMode="auto">
          <a:xfrm>
            <a:off x="2160861" y="76200"/>
            <a:ext cx="386644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000099"/>
                </a:solidFill>
              </a:rPr>
              <a:t>В</a:t>
            </a:r>
          </a:p>
        </p:txBody>
      </p:sp>
      <p:sp>
        <p:nvSpPr>
          <p:cNvPr id="4104" name="Text Box 7"/>
          <p:cNvSpPr txBox="1">
            <a:spLocks noChangeArrowheads="1"/>
          </p:cNvSpPr>
          <p:nvPr/>
        </p:nvSpPr>
        <p:spPr bwMode="auto">
          <a:xfrm>
            <a:off x="4377011" y="3187700"/>
            <a:ext cx="375424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000099"/>
                </a:solidFill>
              </a:rPr>
              <a:t>С</a:t>
            </a:r>
          </a:p>
        </p:txBody>
      </p:sp>
      <p:sp>
        <p:nvSpPr>
          <p:cNvPr id="4105" name="Text Box 8"/>
          <p:cNvSpPr txBox="1">
            <a:spLocks noChangeArrowheads="1"/>
          </p:cNvSpPr>
          <p:nvPr/>
        </p:nvSpPr>
        <p:spPr bwMode="auto">
          <a:xfrm>
            <a:off x="2465661" y="6186488"/>
            <a:ext cx="410690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0099"/>
                </a:solidFill>
              </a:rPr>
              <a:t>D</a:t>
            </a:r>
            <a:endParaRPr lang="ru-RU" sz="2800" b="1">
              <a:solidFill>
                <a:srgbClr val="000099"/>
              </a:solidFill>
            </a:endParaRPr>
          </a:p>
        </p:txBody>
      </p:sp>
      <p:sp>
        <p:nvSpPr>
          <p:cNvPr id="4106" name="AutoShape 9"/>
          <p:cNvSpPr>
            <a:spLocks noChangeArrowheads="1"/>
          </p:cNvSpPr>
          <p:nvPr/>
        </p:nvSpPr>
        <p:spPr bwMode="auto">
          <a:xfrm rot="21547410">
            <a:off x="408261" y="533400"/>
            <a:ext cx="3962400" cy="5791200"/>
          </a:xfrm>
          <a:prstGeom prst="diamond">
            <a:avLst/>
          </a:prstGeom>
          <a:noFill/>
          <a:ln w="28575">
            <a:solidFill>
              <a:srgbClr val="0000FF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464" name="Line 24"/>
          <p:cNvSpPr>
            <a:spLocks noChangeShapeType="1"/>
          </p:cNvSpPr>
          <p:nvPr/>
        </p:nvSpPr>
        <p:spPr bwMode="auto">
          <a:xfrm>
            <a:off x="2330724" y="552450"/>
            <a:ext cx="106362" cy="5772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636862" y="552450"/>
            <a:ext cx="1693863" cy="4314826"/>
            <a:chOff x="342" y="348"/>
            <a:chExt cx="1067" cy="2718"/>
          </a:xfrm>
        </p:grpSpPr>
        <p:sp>
          <p:nvSpPr>
            <p:cNvPr id="4118" name="Freeform 25"/>
            <p:cNvSpPr>
              <a:spLocks/>
            </p:cNvSpPr>
            <p:nvPr/>
          </p:nvSpPr>
          <p:spPr bwMode="auto">
            <a:xfrm>
              <a:off x="645" y="348"/>
              <a:ext cx="764" cy="2444"/>
            </a:xfrm>
            <a:custGeom>
              <a:avLst/>
              <a:gdLst>
                <a:gd name="T0" fmla="*/ 544 w 544"/>
                <a:gd name="T1" fmla="*/ 0 h 1904"/>
                <a:gd name="T2" fmla="*/ 0 w 544"/>
                <a:gd name="T3" fmla="*/ 1904 h 1904"/>
                <a:gd name="T4" fmla="*/ 0 60000 65536"/>
                <a:gd name="T5" fmla="*/ 0 60000 65536"/>
                <a:gd name="T6" fmla="*/ 0 w 544"/>
                <a:gd name="T7" fmla="*/ 0 h 1904"/>
                <a:gd name="T8" fmla="*/ 544 w 544"/>
                <a:gd name="T9" fmla="*/ 1904 h 190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44" h="1904">
                  <a:moveTo>
                    <a:pt x="544" y="0"/>
                  </a:moveTo>
                  <a:lnTo>
                    <a:pt x="0" y="1904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19" name="Text Box 26"/>
            <p:cNvSpPr txBox="1">
              <a:spLocks noChangeArrowheads="1"/>
            </p:cNvSpPr>
            <p:nvPr/>
          </p:nvSpPr>
          <p:spPr bwMode="auto">
            <a:xfrm>
              <a:off x="342" y="2736"/>
              <a:ext cx="314" cy="33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ru-RU" sz="2800" b="1">
                  <a:solidFill>
                    <a:srgbClr val="000099"/>
                  </a:solidFill>
                </a:rPr>
                <a:t>М</a:t>
              </a:r>
            </a:p>
          </p:txBody>
        </p:sp>
      </p:grpSp>
      <p:sp>
        <p:nvSpPr>
          <p:cNvPr id="317467" name="Rectangle 27"/>
          <p:cNvSpPr>
            <a:spLocks noChangeArrowheads="1"/>
          </p:cNvSpPr>
          <p:nvPr/>
        </p:nvSpPr>
        <p:spPr bwMode="auto">
          <a:xfrm>
            <a:off x="1094061" y="4191001"/>
            <a:ext cx="1154483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157</a:t>
            </a:r>
            <a:r>
              <a:rPr lang="en-US" sz="2400" b="1" baseline="30000" dirty="0">
                <a:solidFill>
                  <a:schemeClr val="bg1"/>
                </a:solidFill>
              </a:rPr>
              <a:t>0</a:t>
            </a:r>
            <a:r>
              <a:rPr lang="en-US" sz="2400" b="1" dirty="0">
                <a:solidFill>
                  <a:schemeClr val="bg1"/>
                </a:solidFill>
              </a:rPr>
              <a:t>30</a:t>
            </a:r>
            <a:r>
              <a:rPr lang="ru-RU" sz="2400" b="1" baseline="30000" dirty="0">
                <a:solidFill>
                  <a:schemeClr val="bg1"/>
                </a:solidFill>
              </a:rPr>
              <a:t>/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317470" name="Text Box 30"/>
          <p:cNvSpPr txBox="1">
            <a:spLocks noChangeArrowheads="1"/>
          </p:cNvSpPr>
          <p:nvPr/>
        </p:nvSpPr>
        <p:spPr bwMode="auto">
          <a:xfrm>
            <a:off x="2025924" y="1219201"/>
            <a:ext cx="373820" cy="58477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chemeClr val="bg1"/>
                </a:solidFill>
              </a:rPr>
              <a:t>х</a:t>
            </a:r>
          </a:p>
        </p:txBody>
      </p:sp>
      <p:sp>
        <p:nvSpPr>
          <p:cNvPr id="317471" name="Text Box 31"/>
          <p:cNvSpPr txBox="1">
            <a:spLocks noChangeArrowheads="1"/>
          </p:cNvSpPr>
          <p:nvPr/>
        </p:nvSpPr>
        <p:spPr bwMode="auto">
          <a:xfrm>
            <a:off x="1854875" y="5118389"/>
            <a:ext cx="582211" cy="58477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chemeClr val="bg1"/>
                </a:solidFill>
              </a:rPr>
              <a:t>2х</a:t>
            </a:r>
          </a:p>
        </p:txBody>
      </p:sp>
      <p:sp>
        <p:nvSpPr>
          <p:cNvPr id="317473" name="Text Box 33"/>
          <p:cNvSpPr txBox="1">
            <a:spLocks noChangeArrowheads="1"/>
          </p:cNvSpPr>
          <p:nvPr/>
        </p:nvSpPr>
        <p:spPr bwMode="auto">
          <a:xfrm>
            <a:off x="6553200" y="2362200"/>
            <a:ext cx="4655368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800" b="1" dirty="0">
                <a:latin typeface="Arial" pitchFamily="34" charset="0"/>
                <a:cs typeface="Arial" pitchFamily="34" charset="0"/>
              </a:rPr>
              <a:t>х + 2х + 157</a:t>
            </a:r>
            <a:r>
              <a:rPr lang="ru-RU" sz="2800" b="1" baseline="30000" dirty="0">
                <a:latin typeface="Arial" pitchFamily="34" charset="0"/>
                <a:cs typeface="Arial" pitchFamily="34" charset="0"/>
              </a:rPr>
              <a:t>0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30</a:t>
            </a:r>
            <a:r>
              <a:rPr lang="ru-RU" sz="2800" b="1" baseline="30000" dirty="0">
                <a:latin typeface="Arial" pitchFamily="34" charset="0"/>
                <a:cs typeface="Arial" pitchFamily="34" charset="0"/>
              </a:rPr>
              <a:t>/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 = 180</a:t>
            </a:r>
            <a:r>
              <a:rPr lang="ru-RU" sz="2800" b="1" baseline="30000" dirty="0">
                <a:latin typeface="Arial" pitchFamily="34" charset="0"/>
                <a:cs typeface="Arial" pitchFamily="34" charset="0"/>
              </a:rPr>
              <a:t>0</a:t>
            </a:r>
            <a:endParaRPr lang="ru-RU" sz="2800" b="1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17474" name="Text Box 34"/>
          <p:cNvSpPr txBox="1">
            <a:spLocks noChangeArrowheads="1"/>
          </p:cNvSpPr>
          <p:nvPr/>
        </p:nvSpPr>
        <p:spPr bwMode="auto">
          <a:xfrm>
            <a:off x="6681287" y="2971800"/>
            <a:ext cx="3352800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>
                <a:latin typeface="Arial" pitchFamily="34" charset="0"/>
                <a:cs typeface="Arial" pitchFamily="34" charset="0"/>
              </a:rPr>
              <a:t>3х = 22</a:t>
            </a:r>
            <a:r>
              <a:rPr lang="ru-RU" sz="2800" b="1" baseline="30000" dirty="0">
                <a:latin typeface="Arial" pitchFamily="34" charset="0"/>
                <a:cs typeface="Arial" pitchFamily="34" charset="0"/>
              </a:rPr>
              <a:t>0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30</a:t>
            </a:r>
            <a:r>
              <a:rPr lang="ru-RU" sz="2800" b="1" baseline="30000" dirty="0">
                <a:latin typeface="Arial" pitchFamily="34" charset="0"/>
                <a:cs typeface="Arial" pitchFamily="34" charset="0"/>
              </a:rPr>
              <a:t>/</a:t>
            </a:r>
            <a:endParaRPr lang="ru-RU" sz="2800" b="1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17475" name="Text Box 35"/>
          <p:cNvSpPr txBox="1">
            <a:spLocks noChangeArrowheads="1"/>
          </p:cNvSpPr>
          <p:nvPr/>
        </p:nvSpPr>
        <p:spPr bwMode="auto">
          <a:xfrm>
            <a:off x="6705600" y="3584989"/>
            <a:ext cx="3352800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>
                <a:latin typeface="Arial" pitchFamily="34" charset="0"/>
                <a:cs typeface="Arial" pitchFamily="34" charset="0"/>
              </a:rPr>
              <a:t>3х = 21</a:t>
            </a:r>
            <a:r>
              <a:rPr lang="ru-RU" sz="2800" b="1" baseline="30000" dirty="0">
                <a:latin typeface="Arial" pitchFamily="34" charset="0"/>
                <a:cs typeface="Arial" pitchFamily="34" charset="0"/>
              </a:rPr>
              <a:t>0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90</a:t>
            </a:r>
            <a:r>
              <a:rPr lang="ru-RU" sz="2800" b="1" baseline="30000" dirty="0">
                <a:latin typeface="Arial" pitchFamily="34" charset="0"/>
                <a:cs typeface="Arial" pitchFamily="34" charset="0"/>
              </a:rPr>
              <a:t>/</a:t>
            </a:r>
            <a:endParaRPr lang="ru-RU" sz="2800" b="1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17476" name="Text Box 36"/>
          <p:cNvSpPr txBox="1">
            <a:spLocks noChangeArrowheads="1"/>
          </p:cNvSpPr>
          <p:nvPr/>
        </p:nvSpPr>
        <p:spPr bwMode="auto">
          <a:xfrm>
            <a:off x="6752672" y="4114800"/>
            <a:ext cx="1752600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>
                <a:latin typeface="Arial" pitchFamily="34" charset="0"/>
                <a:cs typeface="Arial" pitchFamily="34" charset="0"/>
              </a:rPr>
              <a:t>х = 7</a:t>
            </a:r>
            <a:r>
              <a:rPr lang="ru-RU" sz="2800" b="1" baseline="30000" dirty="0">
                <a:latin typeface="Arial" pitchFamily="34" charset="0"/>
                <a:cs typeface="Arial" pitchFamily="34" charset="0"/>
              </a:rPr>
              <a:t>0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30</a:t>
            </a:r>
            <a:r>
              <a:rPr lang="ru-RU" sz="2800" b="1" baseline="30000" dirty="0">
                <a:latin typeface="Arial" pitchFamily="34" charset="0"/>
                <a:cs typeface="Arial" pitchFamily="34" charset="0"/>
              </a:rPr>
              <a:t>/</a:t>
            </a:r>
            <a:endParaRPr lang="ru-RU" sz="2800" b="1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39"/>
          <p:cNvGrpSpPr>
            <a:grpSpLocks/>
          </p:cNvGrpSpPr>
          <p:nvPr/>
        </p:nvGrpSpPr>
        <p:grpSpPr bwMode="auto">
          <a:xfrm>
            <a:off x="6458984" y="4644611"/>
            <a:ext cx="4092575" cy="523876"/>
            <a:chOff x="3024" y="3696"/>
            <a:chExt cx="2578" cy="330"/>
          </a:xfrm>
        </p:grpSpPr>
        <p:sp>
          <p:nvSpPr>
            <p:cNvPr id="317477" name="Text Box 37"/>
            <p:cNvSpPr txBox="1">
              <a:spLocks noChangeArrowheads="1"/>
            </p:cNvSpPr>
            <p:nvPr/>
          </p:nvSpPr>
          <p:spPr bwMode="auto">
            <a:xfrm>
              <a:off x="3216" y="3696"/>
              <a:ext cx="2386" cy="33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2800" b="1" dirty="0">
                  <a:latin typeface="Arial" pitchFamily="34" charset="0"/>
                  <a:cs typeface="Arial" pitchFamily="34" charset="0"/>
                </a:rPr>
                <a:t>А</a:t>
              </a:r>
              <a:r>
                <a:rPr lang="en-US" sz="2800" b="1" dirty="0">
                  <a:latin typeface="Arial" pitchFamily="34" charset="0"/>
                  <a:cs typeface="Arial" pitchFamily="34" charset="0"/>
                </a:rPr>
                <a:t>DC</a:t>
              </a:r>
              <a:r>
                <a:rPr lang="ru-RU" sz="2800" b="1" dirty="0">
                  <a:latin typeface="Arial" pitchFamily="34" charset="0"/>
                  <a:cs typeface="Arial" pitchFamily="34" charset="0"/>
                </a:rPr>
                <a:t> = 7</a:t>
              </a:r>
              <a:r>
                <a:rPr lang="ru-RU" sz="2800" b="1" baseline="30000" dirty="0">
                  <a:latin typeface="Arial" pitchFamily="34" charset="0"/>
                  <a:cs typeface="Arial" pitchFamily="34" charset="0"/>
                </a:rPr>
                <a:t>0</a:t>
              </a:r>
              <a:r>
                <a:rPr lang="ru-RU" sz="2800" b="1" dirty="0">
                  <a:latin typeface="Arial" pitchFamily="34" charset="0"/>
                  <a:cs typeface="Arial" pitchFamily="34" charset="0"/>
                </a:rPr>
                <a:t>30</a:t>
              </a:r>
              <a:r>
                <a:rPr lang="ru-RU" sz="2800" b="1" baseline="30000" dirty="0">
                  <a:latin typeface="Arial" pitchFamily="34" charset="0"/>
                  <a:cs typeface="Arial" pitchFamily="34" charset="0"/>
                </a:rPr>
                <a:t>/</a:t>
              </a:r>
              <a:r>
                <a:rPr lang="en-US" sz="2800" b="1" baseline="300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b="1" dirty="0">
                  <a:latin typeface="Arial" pitchFamily="34" charset="0"/>
                  <a:cs typeface="Arial" pitchFamily="34" charset="0"/>
                </a:rPr>
                <a:t> *  4 = 30</a:t>
              </a:r>
              <a:r>
                <a:rPr lang="en-US" sz="2800" b="1" baseline="30000" dirty="0">
                  <a:latin typeface="Arial" pitchFamily="34" charset="0"/>
                  <a:cs typeface="Arial" pitchFamily="34" charset="0"/>
                </a:rPr>
                <a:t>0</a:t>
              </a:r>
              <a:endParaRPr lang="ru-RU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4099" name="Object 38"/>
            <p:cNvGraphicFramePr>
              <a:graphicFrameLocks noChangeAspect="1"/>
            </p:cNvGraphicFramePr>
            <p:nvPr/>
          </p:nvGraphicFramePr>
          <p:xfrm>
            <a:off x="3024" y="3715"/>
            <a:ext cx="240" cy="22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69" name="Формула" r:id="rId5" imgW="164880" imgH="152280" progId="Equation.3">
                    <p:embed/>
                  </p:oleObj>
                </mc:Choice>
                <mc:Fallback>
                  <p:oleObj name="Формула" r:id="rId5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24" y="3715"/>
                          <a:ext cx="240" cy="22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 type="none" w="lg" len="lg"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041457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7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17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17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17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17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17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17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317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174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174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317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17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17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317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17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17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317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17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17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317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17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17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317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2" grpId="0" animBg="1"/>
      <p:bldP spid="317464" grpId="0" animBg="1"/>
      <p:bldP spid="317467" grpId="0"/>
      <p:bldP spid="317470" grpId="0"/>
      <p:bldP spid="317471" grpId="0"/>
      <p:bldP spid="317473" grpId="0"/>
      <p:bldP spid="317474" grpId="0"/>
      <p:bldP spid="317475" grpId="0"/>
      <p:bldP spid="31747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1" name="Text Box 3"/>
          <p:cNvSpPr txBox="1">
            <a:spLocks noChangeArrowheads="1"/>
          </p:cNvSpPr>
          <p:nvPr/>
        </p:nvSpPr>
        <p:spPr bwMode="auto">
          <a:xfrm rot="-1924471">
            <a:off x="2941036" y="2055169"/>
            <a:ext cx="912429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400" b="1"/>
              <a:t>10</a:t>
            </a:r>
            <a:r>
              <a:rPr lang="ru-RU" sz="2400" b="1"/>
              <a:t> см</a:t>
            </a:r>
          </a:p>
        </p:txBody>
      </p:sp>
      <p:sp>
        <p:nvSpPr>
          <p:cNvPr id="5124" name="Text Box 10"/>
          <p:cNvSpPr txBox="1">
            <a:spLocks noChangeArrowheads="1"/>
          </p:cNvSpPr>
          <p:nvPr/>
        </p:nvSpPr>
        <p:spPr bwMode="auto">
          <a:xfrm>
            <a:off x="3525998" y="5362432"/>
            <a:ext cx="671979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800" b="1" dirty="0"/>
              <a:t>3</a:t>
            </a:r>
            <a:r>
              <a:rPr lang="ru-RU" sz="2800" b="1" dirty="0"/>
              <a:t>0</a:t>
            </a:r>
            <a:r>
              <a:rPr lang="ru-RU" sz="2800" b="1" baseline="30000" dirty="0"/>
              <a:t>0</a:t>
            </a:r>
            <a:endParaRPr lang="ru-RU" sz="2800" b="1" dirty="0"/>
          </a:p>
        </p:txBody>
      </p:sp>
      <p:sp>
        <p:nvSpPr>
          <p:cNvPr id="319499" name="Freeform 11"/>
          <p:cNvSpPr>
            <a:spLocks/>
          </p:cNvSpPr>
          <p:nvPr/>
        </p:nvSpPr>
        <p:spPr bwMode="auto">
          <a:xfrm rot="1622882" flipH="1">
            <a:off x="4330700" y="1547814"/>
            <a:ext cx="171450" cy="280987"/>
          </a:xfrm>
          <a:custGeom>
            <a:avLst/>
            <a:gdLst>
              <a:gd name="T0" fmla="*/ 42 w 108"/>
              <a:gd name="T1" fmla="*/ 0 h 177"/>
              <a:gd name="T2" fmla="*/ 108 w 108"/>
              <a:gd name="T3" fmla="*/ 108 h 177"/>
              <a:gd name="T4" fmla="*/ 0 w 108"/>
              <a:gd name="T5" fmla="*/ 177 h 177"/>
              <a:gd name="T6" fmla="*/ 0 60000 65536"/>
              <a:gd name="T7" fmla="*/ 0 60000 65536"/>
              <a:gd name="T8" fmla="*/ 0 60000 65536"/>
              <a:gd name="T9" fmla="*/ 0 w 108"/>
              <a:gd name="T10" fmla="*/ 0 h 177"/>
              <a:gd name="T11" fmla="*/ 108 w 108"/>
              <a:gd name="T12" fmla="*/ 177 h 17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8" h="177">
                <a:moveTo>
                  <a:pt x="42" y="0"/>
                </a:moveTo>
                <a:lnTo>
                  <a:pt x="108" y="108"/>
                </a:lnTo>
                <a:lnTo>
                  <a:pt x="0" y="177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319509" name="Freeform 21"/>
          <p:cNvSpPr>
            <a:spLocks/>
          </p:cNvSpPr>
          <p:nvPr/>
        </p:nvSpPr>
        <p:spPr bwMode="auto">
          <a:xfrm>
            <a:off x="1917700" y="1714500"/>
            <a:ext cx="2692400" cy="1676400"/>
          </a:xfrm>
          <a:custGeom>
            <a:avLst/>
            <a:gdLst>
              <a:gd name="T0" fmla="*/ 1696 w 1696"/>
              <a:gd name="T1" fmla="*/ 0 h 1056"/>
              <a:gd name="T2" fmla="*/ 0 w 1696"/>
              <a:gd name="T3" fmla="*/ 1056 h 1056"/>
              <a:gd name="T4" fmla="*/ 0 60000 65536"/>
              <a:gd name="T5" fmla="*/ 0 60000 65536"/>
              <a:gd name="T6" fmla="*/ 0 w 1696"/>
              <a:gd name="T7" fmla="*/ 0 h 1056"/>
              <a:gd name="T8" fmla="*/ 1696 w 1696"/>
              <a:gd name="T9" fmla="*/ 1056 h 105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96" h="1056">
                <a:moveTo>
                  <a:pt x="1696" y="0"/>
                </a:moveTo>
                <a:lnTo>
                  <a:pt x="0" y="1056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8" name="Text Box 27"/>
          <p:cNvSpPr txBox="1">
            <a:spLocks noChangeArrowheads="1"/>
          </p:cNvSpPr>
          <p:nvPr/>
        </p:nvSpPr>
        <p:spPr bwMode="auto">
          <a:xfrm>
            <a:off x="1549400" y="2895600"/>
            <a:ext cx="402674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000099"/>
                </a:solidFill>
              </a:rPr>
              <a:t>А</a:t>
            </a:r>
          </a:p>
        </p:txBody>
      </p:sp>
      <p:sp>
        <p:nvSpPr>
          <p:cNvPr id="5129" name="Text Box 28"/>
          <p:cNvSpPr txBox="1">
            <a:spLocks noChangeArrowheads="1"/>
          </p:cNvSpPr>
          <p:nvPr/>
        </p:nvSpPr>
        <p:spPr bwMode="auto">
          <a:xfrm>
            <a:off x="3276600" y="0"/>
            <a:ext cx="386644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000099"/>
                </a:solidFill>
              </a:rPr>
              <a:t>В</a:t>
            </a:r>
          </a:p>
        </p:txBody>
      </p:sp>
      <p:sp>
        <p:nvSpPr>
          <p:cNvPr id="5130" name="Text Box 29"/>
          <p:cNvSpPr txBox="1">
            <a:spLocks noChangeArrowheads="1"/>
          </p:cNvSpPr>
          <p:nvPr/>
        </p:nvSpPr>
        <p:spPr bwMode="auto">
          <a:xfrm>
            <a:off x="5807075" y="3187700"/>
            <a:ext cx="375424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000099"/>
                </a:solidFill>
              </a:rPr>
              <a:t>С</a:t>
            </a:r>
          </a:p>
        </p:txBody>
      </p:sp>
      <p:sp>
        <p:nvSpPr>
          <p:cNvPr id="5131" name="Text Box 30"/>
          <p:cNvSpPr txBox="1">
            <a:spLocks noChangeArrowheads="1"/>
          </p:cNvSpPr>
          <p:nvPr/>
        </p:nvSpPr>
        <p:spPr bwMode="auto">
          <a:xfrm>
            <a:off x="3895725" y="6186488"/>
            <a:ext cx="410690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0099"/>
                </a:solidFill>
              </a:rPr>
              <a:t>D</a:t>
            </a:r>
            <a:endParaRPr lang="ru-RU" sz="2800" b="1">
              <a:solidFill>
                <a:srgbClr val="000099"/>
              </a:solidFill>
            </a:endParaRPr>
          </a:p>
        </p:txBody>
      </p:sp>
      <p:sp>
        <p:nvSpPr>
          <p:cNvPr id="5132" name="AutoShape 31"/>
          <p:cNvSpPr>
            <a:spLocks noChangeArrowheads="1"/>
          </p:cNvSpPr>
          <p:nvPr/>
        </p:nvSpPr>
        <p:spPr bwMode="auto">
          <a:xfrm rot="-52590">
            <a:off x="1903413" y="379413"/>
            <a:ext cx="3808412" cy="5942012"/>
          </a:xfrm>
          <a:prstGeom prst="diamond">
            <a:avLst/>
          </a:prstGeom>
          <a:noFill/>
          <a:ln w="28575">
            <a:solidFill>
              <a:srgbClr val="0000FF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9520" name="Text Box 32"/>
          <p:cNvSpPr txBox="1">
            <a:spLocks noChangeArrowheads="1"/>
          </p:cNvSpPr>
          <p:nvPr/>
        </p:nvSpPr>
        <p:spPr bwMode="auto">
          <a:xfrm>
            <a:off x="3540975" y="5362432"/>
            <a:ext cx="671979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800" b="1" dirty="0"/>
              <a:t>3</a:t>
            </a:r>
            <a:r>
              <a:rPr lang="ru-RU" sz="2800" b="1" dirty="0"/>
              <a:t>0</a:t>
            </a:r>
            <a:r>
              <a:rPr lang="ru-RU" sz="2800" b="1" baseline="30000" dirty="0"/>
              <a:t>0</a:t>
            </a:r>
            <a:endParaRPr lang="ru-RU" sz="2800" b="1" dirty="0"/>
          </a:p>
        </p:txBody>
      </p:sp>
      <p:sp>
        <p:nvSpPr>
          <p:cNvPr id="319510" name="Freeform 22" descr="Дуб"/>
          <p:cNvSpPr>
            <a:spLocks/>
          </p:cNvSpPr>
          <p:nvPr/>
        </p:nvSpPr>
        <p:spPr bwMode="auto">
          <a:xfrm>
            <a:off x="1676400" y="1752600"/>
            <a:ext cx="4337050" cy="2108200"/>
          </a:xfrm>
          <a:custGeom>
            <a:avLst/>
            <a:gdLst>
              <a:gd name="T0" fmla="*/ 8 w 2732"/>
              <a:gd name="T1" fmla="*/ 1159 h 1328"/>
              <a:gd name="T2" fmla="*/ 1868 w 2732"/>
              <a:gd name="T3" fmla="*/ 0 h 1328"/>
              <a:gd name="T4" fmla="*/ 1795 w 2732"/>
              <a:gd name="T5" fmla="*/ 253 h 1328"/>
              <a:gd name="T6" fmla="*/ 2313 w 2732"/>
              <a:gd name="T7" fmla="*/ 1094 h 1328"/>
              <a:gd name="T8" fmla="*/ 2732 w 2732"/>
              <a:gd name="T9" fmla="*/ 1328 h 1328"/>
              <a:gd name="T10" fmla="*/ 2324 w 2732"/>
              <a:gd name="T11" fmla="*/ 1097 h 1328"/>
              <a:gd name="T12" fmla="*/ 605 w 2732"/>
              <a:gd name="T13" fmla="*/ 1009 h 1328"/>
              <a:gd name="T14" fmla="*/ 0 w 2732"/>
              <a:gd name="T15" fmla="*/ 1160 h 1328"/>
              <a:gd name="T16" fmla="*/ 607 w 2732"/>
              <a:gd name="T17" fmla="*/ 999 h 1328"/>
              <a:gd name="T18" fmla="*/ 1804 w 2732"/>
              <a:gd name="T19" fmla="*/ 257 h 1328"/>
              <a:gd name="T20" fmla="*/ 1861 w 2732"/>
              <a:gd name="T21" fmla="*/ 0 h 1328"/>
              <a:gd name="T22" fmla="*/ 2716 w 2732"/>
              <a:gd name="T23" fmla="*/ 1312 h 1328"/>
              <a:gd name="T24" fmla="*/ 2684 w 2732"/>
              <a:gd name="T25" fmla="*/ 1296 h 1328"/>
              <a:gd name="T26" fmla="*/ 2689 w 2732"/>
              <a:gd name="T27" fmla="*/ 1319 h 1328"/>
              <a:gd name="T28" fmla="*/ 8 w 2732"/>
              <a:gd name="T29" fmla="*/ 1159 h 132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2732"/>
              <a:gd name="T46" fmla="*/ 0 h 1328"/>
              <a:gd name="T47" fmla="*/ 2732 w 2732"/>
              <a:gd name="T48" fmla="*/ 1328 h 132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2732" h="1328">
                <a:moveTo>
                  <a:pt x="8" y="1159"/>
                </a:moveTo>
                <a:lnTo>
                  <a:pt x="1868" y="0"/>
                </a:lnTo>
                <a:lnTo>
                  <a:pt x="1795" y="253"/>
                </a:lnTo>
                <a:lnTo>
                  <a:pt x="2313" y="1094"/>
                </a:lnTo>
                <a:lnTo>
                  <a:pt x="2732" y="1328"/>
                </a:lnTo>
                <a:lnTo>
                  <a:pt x="2324" y="1097"/>
                </a:lnTo>
                <a:lnTo>
                  <a:pt x="605" y="1009"/>
                </a:lnTo>
                <a:lnTo>
                  <a:pt x="0" y="1160"/>
                </a:lnTo>
                <a:lnTo>
                  <a:pt x="607" y="999"/>
                </a:lnTo>
                <a:lnTo>
                  <a:pt x="1804" y="257"/>
                </a:lnTo>
                <a:lnTo>
                  <a:pt x="1861" y="0"/>
                </a:lnTo>
                <a:lnTo>
                  <a:pt x="2716" y="1312"/>
                </a:lnTo>
                <a:lnTo>
                  <a:pt x="2684" y="1296"/>
                </a:lnTo>
                <a:lnTo>
                  <a:pt x="2689" y="1319"/>
                </a:lnTo>
                <a:lnTo>
                  <a:pt x="8" y="1159"/>
                </a:lnTo>
                <a:close/>
              </a:path>
            </a:pathLst>
          </a:custGeom>
          <a:blipFill dpi="0" rotWithShape="1">
            <a:blip r:embed="rId4"/>
            <a:srcRect/>
            <a:tile tx="0" ty="0" sx="100000" sy="100000" flip="none" algn="tl"/>
          </a:blipFill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ru-RU"/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 rot="6867524" flipV="1">
            <a:off x="1041400" y="1701800"/>
            <a:ext cx="2260600" cy="990600"/>
            <a:chOff x="763" y="1945"/>
            <a:chExt cx="2019" cy="886"/>
          </a:xfrm>
        </p:grpSpPr>
        <p:sp>
          <p:nvSpPr>
            <p:cNvPr id="5139" name="Freeform 15"/>
            <p:cNvSpPr>
              <a:spLocks/>
            </p:cNvSpPr>
            <p:nvPr/>
          </p:nvSpPr>
          <p:spPr bwMode="auto">
            <a:xfrm rot="-3316674">
              <a:off x="1322" y="1450"/>
              <a:ext cx="852" cy="1909"/>
            </a:xfrm>
            <a:custGeom>
              <a:avLst/>
              <a:gdLst>
                <a:gd name="T0" fmla="*/ 0 w 1252"/>
                <a:gd name="T1" fmla="*/ 90 h 3125"/>
                <a:gd name="T2" fmla="*/ 227 w 1252"/>
                <a:gd name="T3" fmla="*/ 0 h 3125"/>
                <a:gd name="T4" fmla="*/ 1179 w 1252"/>
                <a:gd name="T5" fmla="*/ 2540 h 3125"/>
                <a:gd name="T6" fmla="*/ 1252 w 1252"/>
                <a:gd name="T7" fmla="*/ 3125 h 3125"/>
                <a:gd name="T8" fmla="*/ 952 w 1252"/>
                <a:gd name="T9" fmla="*/ 2630 h 3125"/>
                <a:gd name="T10" fmla="*/ 0 w 1252"/>
                <a:gd name="T11" fmla="*/ 90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9504" name="Freeform 16"/>
            <p:cNvSpPr>
              <a:spLocks/>
            </p:cNvSpPr>
            <p:nvPr/>
          </p:nvSpPr>
          <p:spPr bwMode="auto">
            <a:xfrm rot="-3316674">
              <a:off x="2483" y="2395"/>
              <a:ext cx="214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41" name="Freeform 17"/>
            <p:cNvSpPr>
              <a:spLocks/>
            </p:cNvSpPr>
            <p:nvPr/>
          </p:nvSpPr>
          <p:spPr bwMode="auto">
            <a:xfrm rot="-3316674">
              <a:off x="2671" y="2522"/>
              <a:ext cx="82" cy="141"/>
            </a:xfrm>
            <a:custGeom>
              <a:avLst/>
              <a:gdLst>
                <a:gd name="T0" fmla="*/ 85 w 121"/>
                <a:gd name="T1" fmla="*/ 0 h 230"/>
                <a:gd name="T2" fmla="*/ 0 w 121"/>
                <a:gd name="T3" fmla="*/ 25 h 230"/>
                <a:gd name="T4" fmla="*/ 121 w 121"/>
                <a:gd name="T5" fmla="*/ 230 h 230"/>
                <a:gd name="T6" fmla="*/ 85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5142" name="Group 18"/>
            <p:cNvGrpSpPr>
              <a:grpSpLocks/>
            </p:cNvGrpSpPr>
            <p:nvPr/>
          </p:nvGrpSpPr>
          <p:grpSpPr bwMode="auto">
            <a:xfrm>
              <a:off x="763" y="1945"/>
              <a:ext cx="1677" cy="744"/>
              <a:chOff x="763" y="1945"/>
              <a:chExt cx="1677" cy="744"/>
            </a:xfrm>
          </p:grpSpPr>
          <p:sp>
            <p:nvSpPr>
              <p:cNvPr id="5143" name="Freeform 19"/>
              <p:cNvSpPr>
                <a:spLocks/>
              </p:cNvSpPr>
              <p:nvPr/>
            </p:nvSpPr>
            <p:spPr bwMode="auto">
              <a:xfrm rot="-3316674">
                <a:off x="1271" y="1519"/>
                <a:ext cx="744" cy="1595"/>
              </a:xfrm>
              <a:custGeom>
                <a:avLst/>
                <a:gdLst>
                  <a:gd name="T0" fmla="*/ 867 w 1094"/>
                  <a:gd name="T1" fmla="*/ 2612 h 2612"/>
                  <a:gd name="T2" fmla="*/ 1094 w 1094"/>
                  <a:gd name="T3" fmla="*/ 2522 h 2612"/>
                  <a:gd name="T4" fmla="*/ 1016 w 1094"/>
                  <a:gd name="T5" fmla="*/ 2554 h 2612"/>
                  <a:gd name="T6" fmla="*/ 84 w 1094"/>
                  <a:gd name="T7" fmla="*/ 0 h 2612"/>
                  <a:gd name="T8" fmla="*/ 0 w 1094"/>
                  <a:gd name="T9" fmla="*/ 30 h 2612"/>
                  <a:gd name="T10" fmla="*/ 940 w 1094"/>
                  <a:gd name="T11" fmla="*/ 2584 h 26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94"/>
                  <a:gd name="T19" fmla="*/ 0 h 2612"/>
                  <a:gd name="T20" fmla="*/ 1094 w 1094"/>
                  <a:gd name="T21" fmla="*/ 2612 h 26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solidFill>
                <a:srgbClr val="FF66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44" name="Freeform 20"/>
              <p:cNvSpPr>
                <a:spLocks/>
              </p:cNvSpPr>
              <p:nvPr/>
            </p:nvSpPr>
            <p:spPr bwMode="auto">
              <a:xfrm>
                <a:off x="763" y="2084"/>
                <a:ext cx="42" cy="155"/>
              </a:xfrm>
              <a:custGeom>
                <a:avLst/>
                <a:gdLst>
                  <a:gd name="T0" fmla="*/ 33 w 42"/>
                  <a:gd name="T1" fmla="*/ 0 h 155"/>
                  <a:gd name="T2" fmla="*/ 41 w 42"/>
                  <a:gd name="T3" fmla="*/ 48 h 155"/>
                  <a:gd name="T4" fmla="*/ 29 w 42"/>
                  <a:gd name="T5" fmla="*/ 116 h 155"/>
                  <a:gd name="T6" fmla="*/ 9 w 42"/>
                  <a:gd name="T7" fmla="*/ 152 h 155"/>
                  <a:gd name="T8" fmla="*/ 1 w 42"/>
                  <a:gd name="T9" fmla="*/ 96 h 155"/>
                  <a:gd name="T10" fmla="*/ 5 w 42"/>
                  <a:gd name="T11" fmla="*/ 52 h 155"/>
                  <a:gd name="T12" fmla="*/ 33 w 42"/>
                  <a:gd name="T13" fmla="*/ 0 h 15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42"/>
                  <a:gd name="T22" fmla="*/ 0 h 155"/>
                  <a:gd name="T23" fmla="*/ 42 w 42"/>
                  <a:gd name="T24" fmla="*/ 155 h 155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42" h="155">
                    <a:moveTo>
                      <a:pt x="33" y="0"/>
                    </a:moveTo>
                    <a:cubicBezTo>
                      <a:pt x="42" y="3"/>
                      <a:pt x="42" y="29"/>
                      <a:pt x="41" y="48"/>
                    </a:cubicBezTo>
                    <a:cubicBezTo>
                      <a:pt x="40" y="67"/>
                      <a:pt x="34" y="99"/>
                      <a:pt x="29" y="116"/>
                    </a:cubicBezTo>
                    <a:cubicBezTo>
                      <a:pt x="24" y="133"/>
                      <a:pt x="14" y="155"/>
                      <a:pt x="9" y="152"/>
                    </a:cubicBezTo>
                    <a:cubicBezTo>
                      <a:pt x="4" y="149"/>
                      <a:pt x="2" y="113"/>
                      <a:pt x="1" y="96"/>
                    </a:cubicBezTo>
                    <a:cubicBezTo>
                      <a:pt x="0" y="79"/>
                      <a:pt x="0" y="68"/>
                      <a:pt x="5" y="52"/>
                    </a:cubicBezTo>
                    <a:cubicBezTo>
                      <a:pt x="10" y="36"/>
                      <a:pt x="27" y="11"/>
                      <a:pt x="33" y="0"/>
                    </a:cubicBezTo>
                    <a:close/>
                  </a:path>
                </a:pathLst>
              </a:custGeom>
              <a:solidFill>
                <a:srgbClr val="CC0F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ru-RU"/>
              </a:p>
            </p:txBody>
          </p:sp>
        </p:grpSp>
      </p:grpSp>
      <p:sp>
        <p:nvSpPr>
          <p:cNvPr id="319521" name="Text Box 33"/>
          <p:cNvSpPr txBox="1">
            <a:spLocks noChangeArrowheads="1"/>
          </p:cNvSpPr>
          <p:nvPr/>
        </p:nvSpPr>
        <p:spPr bwMode="auto">
          <a:xfrm>
            <a:off x="1981201" y="1371601"/>
            <a:ext cx="912429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400" b="1"/>
              <a:t>20</a:t>
            </a:r>
            <a:r>
              <a:rPr lang="ru-RU" sz="2400" b="1"/>
              <a:t> см</a:t>
            </a:r>
          </a:p>
        </p:txBody>
      </p:sp>
      <p:sp>
        <p:nvSpPr>
          <p:cNvPr id="319522" name="Text Box 34"/>
          <p:cNvSpPr txBox="1">
            <a:spLocks noChangeArrowheads="1"/>
          </p:cNvSpPr>
          <p:nvPr/>
        </p:nvSpPr>
        <p:spPr bwMode="auto">
          <a:xfrm>
            <a:off x="4953001" y="1371601"/>
            <a:ext cx="912429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400" b="1"/>
              <a:t>20</a:t>
            </a:r>
            <a:r>
              <a:rPr lang="ru-RU" sz="2400" b="1"/>
              <a:t> см</a:t>
            </a:r>
          </a:p>
        </p:txBody>
      </p:sp>
      <p:sp>
        <p:nvSpPr>
          <p:cNvPr id="319523" name="Text Box 35"/>
          <p:cNvSpPr txBox="1">
            <a:spLocks noChangeArrowheads="1"/>
          </p:cNvSpPr>
          <p:nvPr/>
        </p:nvSpPr>
        <p:spPr bwMode="auto">
          <a:xfrm>
            <a:off x="6515114" y="11678"/>
            <a:ext cx="4419600" cy="89255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h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= 10 cm, </a:t>
            </a:r>
            <a:endParaRPr lang="ru-RU" sz="2800" b="1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0359" y="285396"/>
            <a:ext cx="18517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= a h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606248" y="4002511"/>
            <a:ext cx="32159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 = 20∙10 = 200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447045" y="306780"/>
            <a:ext cx="13003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= ?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 Box 33"/>
          <p:cNvSpPr txBox="1">
            <a:spLocks noChangeArrowheads="1"/>
          </p:cNvSpPr>
          <p:nvPr/>
        </p:nvSpPr>
        <p:spPr bwMode="auto">
          <a:xfrm>
            <a:off x="6534713" y="962821"/>
            <a:ext cx="4655368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800" b="1" dirty="0">
                <a:latin typeface="Arial" pitchFamily="34" charset="0"/>
                <a:cs typeface="Arial" pitchFamily="34" charset="0"/>
              </a:rPr>
              <a:t>х + 2х + 157</a:t>
            </a:r>
            <a:r>
              <a:rPr lang="ru-RU" sz="2800" b="1" baseline="30000" dirty="0">
                <a:latin typeface="Arial" pitchFamily="34" charset="0"/>
                <a:cs typeface="Arial" pitchFamily="34" charset="0"/>
              </a:rPr>
              <a:t>0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30</a:t>
            </a:r>
            <a:r>
              <a:rPr lang="ru-RU" sz="2800" b="1" baseline="30000" dirty="0">
                <a:latin typeface="Arial" pitchFamily="34" charset="0"/>
                <a:cs typeface="Arial" pitchFamily="34" charset="0"/>
              </a:rPr>
              <a:t>/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 = 180</a:t>
            </a:r>
            <a:r>
              <a:rPr lang="ru-RU" sz="2800" b="1" baseline="30000" dirty="0">
                <a:latin typeface="Arial" pitchFamily="34" charset="0"/>
                <a:cs typeface="Arial" pitchFamily="34" charset="0"/>
              </a:rPr>
              <a:t>0</a:t>
            </a:r>
            <a:endParaRPr lang="ru-RU" sz="2800" b="1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 Box 34"/>
          <p:cNvSpPr txBox="1">
            <a:spLocks noChangeArrowheads="1"/>
          </p:cNvSpPr>
          <p:nvPr/>
        </p:nvSpPr>
        <p:spPr bwMode="auto">
          <a:xfrm>
            <a:off x="6537820" y="1521175"/>
            <a:ext cx="3352800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>
                <a:latin typeface="Arial" pitchFamily="34" charset="0"/>
                <a:cs typeface="Arial" pitchFamily="34" charset="0"/>
              </a:rPr>
              <a:t>3х = 22</a:t>
            </a:r>
            <a:r>
              <a:rPr lang="ru-RU" sz="2800" b="1" baseline="30000" dirty="0">
                <a:latin typeface="Arial" pitchFamily="34" charset="0"/>
                <a:cs typeface="Arial" pitchFamily="34" charset="0"/>
              </a:rPr>
              <a:t>0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30</a:t>
            </a:r>
            <a:r>
              <a:rPr lang="ru-RU" sz="2800" b="1" baseline="30000" dirty="0">
                <a:latin typeface="Arial" pitchFamily="34" charset="0"/>
                <a:cs typeface="Arial" pitchFamily="34" charset="0"/>
              </a:rPr>
              <a:t>/</a:t>
            </a:r>
            <a:endParaRPr lang="ru-RU" sz="2800" b="1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 Box 35"/>
          <p:cNvSpPr txBox="1">
            <a:spLocks noChangeArrowheads="1"/>
          </p:cNvSpPr>
          <p:nvPr/>
        </p:nvSpPr>
        <p:spPr bwMode="auto">
          <a:xfrm>
            <a:off x="6515114" y="2038991"/>
            <a:ext cx="3352800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>
                <a:latin typeface="Arial" pitchFamily="34" charset="0"/>
                <a:cs typeface="Arial" pitchFamily="34" charset="0"/>
              </a:rPr>
              <a:t>3х = 21</a:t>
            </a:r>
            <a:r>
              <a:rPr lang="ru-RU" sz="2800" b="1" baseline="30000" dirty="0">
                <a:latin typeface="Arial" pitchFamily="34" charset="0"/>
                <a:cs typeface="Arial" pitchFamily="34" charset="0"/>
              </a:rPr>
              <a:t>0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90</a:t>
            </a:r>
            <a:r>
              <a:rPr lang="ru-RU" sz="2800" b="1" baseline="30000" dirty="0">
                <a:latin typeface="Arial" pitchFamily="34" charset="0"/>
                <a:cs typeface="Arial" pitchFamily="34" charset="0"/>
              </a:rPr>
              <a:t>/</a:t>
            </a:r>
            <a:endParaRPr lang="ru-RU" sz="2800" b="1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 Box 36"/>
          <p:cNvSpPr txBox="1">
            <a:spLocks noChangeArrowheads="1"/>
          </p:cNvSpPr>
          <p:nvPr/>
        </p:nvSpPr>
        <p:spPr bwMode="auto">
          <a:xfrm>
            <a:off x="6575417" y="2528706"/>
            <a:ext cx="1752600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>
                <a:latin typeface="Arial" pitchFamily="34" charset="0"/>
                <a:cs typeface="Arial" pitchFamily="34" charset="0"/>
              </a:rPr>
              <a:t>х = 7</a:t>
            </a:r>
            <a:r>
              <a:rPr lang="ru-RU" sz="2800" b="1" baseline="30000" dirty="0">
                <a:latin typeface="Arial" pitchFamily="34" charset="0"/>
                <a:cs typeface="Arial" pitchFamily="34" charset="0"/>
              </a:rPr>
              <a:t>0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30</a:t>
            </a:r>
            <a:r>
              <a:rPr lang="ru-RU" sz="2800" b="1" baseline="30000" dirty="0">
                <a:latin typeface="Arial" pitchFamily="34" charset="0"/>
                <a:cs typeface="Arial" pitchFamily="34" charset="0"/>
              </a:rPr>
              <a:t>/</a:t>
            </a:r>
            <a:endParaRPr lang="ru-RU" sz="2800" b="1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2" name="Group 39"/>
          <p:cNvGrpSpPr>
            <a:grpSpLocks/>
          </p:cNvGrpSpPr>
          <p:nvPr/>
        </p:nvGrpSpPr>
        <p:grpSpPr bwMode="auto">
          <a:xfrm>
            <a:off x="6458984" y="3121148"/>
            <a:ext cx="4092575" cy="523876"/>
            <a:chOff x="3024" y="3696"/>
            <a:chExt cx="2578" cy="330"/>
          </a:xfrm>
        </p:grpSpPr>
        <p:sp>
          <p:nvSpPr>
            <p:cNvPr id="33" name="Text Box 37"/>
            <p:cNvSpPr txBox="1">
              <a:spLocks noChangeArrowheads="1"/>
            </p:cNvSpPr>
            <p:nvPr/>
          </p:nvSpPr>
          <p:spPr bwMode="auto">
            <a:xfrm>
              <a:off x="3216" y="3696"/>
              <a:ext cx="2386" cy="33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2800" b="1" dirty="0">
                  <a:latin typeface="Arial" pitchFamily="34" charset="0"/>
                  <a:cs typeface="Arial" pitchFamily="34" charset="0"/>
                </a:rPr>
                <a:t>А</a:t>
              </a:r>
              <a:r>
                <a:rPr lang="en-US" sz="2800" b="1" dirty="0">
                  <a:latin typeface="Arial" pitchFamily="34" charset="0"/>
                  <a:cs typeface="Arial" pitchFamily="34" charset="0"/>
                </a:rPr>
                <a:t>DC</a:t>
              </a:r>
              <a:r>
                <a:rPr lang="ru-RU" sz="2800" b="1" dirty="0">
                  <a:latin typeface="Arial" pitchFamily="34" charset="0"/>
                  <a:cs typeface="Arial" pitchFamily="34" charset="0"/>
                </a:rPr>
                <a:t> = 7</a:t>
              </a:r>
              <a:r>
                <a:rPr lang="ru-RU" sz="2800" b="1" baseline="30000" dirty="0">
                  <a:latin typeface="Arial" pitchFamily="34" charset="0"/>
                  <a:cs typeface="Arial" pitchFamily="34" charset="0"/>
                </a:rPr>
                <a:t>0</a:t>
              </a:r>
              <a:r>
                <a:rPr lang="ru-RU" sz="2800" b="1" dirty="0">
                  <a:latin typeface="Arial" pitchFamily="34" charset="0"/>
                  <a:cs typeface="Arial" pitchFamily="34" charset="0"/>
                </a:rPr>
                <a:t>30</a:t>
              </a:r>
              <a:r>
                <a:rPr lang="ru-RU" sz="2800" b="1" baseline="30000" dirty="0">
                  <a:latin typeface="Arial" pitchFamily="34" charset="0"/>
                  <a:cs typeface="Arial" pitchFamily="34" charset="0"/>
                </a:rPr>
                <a:t>/</a:t>
              </a:r>
              <a:r>
                <a:rPr lang="en-US" sz="2800" b="1" baseline="300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b="1" dirty="0">
                  <a:latin typeface="Arial" pitchFamily="34" charset="0"/>
                  <a:cs typeface="Arial" pitchFamily="34" charset="0"/>
                </a:rPr>
                <a:t> *  4 = 30</a:t>
              </a:r>
              <a:r>
                <a:rPr lang="en-US" sz="2800" b="1" baseline="30000" dirty="0">
                  <a:latin typeface="Arial" pitchFamily="34" charset="0"/>
                  <a:cs typeface="Arial" pitchFamily="34" charset="0"/>
                </a:rPr>
                <a:t>0</a:t>
              </a:r>
              <a:endParaRPr lang="ru-RU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34" name="Object 38"/>
            <p:cNvGraphicFramePr>
              <a:graphicFrameLocks noChangeAspect="1"/>
            </p:cNvGraphicFramePr>
            <p:nvPr/>
          </p:nvGraphicFramePr>
          <p:xfrm>
            <a:off x="3024" y="3715"/>
            <a:ext cx="240" cy="22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84" name="Формула" r:id="rId5" imgW="164880" imgH="152280" progId="Equation.3">
                    <p:embed/>
                  </p:oleObj>
                </mc:Choice>
                <mc:Fallback>
                  <p:oleObj name="Формула" r:id="rId5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24" y="3715"/>
                          <a:ext cx="240" cy="22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 type="none" w="lg" len="lg"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5" name="TextBox 34"/>
          <p:cNvSpPr txBox="1"/>
          <p:nvPr/>
        </p:nvSpPr>
        <p:spPr>
          <a:xfrm>
            <a:off x="6458984" y="5362432"/>
            <a:ext cx="31438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200 cm²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038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9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9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95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19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37E-7 L 0.3125 -0.2537 " pathEditMode="relative" rAng="0" ptsTypes="AA">
                                      <p:cBhvr>
                                        <p:cTn id="1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00" y="-12700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3000"/>
                                        <p:tgtEl>
                                          <p:spTgt spid="319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319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19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19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19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19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9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9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9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949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94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949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94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949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94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949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949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2.96296E-6 L -0.00534 -0.67315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3195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1" y="-339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19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19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319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9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9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9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95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95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95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95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95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95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95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95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9491" grpId="0"/>
      <p:bldP spid="319499" grpId="0" animBg="1"/>
      <p:bldP spid="319509" grpId="0" animBg="1"/>
      <p:bldP spid="319520" grpId="0"/>
      <p:bldP spid="319510" grpId="0" animBg="1"/>
      <p:bldP spid="319510" grpId="1" animBg="1"/>
      <p:bldP spid="319521" grpId="0"/>
      <p:bldP spid="319522" grpId="0"/>
      <p:bldP spid="3" grpId="0"/>
      <p:bldP spid="26" grpId="0"/>
      <p:bldP spid="3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236192"/>
            <a:ext cx="11552630" cy="68663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75"/>
              </a:spcBef>
            </a:pP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ru-RU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sz="42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896200" y="1792565"/>
            <a:ext cx="41296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6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masala</a:t>
            </a:r>
            <a:endParaRPr lang="en-US" sz="36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955746" y="4620708"/>
            <a:ext cx="40696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Connector 9"/>
          <p:cNvCxnSpPr/>
          <p:nvPr/>
        </p:nvCxnSpPr>
        <p:spPr>
          <a:xfrm>
            <a:off x="6528048" y="1575125"/>
            <a:ext cx="0" cy="4401750"/>
          </a:xfrm>
          <a:prstGeom prst="line">
            <a:avLst/>
          </a:prstGeom>
          <a:noFill/>
          <a:ln w="9525" cap="flat" cmpd="sng" algn="ctr">
            <a:solidFill>
              <a:srgbClr val="7F7F7F">
                <a:alpha val="50000"/>
              </a:srgbClr>
            </a:solidFill>
            <a:prstDash val="solid"/>
          </a:ln>
          <a:effectLst/>
        </p:spPr>
      </p:cxnSp>
      <p:sp>
        <p:nvSpPr>
          <p:cNvPr id="21" name="Oval 11"/>
          <p:cNvSpPr/>
          <p:nvPr/>
        </p:nvSpPr>
        <p:spPr>
          <a:xfrm>
            <a:off x="6744072" y="1639751"/>
            <a:ext cx="899989" cy="899989"/>
          </a:xfrm>
          <a:prstGeom prst="ellipse">
            <a:avLst/>
          </a:prstGeom>
          <a:solidFill>
            <a:srgbClr val="C00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Oval 13"/>
          <p:cNvSpPr/>
          <p:nvPr/>
        </p:nvSpPr>
        <p:spPr>
          <a:xfrm>
            <a:off x="6744071" y="2785220"/>
            <a:ext cx="899989" cy="899989"/>
          </a:xfrm>
          <a:prstGeom prst="ellipse">
            <a:avLst/>
          </a:pr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3" name="Oval 14"/>
          <p:cNvSpPr/>
          <p:nvPr/>
        </p:nvSpPr>
        <p:spPr>
          <a:xfrm>
            <a:off x="6744072" y="3899754"/>
            <a:ext cx="899989" cy="899989"/>
          </a:xfrm>
          <a:prstGeom prst="ellipse">
            <a:avLst/>
          </a:prstGeom>
          <a:solidFill>
            <a:srgbClr val="FFFF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03512" y="2888707"/>
            <a:ext cx="63367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118-sahifa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896200" y="2909573"/>
            <a:ext cx="25442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10- masala</a:t>
            </a:r>
            <a:endParaRPr lang="en-US" sz="36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955746" y="4026582"/>
            <a:ext cx="486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026">
              <a:spcAft>
                <a:spcPts val="199"/>
              </a:spcAft>
              <a:defRPr/>
            </a:pP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– masala</a:t>
            </a:r>
            <a:endParaRPr lang="en-US" sz="36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458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 p14:presetBounceEnd="66667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" fill="hold" grpId="0" nodeType="withEffect" p14:presetBounceEnd="66667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24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25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8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  <p:bldP spid="23" grpId="0" animBg="1"/>
          <p:bldP spid="13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4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5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8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  <p:bldP spid="23" grpId="0" animBg="1"/>
          <p:bldP spid="13" grpId="0"/>
        </p:bld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2819" name="Object 3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653616833"/>
              </p:ext>
            </p:extLst>
          </p:nvPr>
        </p:nvGraphicFramePr>
        <p:xfrm>
          <a:off x="6241453" y="2622550"/>
          <a:ext cx="127000" cy="13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8" name="Формула" r:id="rId4" imgW="126720" imgH="139680" progId="Equation.3">
                  <p:embed/>
                </p:oleObj>
              </mc:Choice>
              <mc:Fallback>
                <p:oleObj name="Формула" r:id="rId4" imgW="12672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1453" y="2622550"/>
                        <a:ext cx="127000" cy="139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2820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623248344"/>
              </p:ext>
            </p:extLst>
          </p:nvPr>
        </p:nvGraphicFramePr>
        <p:xfrm>
          <a:off x="9797528" y="2578100"/>
          <a:ext cx="533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9" name="Формула" r:id="rId6" imgW="533160" imgH="228600" progId="Equation.3">
                  <p:embed/>
                </p:oleObj>
              </mc:Choice>
              <mc:Fallback>
                <p:oleObj name="Формула" r:id="rId6" imgW="5331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97528" y="2578100"/>
                        <a:ext cx="533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2821" name="Object 5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367255584"/>
              </p:ext>
            </p:extLst>
          </p:nvPr>
        </p:nvGraphicFramePr>
        <p:xfrm>
          <a:off x="10129316" y="4724401"/>
          <a:ext cx="34290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50" name="Формула" r:id="rId8" imgW="126720" imgH="139680" progId="Equation.3">
                  <p:embed/>
                </p:oleObj>
              </mc:Choice>
              <mc:Fallback>
                <p:oleObj name="Формула" r:id="rId8" imgW="12672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29316" y="4724401"/>
                        <a:ext cx="34290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2822" name="Rectangle 6"/>
          <p:cNvSpPr>
            <a:spLocks noChangeArrowheads="1"/>
          </p:cNvSpPr>
          <p:nvPr/>
        </p:nvSpPr>
        <p:spPr bwMode="auto">
          <a:xfrm>
            <a:off x="4296767" y="1700214"/>
            <a:ext cx="3527425" cy="1728787"/>
          </a:xfrm>
          <a:prstGeom prst="rect">
            <a:avLst/>
          </a:prstGeom>
          <a:gradFill flip="none" rotWithShape="1">
            <a:gsLst>
              <a:gs pos="0">
                <a:srgbClr val="6666FF">
                  <a:tint val="66000"/>
                  <a:satMod val="160000"/>
                </a:srgbClr>
              </a:gs>
              <a:gs pos="50000">
                <a:srgbClr val="6666FF">
                  <a:tint val="44500"/>
                  <a:satMod val="160000"/>
                </a:srgbClr>
              </a:gs>
              <a:gs pos="100000">
                <a:srgbClr val="6666FF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2823" name="Rectangle 7"/>
          <p:cNvSpPr>
            <a:spLocks noChangeArrowheads="1"/>
          </p:cNvSpPr>
          <p:nvPr/>
        </p:nvSpPr>
        <p:spPr bwMode="auto">
          <a:xfrm>
            <a:off x="8616428" y="1700214"/>
            <a:ext cx="3024188" cy="3024187"/>
          </a:xfrm>
          <a:prstGeom prst="rect">
            <a:avLst/>
          </a:prstGeom>
          <a:gradFill flip="none" rotWithShape="1">
            <a:gsLst>
              <a:gs pos="0">
                <a:srgbClr val="66FF66">
                  <a:tint val="66000"/>
                  <a:satMod val="160000"/>
                </a:srgbClr>
              </a:gs>
              <a:gs pos="50000">
                <a:srgbClr val="66FF66">
                  <a:tint val="44500"/>
                  <a:satMod val="160000"/>
                </a:srgbClr>
              </a:gs>
              <a:gs pos="100000">
                <a:srgbClr val="66FF66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57150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2824" name="Text Box 8"/>
          <p:cNvSpPr txBox="1">
            <a:spLocks noChangeArrowheads="1"/>
          </p:cNvSpPr>
          <p:nvPr/>
        </p:nvSpPr>
        <p:spPr bwMode="auto">
          <a:xfrm>
            <a:off x="5520729" y="2205038"/>
            <a:ext cx="1800225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48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2825" name="Text Box 9"/>
          <p:cNvSpPr txBox="1">
            <a:spLocks noChangeArrowheads="1"/>
          </p:cNvSpPr>
          <p:nvPr/>
        </p:nvSpPr>
        <p:spPr bwMode="auto">
          <a:xfrm>
            <a:off x="9695929" y="2565401"/>
            <a:ext cx="1800225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48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2826" name="Text Box 10"/>
          <p:cNvSpPr txBox="1">
            <a:spLocks noChangeArrowheads="1"/>
          </p:cNvSpPr>
          <p:nvPr/>
        </p:nvSpPr>
        <p:spPr bwMode="auto">
          <a:xfrm>
            <a:off x="7201966" y="1023844"/>
            <a:ext cx="216058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600" b="1" baseline="-25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=S</a:t>
            </a:r>
            <a:r>
              <a:rPr lang="en-US" sz="3600" b="1" baseline="-25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3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2827" name="Text Box 11"/>
          <p:cNvSpPr txBox="1">
            <a:spLocks noChangeArrowheads="1"/>
          </p:cNvSpPr>
          <p:nvPr/>
        </p:nvSpPr>
        <p:spPr bwMode="auto">
          <a:xfrm>
            <a:off x="4007841" y="2349500"/>
            <a:ext cx="4683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2</a:t>
            </a:r>
          </a:p>
        </p:txBody>
      </p:sp>
      <p:sp>
        <p:nvSpPr>
          <p:cNvPr id="162828" name="Text Box 12"/>
          <p:cNvSpPr txBox="1">
            <a:spLocks noChangeArrowheads="1"/>
          </p:cNvSpPr>
          <p:nvPr/>
        </p:nvSpPr>
        <p:spPr bwMode="auto">
          <a:xfrm>
            <a:off x="6041889" y="1266826"/>
            <a:ext cx="1368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/>
              <a:t>8</a:t>
            </a:r>
          </a:p>
        </p:txBody>
      </p:sp>
      <p:sp>
        <p:nvSpPr>
          <p:cNvPr id="162829" name="AutoShape 13"/>
          <p:cNvSpPr>
            <a:spLocks noChangeArrowheads="1"/>
          </p:cNvSpPr>
          <p:nvPr/>
        </p:nvSpPr>
        <p:spPr bwMode="auto">
          <a:xfrm rot="-1682760">
            <a:off x="5906566" y="4178300"/>
            <a:ext cx="2590800" cy="71438"/>
          </a:xfrm>
          <a:prstGeom prst="rightArrow">
            <a:avLst>
              <a:gd name="adj1" fmla="val 50000"/>
              <a:gd name="adj2" fmla="val 90666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2830" name="AutoShape 14"/>
          <p:cNvSpPr>
            <a:spLocks noChangeArrowheads="1"/>
          </p:cNvSpPr>
          <p:nvPr/>
        </p:nvSpPr>
        <p:spPr bwMode="auto">
          <a:xfrm>
            <a:off x="6097066" y="4868864"/>
            <a:ext cx="3960812" cy="73025"/>
          </a:xfrm>
          <a:prstGeom prst="rightArrow">
            <a:avLst>
              <a:gd name="adj1" fmla="val 50000"/>
              <a:gd name="adj2" fmla="val 135597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2831" name="Text Box 15"/>
          <p:cNvSpPr txBox="1">
            <a:spLocks noChangeArrowheads="1"/>
          </p:cNvSpPr>
          <p:nvPr/>
        </p:nvSpPr>
        <p:spPr bwMode="auto">
          <a:xfrm>
            <a:off x="3722167" y="4724401"/>
            <a:ext cx="237489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opish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2832" name="Text Box 16"/>
          <p:cNvSpPr txBox="1">
            <a:spLocks noChangeArrowheads="1"/>
          </p:cNvSpPr>
          <p:nvPr/>
        </p:nvSpPr>
        <p:spPr bwMode="auto">
          <a:xfrm>
            <a:off x="570192" y="1746446"/>
            <a:ext cx="297746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echish</a:t>
            </a: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2833" name="Text Box 17"/>
          <p:cNvSpPr txBox="1">
            <a:spLocks noChangeArrowheads="1"/>
          </p:cNvSpPr>
          <p:nvPr/>
        </p:nvSpPr>
        <p:spPr bwMode="auto">
          <a:xfrm>
            <a:off x="642869" y="2446638"/>
            <a:ext cx="259310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8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 2 ∙ 8 = 16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2834" name="Text Box 18"/>
          <p:cNvSpPr txBox="1">
            <a:spLocks noChangeArrowheads="1"/>
          </p:cNvSpPr>
          <p:nvPr/>
        </p:nvSpPr>
        <p:spPr bwMode="auto">
          <a:xfrm>
            <a:off x="674871" y="3028950"/>
            <a:ext cx="169744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8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 16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2838" name="Text Box 22"/>
          <p:cNvSpPr txBox="1">
            <a:spLocks noChangeArrowheads="1"/>
          </p:cNvSpPr>
          <p:nvPr/>
        </p:nvSpPr>
        <p:spPr bwMode="auto">
          <a:xfrm>
            <a:off x="782391" y="4913313"/>
            <a:ext cx="236128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err="1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ru-RU" sz="28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28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</a:t>
            </a:r>
            <a:endParaRPr lang="ru-RU" sz="2800" b="1" dirty="0">
              <a:solidFill>
                <a:srgbClr val="7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62839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3320500"/>
              </p:ext>
            </p:extLst>
          </p:nvPr>
        </p:nvGraphicFramePr>
        <p:xfrm>
          <a:off x="8201699" y="3124139"/>
          <a:ext cx="325437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51" name="Формула" r:id="rId9" imgW="126720" imgH="139680" progId="Equation.3">
                  <p:embed/>
                </p:oleObj>
              </mc:Choice>
              <mc:Fallback>
                <p:oleObj name="Формула" r:id="rId9" imgW="12672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1699" y="3124139"/>
                        <a:ext cx="325437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675499" y="3574484"/>
            <a:ext cx="12875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8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2800" b="1" i="1" dirty="0">
                <a:latin typeface="Berlin Sans FB Demi" panose="020E0802020502020306" pitchFamily="34" charset="0"/>
                <a:cs typeface="Arial" panose="020B0604020202020204" pitchFamily="34" charset="0"/>
              </a:rPr>
              <a:t>a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²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 Box 18"/>
          <p:cNvSpPr txBox="1">
            <a:spLocks noChangeArrowheads="1"/>
          </p:cNvSpPr>
          <p:nvPr/>
        </p:nvSpPr>
        <p:spPr bwMode="auto">
          <a:xfrm>
            <a:off x="570192" y="4097704"/>
            <a:ext cx="22106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 smtClean="0">
                <a:latin typeface="Berlin Sans FB Demi" panose="020E0802020502020306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latin typeface="Berlin Sans FB Demi" panose="020E0802020502020306" pitchFamily="34" charset="0"/>
                <a:cs typeface="Arial" panose="020B0604020202020204" pitchFamily="34" charset="0"/>
              </a:rPr>
              <a:t>a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²</a:t>
            </a:r>
            <a:r>
              <a:rPr lang="en-US" sz="32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 16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 Box 18"/>
          <p:cNvSpPr txBox="1">
            <a:spLocks noChangeArrowheads="1"/>
          </p:cNvSpPr>
          <p:nvPr/>
        </p:nvSpPr>
        <p:spPr bwMode="auto">
          <a:xfrm>
            <a:off x="633227" y="4562990"/>
            <a:ext cx="169744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 smtClean="0">
                <a:latin typeface="Berlin Sans FB Demi" panose="020E0802020502020306" pitchFamily="34" charset="0"/>
                <a:cs typeface="Arial" panose="020B0604020202020204" pitchFamily="34" charset="0"/>
              </a:rPr>
              <a:t>a</a:t>
            </a:r>
            <a:r>
              <a:rPr lang="en-US" sz="32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 4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990851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68737591"/>
      </p:ext>
    </p:extLst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62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162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162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62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62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2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29" grpId="0" animBg="1"/>
      <p:bldP spid="162830" grpId="0" animBg="1"/>
      <p:bldP spid="162831" grpId="0"/>
      <p:bldP spid="162832" grpId="0"/>
      <p:bldP spid="162833" grpId="0"/>
      <p:bldP spid="162834" grpId="0"/>
      <p:bldP spid="162838" grpId="0"/>
      <p:bldP spid="4" grpId="0"/>
      <p:bldP spid="28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31" name="Freeform 31"/>
          <p:cNvSpPr>
            <a:spLocks/>
          </p:cNvSpPr>
          <p:nvPr/>
        </p:nvSpPr>
        <p:spPr bwMode="auto">
          <a:xfrm>
            <a:off x="2247900" y="2058988"/>
            <a:ext cx="4343400" cy="2971800"/>
          </a:xfrm>
          <a:custGeom>
            <a:avLst/>
            <a:gdLst>
              <a:gd name="T0" fmla="*/ 48 w 2736"/>
              <a:gd name="T1" fmla="*/ 1808 h 1872"/>
              <a:gd name="T2" fmla="*/ 96 w 2736"/>
              <a:gd name="T3" fmla="*/ 1824 h 1872"/>
              <a:gd name="T4" fmla="*/ 80 w 2736"/>
              <a:gd name="T5" fmla="*/ 1824 h 1872"/>
              <a:gd name="T6" fmla="*/ 48 w 2736"/>
              <a:gd name="T7" fmla="*/ 1840 h 1872"/>
              <a:gd name="T8" fmla="*/ 16 w 2736"/>
              <a:gd name="T9" fmla="*/ 1872 h 1872"/>
              <a:gd name="T10" fmla="*/ 896 w 2736"/>
              <a:gd name="T11" fmla="*/ 16 h 1872"/>
              <a:gd name="T12" fmla="*/ 896 w 2736"/>
              <a:gd name="T13" fmla="*/ 0 h 1872"/>
              <a:gd name="T14" fmla="*/ 2736 w 2736"/>
              <a:gd name="T15" fmla="*/ 1584 h 1872"/>
              <a:gd name="T16" fmla="*/ 0 w 2736"/>
              <a:gd name="T17" fmla="*/ 1856 h 1872"/>
              <a:gd name="T18" fmla="*/ 48 w 2736"/>
              <a:gd name="T19" fmla="*/ 1808 h 18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736" h="1872">
                <a:moveTo>
                  <a:pt x="48" y="1808"/>
                </a:moveTo>
                <a:lnTo>
                  <a:pt x="96" y="1824"/>
                </a:lnTo>
                <a:lnTo>
                  <a:pt x="80" y="1824"/>
                </a:lnTo>
                <a:lnTo>
                  <a:pt x="48" y="1840"/>
                </a:lnTo>
                <a:lnTo>
                  <a:pt x="16" y="1872"/>
                </a:lnTo>
                <a:lnTo>
                  <a:pt x="896" y="16"/>
                </a:lnTo>
                <a:lnTo>
                  <a:pt x="896" y="0"/>
                </a:lnTo>
                <a:lnTo>
                  <a:pt x="2736" y="1584"/>
                </a:lnTo>
                <a:lnTo>
                  <a:pt x="0" y="1856"/>
                </a:lnTo>
                <a:lnTo>
                  <a:pt x="48" y="1808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2806" name="Text Box 6"/>
          <p:cNvSpPr txBox="1">
            <a:spLocks noChangeArrowheads="1"/>
          </p:cNvSpPr>
          <p:nvPr/>
        </p:nvSpPr>
        <p:spPr bwMode="auto">
          <a:xfrm>
            <a:off x="1752600" y="4814888"/>
            <a:ext cx="40267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/>
              <a:t>А</a:t>
            </a:r>
          </a:p>
        </p:txBody>
      </p:sp>
      <p:sp>
        <p:nvSpPr>
          <p:cNvPr id="332807" name="Text Box 7"/>
          <p:cNvSpPr txBox="1">
            <a:spLocks noChangeArrowheads="1"/>
          </p:cNvSpPr>
          <p:nvPr/>
        </p:nvSpPr>
        <p:spPr bwMode="auto">
          <a:xfrm>
            <a:off x="3200400" y="1690688"/>
            <a:ext cx="38664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/>
              <a:t>В</a:t>
            </a:r>
          </a:p>
        </p:txBody>
      </p:sp>
      <p:sp>
        <p:nvSpPr>
          <p:cNvPr id="332813" name="Text Box 13"/>
          <p:cNvSpPr txBox="1">
            <a:spLocks noChangeArrowheads="1"/>
          </p:cNvSpPr>
          <p:nvPr/>
        </p:nvSpPr>
        <p:spPr bwMode="auto">
          <a:xfrm rot="-237880">
            <a:off x="3693555" y="4762828"/>
            <a:ext cx="41069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/>
              <a:t>H</a:t>
            </a:r>
            <a:endParaRPr lang="ru-RU" sz="2800" b="1"/>
          </a:p>
        </p:txBody>
      </p:sp>
      <p:sp>
        <p:nvSpPr>
          <p:cNvPr id="332816" name="Freeform 16"/>
          <p:cNvSpPr>
            <a:spLocks/>
          </p:cNvSpPr>
          <p:nvPr/>
        </p:nvSpPr>
        <p:spPr bwMode="auto">
          <a:xfrm rot="-5213334">
            <a:off x="3740945" y="2429670"/>
            <a:ext cx="360363" cy="200025"/>
          </a:xfrm>
          <a:custGeom>
            <a:avLst/>
            <a:gdLst>
              <a:gd name="T0" fmla="*/ 227 w 227"/>
              <a:gd name="T1" fmla="*/ 85 h 126"/>
              <a:gd name="T2" fmla="*/ 80 w 227"/>
              <a:gd name="T3" fmla="*/ 0 h 126"/>
              <a:gd name="T4" fmla="*/ 0 w 227"/>
              <a:gd name="T5" fmla="*/ 126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7" h="126">
                <a:moveTo>
                  <a:pt x="227" y="85"/>
                </a:moveTo>
                <a:lnTo>
                  <a:pt x="80" y="0"/>
                </a:lnTo>
                <a:lnTo>
                  <a:pt x="0" y="126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332838" name="Group 38"/>
          <p:cNvGrpSpPr>
            <a:grpSpLocks/>
          </p:cNvGrpSpPr>
          <p:nvPr/>
        </p:nvGrpSpPr>
        <p:grpSpPr bwMode="auto">
          <a:xfrm>
            <a:off x="2273300" y="2147888"/>
            <a:ext cx="2368550" cy="2882900"/>
            <a:chOff x="472" y="1353"/>
            <a:chExt cx="1492" cy="1816"/>
          </a:xfrm>
        </p:grpSpPr>
        <p:sp>
          <p:nvSpPr>
            <p:cNvPr id="332815" name="Freeform 15"/>
            <p:cNvSpPr>
              <a:spLocks/>
            </p:cNvSpPr>
            <p:nvPr/>
          </p:nvSpPr>
          <p:spPr bwMode="auto">
            <a:xfrm>
              <a:off x="472" y="1586"/>
              <a:ext cx="1204" cy="1583"/>
            </a:xfrm>
            <a:custGeom>
              <a:avLst/>
              <a:gdLst>
                <a:gd name="T0" fmla="*/ 0 w 1204"/>
                <a:gd name="T1" fmla="*/ 1583 h 1583"/>
                <a:gd name="T2" fmla="*/ 1204 w 1204"/>
                <a:gd name="T3" fmla="*/ 0 h 1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04" h="1583">
                  <a:moveTo>
                    <a:pt x="0" y="1583"/>
                  </a:moveTo>
                  <a:lnTo>
                    <a:pt x="1204" y="0"/>
                  </a:lnTo>
                </a:path>
              </a:pathLst>
            </a:custGeom>
            <a:noFill/>
            <a:ln w="28575" cmpd="sng">
              <a:solidFill>
                <a:srgbClr val="0000FF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2817" name="Text Box 17"/>
            <p:cNvSpPr txBox="1">
              <a:spLocks noChangeArrowheads="1"/>
            </p:cNvSpPr>
            <p:nvPr/>
          </p:nvSpPr>
          <p:spPr bwMode="auto">
            <a:xfrm>
              <a:off x="1728" y="1353"/>
              <a:ext cx="236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 b="1" dirty="0"/>
                <a:t>Р</a:t>
              </a:r>
            </a:p>
          </p:txBody>
        </p:sp>
      </p:grpSp>
      <p:sp>
        <p:nvSpPr>
          <p:cNvPr id="332818" name="Text Box 18"/>
          <p:cNvSpPr txBox="1">
            <a:spLocks noChangeArrowheads="1"/>
          </p:cNvSpPr>
          <p:nvPr/>
        </p:nvSpPr>
        <p:spPr bwMode="auto">
          <a:xfrm>
            <a:off x="4965701" y="2667000"/>
            <a:ext cx="55015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dirty="0"/>
              <a:t>22</a:t>
            </a:r>
          </a:p>
        </p:txBody>
      </p:sp>
      <p:sp>
        <p:nvSpPr>
          <p:cNvPr id="332821" name="Text Box 21"/>
          <p:cNvSpPr txBox="1">
            <a:spLocks noChangeArrowheads="1"/>
          </p:cNvSpPr>
          <p:nvPr/>
        </p:nvSpPr>
        <p:spPr bwMode="auto">
          <a:xfrm>
            <a:off x="6569075" y="4371975"/>
            <a:ext cx="41069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/>
              <a:t>D</a:t>
            </a:r>
            <a:endParaRPr lang="ru-RU" sz="2800" b="1"/>
          </a:p>
        </p:txBody>
      </p:sp>
      <p:grpSp>
        <p:nvGrpSpPr>
          <p:cNvPr id="332837" name="Group 37"/>
          <p:cNvGrpSpPr>
            <a:grpSpLocks/>
          </p:cNvGrpSpPr>
          <p:nvPr/>
        </p:nvGrpSpPr>
        <p:grpSpPr bwMode="auto">
          <a:xfrm>
            <a:off x="3660777" y="2084389"/>
            <a:ext cx="623888" cy="2784475"/>
            <a:chOff x="1346" y="1313"/>
            <a:chExt cx="393" cy="1754"/>
          </a:xfrm>
        </p:grpSpPr>
        <p:sp>
          <p:nvSpPr>
            <p:cNvPr id="332811" name="Freeform 11"/>
            <p:cNvSpPr>
              <a:spLocks/>
            </p:cNvSpPr>
            <p:nvPr/>
          </p:nvSpPr>
          <p:spPr bwMode="auto">
            <a:xfrm>
              <a:off x="1368" y="1313"/>
              <a:ext cx="128" cy="1748"/>
            </a:xfrm>
            <a:custGeom>
              <a:avLst/>
              <a:gdLst>
                <a:gd name="T0" fmla="*/ 0 w 128"/>
                <a:gd name="T1" fmla="*/ 0 h 1748"/>
                <a:gd name="T2" fmla="*/ 128 w 128"/>
                <a:gd name="T3" fmla="*/ 1748 h 1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8" h="1748">
                  <a:moveTo>
                    <a:pt x="0" y="0"/>
                  </a:moveTo>
                  <a:lnTo>
                    <a:pt x="128" y="1748"/>
                  </a:ln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2812" name="Freeform 12"/>
            <p:cNvSpPr>
              <a:spLocks/>
            </p:cNvSpPr>
            <p:nvPr/>
          </p:nvSpPr>
          <p:spPr bwMode="auto">
            <a:xfrm rot="-237880">
              <a:off x="1346" y="2897"/>
              <a:ext cx="144" cy="170"/>
            </a:xfrm>
            <a:custGeom>
              <a:avLst/>
              <a:gdLst>
                <a:gd name="T0" fmla="*/ 144 w 144"/>
                <a:gd name="T1" fmla="*/ 0 h 144"/>
                <a:gd name="T2" fmla="*/ 0 w 144"/>
                <a:gd name="T3" fmla="*/ 0 h 144"/>
                <a:gd name="T4" fmla="*/ 0 w 144"/>
                <a:gd name="T5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144">
                  <a:moveTo>
                    <a:pt x="144" y="0"/>
                  </a:moveTo>
                  <a:lnTo>
                    <a:pt x="0" y="0"/>
                  </a:lnTo>
                  <a:lnTo>
                    <a:pt x="0" y="144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2824" name="Text Box 24"/>
            <p:cNvSpPr txBox="1">
              <a:spLocks noChangeArrowheads="1"/>
            </p:cNvSpPr>
            <p:nvPr/>
          </p:nvSpPr>
          <p:spPr bwMode="auto">
            <a:xfrm>
              <a:off x="1392" y="2169"/>
              <a:ext cx="347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 b="1"/>
                <a:t>11</a:t>
              </a:r>
            </a:p>
          </p:txBody>
        </p:sp>
      </p:grpSp>
      <p:sp>
        <p:nvSpPr>
          <p:cNvPr id="332827" name="Text Box 27"/>
          <p:cNvSpPr txBox="1">
            <a:spLocks noChangeArrowheads="1"/>
          </p:cNvSpPr>
          <p:nvPr/>
        </p:nvSpPr>
        <p:spPr bwMode="auto">
          <a:xfrm>
            <a:off x="7018322" y="3083129"/>
            <a:ext cx="205857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200" baseline="-25000" dirty="0">
                <a:latin typeface="Arial" panose="020B0604020202020204" pitchFamily="34" charset="0"/>
                <a:cs typeface="Arial" panose="020B0604020202020204" pitchFamily="34" charset="0"/>
              </a:rPr>
              <a:t>ABD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= 88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2829" name="Text Box 29"/>
          <p:cNvSpPr txBox="1">
            <a:spLocks noChangeArrowheads="1"/>
          </p:cNvSpPr>
          <p:nvPr/>
        </p:nvSpPr>
        <p:spPr bwMode="auto">
          <a:xfrm>
            <a:off x="191344" y="145545"/>
            <a:ext cx="12000656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BD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uchburchakda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BD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22, AD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16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ru-RU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tomonga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tushirilgan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balandlik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11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АР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balandlikni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r>
              <a:rPr lang="ru-RU" sz="2000" i="1" dirty="0">
                <a:solidFill>
                  <a:srgbClr val="002060"/>
                </a:solidFill>
              </a:rPr>
              <a:t>.</a:t>
            </a:r>
            <a:endParaRPr lang="ru-RU" sz="2000" i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2832" name="Text Box 32"/>
          <p:cNvSpPr txBox="1">
            <a:spLocks noChangeArrowheads="1"/>
          </p:cNvSpPr>
          <p:nvPr/>
        </p:nvSpPr>
        <p:spPr bwMode="auto">
          <a:xfrm>
            <a:off x="4144524" y="5002026"/>
            <a:ext cx="55015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dirty="0"/>
              <a:t>16</a:t>
            </a:r>
          </a:p>
        </p:txBody>
      </p:sp>
      <p:graphicFrame>
        <p:nvGraphicFramePr>
          <p:cNvPr id="332833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3659895"/>
              </p:ext>
            </p:extLst>
          </p:nvPr>
        </p:nvGraphicFramePr>
        <p:xfrm>
          <a:off x="6748463" y="1306513"/>
          <a:ext cx="3073400" cy="842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6" name="Уравнение" r:id="rId4" imgW="1117440" imgH="393480" progId="Equation.3">
                  <p:embed/>
                </p:oleObj>
              </mc:Choice>
              <mc:Fallback>
                <p:oleObj name="Уравнение" r:id="rId4" imgW="11174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8463" y="1306513"/>
                        <a:ext cx="3073400" cy="842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2834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7066802"/>
              </p:ext>
            </p:extLst>
          </p:nvPr>
        </p:nvGraphicFramePr>
        <p:xfrm>
          <a:off x="7010401" y="2126522"/>
          <a:ext cx="2286000" cy="9566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7" name="Формула" r:id="rId6" imgW="787320" imgH="393480" progId="Equation.3">
                  <p:embed/>
                </p:oleObj>
              </mc:Choice>
              <mc:Fallback>
                <p:oleObj name="Формула" r:id="rId6" imgW="7873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1" y="2126522"/>
                        <a:ext cx="2286000" cy="9566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2835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9002073"/>
              </p:ext>
            </p:extLst>
          </p:nvPr>
        </p:nvGraphicFramePr>
        <p:xfrm>
          <a:off x="7142163" y="3880606"/>
          <a:ext cx="2286000" cy="98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8" name="Формула" r:id="rId8" imgW="888840" imgH="393480" progId="Equation.3">
                  <p:embed/>
                </p:oleObj>
              </mc:Choice>
              <mc:Fallback>
                <p:oleObj name="Формула" r:id="rId8" imgW="8888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2163" y="3880606"/>
                        <a:ext cx="2286000" cy="98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2836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9274973"/>
              </p:ext>
            </p:extLst>
          </p:nvPr>
        </p:nvGraphicFramePr>
        <p:xfrm>
          <a:off x="7279080" y="4827726"/>
          <a:ext cx="2435225" cy="1020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9" name="Формула" r:id="rId10" imgW="939600" imgH="393480" progId="Equation.3">
                  <p:embed/>
                </p:oleObj>
              </mc:Choice>
              <mc:Fallback>
                <p:oleObj name="Формула" r:id="rId10" imgW="9396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9080" y="4827726"/>
                        <a:ext cx="2435225" cy="1020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0137003" y="4242951"/>
            <a:ext cx="144360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 = 8</a:t>
            </a:r>
            <a:endParaRPr lang="ru-RU" sz="3200" b="1" dirty="0">
              <a:solidFill>
                <a:srgbClr val="7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35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2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2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2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28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28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28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28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28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28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28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28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2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2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2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28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28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28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28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28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28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28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28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2000"/>
                                        <p:tgtEl>
                                          <p:spTgt spid="332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2000"/>
                                        <p:tgtEl>
                                          <p:spTgt spid="332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328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328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7" dur="1000"/>
                                        <p:tgtEl>
                                          <p:spTgt spid="332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32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32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4" dur="1000"/>
                                        <p:tgtEl>
                                          <p:spTgt spid="332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32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32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1" dur="1000"/>
                                        <p:tgtEl>
                                          <p:spTgt spid="332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328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32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8" dur="1000"/>
                                        <p:tgtEl>
                                          <p:spTgt spid="332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32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32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5" dur="1000"/>
                                        <p:tgtEl>
                                          <p:spTgt spid="332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2813" grpId="0"/>
      <p:bldP spid="332816" grpId="0" animBg="1"/>
      <p:bldP spid="332818" grpId="0"/>
      <p:bldP spid="332827" grpId="0"/>
      <p:bldP spid="3328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Text Box 2"/>
          <p:cNvSpPr txBox="1">
            <a:spLocks noChangeArrowheads="1"/>
          </p:cNvSpPr>
          <p:nvPr/>
        </p:nvSpPr>
        <p:spPr bwMode="auto">
          <a:xfrm>
            <a:off x="407368" y="235639"/>
            <a:ext cx="11784632" cy="138499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Parallelogramm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yuzi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20 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m²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‘tmas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burchagidan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defRPr/>
            </a:pP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tushuvchi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balandlik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asosini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2 cm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8 cm li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kesmalarga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ajratadi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arallelogrammning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burchaklarini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toping. 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579" name="Freeform 3"/>
          <p:cNvSpPr>
            <a:spLocks/>
          </p:cNvSpPr>
          <p:nvPr/>
        </p:nvSpPr>
        <p:spPr bwMode="auto">
          <a:xfrm>
            <a:off x="2451100" y="2133600"/>
            <a:ext cx="8064500" cy="2362200"/>
          </a:xfrm>
          <a:custGeom>
            <a:avLst/>
            <a:gdLst>
              <a:gd name="T0" fmla="*/ 0 w 3824"/>
              <a:gd name="T1" fmla="*/ 1632 h 1632"/>
              <a:gd name="T2" fmla="*/ 1008 w 3824"/>
              <a:gd name="T3" fmla="*/ 0 h 1632"/>
              <a:gd name="T4" fmla="*/ 3824 w 3824"/>
              <a:gd name="T5" fmla="*/ 0 h 1632"/>
              <a:gd name="T6" fmla="*/ 2800 w 3824"/>
              <a:gd name="T7" fmla="*/ 1632 h 1632"/>
              <a:gd name="T8" fmla="*/ 0 w 3824"/>
              <a:gd name="T9" fmla="*/ 1632 h 16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824"/>
              <a:gd name="T16" fmla="*/ 0 h 1632"/>
              <a:gd name="T17" fmla="*/ 3824 w 3824"/>
              <a:gd name="T18" fmla="*/ 1632 h 163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824" h="1632">
                <a:moveTo>
                  <a:pt x="0" y="1632"/>
                </a:moveTo>
                <a:lnTo>
                  <a:pt x="1008" y="0"/>
                </a:lnTo>
                <a:lnTo>
                  <a:pt x="3824" y="0"/>
                </a:lnTo>
                <a:lnTo>
                  <a:pt x="2800" y="1632"/>
                </a:lnTo>
                <a:lnTo>
                  <a:pt x="0" y="1632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</p:spPr>
        <p:txBody>
          <a:bodyPr/>
          <a:lstStyle/>
          <a:p>
            <a:endParaRPr lang="ru-RU" dirty="0"/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1981200" y="4343400"/>
            <a:ext cx="402674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А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4191000" y="1676400"/>
            <a:ext cx="386644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В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10210800" y="1600200"/>
            <a:ext cx="375424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С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8153400" y="4495801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en-US" sz="2800" b="1"/>
              <a:t>D</a:t>
            </a:r>
            <a:endParaRPr lang="ru-RU" sz="2800" b="1"/>
          </a:p>
        </p:txBody>
      </p:sp>
      <p:grpSp>
        <p:nvGrpSpPr>
          <p:cNvPr id="24584" name="Group 8"/>
          <p:cNvGrpSpPr>
            <a:grpSpLocks/>
          </p:cNvGrpSpPr>
          <p:nvPr/>
        </p:nvGrpSpPr>
        <p:grpSpPr bwMode="auto">
          <a:xfrm>
            <a:off x="4343400" y="2133600"/>
            <a:ext cx="228600" cy="2362200"/>
            <a:chOff x="1248" y="1440"/>
            <a:chExt cx="144" cy="1488"/>
          </a:xfrm>
        </p:grpSpPr>
        <p:sp>
          <p:nvSpPr>
            <p:cNvPr id="24592" name="Line 9"/>
            <p:cNvSpPr>
              <a:spLocks noChangeShapeType="1"/>
            </p:cNvSpPr>
            <p:nvPr/>
          </p:nvSpPr>
          <p:spPr bwMode="auto">
            <a:xfrm>
              <a:off x="1392" y="1440"/>
              <a:ext cx="0" cy="14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93" name="Freeform 10"/>
            <p:cNvSpPr>
              <a:spLocks/>
            </p:cNvSpPr>
            <p:nvPr/>
          </p:nvSpPr>
          <p:spPr bwMode="auto">
            <a:xfrm>
              <a:off x="1248" y="2784"/>
              <a:ext cx="144" cy="144"/>
            </a:xfrm>
            <a:custGeom>
              <a:avLst/>
              <a:gdLst>
                <a:gd name="T0" fmla="*/ 144 w 144"/>
                <a:gd name="T1" fmla="*/ 0 h 144"/>
                <a:gd name="T2" fmla="*/ 0 w 144"/>
                <a:gd name="T3" fmla="*/ 0 h 144"/>
                <a:gd name="T4" fmla="*/ 0 w 144"/>
                <a:gd name="T5" fmla="*/ 144 h 144"/>
                <a:gd name="T6" fmla="*/ 0 60000 65536"/>
                <a:gd name="T7" fmla="*/ 0 60000 65536"/>
                <a:gd name="T8" fmla="*/ 0 60000 65536"/>
                <a:gd name="T9" fmla="*/ 0 w 144"/>
                <a:gd name="T10" fmla="*/ 0 h 144"/>
                <a:gd name="T11" fmla="*/ 144 w 144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144">
                  <a:moveTo>
                    <a:pt x="144" y="0"/>
                  </a:moveTo>
                  <a:lnTo>
                    <a:pt x="0" y="0"/>
                  </a:lnTo>
                  <a:lnTo>
                    <a:pt x="0" y="144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23595" name="Text Box 11"/>
          <p:cNvSpPr txBox="1">
            <a:spLocks noChangeArrowheads="1"/>
          </p:cNvSpPr>
          <p:nvPr/>
        </p:nvSpPr>
        <p:spPr bwMode="auto">
          <a:xfrm>
            <a:off x="3276600" y="4419601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8</a:t>
            </a:r>
            <a:endParaRPr lang="ru-RU" sz="28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23596" name="Text Box 12"/>
          <p:cNvSpPr txBox="1">
            <a:spLocks noChangeArrowheads="1"/>
          </p:cNvSpPr>
          <p:nvPr/>
        </p:nvSpPr>
        <p:spPr bwMode="auto">
          <a:xfrm>
            <a:off x="6400800" y="4510088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endParaRPr lang="ru-RU" sz="28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23597" name="Text Box 13"/>
          <p:cNvSpPr txBox="1">
            <a:spLocks noChangeArrowheads="1"/>
          </p:cNvSpPr>
          <p:nvPr/>
        </p:nvSpPr>
        <p:spPr bwMode="auto">
          <a:xfrm>
            <a:off x="2590801" y="4114800"/>
            <a:ext cx="530915" cy="40011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000" b="1"/>
              <a:t>45</a:t>
            </a:r>
            <a:r>
              <a:rPr lang="ru-RU" sz="2000" b="1" baseline="30000"/>
              <a:t>0</a:t>
            </a:r>
            <a:endParaRPr lang="ru-RU" sz="2000" b="1"/>
          </a:p>
        </p:txBody>
      </p:sp>
      <p:sp>
        <p:nvSpPr>
          <p:cNvPr id="323598" name="Text Box 14"/>
          <p:cNvSpPr txBox="1">
            <a:spLocks noChangeArrowheads="1"/>
          </p:cNvSpPr>
          <p:nvPr/>
        </p:nvSpPr>
        <p:spPr bwMode="auto">
          <a:xfrm>
            <a:off x="428256" y="2184737"/>
            <a:ext cx="2848344" cy="203132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8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ABCD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= AD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·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endParaRPr lang="en-U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 = 10· BE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BE = 2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89" name="Text Box 15"/>
          <p:cNvSpPr txBox="1">
            <a:spLocks noChangeArrowheads="1"/>
          </p:cNvSpPr>
          <p:nvPr/>
        </p:nvSpPr>
        <p:spPr bwMode="auto">
          <a:xfrm>
            <a:off x="4419600" y="4419600"/>
            <a:ext cx="359394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Е</a:t>
            </a:r>
          </a:p>
        </p:txBody>
      </p:sp>
      <p:sp>
        <p:nvSpPr>
          <p:cNvPr id="323600" name="Text Box 16"/>
          <p:cNvSpPr txBox="1">
            <a:spLocks noChangeArrowheads="1"/>
          </p:cNvSpPr>
          <p:nvPr/>
        </p:nvSpPr>
        <p:spPr bwMode="auto">
          <a:xfrm>
            <a:off x="3048000" y="4419601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endParaRPr lang="ru-RU" sz="28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23601" name="Text Box 17"/>
          <p:cNvSpPr txBox="1">
            <a:spLocks noChangeArrowheads="1"/>
          </p:cNvSpPr>
          <p:nvPr/>
        </p:nvSpPr>
        <p:spPr bwMode="auto">
          <a:xfrm>
            <a:off x="2590801" y="4114800"/>
            <a:ext cx="530915" cy="40011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000" b="1"/>
              <a:t>45</a:t>
            </a:r>
            <a:r>
              <a:rPr lang="ru-RU" sz="2000" b="1" baseline="30000"/>
              <a:t>0</a:t>
            </a:r>
            <a:endParaRPr lang="ru-RU" sz="2000" b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9059731" y="3866346"/>
                <a:ext cx="3576769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3600" b="1" dirty="0" smtClean="0">
                    <a:solidFill>
                      <a:srgbClr val="C00000"/>
                    </a:solidFill>
                  </a:rPr>
                  <a:t>A = 45⁰ (</a:t>
                </a:r>
                <a14:m>
                  <m:oMath xmlns:m="http://schemas.openxmlformats.org/officeDocument/2006/math">
                    <m:r>
                      <a:rPr lang="en-US" sz="36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m:rPr>
                        <m:sty m:val="p"/>
                      </m:rPr>
                      <a:rPr lang="en-US" sz="36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</m:t>
                    </m:r>
                  </m:oMath>
                </a14:m>
                <a:r>
                  <a:rPr lang="en-US" sz="3600" b="1" dirty="0" smtClean="0">
                    <a:solidFill>
                      <a:srgbClr val="C00000"/>
                    </a:solidFill>
                  </a:rPr>
                  <a:t>)</a:t>
                </a:r>
              </a:p>
              <a:p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36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𝐁</m:t>
                    </m:r>
                  </m:oMath>
                </a14:m>
                <a:r>
                  <a:rPr lang="en-US" sz="3600" b="1" dirty="0">
                    <a:solidFill>
                      <a:srgbClr val="C00000"/>
                    </a:solidFill>
                  </a:rPr>
                  <a:t> = </a:t>
                </a:r>
                <a:r>
                  <a:rPr lang="en-US" sz="3600" b="1" dirty="0" smtClean="0">
                    <a:solidFill>
                      <a:srgbClr val="C00000"/>
                    </a:solidFill>
                  </a:rPr>
                  <a:t>135⁰(</a:t>
                </a:r>
                <a14:m>
                  <m:oMath xmlns:m="http://schemas.openxmlformats.org/officeDocument/2006/math">
                    <m:r>
                      <a:rPr lang="en-US" sz="36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m:rPr>
                        <m:sty m:val="p"/>
                      </m:rPr>
                      <a:rPr lang="en-US" sz="36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D</m:t>
                    </m:r>
                  </m:oMath>
                </a14:m>
                <a:r>
                  <a:rPr lang="en-US" sz="3600" b="1" dirty="0" smtClean="0">
                    <a:solidFill>
                      <a:srgbClr val="C00000"/>
                    </a:solidFill>
                  </a:rPr>
                  <a:t>)</a:t>
                </a:r>
                <a:endParaRPr lang="ru-RU" sz="3600" b="1" dirty="0">
                  <a:solidFill>
                    <a:srgbClr val="C00000"/>
                  </a:solidFill>
                </a:endParaRP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59731" y="3866346"/>
                <a:ext cx="3576769" cy="1477328"/>
              </a:xfrm>
              <a:prstGeom prst="rect">
                <a:avLst/>
              </a:prstGeom>
              <a:blipFill rotWithShape="0">
                <a:blip r:embed="rId3"/>
                <a:stretch>
                  <a:fillRect t="-61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1231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757 0.00602 C 0.02917 -0.05787 0.07618 -0.12152 0.11927 -0.12152 C 0.1625 -0.12152 0.20209 -0.05787 0.2418 0.00602 " pathEditMode="relative" rAng="0" ptsTypes="AAA">
                                      <p:cBhvr>
                                        <p:cTn id="6" dur="2000" fill="hold"/>
                                        <p:tgtEl>
                                          <p:spTgt spid="3235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69" y="-638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4.07407E-6 C -0.02891 0.0081 -0.05769 0.0162 -0.08998 0.0199 C -0.1224 0.02361 -0.16381 0.02615 -0.19453 0.02176 C -0.22513 0.01713 -0.24961 0.00486 -0.27383 -0.00718 " pathEditMode="relative" rAng="0" ptsTypes="AAAA">
                                      <p:cBhvr>
                                        <p:cTn id="8" dur="2000" fill="hold"/>
                                        <p:tgtEl>
                                          <p:spTgt spid="3235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698" y="8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23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35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235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323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07407E-6 L 0.13399 -0.1926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3236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93" y="-96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3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3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3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35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35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35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35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35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35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35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35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6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6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3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3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3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360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36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360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36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360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36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360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360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3.33333E-6 L 0.12383 -0.22361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3236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85" y="-111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3595" grpId="0"/>
      <p:bldP spid="323596" grpId="0"/>
      <p:bldP spid="323597" grpId="0"/>
      <p:bldP spid="323598" grpId="0"/>
      <p:bldP spid="323600" grpId="0"/>
      <p:bldP spid="323600" grpId="1"/>
      <p:bldP spid="323601" grpId="0"/>
      <p:bldP spid="323601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9" name="Text Box 3"/>
          <p:cNvSpPr txBox="1">
            <a:spLocks noChangeArrowheads="1"/>
          </p:cNvSpPr>
          <p:nvPr/>
        </p:nvSpPr>
        <p:spPr bwMode="auto">
          <a:xfrm rot="-1924471">
            <a:off x="3866386" y="2666353"/>
            <a:ext cx="1167307" cy="52322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800" b="1" dirty="0"/>
              <a:t>2</a:t>
            </a:r>
            <a:r>
              <a:rPr lang="ru-RU" sz="2800" b="1" dirty="0"/>
              <a:t>,5 </a:t>
            </a:r>
            <a:r>
              <a:rPr lang="ru-RU" sz="2800" b="1" dirty="0" smtClean="0"/>
              <a:t>с</a:t>
            </a:r>
            <a:r>
              <a:rPr lang="en-US" sz="2800" b="1" dirty="0" smtClean="0"/>
              <a:t>m</a:t>
            </a:r>
            <a:endParaRPr lang="ru-RU" sz="2800" b="1" dirty="0"/>
          </a:p>
        </p:txBody>
      </p:sp>
      <p:sp>
        <p:nvSpPr>
          <p:cNvPr id="321540" name="Text Box 4"/>
          <p:cNvSpPr txBox="1">
            <a:spLocks noChangeArrowheads="1"/>
          </p:cNvSpPr>
          <p:nvPr/>
        </p:nvSpPr>
        <p:spPr bwMode="auto">
          <a:xfrm>
            <a:off x="6186985" y="1231622"/>
            <a:ext cx="5973468" cy="107721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ROMB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parallelogramm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Demak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200" b="1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2942580" y="3711932"/>
            <a:ext cx="402674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000099"/>
                </a:solidFill>
              </a:rPr>
              <a:t>А</a:t>
            </a:r>
          </a:p>
        </p:txBody>
      </p:sp>
      <p:sp>
        <p:nvSpPr>
          <p:cNvPr id="14341" name="Text Box 6"/>
          <p:cNvSpPr txBox="1">
            <a:spLocks noChangeArrowheads="1"/>
          </p:cNvSpPr>
          <p:nvPr/>
        </p:nvSpPr>
        <p:spPr bwMode="auto">
          <a:xfrm>
            <a:off x="4321683" y="1396020"/>
            <a:ext cx="386644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000099"/>
                </a:solidFill>
              </a:rPr>
              <a:t>В</a:t>
            </a:r>
          </a:p>
        </p:txBody>
      </p:sp>
      <p:sp>
        <p:nvSpPr>
          <p:cNvPr id="14342" name="Text Box 7"/>
          <p:cNvSpPr txBox="1">
            <a:spLocks noChangeArrowheads="1"/>
          </p:cNvSpPr>
          <p:nvPr/>
        </p:nvSpPr>
        <p:spPr bwMode="auto">
          <a:xfrm>
            <a:off x="6142980" y="3697644"/>
            <a:ext cx="375424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000099"/>
                </a:solidFill>
              </a:rPr>
              <a:t>С</a:t>
            </a:r>
          </a:p>
        </p:txBody>
      </p:sp>
      <p:sp>
        <p:nvSpPr>
          <p:cNvPr id="14343" name="Text Box 8"/>
          <p:cNvSpPr txBox="1">
            <a:spLocks noChangeArrowheads="1"/>
          </p:cNvSpPr>
          <p:nvPr/>
        </p:nvSpPr>
        <p:spPr bwMode="auto">
          <a:xfrm>
            <a:off x="4618980" y="6074132"/>
            <a:ext cx="410690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99"/>
                </a:solidFill>
              </a:rPr>
              <a:t>D</a:t>
            </a:r>
            <a:endParaRPr lang="ru-RU" sz="2800" b="1" dirty="0">
              <a:solidFill>
                <a:srgbClr val="000099"/>
              </a:solidFill>
            </a:endParaRPr>
          </a:p>
        </p:txBody>
      </p:sp>
      <p:sp>
        <p:nvSpPr>
          <p:cNvPr id="14344" name="AutoShape 9"/>
          <p:cNvSpPr>
            <a:spLocks noChangeArrowheads="1"/>
          </p:cNvSpPr>
          <p:nvPr/>
        </p:nvSpPr>
        <p:spPr bwMode="auto">
          <a:xfrm rot="-52590">
            <a:off x="3396605" y="1638658"/>
            <a:ext cx="2820988" cy="4510087"/>
          </a:xfrm>
          <a:prstGeom prst="diamond">
            <a:avLst/>
          </a:prstGeom>
          <a:noFill/>
          <a:ln w="57150">
            <a:solidFill>
              <a:srgbClr val="0000FF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21547" name="Freeform 11"/>
          <p:cNvSpPr>
            <a:spLocks/>
          </p:cNvSpPr>
          <p:nvPr/>
        </p:nvSpPr>
        <p:spPr bwMode="auto">
          <a:xfrm rot="1622882" flipH="1">
            <a:off x="5133330" y="2502258"/>
            <a:ext cx="171450" cy="280987"/>
          </a:xfrm>
          <a:custGeom>
            <a:avLst/>
            <a:gdLst>
              <a:gd name="T0" fmla="*/ 42 w 108"/>
              <a:gd name="T1" fmla="*/ 0 h 177"/>
              <a:gd name="T2" fmla="*/ 108 w 108"/>
              <a:gd name="T3" fmla="*/ 108 h 177"/>
              <a:gd name="T4" fmla="*/ 0 w 108"/>
              <a:gd name="T5" fmla="*/ 177 h 177"/>
              <a:gd name="T6" fmla="*/ 0 60000 65536"/>
              <a:gd name="T7" fmla="*/ 0 60000 65536"/>
              <a:gd name="T8" fmla="*/ 0 60000 65536"/>
              <a:gd name="T9" fmla="*/ 0 w 108"/>
              <a:gd name="T10" fmla="*/ 0 h 177"/>
              <a:gd name="T11" fmla="*/ 108 w 108"/>
              <a:gd name="T12" fmla="*/ 177 h 17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8" h="177">
                <a:moveTo>
                  <a:pt x="42" y="0"/>
                </a:moveTo>
                <a:lnTo>
                  <a:pt x="108" y="108"/>
                </a:lnTo>
                <a:lnTo>
                  <a:pt x="0" y="177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321548" name="Text Box 12"/>
          <p:cNvSpPr txBox="1">
            <a:spLocks noChangeArrowheads="1"/>
          </p:cNvSpPr>
          <p:nvPr/>
        </p:nvSpPr>
        <p:spPr bwMode="auto">
          <a:xfrm>
            <a:off x="5457180" y="2249844"/>
            <a:ext cx="421910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99"/>
                </a:solidFill>
              </a:rPr>
              <a:t>N</a:t>
            </a:r>
            <a:endParaRPr lang="ru-RU" sz="2800" b="1" dirty="0">
              <a:solidFill>
                <a:srgbClr val="000099"/>
              </a:solidFill>
            </a:endParaRP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 rot="6867524" flipV="1">
            <a:off x="2536180" y="2275244"/>
            <a:ext cx="2260600" cy="990600"/>
            <a:chOff x="763" y="1945"/>
            <a:chExt cx="2019" cy="886"/>
          </a:xfrm>
        </p:grpSpPr>
        <p:sp>
          <p:nvSpPr>
            <p:cNvPr id="14351" name="Freeform 15"/>
            <p:cNvSpPr>
              <a:spLocks/>
            </p:cNvSpPr>
            <p:nvPr/>
          </p:nvSpPr>
          <p:spPr bwMode="auto">
            <a:xfrm rot="-3316674">
              <a:off x="1322" y="1450"/>
              <a:ext cx="852" cy="1909"/>
            </a:xfrm>
            <a:custGeom>
              <a:avLst/>
              <a:gdLst>
                <a:gd name="T0" fmla="*/ 0 w 1252"/>
                <a:gd name="T1" fmla="*/ 90 h 3125"/>
                <a:gd name="T2" fmla="*/ 227 w 1252"/>
                <a:gd name="T3" fmla="*/ 0 h 3125"/>
                <a:gd name="T4" fmla="*/ 1179 w 1252"/>
                <a:gd name="T5" fmla="*/ 2540 h 3125"/>
                <a:gd name="T6" fmla="*/ 1252 w 1252"/>
                <a:gd name="T7" fmla="*/ 3125 h 3125"/>
                <a:gd name="T8" fmla="*/ 952 w 1252"/>
                <a:gd name="T9" fmla="*/ 2630 h 3125"/>
                <a:gd name="T10" fmla="*/ 0 w 1252"/>
                <a:gd name="T11" fmla="*/ 90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1552" name="Freeform 16"/>
            <p:cNvSpPr>
              <a:spLocks/>
            </p:cNvSpPr>
            <p:nvPr/>
          </p:nvSpPr>
          <p:spPr bwMode="auto">
            <a:xfrm rot="-3316674">
              <a:off x="2483" y="2395"/>
              <a:ext cx="214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53" name="Freeform 17"/>
            <p:cNvSpPr>
              <a:spLocks/>
            </p:cNvSpPr>
            <p:nvPr/>
          </p:nvSpPr>
          <p:spPr bwMode="auto">
            <a:xfrm rot="-3316674">
              <a:off x="2671" y="2522"/>
              <a:ext cx="82" cy="141"/>
            </a:xfrm>
            <a:custGeom>
              <a:avLst/>
              <a:gdLst>
                <a:gd name="T0" fmla="*/ 85 w 121"/>
                <a:gd name="T1" fmla="*/ 0 h 230"/>
                <a:gd name="T2" fmla="*/ 0 w 121"/>
                <a:gd name="T3" fmla="*/ 25 h 230"/>
                <a:gd name="T4" fmla="*/ 121 w 121"/>
                <a:gd name="T5" fmla="*/ 230 h 230"/>
                <a:gd name="T6" fmla="*/ 85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4354" name="Group 18"/>
            <p:cNvGrpSpPr>
              <a:grpSpLocks/>
            </p:cNvGrpSpPr>
            <p:nvPr/>
          </p:nvGrpSpPr>
          <p:grpSpPr bwMode="auto">
            <a:xfrm>
              <a:off x="763" y="1945"/>
              <a:ext cx="1677" cy="744"/>
              <a:chOff x="763" y="1945"/>
              <a:chExt cx="1677" cy="744"/>
            </a:xfrm>
          </p:grpSpPr>
          <p:sp>
            <p:nvSpPr>
              <p:cNvPr id="14355" name="Freeform 19"/>
              <p:cNvSpPr>
                <a:spLocks/>
              </p:cNvSpPr>
              <p:nvPr/>
            </p:nvSpPr>
            <p:spPr bwMode="auto">
              <a:xfrm rot="-3316674">
                <a:off x="1271" y="1519"/>
                <a:ext cx="744" cy="1595"/>
              </a:xfrm>
              <a:custGeom>
                <a:avLst/>
                <a:gdLst>
                  <a:gd name="T0" fmla="*/ 867 w 1094"/>
                  <a:gd name="T1" fmla="*/ 2612 h 2612"/>
                  <a:gd name="T2" fmla="*/ 1094 w 1094"/>
                  <a:gd name="T3" fmla="*/ 2522 h 2612"/>
                  <a:gd name="T4" fmla="*/ 1016 w 1094"/>
                  <a:gd name="T5" fmla="*/ 2554 h 2612"/>
                  <a:gd name="T6" fmla="*/ 84 w 1094"/>
                  <a:gd name="T7" fmla="*/ 0 h 2612"/>
                  <a:gd name="T8" fmla="*/ 0 w 1094"/>
                  <a:gd name="T9" fmla="*/ 30 h 2612"/>
                  <a:gd name="T10" fmla="*/ 940 w 1094"/>
                  <a:gd name="T11" fmla="*/ 2584 h 26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94"/>
                  <a:gd name="T19" fmla="*/ 0 h 2612"/>
                  <a:gd name="T20" fmla="*/ 1094 w 1094"/>
                  <a:gd name="T21" fmla="*/ 2612 h 26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solidFill>
                <a:srgbClr val="FF66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356" name="Freeform 20"/>
              <p:cNvSpPr>
                <a:spLocks/>
              </p:cNvSpPr>
              <p:nvPr/>
            </p:nvSpPr>
            <p:spPr bwMode="auto">
              <a:xfrm>
                <a:off x="763" y="2084"/>
                <a:ext cx="42" cy="155"/>
              </a:xfrm>
              <a:custGeom>
                <a:avLst/>
                <a:gdLst>
                  <a:gd name="T0" fmla="*/ 33 w 42"/>
                  <a:gd name="T1" fmla="*/ 0 h 155"/>
                  <a:gd name="T2" fmla="*/ 41 w 42"/>
                  <a:gd name="T3" fmla="*/ 48 h 155"/>
                  <a:gd name="T4" fmla="*/ 29 w 42"/>
                  <a:gd name="T5" fmla="*/ 116 h 155"/>
                  <a:gd name="T6" fmla="*/ 9 w 42"/>
                  <a:gd name="T7" fmla="*/ 152 h 155"/>
                  <a:gd name="T8" fmla="*/ 1 w 42"/>
                  <a:gd name="T9" fmla="*/ 96 h 155"/>
                  <a:gd name="T10" fmla="*/ 5 w 42"/>
                  <a:gd name="T11" fmla="*/ 52 h 155"/>
                  <a:gd name="T12" fmla="*/ 33 w 42"/>
                  <a:gd name="T13" fmla="*/ 0 h 15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42"/>
                  <a:gd name="T22" fmla="*/ 0 h 155"/>
                  <a:gd name="T23" fmla="*/ 42 w 42"/>
                  <a:gd name="T24" fmla="*/ 155 h 155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42" h="155">
                    <a:moveTo>
                      <a:pt x="33" y="0"/>
                    </a:moveTo>
                    <a:cubicBezTo>
                      <a:pt x="42" y="3"/>
                      <a:pt x="42" y="29"/>
                      <a:pt x="41" y="48"/>
                    </a:cubicBezTo>
                    <a:cubicBezTo>
                      <a:pt x="40" y="67"/>
                      <a:pt x="34" y="99"/>
                      <a:pt x="29" y="116"/>
                    </a:cubicBezTo>
                    <a:cubicBezTo>
                      <a:pt x="24" y="133"/>
                      <a:pt x="14" y="155"/>
                      <a:pt x="9" y="152"/>
                    </a:cubicBezTo>
                    <a:cubicBezTo>
                      <a:pt x="4" y="149"/>
                      <a:pt x="2" y="113"/>
                      <a:pt x="1" y="96"/>
                    </a:cubicBezTo>
                    <a:cubicBezTo>
                      <a:pt x="0" y="79"/>
                      <a:pt x="0" y="68"/>
                      <a:pt x="5" y="52"/>
                    </a:cubicBezTo>
                    <a:cubicBezTo>
                      <a:pt x="10" y="36"/>
                      <a:pt x="27" y="11"/>
                      <a:pt x="33" y="0"/>
                    </a:cubicBezTo>
                    <a:close/>
                  </a:path>
                </a:pathLst>
              </a:custGeom>
              <a:solidFill>
                <a:srgbClr val="CC0F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ru-RU"/>
              </a:p>
            </p:txBody>
          </p:sp>
        </p:grpSp>
      </p:grpSp>
      <p:sp>
        <p:nvSpPr>
          <p:cNvPr id="321557" name="Freeform 21"/>
          <p:cNvSpPr>
            <a:spLocks/>
          </p:cNvSpPr>
          <p:nvPr/>
        </p:nvSpPr>
        <p:spPr bwMode="auto">
          <a:xfrm>
            <a:off x="3418830" y="2694344"/>
            <a:ext cx="2012950" cy="1231900"/>
          </a:xfrm>
          <a:custGeom>
            <a:avLst/>
            <a:gdLst>
              <a:gd name="T0" fmla="*/ 1268 w 1268"/>
              <a:gd name="T1" fmla="*/ 0 h 776"/>
              <a:gd name="T2" fmla="*/ 0 w 1268"/>
              <a:gd name="T3" fmla="*/ 776 h 776"/>
              <a:gd name="T4" fmla="*/ 0 60000 65536"/>
              <a:gd name="T5" fmla="*/ 0 60000 65536"/>
              <a:gd name="T6" fmla="*/ 0 w 1268"/>
              <a:gd name="T7" fmla="*/ 0 h 776"/>
              <a:gd name="T8" fmla="*/ 1268 w 1268"/>
              <a:gd name="T9" fmla="*/ 776 h 77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68" h="776">
                <a:moveTo>
                  <a:pt x="1268" y="0"/>
                </a:moveTo>
                <a:lnTo>
                  <a:pt x="0" y="776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1558" name="Freeform 22" descr="Дуб"/>
          <p:cNvSpPr>
            <a:spLocks/>
          </p:cNvSpPr>
          <p:nvPr/>
        </p:nvSpPr>
        <p:spPr bwMode="auto">
          <a:xfrm>
            <a:off x="2479030" y="2719744"/>
            <a:ext cx="4337050" cy="2108200"/>
          </a:xfrm>
          <a:custGeom>
            <a:avLst/>
            <a:gdLst>
              <a:gd name="T0" fmla="*/ 8 w 2732"/>
              <a:gd name="T1" fmla="*/ 1159 h 1328"/>
              <a:gd name="T2" fmla="*/ 1868 w 2732"/>
              <a:gd name="T3" fmla="*/ 0 h 1328"/>
              <a:gd name="T4" fmla="*/ 1795 w 2732"/>
              <a:gd name="T5" fmla="*/ 253 h 1328"/>
              <a:gd name="T6" fmla="*/ 2313 w 2732"/>
              <a:gd name="T7" fmla="*/ 1094 h 1328"/>
              <a:gd name="T8" fmla="*/ 2732 w 2732"/>
              <a:gd name="T9" fmla="*/ 1328 h 1328"/>
              <a:gd name="T10" fmla="*/ 2324 w 2732"/>
              <a:gd name="T11" fmla="*/ 1097 h 1328"/>
              <a:gd name="T12" fmla="*/ 605 w 2732"/>
              <a:gd name="T13" fmla="*/ 1009 h 1328"/>
              <a:gd name="T14" fmla="*/ 0 w 2732"/>
              <a:gd name="T15" fmla="*/ 1160 h 1328"/>
              <a:gd name="T16" fmla="*/ 607 w 2732"/>
              <a:gd name="T17" fmla="*/ 999 h 1328"/>
              <a:gd name="T18" fmla="*/ 1804 w 2732"/>
              <a:gd name="T19" fmla="*/ 257 h 1328"/>
              <a:gd name="T20" fmla="*/ 1861 w 2732"/>
              <a:gd name="T21" fmla="*/ 0 h 1328"/>
              <a:gd name="T22" fmla="*/ 2716 w 2732"/>
              <a:gd name="T23" fmla="*/ 1312 h 1328"/>
              <a:gd name="T24" fmla="*/ 2684 w 2732"/>
              <a:gd name="T25" fmla="*/ 1296 h 1328"/>
              <a:gd name="T26" fmla="*/ 2689 w 2732"/>
              <a:gd name="T27" fmla="*/ 1319 h 1328"/>
              <a:gd name="T28" fmla="*/ 8 w 2732"/>
              <a:gd name="T29" fmla="*/ 1159 h 132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2732"/>
              <a:gd name="T46" fmla="*/ 0 h 1328"/>
              <a:gd name="T47" fmla="*/ 2732 w 2732"/>
              <a:gd name="T48" fmla="*/ 1328 h 132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2732" h="1328">
                <a:moveTo>
                  <a:pt x="8" y="1159"/>
                </a:moveTo>
                <a:lnTo>
                  <a:pt x="1868" y="0"/>
                </a:lnTo>
                <a:lnTo>
                  <a:pt x="1795" y="253"/>
                </a:lnTo>
                <a:lnTo>
                  <a:pt x="2313" y="1094"/>
                </a:lnTo>
                <a:lnTo>
                  <a:pt x="2732" y="1328"/>
                </a:lnTo>
                <a:lnTo>
                  <a:pt x="2324" y="1097"/>
                </a:lnTo>
                <a:lnTo>
                  <a:pt x="605" y="1009"/>
                </a:lnTo>
                <a:lnTo>
                  <a:pt x="0" y="1160"/>
                </a:lnTo>
                <a:lnTo>
                  <a:pt x="607" y="999"/>
                </a:lnTo>
                <a:lnTo>
                  <a:pt x="1804" y="257"/>
                </a:lnTo>
                <a:lnTo>
                  <a:pt x="1861" y="0"/>
                </a:lnTo>
                <a:lnTo>
                  <a:pt x="2716" y="1312"/>
                </a:lnTo>
                <a:lnTo>
                  <a:pt x="2684" y="1296"/>
                </a:lnTo>
                <a:lnTo>
                  <a:pt x="2689" y="1319"/>
                </a:lnTo>
                <a:lnTo>
                  <a:pt x="8" y="1159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4350" name="Text Box 23"/>
          <p:cNvSpPr txBox="1">
            <a:spLocks noChangeArrowheads="1"/>
          </p:cNvSpPr>
          <p:nvPr/>
        </p:nvSpPr>
        <p:spPr bwMode="auto">
          <a:xfrm rot="18457928">
            <a:off x="5197544" y="4883953"/>
            <a:ext cx="1091966" cy="646331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3600" b="1" dirty="0" smtClean="0"/>
              <a:t>4 cm</a:t>
            </a:r>
            <a:endParaRPr lang="ru-RU" sz="3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944509" y="5180508"/>
            <a:ext cx="170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896200" y="1688466"/>
            <a:ext cx="19848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S</a:t>
            </a:r>
            <a:r>
              <a:rPr lang="en-US" sz="4000" b="1" baseline="-25000" dirty="0" err="1">
                <a:latin typeface="Arial" pitchFamily="34" charset="0"/>
                <a:cs typeface="Arial" pitchFamily="34" charset="0"/>
              </a:rPr>
              <a:t>r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a∙h</a:t>
            </a:r>
            <a:endParaRPr lang="ru-RU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8371336" y="3798635"/>
            <a:ext cx="21371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cm²</a:t>
            </a:r>
            <a:endParaRPr lang="ru-RU" sz="4800" b="1" dirty="0">
              <a:solidFill>
                <a:srgbClr val="7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0"/>
            <a:ext cx="12192000" cy="1160730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Rombning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541179" y="2604797"/>
            <a:ext cx="372685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S</a:t>
            </a:r>
            <a:r>
              <a:rPr lang="ru-RU" sz="3600" b="1" baseline="-25000" dirty="0">
                <a:latin typeface="Arial" pitchFamily="34" charset="0"/>
                <a:cs typeface="Arial" pitchFamily="34" charset="0"/>
              </a:rPr>
              <a:t>АВС</a:t>
            </a:r>
            <a:r>
              <a:rPr lang="en-US" sz="3600" b="1" baseline="-25000" dirty="0">
                <a:latin typeface="Arial" pitchFamily="34" charset="0"/>
                <a:cs typeface="Arial" pitchFamily="34" charset="0"/>
              </a:rPr>
              <a:t>D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 = ВС ∙ А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N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699653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15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15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15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15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15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15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15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15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15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15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15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21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21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215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21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037E-7 L 0.2125 -0.17593 " pathEditMode="relative" rAng="0" ptsTypes="AA">
                                      <p:cBhvr>
                                        <p:cTn id="3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00" y="-8800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3000"/>
                                        <p:tgtEl>
                                          <p:spTgt spid="321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21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21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21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321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321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1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21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21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321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1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1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1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15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15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15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15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15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15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15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15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1539" grpId="0" animBg="1"/>
      <p:bldP spid="321547" grpId="0" animBg="1"/>
      <p:bldP spid="321548" grpId="0"/>
      <p:bldP spid="321557" grpId="0" animBg="1"/>
      <p:bldP spid="321558" grpId="0" animBg="1"/>
      <p:bldP spid="321558" grpId="1" animBg="1"/>
      <p:bldP spid="14350" grpId="0"/>
      <p:bldP spid="4" grpId="0"/>
      <p:bldP spid="5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9"/>
          <p:cNvSpPr txBox="1">
            <a:spLocks noChangeArrowheads="1"/>
          </p:cNvSpPr>
          <p:nvPr/>
        </p:nvSpPr>
        <p:spPr bwMode="auto">
          <a:xfrm>
            <a:off x="2209800" y="228601"/>
            <a:ext cx="8305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400" dirty="0" smtClean="0"/>
              <a:t>.</a:t>
            </a:r>
            <a:endParaRPr lang="ru-RU" sz="2400" dirty="0"/>
          </a:p>
        </p:txBody>
      </p:sp>
      <p:sp>
        <p:nvSpPr>
          <p:cNvPr id="43011" name="Text Box 11"/>
          <p:cNvSpPr txBox="1">
            <a:spLocks noChangeArrowheads="1"/>
          </p:cNvSpPr>
          <p:nvPr/>
        </p:nvSpPr>
        <p:spPr bwMode="auto">
          <a:xfrm>
            <a:off x="2057401" y="3352801"/>
            <a:ext cx="441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800" b="1">
                <a:solidFill>
                  <a:srgbClr val="000099"/>
                </a:solidFill>
              </a:rPr>
              <a:t>А</a:t>
            </a:r>
          </a:p>
        </p:txBody>
      </p:sp>
      <p:sp>
        <p:nvSpPr>
          <p:cNvPr id="43012" name="Text Box 12"/>
          <p:cNvSpPr txBox="1">
            <a:spLocks noChangeArrowheads="1"/>
          </p:cNvSpPr>
          <p:nvPr/>
        </p:nvSpPr>
        <p:spPr bwMode="auto">
          <a:xfrm>
            <a:off x="4038601" y="1143001"/>
            <a:ext cx="441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800" b="1">
                <a:solidFill>
                  <a:srgbClr val="000099"/>
                </a:solidFill>
              </a:rPr>
              <a:t>В</a:t>
            </a:r>
          </a:p>
        </p:txBody>
      </p:sp>
      <p:sp>
        <p:nvSpPr>
          <p:cNvPr id="43013" name="Text Box 13"/>
          <p:cNvSpPr txBox="1">
            <a:spLocks noChangeArrowheads="1"/>
          </p:cNvSpPr>
          <p:nvPr/>
        </p:nvSpPr>
        <p:spPr bwMode="auto">
          <a:xfrm>
            <a:off x="3886201" y="6019801"/>
            <a:ext cx="441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0099"/>
                </a:solidFill>
              </a:rPr>
              <a:t>D</a:t>
            </a:r>
            <a:endParaRPr lang="ru-RU" sz="2800" b="1">
              <a:solidFill>
                <a:srgbClr val="000099"/>
              </a:solidFill>
            </a:endParaRPr>
          </a:p>
        </p:txBody>
      </p:sp>
      <p:sp>
        <p:nvSpPr>
          <p:cNvPr id="43014" name="Text Box 14"/>
          <p:cNvSpPr txBox="1">
            <a:spLocks noChangeArrowheads="1"/>
          </p:cNvSpPr>
          <p:nvPr/>
        </p:nvSpPr>
        <p:spPr bwMode="auto">
          <a:xfrm>
            <a:off x="5410201" y="3352801"/>
            <a:ext cx="441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800" b="1">
                <a:solidFill>
                  <a:srgbClr val="000099"/>
                </a:solidFill>
              </a:rPr>
              <a:t>С</a:t>
            </a:r>
          </a:p>
        </p:txBody>
      </p:sp>
      <p:sp>
        <p:nvSpPr>
          <p:cNvPr id="316444" name="Text Box 28"/>
          <p:cNvSpPr txBox="1">
            <a:spLocks noChangeArrowheads="1"/>
          </p:cNvSpPr>
          <p:nvPr/>
        </p:nvSpPr>
        <p:spPr bwMode="auto">
          <a:xfrm>
            <a:off x="1559496" y="-71704"/>
            <a:ext cx="9290107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4000" b="1" dirty="0" err="1" smtClean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Teorema</a:t>
            </a:r>
            <a:r>
              <a:rPr lang="en-US" sz="4000" b="1" dirty="0" smtClean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Rombning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dioganallari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>
              <a:defRPr/>
            </a:pP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ko‘paytmasining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yarmiga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32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016" name="AutoShape 29"/>
          <p:cNvSpPr>
            <a:spLocks noChangeArrowheads="1"/>
          </p:cNvSpPr>
          <p:nvPr/>
        </p:nvSpPr>
        <p:spPr bwMode="auto">
          <a:xfrm>
            <a:off x="3962400" y="1371600"/>
            <a:ext cx="1447800" cy="2286000"/>
          </a:xfrm>
          <a:prstGeom prst="rtTriangle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43017" name="AutoShape 30"/>
          <p:cNvSpPr>
            <a:spLocks noChangeArrowheads="1"/>
          </p:cNvSpPr>
          <p:nvPr/>
        </p:nvSpPr>
        <p:spPr bwMode="auto">
          <a:xfrm flipH="1">
            <a:off x="2514600" y="1371600"/>
            <a:ext cx="1447800" cy="2286000"/>
          </a:xfrm>
          <a:prstGeom prst="rtTriangle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43018" name="AutoShape 31"/>
          <p:cNvSpPr>
            <a:spLocks noChangeArrowheads="1"/>
          </p:cNvSpPr>
          <p:nvPr/>
        </p:nvSpPr>
        <p:spPr bwMode="auto">
          <a:xfrm flipV="1">
            <a:off x="3962400" y="3657600"/>
            <a:ext cx="1447800" cy="2286000"/>
          </a:xfrm>
          <a:prstGeom prst="rtTriangle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43019" name="AutoShape 32"/>
          <p:cNvSpPr>
            <a:spLocks noChangeArrowheads="1"/>
          </p:cNvSpPr>
          <p:nvPr/>
        </p:nvSpPr>
        <p:spPr bwMode="auto">
          <a:xfrm flipH="1" flipV="1">
            <a:off x="2514600" y="3657600"/>
            <a:ext cx="1447800" cy="2286000"/>
          </a:xfrm>
          <a:prstGeom prst="rtTriangle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grpSp>
        <p:nvGrpSpPr>
          <p:cNvPr id="43020" name="Group 45"/>
          <p:cNvGrpSpPr>
            <a:grpSpLocks/>
          </p:cNvGrpSpPr>
          <p:nvPr/>
        </p:nvGrpSpPr>
        <p:grpSpPr bwMode="auto">
          <a:xfrm>
            <a:off x="8189912" y="577852"/>
            <a:ext cx="2332038" cy="1174750"/>
            <a:chOff x="3600" y="432"/>
            <a:chExt cx="1469" cy="740"/>
          </a:xfrm>
        </p:grpSpPr>
        <p:sp>
          <p:nvSpPr>
            <p:cNvPr id="316450" name="Text Box 34"/>
            <p:cNvSpPr txBox="1">
              <a:spLocks noChangeArrowheads="1"/>
            </p:cNvSpPr>
            <p:nvPr/>
          </p:nvSpPr>
          <p:spPr bwMode="auto">
            <a:xfrm>
              <a:off x="3600" y="576"/>
              <a:ext cx="1469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6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S</a:t>
              </a:r>
              <a:r>
                <a:rPr lang="ru-RU" sz="3600" b="1" i="1" baseline="-25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р</a:t>
              </a:r>
              <a:r>
                <a:rPr lang="en-US" sz="36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=    </a:t>
              </a:r>
              <a:r>
                <a:rPr lang="ru-RU" sz="36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sz="36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d</a:t>
              </a:r>
              <a:r>
                <a:rPr lang="en-US" sz="3600" b="1" i="1" baseline="-25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</a:t>
              </a:r>
              <a:r>
                <a:rPr lang="en-US" sz="36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d</a:t>
              </a:r>
              <a:r>
                <a:rPr lang="en-US" sz="3600" b="1" i="1" baseline="-25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endParaRPr lang="ru-RU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316453" name="Text Box 37"/>
            <p:cNvSpPr txBox="1">
              <a:spLocks noChangeArrowheads="1"/>
            </p:cNvSpPr>
            <p:nvPr/>
          </p:nvSpPr>
          <p:spPr bwMode="auto">
            <a:xfrm>
              <a:off x="4252" y="432"/>
              <a:ext cx="26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6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</a:t>
              </a:r>
              <a:endPara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316454" name="Text Box 38"/>
            <p:cNvSpPr txBox="1">
              <a:spLocks noChangeArrowheads="1"/>
            </p:cNvSpPr>
            <p:nvPr/>
          </p:nvSpPr>
          <p:spPr bwMode="auto">
            <a:xfrm>
              <a:off x="4232" y="768"/>
              <a:ext cx="26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6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endPara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43053" name="Line 39"/>
            <p:cNvSpPr>
              <a:spLocks noChangeShapeType="1"/>
            </p:cNvSpPr>
            <p:nvPr/>
          </p:nvSpPr>
          <p:spPr bwMode="auto">
            <a:xfrm>
              <a:off x="4252" y="816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16468" name="Group 52"/>
          <p:cNvGrpSpPr>
            <a:grpSpLocks/>
          </p:cNvGrpSpPr>
          <p:nvPr/>
        </p:nvGrpSpPr>
        <p:grpSpPr bwMode="auto">
          <a:xfrm>
            <a:off x="3282950" y="1340768"/>
            <a:ext cx="2133600" cy="3114675"/>
            <a:chOff x="1920" y="768"/>
            <a:chExt cx="1344" cy="1962"/>
          </a:xfrm>
        </p:grpSpPr>
        <p:sp>
          <p:nvSpPr>
            <p:cNvPr id="43039" name="AutoShape 33"/>
            <p:cNvSpPr>
              <a:spLocks noChangeArrowheads="1"/>
            </p:cNvSpPr>
            <p:nvPr/>
          </p:nvSpPr>
          <p:spPr bwMode="auto">
            <a:xfrm>
              <a:off x="2352" y="768"/>
              <a:ext cx="912" cy="1459"/>
            </a:xfrm>
            <a:prstGeom prst="rtTriangl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99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grpSp>
          <p:nvGrpSpPr>
            <p:cNvPr id="43040" name="Group 46"/>
            <p:cNvGrpSpPr>
              <a:grpSpLocks/>
            </p:cNvGrpSpPr>
            <p:nvPr/>
          </p:nvGrpSpPr>
          <p:grpSpPr bwMode="auto">
            <a:xfrm>
              <a:off x="1920" y="1361"/>
              <a:ext cx="467" cy="601"/>
              <a:chOff x="4396" y="1697"/>
              <a:chExt cx="467" cy="601"/>
            </a:xfrm>
          </p:grpSpPr>
          <p:sp>
            <p:nvSpPr>
              <p:cNvPr id="316452" name="Text Box 36"/>
              <p:cNvSpPr txBox="1">
                <a:spLocks noChangeArrowheads="1"/>
              </p:cNvSpPr>
              <p:nvPr/>
            </p:nvSpPr>
            <p:spPr bwMode="auto">
              <a:xfrm>
                <a:off x="4558" y="1802"/>
                <a:ext cx="305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1" hangingPunct="1">
                  <a:defRPr/>
                </a:pPr>
                <a:r>
                  <a:rPr lang="en-US" sz="2800" b="1" i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d</a:t>
                </a:r>
                <a:r>
                  <a:rPr lang="en-US" sz="2800" b="1" i="1" baseline="-25000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1</a:t>
                </a:r>
                <a:endParaRPr lang="ru-RU" sz="28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6457" name="Text Box 41"/>
              <p:cNvSpPr txBox="1">
                <a:spLocks noChangeArrowheads="1"/>
              </p:cNvSpPr>
              <p:nvPr/>
            </p:nvSpPr>
            <p:spPr bwMode="auto">
              <a:xfrm>
                <a:off x="4440" y="1697"/>
                <a:ext cx="229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1" hangingPunct="1">
                  <a:defRPr/>
                </a:pPr>
                <a:r>
                  <a:rPr lang="en-US" sz="2800" b="1" i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1</a:t>
                </a:r>
                <a:endParaRPr lang="ru-RU" sz="28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6458" name="Text Box 42"/>
              <p:cNvSpPr txBox="1">
                <a:spLocks noChangeArrowheads="1"/>
              </p:cNvSpPr>
              <p:nvPr/>
            </p:nvSpPr>
            <p:spPr bwMode="auto">
              <a:xfrm>
                <a:off x="4396" y="1968"/>
                <a:ext cx="229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1" hangingPunct="1">
                  <a:defRPr/>
                </a:pPr>
                <a:r>
                  <a:rPr lang="en-US" sz="2800" b="1" i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2</a:t>
                </a:r>
                <a:endParaRPr lang="ru-RU" sz="28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3049" name="Line 43"/>
              <p:cNvSpPr>
                <a:spLocks noChangeShapeType="1"/>
              </p:cNvSpPr>
              <p:nvPr/>
            </p:nvSpPr>
            <p:spPr bwMode="auto">
              <a:xfrm>
                <a:off x="4416" y="2016"/>
                <a:ext cx="166" cy="1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3041" name="Group 47"/>
            <p:cNvGrpSpPr>
              <a:grpSpLocks/>
            </p:cNvGrpSpPr>
            <p:nvPr/>
          </p:nvGrpSpPr>
          <p:grpSpPr bwMode="auto">
            <a:xfrm>
              <a:off x="2496" y="2150"/>
              <a:ext cx="517" cy="580"/>
              <a:chOff x="4396" y="1718"/>
              <a:chExt cx="517" cy="580"/>
            </a:xfrm>
          </p:grpSpPr>
          <p:sp>
            <p:nvSpPr>
              <p:cNvPr id="316464" name="Text Box 48"/>
              <p:cNvSpPr txBox="1">
                <a:spLocks noChangeArrowheads="1"/>
              </p:cNvSpPr>
              <p:nvPr/>
            </p:nvSpPr>
            <p:spPr bwMode="auto">
              <a:xfrm>
                <a:off x="4608" y="1776"/>
                <a:ext cx="305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1" hangingPunct="1">
                  <a:defRPr/>
                </a:pPr>
                <a:r>
                  <a:rPr lang="en-US" sz="2800" b="1" i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d</a:t>
                </a:r>
                <a:r>
                  <a:rPr lang="ru-RU" sz="2800" b="1" i="1" baseline="-25000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2</a:t>
                </a:r>
                <a:endParaRPr lang="ru-RU" sz="28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6465" name="Text Box 49"/>
              <p:cNvSpPr txBox="1">
                <a:spLocks noChangeArrowheads="1"/>
              </p:cNvSpPr>
              <p:nvPr/>
            </p:nvSpPr>
            <p:spPr bwMode="auto">
              <a:xfrm>
                <a:off x="4424" y="1718"/>
                <a:ext cx="229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1" hangingPunct="1">
                  <a:defRPr/>
                </a:pPr>
                <a:r>
                  <a:rPr lang="en-US" sz="2800" b="1" i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1</a:t>
                </a:r>
                <a:endParaRPr lang="ru-RU" sz="28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6466" name="Text Box 50"/>
              <p:cNvSpPr txBox="1">
                <a:spLocks noChangeArrowheads="1"/>
              </p:cNvSpPr>
              <p:nvPr/>
            </p:nvSpPr>
            <p:spPr bwMode="auto">
              <a:xfrm>
                <a:off x="4396" y="1968"/>
                <a:ext cx="229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1" hangingPunct="1">
                  <a:defRPr/>
                </a:pPr>
                <a:r>
                  <a:rPr lang="en-US" sz="2800" b="1" i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2</a:t>
                </a:r>
                <a:endParaRPr lang="ru-RU" sz="28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3045" name="Line 51"/>
              <p:cNvSpPr>
                <a:spLocks noChangeShapeType="1"/>
              </p:cNvSpPr>
              <p:nvPr/>
            </p:nvSpPr>
            <p:spPr bwMode="auto">
              <a:xfrm>
                <a:off x="4416" y="2016"/>
                <a:ext cx="24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316469" name="Freeform 53"/>
          <p:cNvSpPr>
            <a:spLocks/>
          </p:cNvSpPr>
          <p:nvPr/>
        </p:nvSpPr>
        <p:spPr bwMode="auto">
          <a:xfrm>
            <a:off x="3962400" y="3429000"/>
            <a:ext cx="228600" cy="228600"/>
          </a:xfrm>
          <a:custGeom>
            <a:avLst/>
            <a:gdLst>
              <a:gd name="T0" fmla="*/ 0 w 144"/>
              <a:gd name="T1" fmla="*/ 0 h 144"/>
              <a:gd name="T2" fmla="*/ 228600 w 144"/>
              <a:gd name="T3" fmla="*/ 0 h 144"/>
              <a:gd name="T4" fmla="*/ 228600 w 144"/>
              <a:gd name="T5" fmla="*/ 228600 h 14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44" h="144">
                <a:moveTo>
                  <a:pt x="0" y="0"/>
                </a:moveTo>
                <a:lnTo>
                  <a:pt x="144" y="0"/>
                </a:lnTo>
                <a:lnTo>
                  <a:pt x="144" y="144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316470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2079788"/>
              </p:ext>
            </p:extLst>
          </p:nvPr>
        </p:nvGraphicFramePr>
        <p:xfrm>
          <a:off x="6134100" y="2034411"/>
          <a:ext cx="3962400" cy="1254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0" name="Формула" r:id="rId4" imgW="1244600" imgH="393700" progId="Equation.3">
                  <p:embed/>
                </p:oleObj>
              </mc:Choice>
              <mc:Fallback>
                <p:oleObj name="Формула" r:id="rId4" imgW="12446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2034411"/>
                        <a:ext cx="3962400" cy="1254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24" name="Text Box 55"/>
          <p:cNvSpPr txBox="1">
            <a:spLocks noChangeArrowheads="1"/>
          </p:cNvSpPr>
          <p:nvPr/>
        </p:nvSpPr>
        <p:spPr bwMode="auto">
          <a:xfrm>
            <a:off x="3578226" y="3581401"/>
            <a:ext cx="4603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800" b="1">
                <a:solidFill>
                  <a:srgbClr val="000099"/>
                </a:solidFill>
              </a:rPr>
              <a:t>О</a:t>
            </a:r>
          </a:p>
        </p:txBody>
      </p:sp>
      <p:sp>
        <p:nvSpPr>
          <p:cNvPr id="316472" name="Freeform 56"/>
          <p:cNvSpPr>
            <a:spLocks/>
          </p:cNvSpPr>
          <p:nvPr/>
        </p:nvSpPr>
        <p:spPr bwMode="auto">
          <a:xfrm>
            <a:off x="3962400" y="1371600"/>
            <a:ext cx="1460500" cy="2286000"/>
          </a:xfrm>
          <a:custGeom>
            <a:avLst/>
            <a:gdLst>
              <a:gd name="T0" fmla="*/ 1447800 w 920"/>
              <a:gd name="T1" fmla="*/ 2286000 h 1440"/>
              <a:gd name="T2" fmla="*/ 1460500 w 920"/>
              <a:gd name="T3" fmla="*/ 12700 h 1440"/>
              <a:gd name="T4" fmla="*/ 0 w 920"/>
              <a:gd name="T5" fmla="*/ 0 h 144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20" h="1440">
                <a:moveTo>
                  <a:pt x="912" y="1440"/>
                </a:moveTo>
                <a:lnTo>
                  <a:pt x="920" y="8"/>
                </a:ln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dash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316473" name="Group 57"/>
          <p:cNvGrpSpPr>
            <a:grpSpLocks/>
          </p:cNvGrpSpPr>
          <p:nvPr/>
        </p:nvGrpSpPr>
        <p:grpSpPr bwMode="auto">
          <a:xfrm>
            <a:off x="10210800" y="2335166"/>
            <a:ext cx="966788" cy="685800"/>
            <a:chOff x="4752" y="2016"/>
            <a:chExt cx="609" cy="432"/>
          </a:xfrm>
        </p:grpSpPr>
        <p:sp>
          <p:nvSpPr>
            <p:cNvPr id="43037" name="Line 58"/>
            <p:cNvSpPr>
              <a:spLocks noChangeShapeType="1"/>
            </p:cNvSpPr>
            <p:nvPr/>
          </p:nvSpPr>
          <p:spPr bwMode="auto">
            <a:xfrm flipV="1">
              <a:off x="4752" y="2016"/>
              <a:ext cx="288" cy="432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6475" name="Text Box 59"/>
            <p:cNvSpPr txBox="1">
              <a:spLocks noChangeArrowheads="1"/>
            </p:cNvSpPr>
            <p:nvPr/>
          </p:nvSpPr>
          <p:spPr bwMode="auto">
            <a:xfrm>
              <a:off x="4896" y="2081"/>
              <a:ext cx="465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ru-RU" sz="2800" b="1">
                  <a:solidFill>
                    <a:srgbClr val="0033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ru-RU" sz="3200" b="1">
                  <a:solidFill>
                    <a:srgbClr val="0033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*</a:t>
              </a:r>
              <a:r>
                <a:rPr lang="ru-RU" sz="2800" b="1">
                  <a:solidFill>
                    <a:srgbClr val="0033CC"/>
                  </a:solidFill>
                </a:rPr>
                <a:t> </a:t>
              </a:r>
              <a:r>
                <a:rPr lang="ru-RU" sz="2800" b="1">
                  <a:solidFill>
                    <a:srgbClr val="0033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4</a:t>
              </a:r>
            </a:p>
          </p:txBody>
        </p:sp>
      </p:grpSp>
      <p:graphicFrame>
        <p:nvGraphicFramePr>
          <p:cNvPr id="316476" name="Object 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0101594"/>
              </p:ext>
            </p:extLst>
          </p:nvPr>
        </p:nvGraphicFramePr>
        <p:xfrm>
          <a:off x="6018212" y="3700458"/>
          <a:ext cx="4649788" cy="1254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1" name="Формула" r:id="rId6" imgW="1459866" imgH="393529" progId="Equation.3">
                  <p:embed/>
                </p:oleObj>
              </mc:Choice>
              <mc:Fallback>
                <p:oleObj name="Формула" r:id="rId6" imgW="1459866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8212" y="3700458"/>
                        <a:ext cx="4649788" cy="1254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16481" name="Group 65"/>
          <p:cNvGrpSpPr>
            <a:grpSpLocks/>
          </p:cNvGrpSpPr>
          <p:nvPr/>
        </p:nvGrpSpPr>
        <p:grpSpPr bwMode="auto">
          <a:xfrm>
            <a:off x="8054181" y="4076700"/>
            <a:ext cx="2603500" cy="952500"/>
            <a:chOff x="3832" y="2640"/>
            <a:chExt cx="1640" cy="600"/>
          </a:xfrm>
        </p:grpSpPr>
        <p:sp>
          <p:nvSpPr>
            <p:cNvPr id="43034" name="Freeform 62"/>
            <p:cNvSpPr>
              <a:spLocks/>
            </p:cNvSpPr>
            <p:nvPr/>
          </p:nvSpPr>
          <p:spPr bwMode="auto">
            <a:xfrm>
              <a:off x="3832" y="2936"/>
              <a:ext cx="320" cy="304"/>
            </a:xfrm>
            <a:custGeom>
              <a:avLst/>
              <a:gdLst>
                <a:gd name="T0" fmla="*/ 0 w 320"/>
                <a:gd name="T1" fmla="*/ 304 h 304"/>
                <a:gd name="T2" fmla="*/ 320 w 320"/>
                <a:gd name="T3" fmla="*/ 0 h 30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20" h="304">
                  <a:moveTo>
                    <a:pt x="0" y="304"/>
                  </a:moveTo>
                  <a:lnTo>
                    <a:pt x="320" y="0"/>
                  </a:ln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3035" name="Line 63"/>
            <p:cNvSpPr>
              <a:spLocks noChangeShapeType="1"/>
            </p:cNvSpPr>
            <p:nvPr/>
          </p:nvSpPr>
          <p:spPr bwMode="auto">
            <a:xfrm flipV="1">
              <a:off x="5184" y="2640"/>
              <a:ext cx="288" cy="43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3036" name="Freeform 64"/>
            <p:cNvSpPr>
              <a:spLocks/>
            </p:cNvSpPr>
            <p:nvPr/>
          </p:nvSpPr>
          <p:spPr bwMode="auto">
            <a:xfrm>
              <a:off x="4464" y="2928"/>
              <a:ext cx="320" cy="304"/>
            </a:xfrm>
            <a:custGeom>
              <a:avLst/>
              <a:gdLst>
                <a:gd name="T0" fmla="*/ 0 w 320"/>
                <a:gd name="T1" fmla="*/ 304 h 304"/>
                <a:gd name="T2" fmla="*/ 320 w 320"/>
                <a:gd name="T3" fmla="*/ 0 h 30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20" h="304">
                  <a:moveTo>
                    <a:pt x="0" y="304"/>
                  </a:moveTo>
                  <a:lnTo>
                    <a:pt x="320" y="0"/>
                  </a:ln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16482" name="Group 66"/>
          <p:cNvGrpSpPr>
            <a:grpSpLocks/>
          </p:cNvGrpSpPr>
          <p:nvPr/>
        </p:nvGrpSpPr>
        <p:grpSpPr bwMode="auto">
          <a:xfrm>
            <a:off x="6711380" y="5213350"/>
            <a:ext cx="2332038" cy="1174750"/>
            <a:chOff x="3600" y="432"/>
            <a:chExt cx="1469" cy="740"/>
          </a:xfrm>
          <a:solidFill>
            <a:schemeClr val="bg1"/>
          </a:solidFill>
        </p:grpSpPr>
        <p:sp>
          <p:nvSpPr>
            <p:cNvPr id="316483" name="Text Box 67"/>
            <p:cNvSpPr txBox="1">
              <a:spLocks noChangeArrowheads="1"/>
            </p:cNvSpPr>
            <p:nvPr/>
          </p:nvSpPr>
          <p:spPr bwMode="auto">
            <a:xfrm>
              <a:off x="3600" y="576"/>
              <a:ext cx="1469" cy="404"/>
            </a:xfrm>
            <a:prstGeom prst="rect">
              <a:avLst/>
            </a:prstGeom>
            <a:grpFill/>
            <a:ln w="9525">
              <a:solidFill>
                <a:schemeClr val="bg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6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S</a:t>
              </a:r>
              <a:r>
                <a:rPr lang="ru-RU" sz="3600" b="1" i="1" baseline="-25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р</a:t>
              </a:r>
              <a:r>
                <a:rPr lang="en-US" sz="36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=    </a:t>
              </a:r>
              <a:r>
                <a:rPr lang="ru-RU" sz="36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sz="36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d</a:t>
              </a:r>
              <a:r>
                <a:rPr lang="en-US" sz="3600" b="1" i="1" baseline="-25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</a:t>
              </a:r>
              <a:r>
                <a:rPr lang="en-US" sz="36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d</a:t>
              </a:r>
              <a:r>
                <a:rPr lang="en-US" sz="3600" b="1" i="1" baseline="-25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endParaRPr lang="ru-RU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316484" name="Text Box 68"/>
            <p:cNvSpPr txBox="1">
              <a:spLocks noChangeArrowheads="1"/>
            </p:cNvSpPr>
            <p:nvPr/>
          </p:nvSpPr>
          <p:spPr bwMode="auto">
            <a:xfrm>
              <a:off x="4252" y="432"/>
              <a:ext cx="260" cy="404"/>
            </a:xfrm>
            <a:prstGeom prst="rect">
              <a:avLst/>
            </a:prstGeom>
            <a:grpFill/>
            <a:ln w="9525">
              <a:solidFill>
                <a:schemeClr val="bg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6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</a:t>
              </a:r>
              <a:endPara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316485" name="Text Box 69"/>
            <p:cNvSpPr txBox="1">
              <a:spLocks noChangeArrowheads="1"/>
            </p:cNvSpPr>
            <p:nvPr/>
          </p:nvSpPr>
          <p:spPr bwMode="auto">
            <a:xfrm>
              <a:off x="4232" y="768"/>
              <a:ext cx="260" cy="404"/>
            </a:xfrm>
            <a:prstGeom prst="rect">
              <a:avLst/>
            </a:prstGeom>
            <a:grpFill/>
            <a:ln w="9525">
              <a:solidFill>
                <a:schemeClr val="bg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6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endPara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43033" name="Line 70"/>
            <p:cNvSpPr>
              <a:spLocks noChangeShapeType="1"/>
            </p:cNvSpPr>
            <p:nvPr/>
          </p:nvSpPr>
          <p:spPr bwMode="auto">
            <a:xfrm>
              <a:off x="4252" y="816"/>
              <a:ext cx="240" cy="0"/>
            </a:xfrm>
            <a:prstGeom prst="line">
              <a:avLst/>
            </a:prstGeom>
            <a:grpFill/>
            <a:ln w="28575">
              <a:solidFill>
                <a:schemeClr val="bg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41906" y="1758936"/>
                <a:ext cx="152580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i="1" dirty="0" smtClean="0"/>
                  <a:t>BD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𝒅</m:t>
                        </m:r>
                      </m:e>
                      <m:sub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endParaRPr lang="ru-RU" sz="3200" b="1" i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06" y="1758936"/>
                <a:ext cx="1525802" cy="584775"/>
              </a:xfrm>
              <a:prstGeom prst="rect">
                <a:avLst/>
              </a:prstGeom>
              <a:blipFill rotWithShape="0">
                <a:blip r:embed="rId8"/>
                <a:stretch>
                  <a:fillRect l="-9960" t="-12632" b="-357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407553" y="2367278"/>
                <a:ext cx="148951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i="1" dirty="0" smtClean="0"/>
                  <a:t>AC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𝒅</m:t>
                        </m:r>
                      </m:e>
                      <m:sub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endParaRPr lang="ru-RU" sz="2800" b="1" i="1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553" y="2367278"/>
                <a:ext cx="1489510" cy="584775"/>
              </a:xfrm>
              <a:prstGeom prst="rect">
                <a:avLst/>
              </a:prstGeom>
              <a:blipFill rotWithShape="0">
                <a:blip r:embed="rId9"/>
                <a:stretch>
                  <a:fillRect l="-10656" t="-12500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6465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16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16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16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16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316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16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16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316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16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16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316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16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16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16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316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469" grpId="0" animBg="1"/>
      <p:bldP spid="316472" grpId="0" animBg="1"/>
      <p:bldP spid="2" grpId="0"/>
      <p:bldP spid="4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Text Box 2"/>
          <p:cNvSpPr txBox="1">
            <a:spLocks noChangeArrowheads="1"/>
          </p:cNvSpPr>
          <p:nvPr/>
        </p:nvSpPr>
        <p:spPr bwMode="auto">
          <a:xfrm>
            <a:off x="767408" y="3423900"/>
            <a:ext cx="40267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000099"/>
                </a:solidFill>
              </a:rPr>
              <a:t>А</a:t>
            </a:r>
          </a:p>
        </p:txBody>
      </p:sp>
      <p:sp>
        <p:nvSpPr>
          <p:cNvPr id="355331" name="Text Box 3"/>
          <p:cNvSpPr txBox="1">
            <a:spLocks noChangeArrowheads="1"/>
          </p:cNvSpPr>
          <p:nvPr/>
        </p:nvSpPr>
        <p:spPr bwMode="auto">
          <a:xfrm>
            <a:off x="2139008" y="1137900"/>
            <a:ext cx="38664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000099"/>
                </a:solidFill>
              </a:rPr>
              <a:t>В</a:t>
            </a:r>
          </a:p>
        </p:txBody>
      </p:sp>
      <p:sp>
        <p:nvSpPr>
          <p:cNvPr id="355332" name="Text Box 4"/>
          <p:cNvSpPr txBox="1">
            <a:spLocks noChangeArrowheads="1"/>
          </p:cNvSpPr>
          <p:nvPr/>
        </p:nvSpPr>
        <p:spPr bwMode="auto">
          <a:xfrm>
            <a:off x="3988445" y="3257212"/>
            <a:ext cx="37542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000099"/>
                </a:solidFill>
              </a:rPr>
              <a:t>С</a:t>
            </a:r>
          </a:p>
        </p:txBody>
      </p:sp>
      <p:sp>
        <p:nvSpPr>
          <p:cNvPr id="355333" name="Text Box 5"/>
          <p:cNvSpPr txBox="1">
            <a:spLocks noChangeArrowheads="1"/>
          </p:cNvSpPr>
          <p:nvPr/>
        </p:nvSpPr>
        <p:spPr bwMode="auto">
          <a:xfrm>
            <a:off x="2443808" y="5786100"/>
            <a:ext cx="41069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0099"/>
                </a:solidFill>
              </a:rPr>
              <a:t>D</a:t>
            </a:r>
            <a:endParaRPr lang="ru-RU" sz="2800" b="1">
              <a:solidFill>
                <a:srgbClr val="000099"/>
              </a:solidFill>
            </a:endParaRPr>
          </a:p>
        </p:txBody>
      </p:sp>
      <p:sp>
        <p:nvSpPr>
          <p:cNvPr id="355334" name="AutoShape 6"/>
          <p:cNvSpPr>
            <a:spLocks noChangeArrowheads="1"/>
          </p:cNvSpPr>
          <p:nvPr/>
        </p:nvSpPr>
        <p:spPr bwMode="auto">
          <a:xfrm rot="-21652590">
            <a:off x="1224608" y="1442700"/>
            <a:ext cx="2819400" cy="4419600"/>
          </a:xfrm>
          <a:prstGeom prst="diamond">
            <a:avLst/>
          </a:prstGeom>
          <a:noFill/>
          <a:ln w="28575">
            <a:solidFill>
              <a:srgbClr val="0000FF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55335" name="Group 7"/>
          <p:cNvGrpSpPr>
            <a:grpSpLocks/>
          </p:cNvGrpSpPr>
          <p:nvPr/>
        </p:nvGrpSpPr>
        <p:grpSpPr bwMode="auto">
          <a:xfrm>
            <a:off x="1245246" y="1809412"/>
            <a:ext cx="2760663" cy="3657600"/>
            <a:chOff x="397" y="1296"/>
            <a:chExt cx="1739" cy="2304"/>
          </a:xfrm>
        </p:grpSpPr>
        <p:grpSp>
          <p:nvGrpSpPr>
            <p:cNvPr id="355336" name="Group 8"/>
            <p:cNvGrpSpPr>
              <a:grpSpLocks/>
            </p:cNvGrpSpPr>
            <p:nvPr/>
          </p:nvGrpSpPr>
          <p:grpSpPr bwMode="auto">
            <a:xfrm>
              <a:off x="397" y="1296"/>
              <a:ext cx="1739" cy="2304"/>
              <a:chOff x="397" y="1296"/>
              <a:chExt cx="1739" cy="2304"/>
            </a:xfrm>
          </p:grpSpPr>
          <p:sp>
            <p:nvSpPr>
              <p:cNvPr id="355337" name="Line 9"/>
              <p:cNvSpPr>
                <a:spLocks noChangeShapeType="1"/>
              </p:cNvSpPr>
              <p:nvPr/>
            </p:nvSpPr>
            <p:spPr bwMode="auto">
              <a:xfrm rot="18204437" flipV="1">
                <a:off x="120" y="1656"/>
                <a:ext cx="2304" cy="15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5338" name="Freeform 10"/>
              <p:cNvSpPr>
                <a:spLocks/>
              </p:cNvSpPr>
              <p:nvPr/>
            </p:nvSpPr>
            <p:spPr bwMode="auto">
              <a:xfrm>
                <a:off x="397" y="2449"/>
                <a:ext cx="1739" cy="25"/>
              </a:xfrm>
              <a:custGeom>
                <a:avLst/>
                <a:gdLst>
                  <a:gd name="T0" fmla="*/ 0 w 1739"/>
                  <a:gd name="T1" fmla="*/ 25 h 25"/>
                  <a:gd name="T2" fmla="*/ 1739 w 1739"/>
                  <a:gd name="T3" fmla="*/ 0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739" h="25">
                    <a:moveTo>
                      <a:pt x="0" y="25"/>
                    </a:moveTo>
                    <a:lnTo>
                      <a:pt x="1739" y="0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55339" name="Text Box 11"/>
            <p:cNvSpPr txBox="1">
              <a:spLocks noChangeArrowheads="1"/>
            </p:cNvSpPr>
            <p:nvPr/>
          </p:nvSpPr>
          <p:spPr bwMode="auto">
            <a:xfrm>
              <a:off x="1006" y="2160"/>
              <a:ext cx="475" cy="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ru-RU" sz="2800" b="1">
                <a:solidFill>
                  <a:srgbClr val="000099"/>
                </a:solidFill>
              </a:endParaRPr>
            </a:p>
            <a:p>
              <a:r>
                <a:rPr lang="ru-RU" sz="2800" b="1">
                  <a:solidFill>
                    <a:srgbClr val="000099"/>
                  </a:solidFill>
                </a:rPr>
                <a:t>    О</a:t>
              </a:r>
            </a:p>
          </p:txBody>
        </p:sp>
      </p:grpSp>
      <p:sp>
        <p:nvSpPr>
          <p:cNvPr id="355340" name="Freeform 12"/>
          <p:cNvSpPr>
            <a:spLocks/>
          </p:cNvSpPr>
          <p:nvPr/>
        </p:nvSpPr>
        <p:spPr bwMode="auto">
          <a:xfrm>
            <a:off x="2634308" y="3409613"/>
            <a:ext cx="196850" cy="238125"/>
          </a:xfrm>
          <a:custGeom>
            <a:avLst/>
            <a:gdLst>
              <a:gd name="T0" fmla="*/ 0 w 124"/>
              <a:gd name="T1" fmla="*/ 2 h 150"/>
              <a:gd name="T2" fmla="*/ 120 w 124"/>
              <a:gd name="T3" fmla="*/ 0 h 150"/>
              <a:gd name="T4" fmla="*/ 124 w 124"/>
              <a:gd name="T5" fmla="*/ 150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4" h="150">
                <a:moveTo>
                  <a:pt x="0" y="2"/>
                </a:moveTo>
                <a:lnTo>
                  <a:pt x="120" y="0"/>
                </a:lnTo>
                <a:lnTo>
                  <a:pt x="124" y="15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355341" name="Group 13"/>
          <p:cNvGrpSpPr>
            <a:grpSpLocks/>
          </p:cNvGrpSpPr>
          <p:nvPr/>
        </p:nvGrpSpPr>
        <p:grpSpPr bwMode="auto">
          <a:xfrm>
            <a:off x="5859592" y="2328522"/>
            <a:ext cx="4791077" cy="1857379"/>
            <a:chOff x="2426" y="3221"/>
            <a:chExt cx="3018" cy="117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5342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2426" y="3634"/>
                  <a:ext cx="3018" cy="75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1"/>
                      </a:solidFill>
                      <a:miter lim="800000"/>
                      <a:headEnd/>
                      <a:tailEnd type="none" w="lg" len="lg"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sz="4800" b="1" dirty="0" smtClean="0">
                      <a:solidFill>
                        <a:srgbClr val="0070C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cs typeface="Arial" panose="020B0604020202020204" pitchFamily="34" charset="0"/>
                    </a:rPr>
                    <a:t>S</a:t>
                  </a:r>
                  <a:r>
                    <a:rPr lang="en-US" sz="4800" b="1" baseline="-25000" dirty="0">
                      <a:solidFill>
                        <a:srgbClr val="0070C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cs typeface="Arial" panose="020B0604020202020204" pitchFamily="34" charset="0"/>
                    </a:rPr>
                    <a:t>ABCD</a:t>
                  </a:r>
                  <a:r>
                    <a:rPr lang="en-US" sz="4800" b="1" dirty="0">
                      <a:solidFill>
                        <a:srgbClr val="0070C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cs typeface="Arial" panose="020B0604020202020204" pitchFamily="34" charset="0"/>
                    </a:rPr>
                    <a:t> =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4800" b="1" i="1" smtClean="0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C0C0C0"/>
                                </a:outerShdw>
                              </a:effectLst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C0C0C0"/>
                                </a:outerShdw>
                              </a:effectLst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800" b="1" i="1" smtClean="0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C0C0C0"/>
                                </a:outerShdw>
                              </a:effectLst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den>
                      </m:f>
                    </m:oMath>
                  </a14:m>
                  <a:r>
                    <a:rPr lang="en-US" sz="4800" b="1" dirty="0" smtClean="0">
                      <a:solidFill>
                        <a:srgbClr val="0070C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cs typeface="Arial" panose="020B0604020202020204" pitchFamily="34" charset="0"/>
                    </a:rPr>
                    <a:t>  </a:t>
                  </a:r>
                  <a:r>
                    <a:rPr lang="en-US" sz="4800" b="1" dirty="0">
                      <a:solidFill>
                        <a:srgbClr val="0070C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cs typeface="Arial" panose="020B0604020202020204" pitchFamily="34" charset="0"/>
                    </a:rPr>
                    <a:t>d</a:t>
                  </a:r>
                  <a:r>
                    <a:rPr lang="en-US" sz="4800" b="1" baseline="-25000" dirty="0">
                      <a:solidFill>
                        <a:srgbClr val="0070C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cs typeface="Arial" panose="020B0604020202020204" pitchFamily="34" charset="0"/>
                    </a:rPr>
                    <a:t>1</a:t>
                  </a:r>
                  <a:r>
                    <a:rPr lang="en-US" sz="4800" b="1" dirty="0">
                      <a:solidFill>
                        <a:srgbClr val="0070C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cs typeface="Arial" panose="020B0604020202020204" pitchFamily="34" charset="0"/>
                    </a:rPr>
                    <a:t> d</a:t>
                  </a:r>
                  <a:r>
                    <a:rPr lang="en-US" sz="4800" b="1" baseline="-25000" dirty="0">
                      <a:solidFill>
                        <a:srgbClr val="0070C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cs typeface="Arial" panose="020B0604020202020204" pitchFamily="34" charset="0"/>
                    </a:rPr>
                    <a:t>2</a:t>
                  </a:r>
                  <a:endParaRPr lang="ru-RU" sz="6000" b="1" i="1" dirty="0">
                    <a:solidFill>
                      <a:srgbClr val="0070C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55342" name="Text 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426" y="3634"/>
                  <a:ext cx="3018" cy="757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5980" t="-508" r="-509" b="-12183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 type="none" w="lg" len="lg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355343" name="Group 15"/>
            <p:cNvGrpSpPr>
              <a:grpSpLocks/>
            </p:cNvGrpSpPr>
            <p:nvPr/>
          </p:nvGrpSpPr>
          <p:grpSpPr bwMode="auto">
            <a:xfrm>
              <a:off x="3621" y="3221"/>
              <a:ext cx="116" cy="635"/>
              <a:chOff x="3526" y="2254"/>
              <a:chExt cx="116" cy="635"/>
            </a:xfrm>
          </p:grpSpPr>
          <p:sp>
            <p:nvSpPr>
              <p:cNvPr id="355344" name="Text Box 16"/>
              <p:cNvSpPr txBox="1">
                <a:spLocks noChangeArrowheads="1"/>
              </p:cNvSpPr>
              <p:nvPr/>
            </p:nvSpPr>
            <p:spPr bwMode="auto">
              <a:xfrm>
                <a:off x="3526" y="2254"/>
                <a:ext cx="116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ru-RU" sz="28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sp>
            <p:nvSpPr>
              <p:cNvPr id="355345" name="Text Box 17"/>
              <p:cNvSpPr txBox="1">
                <a:spLocks noChangeArrowheads="1"/>
              </p:cNvSpPr>
              <p:nvPr/>
            </p:nvSpPr>
            <p:spPr bwMode="auto">
              <a:xfrm>
                <a:off x="3526" y="2559"/>
                <a:ext cx="116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ru-RU" sz="28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</p:grpSp>
      <p:sp>
        <p:nvSpPr>
          <p:cNvPr id="355348" name="Text Box 20"/>
          <p:cNvSpPr txBox="1">
            <a:spLocks noChangeArrowheads="1"/>
          </p:cNvSpPr>
          <p:nvPr/>
        </p:nvSpPr>
        <p:spPr bwMode="auto">
          <a:xfrm>
            <a:off x="1550045" y="3257213"/>
            <a:ext cx="7312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1,25</a:t>
            </a:r>
          </a:p>
        </p:txBody>
      </p:sp>
      <p:sp>
        <p:nvSpPr>
          <p:cNvPr id="355349" name="Text Box 21"/>
          <p:cNvSpPr txBox="1">
            <a:spLocks noChangeArrowheads="1"/>
          </p:cNvSpPr>
          <p:nvPr/>
        </p:nvSpPr>
        <p:spPr bwMode="auto">
          <a:xfrm>
            <a:off x="2312045" y="4324013"/>
            <a:ext cx="3401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</a:p>
        </p:txBody>
      </p:sp>
      <p:sp>
        <p:nvSpPr>
          <p:cNvPr id="355350" name="Text Box 22"/>
          <p:cNvSpPr txBox="1">
            <a:spLocks noChangeArrowheads="1"/>
          </p:cNvSpPr>
          <p:nvPr/>
        </p:nvSpPr>
        <p:spPr bwMode="auto">
          <a:xfrm>
            <a:off x="9091117" y="2590460"/>
            <a:ext cx="36740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</a:p>
        </p:txBody>
      </p:sp>
      <p:sp>
        <p:nvSpPr>
          <p:cNvPr id="355351" name="Text Box 23"/>
          <p:cNvSpPr txBox="1">
            <a:spLocks noChangeArrowheads="1"/>
          </p:cNvSpPr>
          <p:nvPr/>
        </p:nvSpPr>
        <p:spPr bwMode="auto">
          <a:xfrm>
            <a:off x="9812796" y="2595681"/>
            <a:ext cx="64312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2,5</a:t>
            </a:r>
          </a:p>
        </p:txBody>
      </p:sp>
      <p:sp>
        <p:nvSpPr>
          <p:cNvPr id="355352" name="Text Box 24"/>
          <p:cNvSpPr txBox="1">
            <a:spLocks noChangeArrowheads="1"/>
          </p:cNvSpPr>
          <p:nvPr/>
        </p:nvSpPr>
        <p:spPr bwMode="auto">
          <a:xfrm>
            <a:off x="5591944" y="4853725"/>
            <a:ext cx="297709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 = </a:t>
            </a:r>
            <a:r>
              <a:rPr lang="ru-RU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см</a:t>
            </a:r>
            <a:r>
              <a:rPr lang="ru-RU" sz="4800" b="1" baseline="300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8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908720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851005" y="1128061"/>
            <a:ext cx="288572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AO = 1,25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cm,</a:t>
            </a:r>
            <a:endParaRPr lang="en-US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BO = 2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cm,</a:t>
            </a:r>
            <a:endParaRPr lang="en-US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-? cm²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9812796" y="2597426"/>
            <a:ext cx="648072" cy="565317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8943662" y="2557625"/>
            <a:ext cx="648072" cy="581603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615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5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5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55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5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5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5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53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53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53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53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53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53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53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53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5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5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5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53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53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53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53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53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53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53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53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5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5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5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53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53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53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53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53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53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53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53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5350" grpId="0"/>
      <p:bldP spid="355351" grpId="0"/>
      <p:bldP spid="355352" grpId="0"/>
      <p:bldP spid="4" grpId="0" animBg="1"/>
      <p:bldP spid="2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9"/>
          <p:cNvSpPr txBox="1">
            <a:spLocks noChangeArrowheads="1"/>
          </p:cNvSpPr>
          <p:nvPr/>
        </p:nvSpPr>
        <p:spPr bwMode="auto">
          <a:xfrm>
            <a:off x="2209800" y="228601"/>
            <a:ext cx="8305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400" dirty="0" smtClean="0"/>
              <a:t>.</a:t>
            </a:r>
            <a:endParaRPr lang="ru-RU" sz="2400" dirty="0"/>
          </a:p>
        </p:txBody>
      </p:sp>
      <p:sp>
        <p:nvSpPr>
          <p:cNvPr id="43011" name="Text Box 11"/>
          <p:cNvSpPr txBox="1">
            <a:spLocks noChangeArrowheads="1"/>
          </p:cNvSpPr>
          <p:nvPr/>
        </p:nvSpPr>
        <p:spPr bwMode="auto">
          <a:xfrm>
            <a:off x="2057401" y="3550568"/>
            <a:ext cx="441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800" b="1">
                <a:solidFill>
                  <a:srgbClr val="000099"/>
                </a:solidFill>
              </a:rPr>
              <a:t>А</a:t>
            </a:r>
          </a:p>
        </p:txBody>
      </p:sp>
      <p:sp>
        <p:nvSpPr>
          <p:cNvPr id="43012" name="Text Box 12"/>
          <p:cNvSpPr txBox="1">
            <a:spLocks noChangeArrowheads="1"/>
          </p:cNvSpPr>
          <p:nvPr/>
        </p:nvSpPr>
        <p:spPr bwMode="auto">
          <a:xfrm>
            <a:off x="4038601" y="1340768"/>
            <a:ext cx="441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800" b="1">
                <a:solidFill>
                  <a:srgbClr val="000099"/>
                </a:solidFill>
              </a:rPr>
              <a:t>В</a:t>
            </a:r>
          </a:p>
        </p:txBody>
      </p:sp>
      <p:sp>
        <p:nvSpPr>
          <p:cNvPr id="43013" name="Text Box 13"/>
          <p:cNvSpPr txBox="1">
            <a:spLocks noChangeArrowheads="1"/>
          </p:cNvSpPr>
          <p:nvPr/>
        </p:nvSpPr>
        <p:spPr bwMode="auto">
          <a:xfrm>
            <a:off x="3886201" y="6217568"/>
            <a:ext cx="441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0099"/>
                </a:solidFill>
              </a:rPr>
              <a:t>D</a:t>
            </a:r>
            <a:endParaRPr lang="ru-RU" sz="2800" b="1">
              <a:solidFill>
                <a:srgbClr val="000099"/>
              </a:solidFill>
            </a:endParaRPr>
          </a:p>
        </p:txBody>
      </p:sp>
      <p:sp>
        <p:nvSpPr>
          <p:cNvPr id="43014" name="Text Box 14"/>
          <p:cNvSpPr txBox="1">
            <a:spLocks noChangeArrowheads="1"/>
          </p:cNvSpPr>
          <p:nvPr/>
        </p:nvSpPr>
        <p:spPr bwMode="auto">
          <a:xfrm>
            <a:off x="5410201" y="3550568"/>
            <a:ext cx="441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800" b="1">
                <a:solidFill>
                  <a:srgbClr val="000099"/>
                </a:solidFill>
              </a:rPr>
              <a:t>С</a:t>
            </a:r>
          </a:p>
        </p:txBody>
      </p:sp>
      <p:sp>
        <p:nvSpPr>
          <p:cNvPr id="316444" name="Text Box 28"/>
          <p:cNvSpPr txBox="1">
            <a:spLocks noChangeArrowheads="1"/>
          </p:cNvSpPr>
          <p:nvPr/>
        </p:nvSpPr>
        <p:spPr bwMode="auto">
          <a:xfrm>
            <a:off x="762123" y="-59310"/>
            <a:ext cx="10065576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3600" b="1" dirty="0" smtClean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№4</a:t>
            </a:r>
            <a:r>
              <a:rPr lang="en-US" sz="3600" b="1" dirty="0" smtClean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Rombning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60 cm², 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dioganallaridan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>
              <a:defRPr/>
            </a:pP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iri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10 cm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Rombning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dioganalini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toping. 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016" name="AutoShape 29"/>
          <p:cNvSpPr>
            <a:spLocks noChangeArrowheads="1"/>
          </p:cNvSpPr>
          <p:nvPr/>
        </p:nvSpPr>
        <p:spPr bwMode="auto">
          <a:xfrm>
            <a:off x="3962400" y="1569367"/>
            <a:ext cx="1447800" cy="2286000"/>
          </a:xfrm>
          <a:prstGeom prst="rtTriangle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43017" name="AutoShape 30"/>
          <p:cNvSpPr>
            <a:spLocks noChangeArrowheads="1"/>
          </p:cNvSpPr>
          <p:nvPr/>
        </p:nvSpPr>
        <p:spPr bwMode="auto">
          <a:xfrm flipH="1">
            <a:off x="2514600" y="1569367"/>
            <a:ext cx="1447800" cy="2286000"/>
          </a:xfrm>
          <a:prstGeom prst="rtTriangle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43018" name="AutoShape 31"/>
          <p:cNvSpPr>
            <a:spLocks noChangeArrowheads="1"/>
          </p:cNvSpPr>
          <p:nvPr/>
        </p:nvSpPr>
        <p:spPr bwMode="auto">
          <a:xfrm flipV="1">
            <a:off x="3962400" y="3855367"/>
            <a:ext cx="1447800" cy="2286000"/>
          </a:xfrm>
          <a:prstGeom prst="rtTriangle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43019" name="AutoShape 32"/>
          <p:cNvSpPr>
            <a:spLocks noChangeArrowheads="1"/>
          </p:cNvSpPr>
          <p:nvPr/>
        </p:nvSpPr>
        <p:spPr bwMode="auto">
          <a:xfrm flipH="1" flipV="1">
            <a:off x="2514600" y="3855367"/>
            <a:ext cx="1447800" cy="2286000"/>
          </a:xfrm>
          <a:prstGeom prst="rtTriangle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grpSp>
        <p:nvGrpSpPr>
          <p:cNvPr id="43020" name="Group 45"/>
          <p:cNvGrpSpPr>
            <a:grpSpLocks/>
          </p:cNvGrpSpPr>
          <p:nvPr/>
        </p:nvGrpSpPr>
        <p:grpSpPr bwMode="auto">
          <a:xfrm>
            <a:off x="656672" y="1418947"/>
            <a:ext cx="2332038" cy="1174750"/>
            <a:chOff x="3600" y="432"/>
            <a:chExt cx="1469" cy="740"/>
          </a:xfrm>
        </p:grpSpPr>
        <p:sp>
          <p:nvSpPr>
            <p:cNvPr id="316450" name="Text Box 34"/>
            <p:cNvSpPr txBox="1">
              <a:spLocks noChangeArrowheads="1"/>
            </p:cNvSpPr>
            <p:nvPr/>
          </p:nvSpPr>
          <p:spPr bwMode="auto">
            <a:xfrm>
              <a:off x="3600" y="576"/>
              <a:ext cx="1469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600" b="1" i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S</a:t>
              </a:r>
              <a:r>
                <a:rPr lang="ru-RU" sz="3600" b="1" i="1" baseline="-250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р</a:t>
              </a:r>
              <a:r>
                <a:rPr lang="en-US" sz="3600" b="1" i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=    </a:t>
              </a:r>
              <a:r>
                <a:rPr lang="ru-RU" sz="3600" b="1" i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sz="3600" b="1" i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d</a:t>
              </a:r>
              <a:r>
                <a:rPr lang="en-US" sz="3600" b="1" i="1" baseline="-250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</a:t>
              </a:r>
              <a:r>
                <a:rPr lang="en-US" sz="3600" b="1" i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d</a:t>
              </a:r>
              <a:r>
                <a:rPr lang="en-US" sz="3600" b="1" i="1" baseline="-250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endParaRPr lang="ru-RU" sz="3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316453" name="Text Box 37"/>
            <p:cNvSpPr txBox="1">
              <a:spLocks noChangeArrowheads="1"/>
            </p:cNvSpPr>
            <p:nvPr/>
          </p:nvSpPr>
          <p:spPr bwMode="auto">
            <a:xfrm>
              <a:off x="4252" y="432"/>
              <a:ext cx="26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600" b="1" i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</a:t>
              </a:r>
              <a:endParaRPr lang="ru-RU" sz="3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316454" name="Text Box 38"/>
            <p:cNvSpPr txBox="1">
              <a:spLocks noChangeArrowheads="1"/>
            </p:cNvSpPr>
            <p:nvPr/>
          </p:nvSpPr>
          <p:spPr bwMode="auto">
            <a:xfrm>
              <a:off x="4232" y="768"/>
              <a:ext cx="26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600" b="1" i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endParaRPr lang="ru-RU" sz="3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43053" name="Line 39"/>
            <p:cNvSpPr>
              <a:spLocks noChangeShapeType="1"/>
            </p:cNvSpPr>
            <p:nvPr/>
          </p:nvSpPr>
          <p:spPr bwMode="auto">
            <a:xfrm>
              <a:off x="4252" y="816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16469" name="Freeform 53"/>
          <p:cNvSpPr>
            <a:spLocks/>
          </p:cNvSpPr>
          <p:nvPr/>
        </p:nvSpPr>
        <p:spPr bwMode="auto">
          <a:xfrm>
            <a:off x="3962400" y="3626767"/>
            <a:ext cx="228600" cy="228600"/>
          </a:xfrm>
          <a:custGeom>
            <a:avLst/>
            <a:gdLst>
              <a:gd name="T0" fmla="*/ 0 w 144"/>
              <a:gd name="T1" fmla="*/ 0 h 144"/>
              <a:gd name="T2" fmla="*/ 228600 w 144"/>
              <a:gd name="T3" fmla="*/ 0 h 144"/>
              <a:gd name="T4" fmla="*/ 228600 w 144"/>
              <a:gd name="T5" fmla="*/ 228600 h 14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44" h="144">
                <a:moveTo>
                  <a:pt x="0" y="0"/>
                </a:moveTo>
                <a:lnTo>
                  <a:pt x="144" y="0"/>
                </a:lnTo>
                <a:lnTo>
                  <a:pt x="144" y="144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3024" name="Text Box 55"/>
          <p:cNvSpPr txBox="1">
            <a:spLocks noChangeArrowheads="1"/>
          </p:cNvSpPr>
          <p:nvPr/>
        </p:nvSpPr>
        <p:spPr bwMode="auto">
          <a:xfrm>
            <a:off x="3578226" y="3779168"/>
            <a:ext cx="4603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800" b="1">
                <a:solidFill>
                  <a:srgbClr val="000099"/>
                </a:solidFill>
              </a:rPr>
              <a:t>О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6620242" y="1286312"/>
                <a:ext cx="3255443" cy="20621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 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60 cm²</a:t>
                </a:r>
              </a:p>
              <a:p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BD 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0" smtClean="0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b>
                        <m:r>
                          <a:rPr lang="en-US" sz="3200" b="1" i="0" smtClean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10 cm</a:t>
                </a:r>
              </a:p>
              <a:p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AC </a:t>
                </a: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0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b>
                        <m:r>
                          <a:rPr lang="en-US" sz="3200" b="1" i="0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? 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cm</a:t>
                </a:r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0242" y="1286312"/>
                <a:ext cx="3255443" cy="2062103"/>
              </a:xfrm>
              <a:prstGeom prst="rect">
                <a:avLst/>
              </a:prstGeom>
              <a:blipFill rotWithShape="0">
                <a:blip r:embed="rId3"/>
                <a:stretch>
                  <a:fillRect l="-4869" t="-3846" r="-3558" b="-88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6672064" y="3493675"/>
                <a:ext cx="2843471" cy="20621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60 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0,5∙10·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0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b>
                        <m:r>
                          <a:rPr lang="en-US" sz="3200" b="1" i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endParaRPr lang="en-US" sz="3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0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b>
                        <m:r>
                          <a:rPr lang="en-US" sz="3200" b="1" i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60:5</a:t>
                </a:r>
                <a:endParaRPr lang="en-US" sz="3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0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b>
                        <m:r>
                          <a:rPr lang="en-US" sz="3200" b="1" i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12 (cm)</a:t>
                </a:r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2064" y="3493675"/>
                <a:ext cx="2843471" cy="2062103"/>
              </a:xfrm>
              <a:prstGeom prst="rect">
                <a:avLst/>
              </a:prstGeom>
              <a:blipFill rotWithShape="0">
                <a:blip r:embed="rId4"/>
                <a:stretch>
                  <a:fillRect l="-5353" t="-3846" b="-88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5468036" y="5846297"/>
            <a:ext cx="28937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12 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cm.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787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646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469" grpId="0" animBg="1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9"/>
          <p:cNvSpPr txBox="1">
            <a:spLocks noChangeArrowheads="1"/>
          </p:cNvSpPr>
          <p:nvPr/>
        </p:nvSpPr>
        <p:spPr bwMode="auto">
          <a:xfrm>
            <a:off x="263352" y="199678"/>
            <a:ext cx="1165812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2800" b="1" dirty="0" err="1" smtClean="0">
                <a:solidFill>
                  <a:srgbClr val="002060"/>
                </a:solidFill>
              </a:rPr>
              <a:t>Kvadratning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yuzi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uning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dioganali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kvadratining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yarmiga</a:t>
            </a:r>
            <a:endParaRPr lang="en-US" sz="2800" b="1" dirty="0" smtClean="0">
              <a:solidFill>
                <a:srgbClr val="002060"/>
              </a:solidFill>
            </a:endParaRPr>
          </a:p>
          <a:p>
            <a:pPr eaLnBrk="1" hangingPunct="1"/>
            <a:r>
              <a:rPr lang="en-US" sz="2800" b="1" dirty="0" err="1" smtClean="0">
                <a:solidFill>
                  <a:srgbClr val="002060"/>
                </a:solidFill>
              </a:rPr>
              <a:t>teng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ekanligini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isbotlang</a:t>
            </a:r>
            <a:r>
              <a:rPr lang="en-US" sz="2800" b="1" dirty="0" smtClean="0">
                <a:solidFill>
                  <a:srgbClr val="002060"/>
                </a:solidFill>
              </a:rPr>
              <a:t>.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45060" name="AutoShape 29"/>
          <p:cNvSpPr>
            <a:spLocks noChangeArrowheads="1"/>
          </p:cNvSpPr>
          <p:nvPr/>
        </p:nvSpPr>
        <p:spPr bwMode="auto">
          <a:xfrm>
            <a:off x="4572000" y="1295400"/>
            <a:ext cx="2514600" cy="2514600"/>
          </a:xfrm>
          <a:prstGeom prst="rtTriangle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45061" name="AutoShape 31"/>
          <p:cNvSpPr>
            <a:spLocks noChangeArrowheads="1"/>
          </p:cNvSpPr>
          <p:nvPr/>
        </p:nvSpPr>
        <p:spPr bwMode="auto">
          <a:xfrm flipH="1" flipV="1">
            <a:off x="2057400" y="3810000"/>
            <a:ext cx="2514600" cy="2514600"/>
          </a:xfrm>
          <a:prstGeom prst="rtTriangle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45062" name="AutoShape 32"/>
          <p:cNvSpPr>
            <a:spLocks noChangeArrowheads="1"/>
          </p:cNvSpPr>
          <p:nvPr/>
        </p:nvSpPr>
        <p:spPr bwMode="auto">
          <a:xfrm flipH="1">
            <a:off x="2057400" y="1295400"/>
            <a:ext cx="2514600" cy="2514600"/>
          </a:xfrm>
          <a:prstGeom prst="rtTriangle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45063" name="AutoShape 33"/>
          <p:cNvSpPr>
            <a:spLocks noChangeArrowheads="1"/>
          </p:cNvSpPr>
          <p:nvPr/>
        </p:nvSpPr>
        <p:spPr bwMode="auto">
          <a:xfrm flipV="1">
            <a:off x="4572000" y="3810000"/>
            <a:ext cx="2514600" cy="2514600"/>
          </a:xfrm>
          <a:prstGeom prst="rtTriangle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grpSp>
        <p:nvGrpSpPr>
          <p:cNvPr id="318498" name="Group 34"/>
          <p:cNvGrpSpPr>
            <a:grpSpLocks/>
          </p:cNvGrpSpPr>
          <p:nvPr/>
        </p:nvGrpSpPr>
        <p:grpSpPr bwMode="auto">
          <a:xfrm>
            <a:off x="7315199" y="1295400"/>
            <a:ext cx="2286000" cy="1174750"/>
            <a:chOff x="3600" y="432"/>
            <a:chExt cx="1440" cy="740"/>
          </a:xfrm>
        </p:grpSpPr>
        <p:sp>
          <p:nvSpPr>
            <p:cNvPr id="318499" name="Text Box 35"/>
            <p:cNvSpPr txBox="1">
              <a:spLocks noChangeArrowheads="1"/>
            </p:cNvSpPr>
            <p:nvPr/>
          </p:nvSpPr>
          <p:spPr bwMode="auto">
            <a:xfrm>
              <a:off x="3600" y="576"/>
              <a:ext cx="1440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600" b="1" i="1" dirty="0" err="1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S</a:t>
              </a:r>
              <a:r>
                <a:rPr lang="en-US" sz="3600" b="1" i="1" baseline="-25000" dirty="0" err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r</a:t>
              </a:r>
              <a:r>
                <a:rPr lang="en-US" sz="3600" b="1" i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sz="36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=    </a:t>
              </a:r>
              <a:r>
                <a:rPr lang="ru-RU" sz="36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sz="36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d</a:t>
              </a:r>
              <a:r>
                <a:rPr lang="en-US" sz="3600" b="1" i="1" baseline="-25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</a:t>
              </a:r>
              <a:r>
                <a:rPr lang="en-US" sz="36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d</a:t>
              </a:r>
              <a:r>
                <a:rPr lang="en-US" sz="3600" b="1" i="1" baseline="-25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endParaRPr lang="ru-RU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318500" name="Text Box 36"/>
            <p:cNvSpPr txBox="1">
              <a:spLocks noChangeArrowheads="1"/>
            </p:cNvSpPr>
            <p:nvPr/>
          </p:nvSpPr>
          <p:spPr bwMode="auto">
            <a:xfrm>
              <a:off x="4252" y="432"/>
              <a:ext cx="26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6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</a:t>
              </a:r>
              <a:endPara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318501" name="Text Box 37"/>
            <p:cNvSpPr txBox="1">
              <a:spLocks noChangeArrowheads="1"/>
            </p:cNvSpPr>
            <p:nvPr/>
          </p:nvSpPr>
          <p:spPr bwMode="auto">
            <a:xfrm>
              <a:off x="4232" y="768"/>
              <a:ext cx="26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6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endPara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45086" name="Line 38"/>
            <p:cNvSpPr>
              <a:spLocks noChangeShapeType="1"/>
            </p:cNvSpPr>
            <p:nvPr/>
          </p:nvSpPr>
          <p:spPr bwMode="auto">
            <a:xfrm>
              <a:off x="4252" y="816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5065" name="Text Box 39"/>
          <p:cNvSpPr txBox="1">
            <a:spLocks noChangeArrowheads="1"/>
          </p:cNvSpPr>
          <p:nvPr/>
        </p:nvSpPr>
        <p:spPr bwMode="auto">
          <a:xfrm>
            <a:off x="1676401" y="3276601"/>
            <a:ext cx="441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800" b="1">
                <a:solidFill>
                  <a:srgbClr val="000099"/>
                </a:solidFill>
              </a:rPr>
              <a:t>А</a:t>
            </a:r>
          </a:p>
        </p:txBody>
      </p:sp>
      <p:sp>
        <p:nvSpPr>
          <p:cNvPr id="45066" name="Text Box 40"/>
          <p:cNvSpPr txBox="1">
            <a:spLocks noChangeArrowheads="1"/>
          </p:cNvSpPr>
          <p:nvPr/>
        </p:nvSpPr>
        <p:spPr bwMode="auto">
          <a:xfrm>
            <a:off x="4038601" y="990601"/>
            <a:ext cx="441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800" b="1">
                <a:solidFill>
                  <a:srgbClr val="000099"/>
                </a:solidFill>
              </a:rPr>
              <a:t>В</a:t>
            </a:r>
          </a:p>
        </p:txBody>
      </p:sp>
      <p:sp>
        <p:nvSpPr>
          <p:cNvPr id="45067" name="Text Box 41"/>
          <p:cNvSpPr txBox="1">
            <a:spLocks noChangeArrowheads="1"/>
          </p:cNvSpPr>
          <p:nvPr/>
        </p:nvSpPr>
        <p:spPr bwMode="auto">
          <a:xfrm>
            <a:off x="7010401" y="3733801"/>
            <a:ext cx="441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800" b="1">
                <a:solidFill>
                  <a:srgbClr val="000099"/>
                </a:solidFill>
              </a:rPr>
              <a:t>С</a:t>
            </a:r>
          </a:p>
        </p:txBody>
      </p:sp>
      <p:sp>
        <p:nvSpPr>
          <p:cNvPr id="45068" name="Text Box 42"/>
          <p:cNvSpPr txBox="1">
            <a:spLocks noChangeArrowheads="1"/>
          </p:cNvSpPr>
          <p:nvPr/>
        </p:nvSpPr>
        <p:spPr bwMode="auto">
          <a:xfrm>
            <a:off x="4648201" y="6172201"/>
            <a:ext cx="441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0099"/>
                </a:solidFill>
              </a:rPr>
              <a:t>D</a:t>
            </a:r>
            <a:endParaRPr lang="ru-RU" sz="2800" b="1">
              <a:solidFill>
                <a:srgbClr val="000099"/>
              </a:solidFill>
            </a:endParaRPr>
          </a:p>
        </p:txBody>
      </p:sp>
      <p:sp>
        <p:nvSpPr>
          <p:cNvPr id="318507" name="Text Box 43"/>
          <p:cNvSpPr txBox="1">
            <a:spLocks noChangeArrowheads="1"/>
          </p:cNvSpPr>
          <p:nvPr/>
        </p:nvSpPr>
        <p:spPr bwMode="auto">
          <a:xfrm>
            <a:off x="6330950" y="873810"/>
            <a:ext cx="4953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3200" b="1" dirty="0" err="1" smtClean="0">
                <a:solidFill>
                  <a:srgbClr val="002060"/>
                </a:solidFill>
              </a:rPr>
              <a:t>Kvadrat</a:t>
            </a:r>
            <a:r>
              <a:rPr lang="en-US" sz="3200" b="1" dirty="0" smtClean="0">
                <a:solidFill>
                  <a:srgbClr val="002060"/>
                </a:solidFill>
              </a:rPr>
              <a:t> – </a:t>
            </a:r>
            <a:r>
              <a:rPr lang="en-US" sz="3200" b="1" dirty="0" err="1" smtClean="0">
                <a:solidFill>
                  <a:srgbClr val="002060"/>
                </a:solidFill>
              </a:rPr>
              <a:t>bu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romb</a:t>
            </a:r>
            <a:endParaRPr lang="ru-RU" sz="3200" b="1" dirty="0">
              <a:solidFill>
                <a:srgbClr val="002060"/>
              </a:solidFill>
            </a:endParaRPr>
          </a:p>
        </p:txBody>
      </p:sp>
      <p:grpSp>
        <p:nvGrpSpPr>
          <p:cNvPr id="318508" name="Group 44"/>
          <p:cNvGrpSpPr>
            <a:grpSpLocks/>
          </p:cNvGrpSpPr>
          <p:nvPr/>
        </p:nvGrpSpPr>
        <p:grpSpPr bwMode="auto">
          <a:xfrm>
            <a:off x="7391399" y="2667000"/>
            <a:ext cx="2149475" cy="1174750"/>
            <a:chOff x="3600" y="432"/>
            <a:chExt cx="1354" cy="740"/>
          </a:xfrm>
        </p:grpSpPr>
        <p:sp>
          <p:nvSpPr>
            <p:cNvPr id="318509" name="Text Box 45"/>
            <p:cNvSpPr txBox="1">
              <a:spLocks noChangeArrowheads="1"/>
            </p:cNvSpPr>
            <p:nvPr/>
          </p:nvSpPr>
          <p:spPr bwMode="auto">
            <a:xfrm>
              <a:off x="3600" y="576"/>
              <a:ext cx="1354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6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S</a:t>
              </a:r>
              <a:r>
                <a:rPr lang="ru-RU" sz="3600" b="1" i="1" baseline="-25000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к</a:t>
              </a:r>
              <a:r>
                <a:rPr lang="en-US" sz="3600" b="1" i="1" baseline="-25000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v</a:t>
              </a:r>
              <a:r>
                <a:rPr lang="en-US" sz="3600" b="1" i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=    </a:t>
              </a:r>
              <a:r>
                <a:rPr lang="ru-RU" sz="3600" b="1" i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sz="36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d</a:t>
              </a:r>
              <a:r>
                <a:rPr lang="ru-RU" sz="36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sz="36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d</a:t>
              </a:r>
              <a:endParaRPr lang="ru-RU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318510" name="Text Box 46"/>
            <p:cNvSpPr txBox="1">
              <a:spLocks noChangeArrowheads="1"/>
            </p:cNvSpPr>
            <p:nvPr/>
          </p:nvSpPr>
          <p:spPr bwMode="auto">
            <a:xfrm>
              <a:off x="4252" y="432"/>
              <a:ext cx="26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6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</a:t>
              </a:r>
              <a:endPara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318511" name="Text Box 47"/>
            <p:cNvSpPr txBox="1">
              <a:spLocks noChangeArrowheads="1"/>
            </p:cNvSpPr>
            <p:nvPr/>
          </p:nvSpPr>
          <p:spPr bwMode="auto">
            <a:xfrm>
              <a:off x="4232" y="768"/>
              <a:ext cx="26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6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endPara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45082" name="Line 48"/>
            <p:cNvSpPr>
              <a:spLocks noChangeShapeType="1"/>
            </p:cNvSpPr>
            <p:nvPr/>
          </p:nvSpPr>
          <p:spPr bwMode="auto">
            <a:xfrm>
              <a:off x="4252" y="816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18513" name="Group 49"/>
          <p:cNvGrpSpPr>
            <a:grpSpLocks/>
          </p:cNvGrpSpPr>
          <p:nvPr/>
        </p:nvGrpSpPr>
        <p:grpSpPr bwMode="auto">
          <a:xfrm>
            <a:off x="7467600" y="4038600"/>
            <a:ext cx="1957388" cy="1174750"/>
            <a:chOff x="3600" y="432"/>
            <a:chExt cx="1233" cy="740"/>
          </a:xfrm>
        </p:grpSpPr>
        <p:sp>
          <p:nvSpPr>
            <p:cNvPr id="318514" name="Text Box 50"/>
            <p:cNvSpPr txBox="1">
              <a:spLocks noChangeArrowheads="1"/>
            </p:cNvSpPr>
            <p:nvPr/>
          </p:nvSpPr>
          <p:spPr bwMode="auto">
            <a:xfrm>
              <a:off x="3600" y="576"/>
              <a:ext cx="1233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6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S</a:t>
              </a:r>
              <a:r>
                <a:rPr lang="ru-RU" sz="3600" b="1" i="1" baseline="-25000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к</a:t>
              </a:r>
              <a:r>
                <a:rPr lang="en-US" sz="3600" b="1" i="1" baseline="-25000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v</a:t>
              </a:r>
              <a:r>
                <a:rPr lang="en-US" sz="3600" b="1" i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=    </a:t>
              </a:r>
              <a:r>
                <a:rPr lang="ru-RU" sz="3600" b="1" i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sz="36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d</a:t>
              </a:r>
              <a:r>
                <a:rPr lang="ru-RU" sz="3600" b="1" i="1" baseline="30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endParaRPr lang="ru-RU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318515" name="Text Box 51"/>
            <p:cNvSpPr txBox="1">
              <a:spLocks noChangeArrowheads="1"/>
            </p:cNvSpPr>
            <p:nvPr/>
          </p:nvSpPr>
          <p:spPr bwMode="auto">
            <a:xfrm>
              <a:off x="4252" y="432"/>
              <a:ext cx="26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6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</a:t>
              </a:r>
              <a:endPara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318516" name="Text Box 52"/>
            <p:cNvSpPr txBox="1">
              <a:spLocks noChangeArrowheads="1"/>
            </p:cNvSpPr>
            <p:nvPr/>
          </p:nvSpPr>
          <p:spPr bwMode="auto">
            <a:xfrm>
              <a:off x="4232" y="768"/>
              <a:ext cx="26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6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endPara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45078" name="Line 53"/>
            <p:cNvSpPr>
              <a:spLocks noChangeShapeType="1"/>
            </p:cNvSpPr>
            <p:nvPr/>
          </p:nvSpPr>
          <p:spPr bwMode="auto">
            <a:xfrm>
              <a:off x="4252" y="816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18519" name="Text Box 55"/>
          <p:cNvSpPr txBox="1">
            <a:spLocks noChangeArrowheads="1"/>
          </p:cNvSpPr>
          <p:nvPr/>
        </p:nvSpPr>
        <p:spPr bwMode="auto">
          <a:xfrm>
            <a:off x="5029200" y="3733800"/>
            <a:ext cx="412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d</a:t>
            </a:r>
            <a:endParaRPr lang="ru-RU" sz="36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318523" name="Text Box 59"/>
          <p:cNvSpPr txBox="1">
            <a:spLocks noChangeArrowheads="1"/>
          </p:cNvSpPr>
          <p:nvPr/>
        </p:nvSpPr>
        <p:spPr bwMode="auto">
          <a:xfrm>
            <a:off x="4191000" y="2438400"/>
            <a:ext cx="412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d</a:t>
            </a:r>
            <a:endParaRPr lang="ru-RU" sz="36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318524" name="Freeform 60"/>
          <p:cNvSpPr>
            <a:spLocks/>
          </p:cNvSpPr>
          <p:nvPr/>
        </p:nvSpPr>
        <p:spPr bwMode="auto">
          <a:xfrm>
            <a:off x="4572000" y="3581400"/>
            <a:ext cx="228600" cy="228600"/>
          </a:xfrm>
          <a:custGeom>
            <a:avLst/>
            <a:gdLst>
              <a:gd name="T0" fmla="*/ 0 w 144"/>
              <a:gd name="T1" fmla="*/ 0 h 144"/>
              <a:gd name="T2" fmla="*/ 228600 w 144"/>
              <a:gd name="T3" fmla="*/ 0 h 144"/>
              <a:gd name="T4" fmla="*/ 228600 w 144"/>
              <a:gd name="T5" fmla="*/ 228600 h 14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44" h="144">
                <a:moveTo>
                  <a:pt x="0" y="0"/>
                </a:moveTo>
                <a:lnTo>
                  <a:pt x="144" y="0"/>
                </a:lnTo>
                <a:lnTo>
                  <a:pt x="144" y="144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9092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8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8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8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85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85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85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85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85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85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85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85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18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18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318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18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18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318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18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18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318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18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18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18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507" grpId="0"/>
      <p:bldP spid="31852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88ffcb6f4dd68df1bcfc39a34cd964eaa2b3f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6084</TotalTime>
  <Words>626</Words>
  <Application>Microsoft Office PowerPoint</Application>
  <PresentationFormat>Широкоэкранный</PresentationFormat>
  <Paragraphs>197</Paragraphs>
  <Slides>12</Slides>
  <Notes>10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Arial</vt:lpstr>
      <vt:lpstr>Berlin Sans FB Demi</vt:lpstr>
      <vt:lpstr>Calibri</vt:lpstr>
      <vt:lpstr>Calibri Light</vt:lpstr>
      <vt:lpstr>Cambria Math</vt:lpstr>
      <vt:lpstr>Times New Roman</vt:lpstr>
      <vt:lpstr>Тема Office</vt:lpstr>
      <vt:lpstr>Формула</vt:lpstr>
      <vt:lpstr>Microsoft Equation 3.0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Mustaqil bajarish uchun topshiriqlar: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Админ</cp:lastModifiedBy>
  <cp:revision>733</cp:revision>
  <dcterms:created xsi:type="dcterms:W3CDTF">2020-06-19T20:52:49Z</dcterms:created>
  <dcterms:modified xsi:type="dcterms:W3CDTF">2021-01-17T18:40:02Z</dcterms:modified>
</cp:coreProperties>
</file>