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379" r:id="rId3"/>
    <p:sldId id="380" r:id="rId4"/>
    <p:sldId id="381" r:id="rId5"/>
    <p:sldId id="382" r:id="rId6"/>
    <p:sldId id="384" r:id="rId7"/>
    <p:sldId id="385" r:id="rId8"/>
    <p:sldId id="386" r:id="rId9"/>
    <p:sldId id="388" r:id="rId10"/>
    <p:sldId id="389" r:id="rId11"/>
    <p:sldId id="390" r:id="rId12"/>
    <p:sldId id="339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FD23E0-5B9C-4E07-9B7A-B61DBB24BB47}" type="slidenum">
              <a:rPr lang="ru-RU"/>
              <a:pPr/>
              <a:t>6</a:t>
            </a:fld>
            <a:endParaRPr lang="ru-RU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538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279CF-E820-4FE0-BFC7-8BE7B8F33A87}" type="slidenum">
              <a:rPr lang="ru-RU"/>
              <a:pPr/>
              <a:t>7</a:t>
            </a:fld>
            <a:endParaRPr lang="ru-RU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988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279CF-E820-4FE0-BFC7-8BE7B8F33A87}" type="slidenum">
              <a:rPr lang="ru-RU"/>
              <a:pPr/>
              <a:t>11</a:t>
            </a:fld>
            <a:endParaRPr lang="ru-RU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661192" y="3040385"/>
            <a:ext cx="1838286" cy="19107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75979" y="2626166"/>
            <a:ext cx="823668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UCHBURCHAKNING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4" name="Freeform 4"/>
          <p:cNvSpPr>
            <a:spLocks/>
          </p:cNvSpPr>
          <p:nvPr/>
        </p:nvSpPr>
        <p:spPr bwMode="auto">
          <a:xfrm>
            <a:off x="2057400" y="2286000"/>
            <a:ext cx="3810000" cy="2743200"/>
          </a:xfrm>
          <a:custGeom>
            <a:avLst/>
            <a:gdLst>
              <a:gd name="T0" fmla="*/ 912 w 2400"/>
              <a:gd name="T1" fmla="*/ 0 h 1728"/>
              <a:gd name="T2" fmla="*/ 0 w 2400"/>
              <a:gd name="T3" fmla="*/ 1728 h 1728"/>
              <a:gd name="T4" fmla="*/ 2400 w 2400"/>
              <a:gd name="T5" fmla="*/ 1728 h 1728"/>
              <a:gd name="T6" fmla="*/ 912 w 2400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00" h="1728">
                <a:moveTo>
                  <a:pt x="912" y="0"/>
                </a:moveTo>
                <a:lnTo>
                  <a:pt x="0" y="1728"/>
                </a:lnTo>
                <a:lnTo>
                  <a:pt x="2400" y="1728"/>
                </a:lnTo>
                <a:lnTo>
                  <a:pt x="91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6D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168" name="Text Box 8"/>
          <p:cNvSpPr txBox="1">
            <a:spLocks noChangeArrowheads="1"/>
          </p:cNvSpPr>
          <p:nvPr/>
        </p:nvSpPr>
        <p:spPr bwMode="auto">
          <a:xfrm>
            <a:off x="3429000" y="1752600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48169" name="Text Box 9"/>
          <p:cNvSpPr txBox="1">
            <a:spLocks noChangeArrowheads="1"/>
          </p:cNvSpPr>
          <p:nvPr/>
        </p:nvSpPr>
        <p:spPr bwMode="auto">
          <a:xfrm>
            <a:off x="1828800" y="50292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С</a:t>
            </a:r>
          </a:p>
        </p:txBody>
      </p:sp>
      <p:graphicFrame>
        <p:nvGraphicFramePr>
          <p:cNvPr id="348170" name="Object 10"/>
          <p:cNvGraphicFramePr>
            <a:graphicFrameLocks noChangeAspect="1"/>
          </p:cNvGraphicFramePr>
          <p:nvPr/>
        </p:nvGraphicFramePr>
        <p:xfrm>
          <a:off x="6248401" y="1252538"/>
          <a:ext cx="3368675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Формула" r:id="rId3" imgW="1117440" imgH="393480" progId="Equation.3">
                  <p:embed/>
                </p:oleObj>
              </mc:Choice>
              <mc:Fallback>
                <p:oleObj name="Формула" r:id="rId3" imgW="1117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1" y="1252538"/>
                        <a:ext cx="3368675" cy="118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1" name="Object 11"/>
          <p:cNvGraphicFramePr>
            <a:graphicFrameLocks noChangeAspect="1"/>
          </p:cNvGraphicFramePr>
          <p:nvPr/>
        </p:nvGraphicFramePr>
        <p:xfrm>
          <a:off x="6265863" y="2362201"/>
          <a:ext cx="3332162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Формула" r:id="rId5" imgW="1143000" imgH="393480" progId="Equation.3">
                  <p:embed/>
                </p:oleObj>
              </mc:Choice>
              <mc:Fallback>
                <p:oleObj name="Формула" r:id="rId5" imgW="1143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2362201"/>
                        <a:ext cx="3332162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72" name="Text Box 12"/>
          <p:cNvSpPr txBox="1">
            <a:spLocks noChangeArrowheads="1"/>
          </p:cNvSpPr>
          <p:nvPr/>
        </p:nvSpPr>
        <p:spPr bwMode="auto">
          <a:xfrm>
            <a:off x="335360" y="114230"/>
            <a:ext cx="1004041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yuzlarining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balandliklarining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kabidir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8173" name="Group 13"/>
          <p:cNvGrpSpPr>
            <a:grpSpLocks/>
          </p:cNvGrpSpPr>
          <p:nvPr/>
        </p:nvGrpSpPr>
        <p:grpSpPr bwMode="auto">
          <a:xfrm>
            <a:off x="3276605" y="2286000"/>
            <a:ext cx="411163" cy="3150310"/>
            <a:chOff x="2160" y="1488"/>
            <a:chExt cx="259" cy="1727"/>
          </a:xfrm>
        </p:grpSpPr>
        <p:grpSp>
          <p:nvGrpSpPr>
            <p:cNvPr id="348174" name="Group 14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48175" name="Line 15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176" name="Freeform 16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48177" name="Text Box 17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348178" name="Group 18"/>
          <p:cNvGrpSpPr>
            <a:grpSpLocks/>
          </p:cNvGrpSpPr>
          <p:nvPr/>
        </p:nvGrpSpPr>
        <p:grpSpPr bwMode="auto">
          <a:xfrm>
            <a:off x="6858001" y="4495802"/>
            <a:ext cx="2265363" cy="1193801"/>
            <a:chOff x="1333" y="3273"/>
            <a:chExt cx="1427" cy="752"/>
          </a:xfrm>
        </p:grpSpPr>
        <p:sp>
          <p:nvSpPr>
            <p:cNvPr id="348179" name="Text Box 19"/>
            <p:cNvSpPr txBox="1">
              <a:spLocks noChangeArrowheads="1"/>
            </p:cNvSpPr>
            <p:nvPr/>
          </p:nvSpPr>
          <p:spPr bwMode="auto">
            <a:xfrm>
              <a:off x="1343" y="3657"/>
              <a:ext cx="58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 sz="3200" b="1" baseline="-25000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MAC</a:t>
              </a:r>
              <a:endParaRPr lang="ru-RU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8180" name="Text Box 20"/>
            <p:cNvSpPr txBox="1">
              <a:spLocks noChangeArrowheads="1"/>
            </p:cNvSpPr>
            <p:nvPr/>
          </p:nvSpPr>
          <p:spPr bwMode="auto">
            <a:xfrm>
              <a:off x="1333" y="3273"/>
              <a:ext cx="52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 sz="3200" b="1" baseline="-25000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ABC</a:t>
              </a:r>
              <a:endParaRPr lang="ru-RU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8181" name="Freeform 21"/>
            <p:cNvSpPr>
              <a:spLocks/>
            </p:cNvSpPr>
            <p:nvPr/>
          </p:nvSpPr>
          <p:spPr bwMode="auto">
            <a:xfrm>
              <a:off x="1367" y="3663"/>
              <a:ext cx="593" cy="1"/>
            </a:xfrm>
            <a:custGeom>
              <a:avLst/>
              <a:gdLst>
                <a:gd name="T0" fmla="*/ 0 w 593"/>
                <a:gd name="T1" fmla="*/ 0 h 1"/>
                <a:gd name="T2" fmla="*/ 593 w 59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3" h="1">
                  <a:moveTo>
                    <a:pt x="0" y="0"/>
                  </a:moveTo>
                  <a:lnTo>
                    <a:pt x="593" y="1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182" name="Text Box 22"/>
            <p:cNvSpPr txBox="1">
              <a:spLocks noChangeArrowheads="1"/>
            </p:cNvSpPr>
            <p:nvPr/>
          </p:nvSpPr>
          <p:spPr bwMode="auto">
            <a:xfrm>
              <a:off x="1920" y="3456"/>
              <a:ext cx="32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endPara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48183" name="Text Box 23"/>
            <p:cNvSpPr txBox="1">
              <a:spLocks noChangeArrowheads="1"/>
            </p:cNvSpPr>
            <p:nvPr/>
          </p:nvSpPr>
          <p:spPr bwMode="auto">
            <a:xfrm>
              <a:off x="2256" y="3648"/>
              <a:ext cx="4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MN</a:t>
              </a:r>
              <a:endParaRPr lang="ru-RU" sz="28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8184" name="Text Box 24"/>
            <p:cNvSpPr txBox="1">
              <a:spLocks noChangeArrowheads="1"/>
            </p:cNvSpPr>
            <p:nvPr/>
          </p:nvSpPr>
          <p:spPr bwMode="auto">
            <a:xfrm>
              <a:off x="2296" y="3321"/>
              <a:ext cx="38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</a:t>
              </a:r>
              <a:endParaRPr lang="ru-RU" sz="28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8185" name="Freeform 25"/>
            <p:cNvSpPr>
              <a:spLocks/>
            </p:cNvSpPr>
            <p:nvPr/>
          </p:nvSpPr>
          <p:spPr bwMode="auto">
            <a:xfrm>
              <a:off x="2280" y="3648"/>
              <a:ext cx="480" cy="6"/>
            </a:xfrm>
            <a:custGeom>
              <a:avLst/>
              <a:gdLst>
                <a:gd name="T0" fmla="*/ 0 w 480"/>
                <a:gd name="T1" fmla="*/ 6 h 6"/>
                <a:gd name="T2" fmla="*/ 480 w 480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0" h="6">
                  <a:moveTo>
                    <a:pt x="0" y="6"/>
                  </a:moveTo>
                  <a:lnTo>
                    <a:pt x="480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186" name="Group 26"/>
          <p:cNvGrpSpPr>
            <a:grpSpLocks/>
          </p:cNvGrpSpPr>
          <p:nvPr/>
        </p:nvGrpSpPr>
        <p:grpSpPr bwMode="auto">
          <a:xfrm>
            <a:off x="6019800" y="1752600"/>
            <a:ext cx="3581400" cy="1341438"/>
            <a:chOff x="3360" y="1104"/>
            <a:chExt cx="2256" cy="845"/>
          </a:xfrm>
        </p:grpSpPr>
        <p:sp>
          <p:nvSpPr>
            <p:cNvPr id="348187" name="Text Box 27"/>
            <p:cNvSpPr txBox="1">
              <a:spLocks noChangeArrowheads="1"/>
            </p:cNvSpPr>
            <p:nvPr/>
          </p:nvSpPr>
          <p:spPr bwMode="auto">
            <a:xfrm>
              <a:off x="4070" y="1104"/>
              <a:ext cx="250" cy="8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  <a:p>
              <a:r>
                <a:rPr lang="en-US" sz="4400"/>
                <a:t>=</a:t>
              </a:r>
            </a:p>
            <a:p>
              <a:endParaRPr lang="ru-RU" sz="2000"/>
            </a:p>
          </p:txBody>
        </p:sp>
        <p:sp>
          <p:nvSpPr>
            <p:cNvPr id="348188" name="Line 28"/>
            <p:cNvSpPr>
              <a:spLocks noChangeShapeType="1"/>
            </p:cNvSpPr>
            <p:nvPr/>
          </p:nvSpPr>
          <p:spPr bwMode="auto">
            <a:xfrm flipH="1">
              <a:off x="3360" y="1536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189" name="Line 29"/>
            <p:cNvSpPr>
              <a:spLocks noChangeShapeType="1"/>
            </p:cNvSpPr>
            <p:nvPr/>
          </p:nvSpPr>
          <p:spPr bwMode="auto">
            <a:xfrm flipH="1">
              <a:off x="4368" y="1536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190" name="Group 30"/>
          <p:cNvGrpSpPr>
            <a:grpSpLocks/>
          </p:cNvGrpSpPr>
          <p:nvPr/>
        </p:nvGrpSpPr>
        <p:grpSpPr bwMode="auto">
          <a:xfrm>
            <a:off x="7543800" y="1371600"/>
            <a:ext cx="533400" cy="2209800"/>
            <a:chOff x="4320" y="864"/>
            <a:chExt cx="336" cy="1392"/>
          </a:xfrm>
        </p:grpSpPr>
        <p:sp>
          <p:nvSpPr>
            <p:cNvPr id="348191" name="Line 31"/>
            <p:cNvSpPr>
              <a:spLocks noChangeShapeType="1"/>
            </p:cNvSpPr>
            <p:nvPr/>
          </p:nvSpPr>
          <p:spPr bwMode="auto">
            <a:xfrm>
              <a:off x="4368" y="1632"/>
              <a:ext cx="288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192" name="Line 32"/>
            <p:cNvSpPr>
              <a:spLocks noChangeShapeType="1"/>
            </p:cNvSpPr>
            <p:nvPr/>
          </p:nvSpPr>
          <p:spPr bwMode="auto">
            <a:xfrm>
              <a:off x="4320" y="864"/>
              <a:ext cx="288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193" name="Group 33"/>
          <p:cNvGrpSpPr>
            <a:grpSpLocks/>
          </p:cNvGrpSpPr>
          <p:nvPr/>
        </p:nvGrpSpPr>
        <p:grpSpPr bwMode="auto">
          <a:xfrm>
            <a:off x="8991600" y="1752600"/>
            <a:ext cx="685800" cy="1371600"/>
            <a:chOff x="4608" y="1056"/>
            <a:chExt cx="432" cy="864"/>
          </a:xfrm>
        </p:grpSpPr>
        <p:sp>
          <p:nvSpPr>
            <p:cNvPr id="348194" name="Line 34"/>
            <p:cNvSpPr>
              <a:spLocks noChangeShapeType="1"/>
            </p:cNvSpPr>
            <p:nvPr/>
          </p:nvSpPr>
          <p:spPr bwMode="auto">
            <a:xfrm>
              <a:off x="4608" y="1056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195" name="Line 35"/>
            <p:cNvSpPr>
              <a:spLocks noChangeShapeType="1"/>
            </p:cNvSpPr>
            <p:nvPr/>
          </p:nvSpPr>
          <p:spPr bwMode="auto">
            <a:xfrm>
              <a:off x="4656" y="1728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203" name="Group 43"/>
          <p:cNvGrpSpPr>
            <a:grpSpLocks/>
          </p:cNvGrpSpPr>
          <p:nvPr/>
        </p:nvGrpSpPr>
        <p:grpSpPr bwMode="auto">
          <a:xfrm>
            <a:off x="2057400" y="1371600"/>
            <a:ext cx="3886200" cy="3657600"/>
            <a:chOff x="336" y="864"/>
            <a:chExt cx="2448" cy="2304"/>
          </a:xfrm>
        </p:grpSpPr>
        <p:sp>
          <p:nvSpPr>
            <p:cNvPr id="348165" name="Text Box 5"/>
            <p:cNvSpPr txBox="1">
              <a:spLocks noChangeArrowheads="1"/>
            </p:cNvSpPr>
            <p:nvPr/>
          </p:nvSpPr>
          <p:spPr bwMode="auto">
            <a:xfrm>
              <a:off x="2208" y="864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/>
                <a:t>М</a:t>
              </a:r>
            </a:p>
          </p:txBody>
        </p:sp>
        <p:sp>
          <p:nvSpPr>
            <p:cNvPr id="348196" name="Freeform 36"/>
            <p:cNvSpPr>
              <a:spLocks/>
            </p:cNvSpPr>
            <p:nvPr/>
          </p:nvSpPr>
          <p:spPr bwMode="auto">
            <a:xfrm>
              <a:off x="336" y="960"/>
              <a:ext cx="2400" cy="2208"/>
            </a:xfrm>
            <a:custGeom>
              <a:avLst/>
              <a:gdLst>
                <a:gd name="T0" fmla="*/ 0 w 2400"/>
                <a:gd name="T1" fmla="*/ 2208 h 2208"/>
                <a:gd name="T2" fmla="*/ 2400 w 2400"/>
                <a:gd name="T3" fmla="*/ 2208 h 2208"/>
                <a:gd name="T4" fmla="*/ 1824 w 2400"/>
                <a:gd name="T5" fmla="*/ 0 h 2208"/>
                <a:gd name="T6" fmla="*/ 0 w 2400"/>
                <a:gd name="T7" fmla="*/ 2208 h 2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00" h="2208">
                  <a:moveTo>
                    <a:pt x="0" y="2208"/>
                  </a:moveTo>
                  <a:lnTo>
                    <a:pt x="2400" y="2208"/>
                  </a:lnTo>
                  <a:lnTo>
                    <a:pt x="1824" y="0"/>
                  </a:lnTo>
                  <a:lnTo>
                    <a:pt x="0" y="2208"/>
                  </a:lnTo>
                  <a:close/>
                </a:path>
              </a:pathLst>
            </a:custGeom>
            <a:solidFill>
              <a:srgbClr val="BBE0E3">
                <a:alpha val="33000"/>
              </a:srgbClr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197" name="Group 37"/>
          <p:cNvGrpSpPr>
            <a:grpSpLocks/>
          </p:cNvGrpSpPr>
          <p:nvPr/>
        </p:nvGrpSpPr>
        <p:grpSpPr bwMode="auto">
          <a:xfrm>
            <a:off x="4724401" y="1524000"/>
            <a:ext cx="422275" cy="3900416"/>
            <a:chOff x="2160" y="1488"/>
            <a:chExt cx="266" cy="1663"/>
          </a:xfrm>
        </p:grpSpPr>
        <p:grpSp>
          <p:nvGrpSpPr>
            <p:cNvPr id="348198" name="Group 38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48199" name="Line 39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200" name="Freeform 40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2160" y="2928"/>
              <a:ext cx="26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N</a:t>
              </a:r>
              <a:endParaRPr lang="ru-RU" sz="2800" b="1"/>
            </a:p>
          </p:txBody>
        </p:sp>
      </p:grpSp>
      <p:sp>
        <p:nvSpPr>
          <p:cNvPr id="348202" name="Text Box 42"/>
          <p:cNvSpPr txBox="1">
            <a:spLocks noChangeArrowheads="1"/>
          </p:cNvSpPr>
          <p:nvPr/>
        </p:nvSpPr>
        <p:spPr bwMode="auto">
          <a:xfrm>
            <a:off x="5943600" y="4953000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A</a:t>
            </a:r>
            <a:endParaRPr lang="ru-RU" sz="2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78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4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4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3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31" name="Freeform 31"/>
          <p:cNvSpPr>
            <a:spLocks/>
          </p:cNvSpPr>
          <p:nvPr/>
        </p:nvSpPr>
        <p:spPr bwMode="auto">
          <a:xfrm>
            <a:off x="922333" y="1485107"/>
            <a:ext cx="4343400" cy="2971800"/>
          </a:xfrm>
          <a:custGeom>
            <a:avLst/>
            <a:gdLst>
              <a:gd name="T0" fmla="*/ 48 w 2736"/>
              <a:gd name="T1" fmla="*/ 1808 h 1872"/>
              <a:gd name="T2" fmla="*/ 96 w 2736"/>
              <a:gd name="T3" fmla="*/ 1824 h 1872"/>
              <a:gd name="T4" fmla="*/ 80 w 2736"/>
              <a:gd name="T5" fmla="*/ 1824 h 1872"/>
              <a:gd name="T6" fmla="*/ 48 w 2736"/>
              <a:gd name="T7" fmla="*/ 1840 h 1872"/>
              <a:gd name="T8" fmla="*/ 16 w 2736"/>
              <a:gd name="T9" fmla="*/ 1872 h 1872"/>
              <a:gd name="T10" fmla="*/ 896 w 2736"/>
              <a:gd name="T11" fmla="*/ 16 h 1872"/>
              <a:gd name="T12" fmla="*/ 896 w 2736"/>
              <a:gd name="T13" fmla="*/ 0 h 1872"/>
              <a:gd name="T14" fmla="*/ 2736 w 2736"/>
              <a:gd name="T15" fmla="*/ 1584 h 1872"/>
              <a:gd name="T16" fmla="*/ 0 w 2736"/>
              <a:gd name="T17" fmla="*/ 1856 h 1872"/>
              <a:gd name="T18" fmla="*/ 48 w 2736"/>
              <a:gd name="T19" fmla="*/ 1808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6" h="1872">
                <a:moveTo>
                  <a:pt x="48" y="1808"/>
                </a:moveTo>
                <a:lnTo>
                  <a:pt x="96" y="1824"/>
                </a:lnTo>
                <a:lnTo>
                  <a:pt x="80" y="1824"/>
                </a:lnTo>
                <a:lnTo>
                  <a:pt x="48" y="1840"/>
                </a:lnTo>
                <a:lnTo>
                  <a:pt x="16" y="1872"/>
                </a:lnTo>
                <a:lnTo>
                  <a:pt x="896" y="16"/>
                </a:lnTo>
                <a:lnTo>
                  <a:pt x="896" y="0"/>
                </a:lnTo>
                <a:lnTo>
                  <a:pt x="2736" y="1584"/>
                </a:lnTo>
                <a:lnTo>
                  <a:pt x="0" y="1856"/>
                </a:lnTo>
                <a:lnTo>
                  <a:pt x="48" y="18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640900" y="4222451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32807" name="Text Box 7"/>
          <p:cNvSpPr txBox="1">
            <a:spLocks noChangeArrowheads="1"/>
          </p:cNvSpPr>
          <p:nvPr/>
        </p:nvSpPr>
        <p:spPr bwMode="auto">
          <a:xfrm>
            <a:off x="2071192" y="1052736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32813" name="Text Box 13"/>
          <p:cNvSpPr txBox="1">
            <a:spLocks noChangeArrowheads="1"/>
          </p:cNvSpPr>
          <p:nvPr/>
        </p:nvSpPr>
        <p:spPr bwMode="auto">
          <a:xfrm rot="17462584">
            <a:off x="791682" y="3005907"/>
            <a:ext cx="3786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i="1" dirty="0" smtClean="0"/>
              <a:t>c</a:t>
            </a:r>
            <a:endParaRPr lang="ru-RU" sz="36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2818" name="Text Box 18"/>
              <p:cNvSpPr txBox="1">
                <a:spLocks noChangeArrowheads="1"/>
              </p:cNvSpPr>
              <p:nvPr/>
            </p:nvSpPr>
            <p:spPr bwMode="auto">
              <a:xfrm>
                <a:off x="3694651" y="2107649"/>
                <a:ext cx="622285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2818" name="Text 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4651" y="2107649"/>
                <a:ext cx="622285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5439867" y="3734023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  <p:sp>
        <p:nvSpPr>
          <p:cNvPr id="332829" name="Text Box 29"/>
          <p:cNvSpPr txBox="1">
            <a:spLocks noChangeArrowheads="1"/>
          </p:cNvSpPr>
          <p:nvPr/>
        </p:nvSpPr>
        <p:spPr bwMode="auto">
          <a:xfrm>
            <a:off x="85887" y="219939"/>
            <a:ext cx="121061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(GERON)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832" name="Text Box 32"/>
          <p:cNvSpPr txBox="1">
            <a:spLocks noChangeArrowheads="1"/>
          </p:cNvSpPr>
          <p:nvPr/>
        </p:nvSpPr>
        <p:spPr bwMode="auto">
          <a:xfrm>
            <a:off x="2766858" y="4151967"/>
            <a:ext cx="4042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i="1" dirty="0"/>
              <a:t>b</a:t>
            </a:r>
            <a:endParaRPr lang="ru-RU" sz="32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462092" y="1639383"/>
                <a:ext cx="5446363" cy="688715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092" y="1639383"/>
                <a:ext cx="5446363" cy="688715"/>
              </a:xfrm>
              <a:prstGeom prst="rect">
                <a:avLst/>
              </a:prstGeom>
              <a:blipFill rotWithShape="0">
                <a:blip r:embed="rId4"/>
                <a:stretch>
                  <a:fillRect l="-2682" t="-870" b="-21739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16080" y="2454091"/>
                <a:ext cx="1946367" cy="89832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80" y="2454091"/>
                <a:ext cx="1946367" cy="898323"/>
              </a:xfrm>
              <a:prstGeom prst="rect">
                <a:avLst/>
              </a:prstGeom>
              <a:blipFill rotWithShape="0">
                <a:blip r:embed="rId5"/>
                <a:stretch>
                  <a:fillRect l="-9034" b="-1208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672064" y="3648288"/>
                <a:ext cx="3796232" cy="808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𝟑𝟗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/>
                  <a:t> = 63 cm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3648288"/>
                <a:ext cx="3796232" cy="808619"/>
              </a:xfrm>
              <a:prstGeom prst="rect">
                <a:avLst/>
              </a:prstGeom>
              <a:blipFill rotWithShape="0">
                <a:blip r:embed="rId6"/>
                <a:stretch>
                  <a:fillRect l="-1926" r="-3371" b="-12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 rot="17503933">
            <a:off x="639671" y="2303404"/>
            <a:ext cx="1335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= 39 </a:t>
            </a:r>
            <a:r>
              <a:rPr lang="en-US" sz="2800" b="1" dirty="0"/>
              <a:t>cm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23365" y="4181482"/>
            <a:ext cx="1335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= 45 </a:t>
            </a:r>
            <a:r>
              <a:rPr lang="en-US" sz="2800" b="1" dirty="0"/>
              <a:t>cm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68563" y="2182823"/>
            <a:ext cx="1335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= 42 </a:t>
            </a:r>
            <a:r>
              <a:rPr lang="en-US" sz="2800" b="1" dirty="0"/>
              <a:t>cm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35996" y="3027273"/>
            <a:ext cx="20697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7A0000"/>
                </a:solidFill>
              </a:rPr>
              <a:t>S = ? cm²</a:t>
            </a:r>
            <a:endParaRPr lang="ru-RU" sz="4000" b="1" dirty="0">
              <a:solidFill>
                <a:srgbClr val="7A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072445" y="5099384"/>
                <a:ext cx="8132996" cy="10450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𝟔𝟑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𝟔𝟑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𝟒𝟐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𝟔𝟑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𝟔𝟑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𝟑𝟗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𝟕𝟓𝟔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445" y="5099384"/>
                <a:ext cx="8132996" cy="1045030"/>
              </a:xfrm>
              <a:prstGeom prst="rect">
                <a:avLst/>
              </a:prstGeom>
              <a:blipFill rotWithShape="0">
                <a:blip r:embed="rId7"/>
                <a:stretch>
                  <a:fillRect l="-1574" t="-1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31528" y="1257897"/>
            <a:ext cx="1673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8 - masala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22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2 - 4 -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3746" y="2595422"/>
            <a:ext cx="37512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113-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947188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933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–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634" name="Group 2"/>
          <p:cNvGrpSpPr>
            <a:grpSpLocks/>
          </p:cNvGrpSpPr>
          <p:nvPr/>
        </p:nvGrpSpPr>
        <p:grpSpPr bwMode="auto">
          <a:xfrm>
            <a:off x="3416300" y="1443038"/>
            <a:ext cx="1041400" cy="1524000"/>
            <a:chOff x="1192" y="1136"/>
            <a:chExt cx="656" cy="960"/>
          </a:xfrm>
        </p:grpSpPr>
        <p:sp>
          <p:nvSpPr>
            <p:cNvPr id="325635" name="Freeform 3"/>
            <p:cNvSpPr>
              <a:spLocks/>
            </p:cNvSpPr>
            <p:nvPr/>
          </p:nvSpPr>
          <p:spPr bwMode="auto">
            <a:xfrm>
              <a:off x="1192" y="1280"/>
              <a:ext cx="344" cy="672"/>
            </a:xfrm>
            <a:custGeom>
              <a:avLst/>
              <a:gdLst>
                <a:gd name="T0" fmla="*/ 0 w 344"/>
                <a:gd name="T1" fmla="*/ 672 h 672"/>
                <a:gd name="T2" fmla="*/ 344 w 344"/>
                <a:gd name="T3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4" h="672">
                  <a:moveTo>
                    <a:pt x="0" y="672"/>
                  </a:moveTo>
                  <a:lnTo>
                    <a:pt x="344" y="0"/>
                  </a:lnTo>
                </a:path>
              </a:pathLst>
            </a:custGeom>
            <a:noFill/>
            <a:ln w="38100">
              <a:solidFill>
                <a:srgbClr val="9900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25636" name="Freeform 4"/>
            <p:cNvSpPr>
              <a:spLocks/>
            </p:cNvSpPr>
            <p:nvPr/>
          </p:nvSpPr>
          <p:spPr bwMode="auto">
            <a:xfrm>
              <a:off x="1328" y="1240"/>
              <a:ext cx="520" cy="440"/>
            </a:xfrm>
            <a:custGeom>
              <a:avLst/>
              <a:gdLst>
                <a:gd name="T0" fmla="*/ 520 w 520"/>
                <a:gd name="T1" fmla="*/ 440 h 440"/>
                <a:gd name="T2" fmla="*/ 0 w 520"/>
                <a:gd name="T3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20" h="440">
                  <a:moveTo>
                    <a:pt x="520" y="440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25637" name="Freeform 5"/>
            <p:cNvSpPr>
              <a:spLocks/>
            </p:cNvSpPr>
            <p:nvPr/>
          </p:nvSpPr>
          <p:spPr bwMode="auto">
            <a:xfrm>
              <a:off x="1472" y="1136"/>
              <a:ext cx="40" cy="960"/>
            </a:xfrm>
            <a:custGeom>
              <a:avLst/>
              <a:gdLst>
                <a:gd name="T0" fmla="*/ 0 w 40"/>
                <a:gd name="T1" fmla="*/ 0 h 960"/>
                <a:gd name="T2" fmla="*/ 40 w 40"/>
                <a:gd name="T3" fmla="*/ 96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" h="960">
                  <a:moveTo>
                    <a:pt x="0" y="0"/>
                  </a:moveTo>
                  <a:lnTo>
                    <a:pt x="40" y="960"/>
                  </a:lnTo>
                </a:path>
              </a:pathLst>
            </a:cu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325638" name="AutoShape 6"/>
          <p:cNvSpPr>
            <a:spLocks noChangeArrowheads="1"/>
          </p:cNvSpPr>
          <p:nvPr/>
        </p:nvSpPr>
        <p:spPr bwMode="auto">
          <a:xfrm>
            <a:off x="2130426" y="2971800"/>
            <a:ext cx="6048375" cy="237490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5639" name="Freeform 7"/>
          <p:cNvSpPr>
            <a:spLocks/>
          </p:cNvSpPr>
          <p:nvPr/>
        </p:nvSpPr>
        <p:spPr bwMode="auto">
          <a:xfrm>
            <a:off x="3924301" y="2941638"/>
            <a:ext cx="36513" cy="2425700"/>
          </a:xfrm>
          <a:custGeom>
            <a:avLst/>
            <a:gdLst>
              <a:gd name="T0" fmla="*/ 0 w 23"/>
              <a:gd name="T1" fmla="*/ 0 h 1528"/>
              <a:gd name="T2" fmla="*/ 23 w 23"/>
              <a:gd name="T3" fmla="*/ 1528 h 15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" h="1528">
                <a:moveTo>
                  <a:pt x="0" y="0"/>
                </a:moveTo>
                <a:lnTo>
                  <a:pt x="23" y="1528"/>
                </a:lnTo>
              </a:path>
            </a:pathLst>
          </a:custGeom>
          <a:noFill/>
          <a:ln w="5715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40" name="Freeform 8"/>
          <p:cNvSpPr>
            <a:spLocks/>
          </p:cNvSpPr>
          <p:nvPr/>
        </p:nvSpPr>
        <p:spPr bwMode="auto">
          <a:xfrm>
            <a:off x="4457701" y="2293938"/>
            <a:ext cx="3719513" cy="3060700"/>
          </a:xfrm>
          <a:custGeom>
            <a:avLst/>
            <a:gdLst>
              <a:gd name="T0" fmla="*/ 2343 w 2343"/>
              <a:gd name="T1" fmla="*/ 1928 h 1928"/>
              <a:gd name="T2" fmla="*/ 0 w 2343"/>
              <a:gd name="T3" fmla="*/ 0 h 1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43" h="1928">
                <a:moveTo>
                  <a:pt x="2343" y="1928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41" name="Line 9"/>
          <p:cNvSpPr>
            <a:spLocks noChangeShapeType="1"/>
          </p:cNvSpPr>
          <p:nvPr/>
        </p:nvSpPr>
        <p:spPr bwMode="auto">
          <a:xfrm flipH="1" flipV="1">
            <a:off x="2562226" y="2322514"/>
            <a:ext cx="1368425" cy="6492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42" name="Freeform 10"/>
          <p:cNvSpPr>
            <a:spLocks/>
          </p:cNvSpPr>
          <p:nvPr/>
        </p:nvSpPr>
        <p:spPr bwMode="auto">
          <a:xfrm>
            <a:off x="2130426" y="2713038"/>
            <a:ext cx="1298575" cy="2635250"/>
          </a:xfrm>
          <a:custGeom>
            <a:avLst/>
            <a:gdLst>
              <a:gd name="T0" fmla="*/ 0 w 818"/>
              <a:gd name="T1" fmla="*/ 1660 h 1660"/>
              <a:gd name="T2" fmla="*/ 818 w 818"/>
              <a:gd name="T3" fmla="*/ 0 h 16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18" h="1660">
                <a:moveTo>
                  <a:pt x="0" y="1660"/>
                </a:moveTo>
                <a:lnTo>
                  <a:pt x="818" y="0"/>
                </a:lnTo>
              </a:path>
            </a:pathLst>
          </a:custGeom>
          <a:noFill/>
          <a:ln w="38100">
            <a:solidFill>
              <a:srgbClr val="99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43" name="Text Box 11"/>
          <p:cNvSpPr txBox="1">
            <a:spLocks noChangeArrowheads="1"/>
          </p:cNvSpPr>
          <p:nvPr/>
        </p:nvSpPr>
        <p:spPr bwMode="auto">
          <a:xfrm>
            <a:off x="8105776" y="527526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FF"/>
                </a:solidFill>
                <a:latin typeface="Tahoma" panose="020B0604030504040204" pitchFamily="34" charset="0"/>
              </a:rPr>
              <a:t>А</a:t>
            </a:r>
          </a:p>
        </p:txBody>
      </p:sp>
      <p:sp>
        <p:nvSpPr>
          <p:cNvPr id="325644" name="Text Box 12"/>
          <p:cNvSpPr txBox="1">
            <a:spLocks noChangeArrowheads="1"/>
          </p:cNvSpPr>
          <p:nvPr/>
        </p:nvSpPr>
        <p:spPr bwMode="auto">
          <a:xfrm>
            <a:off x="4073525" y="2682875"/>
            <a:ext cx="363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FF"/>
                </a:solidFill>
                <a:latin typeface="Tahoma" panose="020B0604030504040204" pitchFamily="34" charset="0"/>
              </a:rPr>
              <a:t>В</a:t>
            </a:r>
          </a:p>
        </p:txBody>
      </p:sp>
      <p:sp>
        <p:nvSpPr>
          <p:cNvPr id="325645" name="Text Box 13"/>
          <p:cNvSpPr txBox="1">
            <a:spLocks noChangeArrowheads="1"/>
          </p:cNvSpPr>
          <p:nvPr/>
        </p:nvSpPr>
        <p:spPr bwMode="auto">
          <a:xfrm>
            <a:off x="1703388" y="5203825"/>
            <a:ext cx="36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FF"/>
                </a:solidFill>
                <a:latin typeface="Tahoma" panose="020B0604030504040204" pitchFamily="34" charset="0"/>
              </a:rPr>
              <a:t>С</a:t>
            </a:r>
          </a:p>
        </p:txBody>
      </p:sp>
      <p:sp>
        <p:nvSpPr>
          <p:cNvPr id="325646" name="Text Box 14"/>
          <p:cNvSpPr txBox="1">
            <a:spLocks noChangeArrowheads="1"/>
          </p:cNvSpPr>
          <p:nvPr/>
        </p:nvSpPr>
        <p:spPr bwMode="auto">
          <a:xfrm>
            <a:off x="3792538" y="5373689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latin typeface="Tahoma" panose="020B0604030504040204" pitchFamily="34" charset="0"/>
              </a:rPr>
              <a:t>К</a:t>
            </a:r>
          </a:p>
        </p:txBody>
      </p:sp>
      <p:sp>
        <p:nvSpPr>
          <p:cNvPr id="325647" name="Text Box 15"/>
          <p:cNvSpPr txBox="1">
            <a:spLocks noChangeArrowheads="1"/>
          </p:cNvSpPr>
          <p:nvPr/>
        </p:nvSpPr>
        <p:spPr bwMode="auto">
          <a:xfrm>
            <a:off x="4578350" y="2035175"/>
            <a:ext cx="41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latin typeface="Tahoma" panose="020B0604030504040204" pitchFamily="34" charset="0"/>
              </a:rPr>
              <a:t>М</a:t>
            </a:r>
          </a:p>
        </p:txBody>
      </p:sp>
      <p:grpSp>
        <p:nvGrpSpPr>
          <p:cNvPr id="325648" name="Group 16"/>
          <p:cNvGrpSpPr>
            <a:grpSpLocks/>
          </p:cNvGrpSpPr>
          <p:nvPr/>
        </p:nvGrpSpPr>
        <p:grpSpPr bwMode="auto">
          <a:xfrm>
            <a:off x="3817938" y="1314451"/>
            <a:ext cx="400050" cy="576263"/>
            <a:chOff x="3515" y="1888"/>
            <a:chExt cx="252" cy="363"/>
          </a:xfrm>
        </p:grpSpPr>
        <p:sp>
          <p:nvSpPr>
            <p:cNvPr id="325649" name="Oval 17"/>
            <p:cNvSpPr>
              <a:spLocks noChangeArrowheads="1"/>
            </p:cNvSpPr>
            <p:nvPr/>
          </p:nvSpPr>
          <p:spPr bwMode="auto">
            <a:xfrm>
              <a:off x="3515" y="216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5650" name="Text Box 18"/>
            <p:cNvSpPr txBox="1">
              <a:spLocks noChangeArrowheads="1"/>
            </p:cNvSpPr>
            <p:nvPr/>
          </p:nvSpPr>
          <p:spPr bwMode="auto">
            <a:xfrm>
              <a:off x="3515" y="1888"/>
              <a:ext cx="2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ahoma" panose="020B0604030504040204" pitchFamily="34" charset="0"/>
                </a:rPr>
                <a:t>O</a:t>
              </a:r>
              <a:endParaRPr lang="ru-RU" sz="2400">
                <a:solidFill>
                  <a:srgbClr val="FF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325651" name="Text Box 19"/>
          <p:cNvSpPr txBox="1">
            <a:spLocks noChangeArrowheads="1"/>
          </p:cNvSpPr>
          <p:nvPr/>
        </p:nvSpPr>
        <p:spPr bwMode="auto">
          <a:xfrm>
            <a:off x="3143250" y="2276475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latin typeface="Tahoma" panose="020B0604030504040204" pitchFamily="34" charset="0"/>
              </a:rPr>
              <a:t>Т</a:t>
            </a:r>
          </a:p>
        </p:txBody>
      </p:sp>
      <p:sp>
        <p:nvSpPr>
          <p:cNvPr id="325652" name="Freeform 20"/>
          <p:cNvSpPr>
            <a:spLocks/>
          </p:cNvSpPr>
          <p:nvPr/>
        </p:nvSpPr>
        <p:spPr bwMode="auto">
          <a:xfrm>
            <a:off x="3948113" y="1570038"/>
            <a:ext cx="1092200" cy="1409700"/>
          </a:xfrm>
          <a:custGeom>
            <a:avLst/>
            <a:gdLst>
              <a:gd name="T0" fmla="*/ 688 w 688"/>
              <a:gd name="T1" fmla="*/ 0 h 888"/>
              <a:gd name="T2" fmla="*/ 0 w 688"/>
              <a:gd name="T3" fmla="*/ 888 h 8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88" h="888">
                <a:moveTo>
                  <a:pt x="688" y="0"/>
                </a:moveTo>
                <a:lnTo>
                  <a:pt x="0" y="888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53" name="Freeform 21"/>
          <p:cNvSpPr>
            <a:spLocks/>
          </p:cNvSpPr>
          <p:nvPr/>
        </p:nvSpPr>
        <p:spPr bwMode="auto">
          <a:xfrm>
            <a:off x="3930650" y="5130800"/>
            <a:ext cx="215900" cy="215900"/>
          </a:xfrm>
          <a:custGeom>
            <a:avLst/>
            <a:gdLst>
              <a:gd name="T0" fmla="*/ 0 w 136"/>
              <a:gd name="T1" fmla="*/ 0 h 136"/>
              <a:gd name="T2" fmla="*/ 136 w 136"/>
              <a:gd name="T3" fmla="*/ 0 h 136"/>
              <a:gd name="T4" fmla="*/ 136 w 13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36">
                <a:moveTo>
                  <a:pt x="0" y="0"/>
                </a:moveTo>
                <a:lnTo>
                  <a:pt x="136" y="0"/>
                </a:lnTo>
                <a:lnTo>
                  <a:pt x="136" y="136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54" name="Freeform 22"/>
          <p:cNvSpPr>
            <a:spLocks/>
          </p:cNvSpPr>
          <p:nvPr/>
        </p:nvSpPr>
        <p:spPr bwMode="auto">
          <a:xfrm>
            <a:off x="4362451" y="2433638"/>
            <a:ext cx="284163" cy="165100"/>
          </a:xfrm>
          <a:custGeom>
            <a:avLst/>
            <a:gdLst>
              <a:gd name="T0" fmla="*/ 0 w 179"/>
              <a:gd name="T1" fmla="*/ 21 h 104"/>
              <a:gd name="T2" fmla="*/ 115 w 179"/>
              <a:gd name="T3" fmla="*/ 104 h 104"/>
              <a:gd name="T4" fmla="*/ 179 w 179"/>
              <a:gd name="T5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9" h="104">
                <a:moveTo>
                  <a:pt x="0" y="21"/>
                </a:moveTo>
                <a:lnTo>
                  <a:pt x="115" y="104"/>
                </a:lnTo>
                <a:lnTo>
                  <a:pt x="179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55" name="Freeform 23"/>
          <p:cNvSpPr>
            <a:spLocks/>
          </p:cNvSpPr>
          <p:nvPr/>
        </p:nvSpPr>
        <p:spPr bwMode="auto">
          <a:xfrm>
            <a:off x="3097213" y="2624138"/>
            <a:ext cx="228600" cy="304800"/>
          </a:xfrm>
          <a:custGeom>
            <a:avLst/>
            <a:gdLst>
              <a:gd name="T0" fmla="*/ 64 w 144"/>
              <a:gd name="T1" fmla="*/ 0 h 192"/>
              <a:gd name="T2" fmla="*/ 0 w 144"/>
              <a:gd name="T3" fmla="*/ 120 h 192"/>
              <a:gd name="T4" fmla="*/ 144 w 14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92">
                <a:moveTo>
                  <a:pt x="64" y="0"/>
                </a:moveTo>
                <a:lnTo>
                  <a:pt x="0" y="120"/>
                </a:lnTo>
                <a:lnTo>
                  <a:pt x="144" y="19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56" name="Text Box 24"/>
          <p:cNvSpPr txBox="1">
            <a:spLocks noChangeArrowheads="1"/>
          </p:cNvSpPr>
          <p:nvPr/>
        </p:nvSpPr>
        <p:spPr bwMode="auto">
          <a:xfrm>
            <a:off x="184706" y="5682704"/>
            <a:ext cx="1050640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endParaRPr lang="en-US" sz="28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.</a:t>
            </a:r>
            <a:r>
              <a:rPr lang="ru-RU" sz="2800" dirty="0">
                <a:solidFill>
                  <a:srgbClr val="0000FF"/>
                </a:solidFill>
                <a:latin typeface="Tahoma" panose="020B0604030504040204" pitchFamily="34" charset="0"/>
              </a:rPr>
              <a:t>      </a:t>
            </a:r>
          </a:p>
          <a:p>
            <a:endParaRPr lang="ru-RU" sz="2800" dirty="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  <p:sp>
        <p:nvSpPr>
          <p:cNvPr id="325657" name="Text Box 25"/>
          <p:cNvSpPr txBox="1">
            <a:spLocks noChangeArrowheads="1"/>
          </p:cNvSpPr>
          <p:nvPr/>
        </p:nvSpPr>
        <p:spPr bwMode="auto">
          <a:xfrm>
            <a:off x="923132" y="101224"/>
            <a:ext cx="104886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ru-RU" sz="2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ru-RU" sz="2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2800" dirty="0" smtClean="0">
                <a:solidFill>
                  <a:srgbClr val="0000FF"/>
                </a:solidFill>
                <a:latin typeface="Tahoma" panose="020B0604030504040204" pitchFamily="34" charset="0"/>
              </a:rPr>
              <a:t>.</a:t>
            </a:r>
            <a:r>
              <a:rPr lang="ru-RU" sz="2800" dirty="0" smtClean="0">
                <a:solidFill>
                  <a:srgbClr val="0000FF"/>
                </a:solidFill>
                <a:latin typeface="Tahoma" panose="020B0604030504040204" pitchFamily="34" charset="0"/>
              </a:rPr>
              <a:t>      </a:t>
            </a:r>
            <a:endParaRPr lang="ru-RU" sz="2800" dirty="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  <p:sp>
        <p:nvSpPr>
          <p:cNvPr id="325658" name="AutoShape 26"/>
          <p:cNvSpPr>
            <a:spLocks noChangeArrowheads="1"/>
          </p:cNvSpPr>
          <p:nvPr/>
        </p:nvSpPr>
        <p:spPr bwMode="auto">
          <a:xfrm>
            <a:off x="7751764" y="2781300"/>
            <a:ext cx="2592387" cy="1944688"/>
          </a:xfrm>
          <a:prstGeom prst="triangle">
            <a:avLst>
              <a:gd name="adj" fmla="val 31417"/>
            </a:avLst>
          </a:pr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5659" name="AutoShape 27"/>
          <p:cNvSpPr>
            <a:spLocks noChangeArrowheads="1"/>
          </p:cNvSpPr>
          <p:nvPr/>
        </p:nvSpPr>
        <p:spPr bwMode="auto">
          <a:xfrm>
            <a:off x="6240464" y="1123951"/>
            <a:ext cx="2447925" cy="1585913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25660" name="Group 28"/>
          <p:cNvGrpSpPr>
            <a:grpSpLocks/>
          </p:cNvGrpSpPr>
          <p:nvPr/>
        </p:nvGrpSpPr>
        <p:grpSpPr bwMode="auto">
          <a:xfrm>
            <a:off x="6240463" y="2492375"/>
            <a:ext cx="215900" cy="215900"/>
            <a:chOff x="2789" y="1888"/>
            <a:chExt cx="136" cy="136"/>
          </a:xfrm>
        </p:grpSpPr>
        <p:sp>
          <p:nvSpPr>
            <p:cNvPr id="325661" name="Line 29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25662" name="Freeform 30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325663" name="Freeform 31"/>
          <p:cNvSpPr>
            <a:spLocks/>
          </p:cNvSpPr>
          <p:nvPr/>
        </p:nvSpPr>
        <p:spPr bwMode="auto">
          <a:xfrm>
            <a:off x="6240464" y="1601789"/>
            <a:ext cx="744537" cy="1106487"/>
          </a:xfrm>
          <a:custGeom>
            <a:avLst/>
            <a:gdLst>
              <a:gd name="T0" fmla="*/ 0 w 469"/>
              <a:gd name="T1" fmla="*/ 697 h 697"/>
              <a:gd name="T2" fmla="*/ 469 w 469"/>
              <a:gd name="T3" fmla="*/ 0 h 69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69" h="697">
                <a:moveTo>
                  <a:pt x="0" y="697"/>
                </a:moveTo>
                <a:lnTo>
                  <a:pt x="469" y="0"/>
                </a:ln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4" name="Freeform 32"/>
          <p:cNvSpPr>
            <a:spLocks/>
          </p:cNvSpPr>
          <p:nvPr/>
        </p:nvSpPr>
        <p:spPr bwMode="auto">
          <a:xfrm>
            <a:off x="6248400" y="2700338"/>
            <a:ext cx="2425700" cy="12700"/>
          </a:xfrm>
          <a:custGeom>
            <a:avLst/>
            <a:gdLst>
              <a:gd name="T0" fmla="*/ 0 w 1528"/>
              <a:gd name="T1" fmla="*/ 8 h 8"/>
              <a:gd name="T2" fmla="*/ 1528 w 1528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8" h="8">
                <a:moveTo>
                  <a:pt x="0" y="8"/>
                </a:moveTo>
                <a:lnTo>
                  <a:pt x="1528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5" name="Freeform 33"/>
          <p:cNvSpPr>
            <a:spLocks/>
          </p:cNvSpPr>
          <p:nvPr/>
        </p:nvSpPr>
        <p:spPr bwMode="auto">
          <a:xfrm>
            <a:off x="6248400" y="1125538"/>
            <a:ext cx="1588" cy="1587500"/>
          </a:xfrm>
          <a:custGeom>
            <a:avLst/>
            <a:gdLst>
              <a:gd name="T0" fmla="*/ 0 w 1"/>
              <a:gd name="T1" fmla="*/ 1000 h 1000"/>
              <a:gd name="T2" fmla="*/ 0 w 1"/>
              <a:gd name="T3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000">
                <a:moveTo>
                  <a:pt x="0" y="1000"/>
                </a:move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6" name="Freeform 34"/>
          <p:cNvSpPr>
            <a:spLocks/>
          </p:cNvSpPr>
          <p:nvPr/>
        </p:nvSpPr>
        <p:spPr bwMode="auto">
          <a:xfrm>
            <a:off x="6888164" y="1690688"/>
            <a:ext cx="217487" cy="101600"/>
          </a:xfrm>
          <a:custGeom>
            <a:avLst/>
            <a:gdLst>
              <a:gd name="T0" fmla="*/ 0 w 137"/>
              <a:gd name="T1" fmla="*/ 6 h 64"/>
              <a:gd name="T2" fmla="*/ 93 w 137"/>
              <a:gd name="T3" fmla="*/ 64 h 64"/>
              <a:gd name="T4" fmla="*/ 137 w 137"/>
              <a:gd name="T5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" h="64">
                <a:moveTo>
                  <a:pt x="0" y="6"/>
                </a:moveTo>
                <a:lnTo>
                  <a:pt x="93" y="64"/>
                </a:lnTo>
                <a:lnTo>
                  <a:pt x="13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7" name="Freeform 35"/>
          <p:cNvSpPr>
            <a:spLocks/>
          </p:cNvSpPr>
          <p:nvPr/>
        </p:nvSpPr>
        <p:spPr bwMode="auto">
          <a:xfrm>
            <a:off x="8572500" y="2795588"/>
            <a:ext cx="50800" cy="1930400"/>
          </a:xfrm>
          <a:custGeom>
            <a:avLst/>
            <a:gdLst>
              <a:gd name="T0" fmla="*/ 32 w 32"/>
              <a:gd name="T1" fmla="*/ 1216 h 1216"/>
              <a:gd name="T2" fmla="*/ 0 w 32"/>
              <a:gd name="T3" fmla="*/ 0 h 12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1216">
                <a:moveTo>
                  <a:pt x="32" y="1216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8" name="Freeform 36"/>
          <p:cNvSpPr>
            <a:spLocks/>
          </p:cNvSpPr>
          <p:nvPr/>
        </p:nvSpPr>
        <p:spPr bwMode="auto">
          <a:xfrm>
            <a:off x="8134350" y="3798888"/>
            <a:ext cx="2190750" cy="933450"/>
          </a:xfrm>
          <a:custGeom>
            <a:avLst/>
            <a:gdLst>
              <a:gd name="T0" fmla="*/ 0 w 1380"/>
              <a:gd name="T1" fmla="*/ 0 h 588"/>
              <a:gd name="T2" fmla="*/ 1380 w 1380"/>
              <a:gd name="T3" fmla="*/ 588 h 5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80" h="588">
                <a:moveTo>
                  <a:pt x="0" y="0"/>
                </a:moveTo>
                <a:lnTo>
                  <a:pt x="1380" y="588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69" name="Freeform 37"/>
          <p:cNvSpPr>
            <a:spLocks/>
          </p:cNvSpPr>
          <p:nvPr/>
        </p:nvSpPr>
        <p:spPr bwMode="auto">
          <a:xfrm>
            <a:off x="7759700" y="3500438"/>
            <a:ext cx="1460500" cy="1206500"/>
          </a:xfrm>
          <a:custGeom>
            <a:avLst/>
            <a:gdLst>
              <a:gd name="T0" fmla="*/ 0 w 920"/>
              <a:gd name="T1" fmla="*/ 760 h 760"/>
              <a:gd name="T2" fmla="*/ 920 w 920"/>
              <a:gd name="T3" fmla="*/ 0 h 7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20" h="760">
                <a:moveTo>
                  <a:pt x="0" y="760"/>
                </a:moveTo>
                <a:lnTo>
                  <a:pt x="920" y="0"/>
                </a:lnTo>
              </a:path>
            </a:pathLst>
          </a:custGeom>
          <a:noFill/>
          <a:ln w="28575" cap="flat" cmpd="sng">
            <a:solidFill>
              <a:srgbClr val="0099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70" name="Freeform 38"/>
          <p:cNvSpPr>
            <a:spLocks/>
          </p:cNvSpPr>
          <p:nvPr/>
        </p:nvSpPr>
        <p:spPr bwMode="auto">
          <a:xfrm>
            <a:off x="8610601" y="4579938"/>
            <a:ext cx="149225" cy="144462"/>
          </a:xfrm>
          <a:custGeom>
            <a:avLst/>
            <a:gdLst>
              <a:gd name="T0" fmla="*/ 0 w 94"/>
              <a:gd name="T1" fmla="*/ 0 h 91"/>
              <a:gd name="T2" fmla="*/ 94 w 94"/>
              <a:gd name="T3" fmla="*/ 1 h 91"/>
              <a:gd name="T4" fmla="*/ 94 w 94"/>
              <a:gd name="T5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4" h="91">
                <a:moveTo>
                  <a:pt x="0" y="0"/>
                </a:moveTo>
                <a:lnTo>
                  <a:pt x="94" y="1"/>
                </a:lnTo>
                <a:lnTo>
                  <a:pt x="94" y="9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71" name="Freeform 39"/>
          <p:cNvSpPr>
            <a:spLocks/>
          </p:cNvSpPr>
          <p:nvPr/>
        </p:nvSpPr>
        <p:spPr bwMode="auto">
          <a:xfrm>
            <a:off x="9120188" y="3573464"/>
            <a:ext cx="195262" cy="111125"/>
          </a:xfrm>
          <a:custGeom>
            <a:avLst/>
            <a:gdLst>
              <a:gd name="T0" fmla="*/ 0 w 123"/>
              <a:gd name="T1" fmla="*/ 0 h 70"/>
              <a:gd name="T2" fmla="*/ 59 w 123"/>
              <a:gd name="T3" fmla="*/ 70 h 70"/>
              <a:gd name="T4" fmla="*/ 123 w 123"/>
              <a:gd name="T5" fmla="*/ 14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3" h="70">
                <a:moveTo>
                  <a:pt x="0" y="0"/>
                </a:moveTo>
                <a:lnTo>
                  <a:pt x="59" y="70"/>
                </a:lnTo>
                <a:lnTo>
                  <a:pt x="123" y="1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5672" name="Freeform 40"/>
          <p:cNvSpPr>
            <a:spLocks/>
          </p:cNvSpPr>
          <p:nvPr/>
        </p:nvSpPr>
        <p:spPr bwMode="auto">
          <a:xfrm>
            <a:off x="8096250" y="3843338"/>
            <a:ext cx="133350" cy="88900"/>
          </a:xfrm>
          <a:custGeom>
            <a:avLst/>
            <a:gdLst>
              <a:gd name="T0" fmla="*/ 0 w 84"/>
              <a:gd name="T1" fmla="*/ 28 h 56"/>
              <a:gd name="T2" fmla="*/ 68 w 84"/>
              <a:gd name="T3" fmla="*/ 56 h 56"/>
              <a:gd name="T4" fmla="*/ 55 w 84"/>
              <a:gd name="T5" fmla="*/ 56 h 56"/>
              <a:gd name="T6" fmla="*/ 84 w 8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" h="56">
                <a:moveTo>
                  <a:pt x="0" y="28"/>
                </a:moveTo>
                <a:cubicBezTo>
                  <a:pt x="15" y="38"/>
                  <a:pt x="59" y="51"/>
                  <a:pt x="68" y="56"/>
                </a:cubicBezTo>
                <a:lnTo>
                  <a:pt x="55" y="56"/>
                </a:lnTo>
                <a:lnTo>
                  <a:pt x="8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325673" name="Group 41"/>
          <p:cNvGrpSpPr>
            <a:grpSpLocks/>
          </p:cNvGrpSpPr>
          <p:nvPr/>
        </p:nvGrpSpPr>
        <p:grpSpPr bwMode="auto">
          <a:xfrm>
            <a:off x="8543925" y="3500438"/>
            <a:ext cx="400050" cy="576262"/>
            <a:chOff x="3515" y="1888"/>
            <a:chExt cx="252" cy="363"/>
          </a:xfrm>
        </p:grpSpPr>
        <p:sp>
          <p:nvSpPr>
            <p:cNvPr id="325674" name="Oval 42"/>
            <p:cNvSpPr>
              <a:spLocks noChangeArrowheads="1"/>
            </p:cNvSpPr>
            <p:nvPr/>
          </p:nvSpPr>
          <p:spPr bwMode="auto">
            <a:xfrm>
              <a:off x="3515" y="2160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5675" name="Text Box 43"/>
            <p:cNvSpPr txBox="1">
              <a:spLocks noChangeArrowheads="1"/>
            </p:cNvSpPr>
            <p:nvPr/>
          </p:nvSpPr>
          <p:spPr bwMode="auto">
            <a:xfrm>
              <a:off x="3515" y="1888"/>
              <a:ext cx="2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ahoma" panose="020B0604030504040204" pitchFamily="34" charset="0"/>
                </a:rPr>
                <a:t>O</a:t>
              </a:r>
              <a:endParaRPr lang="ru-RU" sz="2400">
                <a:solidFill>
                  <a:srgbClr val="FF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325676" name="Text Box 44"/>
          <p:cNvSpPr txBox="1">
            <a:spLocks noChangeArrowheads="1"/>
          </p:cNvSpPr>
          <p:nvPr/>
        </p:nvSpPr>
        <p:spPr bwMode="auto">
          <a:xfrm>
            <a:off x="8763549" y="2446884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rgbClr val="0000FF"/>
                </a:solidFill>
                <a:latin typeface="Tahoma" panose="020B0604030504040204" pitchFamily="34" charset="0"/>
              </a:rPr>
              <a:t>А</a:t>
            </a:r>
          </a:p>
        </p:txBody>
      </p:sp>
      <p:sp>
        <p:nvSpPr>
          <p:cNvPr id="325677" name="Text Box 45"/>
          <p:cNvSpPr txBox="1">
            <a:spLocks noChangeArrowheads="1"/>
          </p:cNvSpPr>
          <p:nvPr/>
        </p:nvSpPr>
        <p:spPr bwMode="auto">
          <a:xfrm>
            <a:off x="5951539" y="981076"/>
            <a:ext cx="333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FF"/>
                </a:solidFill>
                <a:latin typeface="Tahoma" panose="020B0604030504040204" pitchFamily="34" charset="0"/>
              </a:rPr>
              <a:t>В</a:t>
            </a:r>
          </a:p>
        </p:txBody>
      </p:sp>
      <p:sp>
        <p:nvSpPr>
          <p:cNvPr id="325678" name="Text Box 46"/>
          <p:cNvSpPr txBox="1">
            <a:spLocks noChangeArrowheads="1"/>
          </p:cNvSpPr>
          <p:nvPr/>
        </p:nvSpPr>
        <p:spPr bwMode="auto">
          <a:xfrm>
            <a:off x="6167438" y="2708276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00FF"/>
                </a:solidFill>
                <a:latin typeface="Tahoma" panose="020B0604030504040204" pitchFamily="34" charset="0"/>
              </a:rPr>
              <a:t>С</a:t>
            </a:r>
          </a:p>
        </p:txBody>
      </p:sp>
      <p:sp>
        <p:nvSpPr>
          <p:cNvPr id="325679" name="Oval 47"/>
          <p:cNvSpPr>
            <a:spLocks noChangeArrowheads="1"/>
          </p:cNvSpPr>
          <p:nvPr/>
        </p:nvSpPr>
        <p:spPr bwMode="auto">
          <a:xfrm>
            <a:off x="6167438" y="2636839"/>
            <a:ext cx="144462" cy="14287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603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5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32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2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25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2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56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2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3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4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56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9" grpId="0" animBg="1"/>
      <p:bldP spid="325640" grpId="0" animBg="1"/>
      <p:bldP spid="325641" grpId="0" animBg="1"/>
      <p:bldP spid="325642" grpId="0" animBg="1"/>
      <p:bldP spid="325646" grpId="0"/>
      <p:bldP spid="325647" grpId="0"/>
      <p:bldP spid="325651" grpId="0"/>
      <p:bldP spid="325652" grpId="0" animBg="1"/>
      <p:bldP spid="325653" grpId="0" animBg="1"/>
      <p:bldP spid="325654" grpId="0" animBg="1"/>
      <p:bldP spid="325655" grpId="0" animBg="1"/>
      <p:bldP spid="325656" grpId="0"/>
      <p:bldP spid="325663" grpId="0" animBg="1"/>
      <p:bldP spid="325664" grpId="0" animBg="1"/>
      <p:bldP spid="325665" grpId="0" animBg="1"/>
      <p:bldP spid="325666" grpId="0" animBg="1"/>
      <p:bldP spid="325667" grpId="0" animBg="1"/>
      <p:bldP spid="325668" grpId="0" animBg="1"/>
      <p:bldP spid="325669" grpId="0" animBg="1"/>
      <p:bldP spid="325670" grpId="0" animBg="1"/>
      <p:bldP spid="325671" grpId="0" animBg="1"/>
      <p:bldP spid="325672" grpId="0" animBg="1"/>
      <p:bldP spid="3256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639" name="Freeform 63"/>
          <p:cNvSpPr>
            <a:spLocks/>
          </p:cNvSpPr>
          <p:nvPr/>
        </p:nvSpPr>
        <p:spPr bwMode="auto">
          <a:xfrm>
            <a:off x="1076400" y="1699900"/>
            <a:ext cx="3657600" cy="2362200"/>
          </a:xfrm>
          <a:custGeom>
            <a:avLst/>
            <a:gdLst>
              <a:gd name="T0" fmla="*/ 0 w 2304"/>
              <a:gd name="T1" fmla="*/ 1488 h 1488"/>
              <a:gd name="T2" fmla="*/ 1008 w 2304"/>
              <a:gd name="T3" fmla="*/ 0 h 1488"/>
              <a:gd name="T4" fmla="*/ 1016 w 2304"/>
              <a:gd name="T5" fmla="*/ 0 h 1488"/>
              <a:gd name="T6" fmla="*/ 2304 w 2304"/>
              <a:gd name="T7" fmla="*/ 1488 h 1488"/>
              <a:gd name="T8" fmla="*/ 0 w 2304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488">
                <a:moveTo>
                  <a:pt x="0" y="1488"/>
                </a:moveTo>
                <a:lnTo>
                  <a:pt x="1008" y="0"/>
                </a:lnTo>
                <a:lnTo>
                  <a:pt x="1016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0649" name="Freeform 73"/>
          <p:cNvSpPr>
            <a:spLocks/>
          </p:cNvSpPr>
          <p:nvPr/>
        </p:nvSpPr>
        <p:spPr bwMode="auto">
          <a:xfrm>
            <a:off x="1063700" y="1699900"/>
            <a:ext cx="5270500" cy="2362200"/>
          </a:xfrm>
          <a:custGeom>
            <a:avLst/>
            <a:gdLst>
              <a:gd name="T0" fmla="*/ 1016 w 3320"/>
              <a:gd name="T1" fmla="*/ 0 h 1488"/>
              <a:gd name="T2" fmla="*/ 3320 w 3320"/>
              <a:gd name="T3" fmla="*/ 0 h 1488"/>
              <a:gd name="T4" fmla="*/ 2320 w 3320"/>
              <a:gd name="T5" fmla="*/ 1488 h 1488"/>
              <a:gd name="T6" fmla="*/ 0 w 3320"/>
              <a:gd name="T7" fmla="*/ 1488 h 1488"/>
              <a:gd name="T8" fmla="*/ 1016 w 3320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20" h="1488">
                <a:moveTo>
                  <a:pt x="1016" y="0"/>
                </a:moveTo>
                <a:lnTo>
                  <a:pt x="3320" y="0"/>
                </a:lnTo>
                <a:lnTo>
                  <a:pt x="2320" y="1488"/>
                </a:lnTo>
                <a:lnTo>
                  <a:pt x="0" y="1488"/>
                </a:lnTo>
                <a:lnTo>
                  <a:pt x="1016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8B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439316" y="-22205"/>
            <a:ext cx="10703768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  <a:endParaRPr lang="ru-RU" sz="28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598" name="Text Box 22"/>
          <p:cNvSpPr txBox="1">
            <a:spLocks noChangeArrowheads="1"/>
          </p:cNvSpPr>
          <p:nvPr/>
        </p:nvSpPr>
        <p:spPr bwMode="auto">
          <a:xfrm>
            <a:off x="695400" y="3909700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80599" name="Text Box 23"/>
          <p:cNvSpPr txBox="1">
            <a:spLocks noChangeArrowheads="1"/>
          </p:cNvSpPr>
          <p:nvPr/>
        </p:nvSpPr>
        <p:spPr bwMode="auto">
          <a:xfrm>
            <a:off x="2219400" y="12427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280600" name="Text Box 24"/>
          <p:cNvSpPr txBox="1">
            <a:spLocks noChangeArrowheads="1"/>
          </p:cNvSpPr>
          <p:nvPr/>
        </p:nvSpPr>
        <p:spPr bwMode="auto">
          <a:xfrm>
            <a:off x="6181800" y="1242700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80601" name="Text Box 25"/>
          <p:cNvSpPr txBox="1">
            <a:spLocks noChangeArrowheads="1"/>
          </p:cNvSpPr>
          <p:nvPr/>
        </p:nvSpPr>
        <p:spPr bwMode="auto">
          <a:xfrm>
            <a:off x="4445075" y="39859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grpSp>
        <p:nvGrpSpPr>
          <p:cNvPr id="280605" name="Group 29"/>
          <p:cNvGrpSpPr>
            <a:grpSpLocks/>
          </p:cNvGrpSpPr>
          <p:nvPr/>
        </p:nvGrpSpPr>
        <p:grpSpPr bwMode="auto">
          <a:xfrm>
            <a:off x="2448000" y="1699900"/>
            <a:ext cx="228600" cy="2362200"/>
            <a:chOff x="1248" y="1440"/>
            <a:chExt cx="144" cy="1488"/>
          </a:xfrm>
        </p:grpSpPr>
        <p:sp>
          <p:nvSpPr>
            <p:cNvPr id="280606" name="Line 30"/>
            <p:cNvSpPr>
              <a:spLocks noChangeShapeType="1"/>
            </p:cNvSpPr>
            <p:nvPr/>
          </p:nvSpPr>
          <p:spPr bwMode="auto">
            <a:xfrm>
              <a:off x="1392" y="1440"/>
              <a:ext cx="0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607" name="Freeform 31"/>
            <p:cNvSpPr>
              <a:spLocks/>
            </p:cNvSpPr>
            <p:nvPr/>
          </p:nvSpPr>
          <p:spPr bwMode="auto">
            <a:xfrm>
              <a:off x="1248" y="278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609" name="Text Box 33"/>
          <p:cNvSpPr txBox="1">
            <a:spLocks noChangeArrowheads="1"/>
          </p:cNvSpPr>
          <p:nvPr/>
        </p:nvSpPr>
        <p:spPr bwMode="auto">
          <a:xfrm>
            <a:off x="2448000" y="3985900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endParaRPr lang="ru-RU" sz="2800" b="1"/>
          </a:p>
        </p:txBody>
      </p:sp>
      <p:graphicFrame>
        <p:nvGraphicFramePr>
          <p:cNvPr id="28061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032386"/>
              </p:ext>
            </p:extLst>
          </p:nvPr>
        </p:nvGraphicFramePr>
        <p:xfrm>
          <a:off x="6904838" y="2809565"/>
          <a:ext cx="35226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Уравнение" r:id="rId3" imgW="1447560" imgH="203040" progId="Equation.3">
                  <p:embed/>
                </p:oleObj>
              </mc:Choice>
              <mc:Fallback>
                <p:oleObj name="Уравнение" r:id="rId3" imgW="14475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838" y="2809565"/>
                        <a:ext cx="35226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621" name="Text Box 45"/>
          <p:cNvSpPr txBox="1">
            <a:spLocks noChangeArrowheads="1"/>
          </p:cNvSpPr>
          <p:nvPr/>
        </p:nvSpPr>
        <p:spPr bwMode="auto">
          <a:xfrm>
            <a:off x="6903925" y="3586359"/>
            <a:ext cx="30764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0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S</a:t>
            </a:r>
            <a:r>
              <a:rPr lang="en-US" sz="40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BCD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baseline="-25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0646" name="Group 70"/>
          <p:cNvGrpSpPr>
            <a:grpSpLocks/>
          </p:cNvGrpSpPr>
          <p:nvPr/>
        </p:nvGrpSpPr>
        <p:grpSpPr bwMode="auto">
          <a:xfrm>
            <a:off x="1686000" y="2842900"/>
            <a:ext cx="3962400" cy="152400"/>
            <a:chOff x="768" y="1536"/>
            <a:chExt cx="2496" cy="96"/>
          </a:xfrm>
        </p:grpSpPr>
        <p:sp>
          <p:nvSpPr>
            <p:cNvPr id="280644" name="Line 68"/>
            <p:cNvSpPr>
              <a:spLocks noChangeShapeType="1"/>
            </p:cNvSpPr>
            <p:nvPr/>
          </p:nvSpPr>
          <p:spPr bwMode="auto">
            <a:xfrm>
              <a:off x="768" y="1536"/>
              <a:ext cx="19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0645" name="Line 69"/>
            <p:cNvSpPr>
              <a:spLocks noChangeShapeType="1"/>
            </p:cNvSpPr>
            <p:nvPr/>
          </p:nvSpPr>
          <p:spPr bwMode="auto">
            <a:xfrm>
              <a:off x="3072" y="1536"/>
              <a:ext cx="19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80651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859923"/>
              </p:ext>
            </p:extLst>
          </p:nvPr>
        </p:nvGraphicFramePr>
        <p:xfrm>
          <a:off x="7108668" y="1376865"/>
          <a:ext cx="2667000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Формула" r:id="rId5" imgW="914400" imgH="393480" progId="Equation.3">
                  <p:embed/>
                </p:oleObj>
              </mc:Choice>
              <mc:Fallback>
                <p:oleObj name="Формула" r:id="rId5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8668" y="1376865"/>
                        <a:ext cx="2667000" cy="11477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7A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652" name="Line 76"/>
          <p:cNvSpPr>
            <a:spLocks noChangeShapeType="1"/>
          </p:cNvSpPr>
          <p:nvPr/>
        </p:nvSpPr>
        <p:spPr bwMode="auto">
          <a:xfrm>
            <a:off x="2676600" y="1699900"/>
            <a:ext cx="2057400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80661" name="Group 85"/>
          <p:cNvGrpSpPr>
            <a:grpSpLocks/>
          </p:cNvGrpSpPr>
          <p:nvPr/>
        </p:nvGrpSpPr>
        <p:grpSpPr bwMode="auto">
          <a:xfrm>
            <a:off x="2829000" y="1547500"/>
            <a:ext cx="1676400" cy="2667000"/>
            <a:chOff x="1488" y="720"/>
            <a:chExt cx="1056" cy="1680"/>
          </a:xfrm>
        </p:grpSpPr>
        <p:grpSp>
          <p:nvGrpSpPr>
            <p:cNvPr id="280657" name="Group 81"/>
            <p:cNvGrpSpPr>
              <a:grpSpLocks/>
            </p:cNvGrpSpPr>
            <p:nvPr/>
          </p:nvGrpSpPr>
          <p:grpSpPr bwMode="auto">
            <a:xfrm>
              <a:off x="2448" y="720"/>
              <a:ext cx="96" cy="192"/>
              <a:chOff x="2448" y="720"/>
              <a:chExt cx="96" cy="192"/>
            </a:xfrm>
          </p:grpSpPr>
          <p:sp>
            <p:nvSpPr>
              <p:cNvPr id="280655" name="Line 79"/>
              <p:cNvSpPr>
                <a:spLocks noChangeShapeType="1"/>
              </p:cNvSpPr>
              <p:nvPr/>
            </p:nvSpPr>
            <p:spPr bwMode="auto">
              <a:xfrm>
                <a:off x="2496" y="720"/>
                <a:ext cx="4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0656" name="Line 80"/>
              <p:cNvSpPr>
                <a:spLocks noChangeShapeType="1"/>
              </p:cNvSpPr>
              <p:nvPr/>
            </p:nvSpPr>
            <p:spPr bwMode="auto">
              <a:xfrm>
                <a:off x="2448" y="720"/>
                <a:ext cx="4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80658" name="Group 82"/>
            <p:cNvGrpSpPr>
              <a:grpSpLocks/>
            </p:cNvGrpSpPr>
            <p:nvPr/>
          </p:nvGrpSpPr>
          <p:grpSpPr bwMode="auto">
            <a:xfrm>
              <a:off x="1488" y="2208"/>
              <a:ext cx="96" cy="192"/>
              <a:chOff x="2448" y="720"/>
              <a:chExt cx="96" cy="192"/>
            </a:xfrm>
          </p:grpSpPr>
          <p:sp>
            <p:nvSpPr>
              <p:cNvPr id="280659" name="Line 83"/>
              <p:cNvSpPr>
                <a:spLocks noChangeShapeType="1"/>
              </p:cNvSpPr>
              <p:nvPr/>
            </p:nvSpPr>
            <p:spPr bwMode="auto">
              <a:xfrm>
                <a:off x="2496" y="720"/>
                <a:ext cx="4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0660" name="Line 84"/>
              <p:cNvSpPr>
                <a:spLocks noChangeShapeType="1"/>
              </p:cNvSpPr>
              <p:nvPr/>
            </p:nvSpPr>
            <p:spPr bwMode="auto">
              <a:xfrm>
                <a:off x="2448" y="720"/>
                <a:ext cx="4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80662" name="Freeform 86"/>
          <p:cNvSpPr>
            <a:spLocks/>
          </p:cNvSpPr>
          <p:nvPr/>
        </p:nvSpPr>
        <p:spPr bwMode="auto">
          <a:xfrm>
            <a:off x="3286200" y="2461900"/>
            <a:ext cx="762000" cy="609600"/>
          </a:xfrm>
          <a:custGeom>
            <a:avLst/>
            <a:gdLst>
              <a:gd name="T0" fmla="*/ 0 w 480"/>
              <a:gd name="T1" fmla="*/ 48 h 384"/>
              <a:gd name="T2" fmla="*/ 240 w 480"/>
              <a:gd name="T3" fmla="*/ 48 h 384"/>
              <a:gd name="T4" fmla="*/ 192 w 480"/>
              <a:gd name="T5" fmla="*/ 336 h 384"/>
              <a:gd name="T6" fmla="*/ 480 w 480"/>
              <a:gd name="T7" fmla="*/ 336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384">
                <a:moveTo>
                  <a:pt x="0" y="48"/>
                </a:moveTo>
                <a:cubicBezTo>
                  <a:pt x="104" y="24"/>
                  <a:pt x="208" y="0"/>
                  <a:pt x="240" y="48"/>
                </a:cubicBezTo>
                <a:cubicBezTo>
                  <a:pt x="272" y="96"/>
                  <a:pt x="152" y="288"/>
                  <a:pt x="192" y="336"/>
                </a:cubicBezTo>
                <a:cubicBezTo>
                  <a:pt x="232" y="384"/>
                  <a:pt x="356" y="360"/>
                  <a:pt x="480" y="3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80663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333874"/>
              </p:ext>
            </p:extLst>
          </p:nvPr>
        </p:nvGraphicFramePr>
        <p:xfrm>
          <a:off x="2209800" y="5123831"/>
          <a:ext cx="50292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Формула" r:id="rId7" imgW="1726920" imgH="393480" progId="Equation.3">
                  <p:embed/>
                </p:oleObj>
              </mc:Choice>
              <mc:Fallback>
                <p:oleObj name="Формула" r:id="rId7" imgW="1726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123831"/>
                        <a:ext cx="5029200" cy="11461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664" name="Freeform 88"/>
          <p:cNvSpPr>
            <a:spLocks/>
          </p:cNvSpPr>
          <p:nvPr/>
        </p:nvSpPr>
        <p:spPr bwMode="auto">
          <a:xfrm>
            <a:off x="1063700" y="1699900"/>
            <a:ext cx="3670300" cy="2362200"/>
          </a:xfrm>
          <a:custGeom>
            <a:avLst/>
            <a:gdLst>
              <a:gd name="T0" fmla="*/ 2312 w 2312"/>
              <a:gd name="T1" fmla="*/ 1488 h 1488"/>
              <a:gd name="T2" fmla="*/ 0 w 2312"/>
              <a:gd name="T3" fmla="*/ 1488 h 1488"/>
              <a:gd name="T4" fmla="*/ 1016 w 2312"/>
              <a:gd name="T5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2" h="1488">
                <a:moveTo>
                  <a:pt x="2312" y="1488"/>
                </a:moveTo>
                <a:lnTo>
                  <a:pt x="0" y="1488"/>
                </a:lnTo>
                <a:lnTo>
                  <a:pt x="1016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7040213" y="812760"/>
            <a:ext cx="2803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</a:rPr>
              <a:t>Isbot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qilish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kerak</a:t>
            </a:r>
            <a:r>
              <a:rPr lang="en-US" sz="2800" b="1" i="1" dirty="0" smtClean="0">
                <a:solidFill>
                  <a:srgbClr val="002060"/>
                </a:solidFill>
              </a:rPr>
              <a:t>: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1" name="Text Box 45"/>
          <p:cNvSpPr txBox="1">
            <a:spLocks noChangeArrowheads="1"/>
          </p:cNvSpPr>
          <p:nvPr/>
        </p:nvSpPr>
        <p:spPr bwMode="auto">
          <a:xfrm>
            <a:off x="7351017" y="4781898"/>
            <a:ext cx="36086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000" b="1" i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2S</a:t>
            </a:r>
            <a:r>
              <a:rPr lang="en-US" sz="4000" b="1" i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baseline="-25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0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8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06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06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8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28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8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28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639" grpId="0" animBg="1"/>
      <p:bldP spid="280649" grpId="0" animBg="1"/>
      <p:bldP spid="280600" grpId="0"/>
      <p:bldP spid="280621" grpId="0"/>
      <p:bldP spid="280662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Freeform 2"/>
          <p:cNvSpPr>
            <a:spLocks/>
          </p:cNvSpPr>
          <p:nvPr/>
        </p:nvSpPr>
        <p:spPr bwMode="auto">
          <a:xfrm>
            <a:off x="3444728" y="1744266"/>
            <a:ext cx="3665536" cy="2389188"/>
          </a:xfrm>
          <a:custGeom>
            <a:avLst/>
            <a:gdLst>
              <a:gd name="T0" fmla="*/ 0 w 2304"/>
              <a:gd name="T1" fmla="*/ 1505 h 1505"/>
              <a:gd name="T2" fmla="*/ 1008 w 2304"/>
              <a:gd name="T3" fmla="*/ 17 h 1505"/>
              <a:gd name="T4" fmla="*/ 1008 w 2304"/>
              <a:gd name="T5" fmla="*/ 0 h 1505"/>
              <a:gd name="T6" fmla="*/ 2304 w 2304"/>
              <a:gd name="T7" fmla="*/ 1505 h 1505"/>
              <a:gd name="T8" fmla="*/ 0 w 2304"/>
              <a:gd name="T9" fmla="*/ 1505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505">
                <a:moveTo>
                  <a:pt x="0" y="1505"/>
                </a:moveTo>
                <a:lnTo>
                  <a:pt x="1008" y="17"/>
                </a:lnTo>
                <a:lnTo>
                  <a:pt x="1008" y="0"/>
                </a:lnTo>
                <a:lnTo>
                  <a:pt x="2304" y="1505"/>
                </a:lnTo>
                <a:lnTo>
                  <a:pt x="0" y="1505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3071664" y="3981054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87749" name="Text Box 5"/>
          <p:cNvSpPr txBox="1">
            <a:spLocks noChangeArrowheads="1"/>
          </p:cNvSpPr>
          <p:nvPr/>
        </p:nvSpPr>
        <p:spPr bwMode="auto">
          <a:xfrm>
            <a:off x="4836528" y="1286222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В</a:t>
            </a:r>
          </a:p>
        </p:txBody>
      </p:sp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6821339" y="4057254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287753" name="Group 9"/>
          <p:cNvGrpSpPr>
            <a:grpSpLocks/>
          </p:cNvGrpSpPr>
          <p:nvPr/>
        </p:nvGrpSpPr>
        <p:grpSpPr bwMode="auto">
          <a:xfrm>
            <a:off x="4824269" y="1771254"/>
            <a:ext cx="411163" cy="2809874"/>
            <a:chOff x="2160" y="1488"/>
            <a:chExt cx="259" cy="1770"/>
          </a:xfrm>
        </p:grpSpPr>
        <p:grpSp>
          <p:nvGrpSpPr>
            <p:cNvPr id="287754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287755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756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87757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287763" name="Text Box 19"/>
          <p:cNvSpPr txBox="1">
            <a:spLocks noChangeArrowheads="1"/>
          </p:cNvSpPr>
          <p:nvPr/>
        </p:nvSpPr>
        <p:spPr bwMode="auto">
          <a:xfrm>
            <a:off x="3175" y="110845"/>
            <a:ext cx="12192000" cy="769441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7784" name="Group 40"/>
          <p:cNvGrpSpPr>
            <a:grpSpLocks/>
          </p:cNvGrpSpPr>
          <p:nvPr/>
        </p:nvGrpSpPr>
        <p:grpSpPr bwMode="auto">
          <a:xfrm>
            <a:off x="4214664" y="2076054"/>
            <a:ext cx="2908300" cy="2049462"/>
            <a:chOff x="1776" y="1680"/>
            <a:chExt cx="1832" cy="1291"/>
          </a:xfrm>
        </p:grpSpPr>
        <p:grpSp>
          <p:nvGrpSpPr>
            <p:cNvPr id="287785" name="Group 41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287786" name="Freeform 42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787" name="Freeform 43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87788" name="Text Box 44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grpSp>
        <p:nvGrpSpPr>
          <p:cNvPr id="287803" name="Group 59"/>
          <p:cNvGrpSpPr>
            <a:grpSpLocks/>
          </p:cNvGrpSpPr>
          <p:nvPr/>
        </p:nvGrpSpPr>
        <p:grpSpPr bwMode="auto">
          <a:xfrm>
            <a:off x="3444728" y="1907779"/>
            <a:ext cx="2543175" cy="2236788"/>
            <a:chOff x="755" y="1583"/>
            <a:chExt cx="1602" cy="1409"/>
          </a:xfrm>
        </p:grpSpPr>
        <p:sp>
          <p:nvSpPr>
            <p:cNvPr id="287791" name="Freeform 47"/>
            <p:cNvSpPr>
              <a:spLocks/>
            </p:cNvSpPr>
            <p:nvPr/>
          </p:nvSpPr>
          <p:spPr bwMode="auto">
            <a:xfrm>
              <a:off x="755" y="1864"/>
              <a:ext cx="1349" cy="1128"/>
            </a:xfrm>
            <a:custGeom>
              <a:avLst/>
              <a:gdLst>
                <a:gd name="T0" fmla="*/ 0 w 1349"/>
                <a:gd name="T1" fmla="*/ 1128 h 1128"/>
                <a:gd name="T2" fmla="*/ 1349 w 1349"/>
                <a:gd name="T3" fmla="*/ 0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49" h="1128">
                  <a:moveTo>
                    <a:pt x="0" y="1128"/>
                  </a:moveTo>
                  <a:lnTo>
                    <a:pt x="1349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792" name="Freeform 48"/>
            <p:cNvSpPr>
              <a:spLocks/>
            </p:cNvSpPr>
            <p:nvPr/>
          </p:nvSpPr>
          <p:spPr bwMode="auto">
            <a:xfrm rot="-4410084">
              <a:off x="1839" y="1779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793" name="Text Box 49"/>
            <p:cNvSpPr txBox="1">
              <a:spLocks noChangeArrowheads="1"/>
            </p:cNvSpPr>
            <p:nvPr/>
          </p:nvSpPr>
          <p:spPr bwMode="auto">
            <a:xfrm rot="21462857">
              <a:off x="2131" y="1583"/>
              <a:ext cx="22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E</a:t>
              </a:r>
              <a:endParaRPr lang="ru-RU" sz="2800" b="1"/>
            </a:p>
          </p:txBody>
        </p:sp>
      </p:grpSp>
      <p:graphicFrame>
        <p:nvGraphicFramePr>
          <p:cNvPr id="287804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16689"/>
              </p:ext>
            </p:extLst>
          </p:nvPr>
        </p:nvGraphicFramePr>
        <p:xfrm>
          <a:off x="393788" y="2211596"/>
          <a:ext cx="2703512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Формула" r:id="rId3" imgW="927000" imgH="393480" progId="Equation.3">
                  <p:embed/>
                </p:oleObj>
              </mc:Choice>
              <mc:Fallback>
                <p:oleObj name="Формула" r:id="rId3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88" y="2211596"/>
                        <a:ext cx="2703512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805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353789"/>
              </p:ext>
            </p:extLst>
          </p:nvPr>
        </p:nvGraphicFramePr>
        <p:xfrm>
          <a:off x="504913" y="4581128"/>
          <a:ext cx="259238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Формула" r:id="rId5" imgW="888840" imgH="393480" progId="Equation.3">
                  <p:embed/>
                </p:oleObj>
              </mc:Choice>
              <mc:Fallback>
                <p:oleObj name="Формула" r:id="rId5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13" y="4581128"/>
                        <a:ext cx="2592387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806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179048"/>
              </p:ext>
            </p:extLst>
          </p:nvPr>
        </p:nvGraphicFramePr>
        <p:xfrm>
          <a:off x="8702671" y="5013737"/>
          <a:ext cx="22574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Уравнение" r:id="rId7" imgW="774360" imgH="203040" progId="Equation.3">
                  <p:embed/>
                </p:oleObj>
              </mc:Choice>
              <mc:Fallback>
                <p:oleObj name="Уравнение" r:id="rId7" imgW="774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2671" y="5013737"/>
                        <a:ext cx="225742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"/>
          <p:cNvSpPr>
            <a:spLocks/>
          </p:cNvSpPr>
          <p:nvPr/>
        </p:nvSpPr>
        <p:spPr bwMode="auto">
          <a:xfrm>
            <a:off x="7837216" y="1744266"/>
            <a:ext cx="3665536" cy="2389188"/>
          </a:xfrm>
          <a:custGeom>
            <a:avLst/>
            <a:gdLst>
              <a:gd name="T0" fmla="*/ 0 w 2304"/>
              <a:gd name="T1" fmla="*/ 1505 h 1505"/>
              <a:gd name="T2" fmla="*/ 1008 w 2304"/>
              <a:gd name="T3" fmla="*/ 17 h 1505"/>
              <a:gd name="T4" fmla="*/ 1008 w 2304"/>
              <a:gd name="T5" fmla="*/ 0 h 1505"/>
              <a:gd name="T6" fmla="*/ 2304 w 2304"/>
              <a:gd name="T7" fmla="*/ 1505 h 1505"/>
              <a:gd name="T8" fmla="*/ 0 w 2304"/>
              <a:gd name="T9" fmla="*/ 1505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505">
                <a:moveTo>
                  <a:pt x="0" y="1505"/>
                </a:moveTo>
                <a:lnTo>
                  <a:pt x="1008" y="17"/>
                </a:lnTo>
                <a:lnTo>
                  <a:pt x="1008" y="0"/>
                </a:lnTo>
                <a:lnTo>
                  <a:pt x="2304" y="1505"/>
                </a:lnTo>
                <a:lnTo>
                  <a:pt x="0" y="1505"/>
                </a:ln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7464152" y="3981054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8988152" y="1314054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1407303" y="4040446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D</a:t>
            </a:r>
            <a:endParaRPr lang="ru-RU" sz="2800" b="1" dirty="0"/>
          </a:p>
        </p:txBody>
      </p:sp>
      <p:grpSp>
        <p:nvGrpSpPr>
          <p:cNvPr id="28" name="Group 9"/>
          <p:cNvGrpSpPr>
            <a:grpSpLocks/>
          </p:cNvGrpSpPr>
          <p:nvPr/>
        </p:nvGrpSpPr>
        <p:grpSpPr bwMode="auto">
          <a:xfrm>
            <a:off x="9216757" y="1771254"/>
            <a:ext cx="411163" cy="2809874"/>
            <a:chOff x="2160" y="1488"/>
            <a:chExt cx="259" cy="1770"/>
          </a:xfrm>
        </p:grpSpPr>
        <p:grpSp>
          <p:nvGrpSpPr>
            <p:cNvPr id="29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1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cxnSp>
        <p:nvCxnSpPr>
          <p:cNvPr id="3" name="Прямая соединительная линия 2"/>
          <p:cNvCxnSpPr/>
          <p:nvPr/>
        </p:nvCxnSpPr>
        <p:spPr>
          <a:xfrm flipV="1">
            <a:off x="8627484" y="2984864"/>
            <a:ext cx="1872208" cy="333"/>
          </a:xfrm>
          <a:prstGeom prst="line">
            <a:avLst/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20000" y="26364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619160" y="261509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94915"/>
              </p:ext>
            </p:extLst>
          </p:nvPr>
        </p:nvGraphicFramePr>
        <p:xfrm>
          <a:off x="4042550" y="4755453"/>
          <a:ext cx="2628900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Формула" r:id="rId9" imgW="901440" imgH="393480" progId="Equation.3">
                  <p:embed/>
                </p:oleObj>
              </mc:Choice>
              <mc:Fallback>
                <p:oleObj name="Формула" r:id="rId9" imgW="901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550" y="4755453"/>
                        <a:ext cx="2628900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9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87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AutoShape 2"/>
          <p:cNvSpPr>
            <a:spLocks noChangeArrowheads="1"/>
          </p:cNvSpPr>
          <p:nvPr/>
        </p:nvSpPr>
        <p:spPr bwMode="auto">
          <a:xfrm>
            <a:off x="2895600" y="1981200"/>
            <a:ext cx="3505200" cy="25146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4851" name="Group 3"/>
          <p:cNvGrpSpPr>
            <a:grpSpLocks/>
          </p:cNvGrpSpPr>
          <p:nvPr/>
        </p:nvGrpSpPr>
        <p:grpSpPr bwMode="auto">
          <a:xfrm>
            <a:off x="2895600" y="4267200"/>
            <a:ext cx="215900" cy="215900"/>
            <a:chOff x="2789" y="1888"/>
            <a:chExt cx="136" cy="136"/>
          </a:xfrm>
        </p:grpSpPr>
        <p:sp>
          <p:nvSpPr>
            <p:cNvPr id="334852" name="Line 4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34853" name="Freeform 5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334854" name="Freeform 6"/>
          <p:cNvSpPr>
            <a:spLocks/>
          </p:cNvSpPr>
          <p:nvPr/>
        </p:nvSpPr>
        <p:spPr bwMode="auto">
          <a:xfrm>
            <a:off x="2895600" y="4495800"/>
            <a:ext cx="3530600" cy="12700"/>
          </a:xfrm>
          <a:custGeom>
            <a:avLst/>
            <a:gdLst>
              <a:gd name="T0" fmla="*/ 0 w 2224"/>
              <a:gd name="T1" fmla="*/ 8 h 8"/>
              <a:gd name="T2" fmla="*/ 2224 w 2224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4" h="8">
                <a:moveTo>
                  <a:pt x="0" y="8"/>
                </a:moveTo>
                <a:lnTo>
                  <a:pt x="2224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34855" name="Freeform 7"/>
          <p:cNvSpPr>
            <a:spLocks/>
          </p:cNvSpPr>
          <p:nvPr/>
        </p:nvSpPr>
        <p:spPr bwMode="auto">
          <a:xfrm>
            <a:off x="2895600" y="1982788"/>
            <a:ext cx="7938" cy="2462212"/>
          </a:xfrm>
          <a:custGeom>
            <a:avLst/>
            <a:gdLst>
              <a:gd name="T0" fmla="*/ 0 w 5"/>
              <a:gd name="T1" fmla="*/ 1551 h 1551"/>
              <a:gd name="T2" fmla="*/ 5 w 5"/>
              <a:gd name="T3" fmla="*/ 0 h 155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" h="1551">
                <a:moveTo>
                  <a:pt x="0" y="1551"/>
                </a:moveTo>
                <a:lnTo>
                  <a:pt x="5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34856" name="Text Box 8"/>
          <p:cNvSpPr txBox="1">
            <a:spLocks noChangeArrowheads="1"/>
          </p:cNvSpPr>
          <p:nvPr/>
        </p:nvSpPr>
        <p:spPr bwMode="auto">
          <a:xfrm>
            <a:off x="6351690" y="4415246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34857" name="Text Box 9"/>
          <p:cNvSpPr txBox="1">
            <a:spLocks noChangeArrowheads="1"/>
          </p:cNvSpPr>
          <p:nvPr/>
        </p:nvSpPr>
        <p:spPr bwMode="auto">
          <a:xfrm>
            <a:off x="2454275" y="1744663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34858" name="Text Box 10"/>
          <p:cNvSpPr txBox="1">
            <a:spLocks noChangeArrowheads="1"/>
          </p:cNvSpPr>
          <p:nvPr/>
        </p:nvSpPr>
        <p:spPr bwMode="auto">
          <a:xfrm>
            <a:off x="2286000" y="4402138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334859" name="Oval 11"/>
          <p:cNvSpPr>
            <a:spLocks noChangeArrowheads="1"/>
          </p:cNvSpPr>
          <p:nvPr/>
        </p:nvSpPr>
        <p:spPr bwMode="auto">
          <a:xfrm>
            <a:off x="2819401" y="4419601"/>
            <a:ext cx="144463" cy="14287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348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147769"/>
              </p:ext>
            </p:extLst>
          </p:nvPr>
        </p:nvGraphicFramePr>
        <p:xfrm>
          <a:off x="6819900" y="1506275"/>
          <a:ext cx="2592388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Формула" r:id="rId3" imgW="888840" imgH="393480" progId="Equation.3">
                  <p:embed/>
                </p:oleObj>
              </mc:Choice>
              <mc:Fallback>
                <p:oleObj name="Формула" r:id="rId3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506275"/>
                        <a:ext cx="2592388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4862" name="Group 14"/>
          <p:cNvGrpSpPr>
            <a:grpSpLocks/>
          </p:cNvGrpSpPr>
          <p:nvPr/>
        </p:nvGrpSpPr>
        <p:grpSpPr bwMode="auto">
          <a:xfrm>
            <a:off x="2895600" y="2362200"/>
            <a:ext cx="1549400" cy="2097088"/>
            <a:chOff x="864" y="1488"/>
            <a:chExt cx="976" cy="1321"/>
          </a:xfrm>
        </p:grpSpPr>
        <p:grpSp>
          <p:nvGrpSpPr>
            <p:cNvPr id="334863" name="Group 15"/>
            <p:cNvGrpSpPr>
              <a:grpSpLocks/>
            </p:cNvGrpSpPr>
            <p:nvPr/>
          </p:nvGrpSpPr>
          <p:grpSpPr bwMode="auto">
            <a:xfrm>
              <a:off x="864" y="1744"/>
              <a:ext cx="776" cy="1065"/>
              <a:chOff x="864" y="1744"/>
              <a:chExt cx="776" cy="1065"/>
            </a:xfrm>
          </p:grpSpPr>
          <p:sp>
            <p:nvSpPr>
              <p:cNvPr id="334864" name="Freeform 16"/>
              <p:cNvSpPr>
                <a:spLocks/>
              </p:cNvSpPr>
              <p:nvPr/>
            </p:nvSpPr>
            <p:spPr bwMode="auto">
              <a:xfrm>
                <a:off x="864" y="1744"/>
                <a:ext cx="704" cy="1065"/>
              </a:xfrm>
              <a:custGeom>
                <a:avLst/>
                <a:gdLst>
                  <a:gd name="T0" fmla="*/ 0 w 704"/>
                  <a:gd name="T1" fmla="*/ 1065 h 1065"/>
                  <a:gd name="T2" fmla="*/ 704 w 704"/>
                  <a:gd name="T3" fmla="*/ 0 h 1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04" h="1065">
                    <a:moveTo>
                      <a:pt x="0" y="1065"/>
                    </a:moveTo>
                    <a:lnTo>
                      <a:pt x="704" y="0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34865" name="Freeform 17"/>
              <p:cNvSpPr>
                <a:spLocks/>
              </p:cNvSpPr>
              <p:nvPr/>
            </p:nvSpPr>
            <p:spPr bwMode="auto">
              <a:xfrm>
                <a:off x="1488" y="1800"/>
                <a:ext cx="152" cy="88"/>
              </a:xfrm>
              <a:custGeom>
                <a:avLst/>
                <a:gdLst>
                  <a:gd name="T0" fmla="*/ 0 w 152"/>
                  <a:gd name="T1" fmla="*/ 30 h 88"/>
                  <a:gd name="T2" fmla="*/ 93 w 152"/>
                  <a:gd name="T3" fmla="*/ 88 h 88"/>
                  <a:gd name="T4" fmla="*/ 152 w 152"/>
                  <a:gd name="T5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2" h="88">
                    <a:moveTo>
                      <a:pt x="0" y="30"/>
                    </a:moveTo>
                    <a:lnTo>
                      <a:pt x="93" y="88"/>
                    </a:lnTo>
                    <a:lnTo>
                      <a:pt x="152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334866" name="Text Box 18"/>
            <p:cNvSpPr txBox="1">
              <a:spLocks noChangeArrowheads="1"/>
            </p:cNvSpPr>
            <p:nvPr/>
          </p:nvSpPr>
          <p:spPr bwMode="auto">
            <a:xfrm>
              <a:off x="1584" y="1488"/>
              <a:ext cx="25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D</a:t>
              </a:r>
              <a:endParaRPr lang="ru-RU" sz="280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3348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286276"/>
              </p:ext>
            </p:extLst>
          </p:nvPr>
        </p:nvGraphicFramePr>
        <p:xfrm>
          <a:off x="6894514" y="2877875"/>
          <a:ext cx="25177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Формула" r:id="rId5" imgW="863280" imgH="393480" progId="Equation.3">
                  <p:embed/>
                </p:oleObj>
              </mc:Choice>
              <mc:Fallback>
                <p:oleObj name="Формула" r:id="rId5" imgW="863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4" y="2877875"/>
                        <a:ext cx="251777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68" name="Text Box 20"/>
          <p:cNvSpPr txBox="1">
            <a:spLocks noChangeArrowheads="1"/>
          </p:cNvSpPr>
          <p:nvPr/>
        </p:nvSpPr>
        <p:spPr bwMode="auto">
          <a:xfrm>
            <a:off x="1407682" y="5357145"/>
            <a:ext cx="988801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atija</a:t>
            </a:r>
            <a:r>
              <a:rPr lang="ru-RU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chburchakning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34871" name="Group 23"/>
          <p:cNvGrpSpPr>
            <a:grpSpLocks/>
          </p:cNvGrpSpPr>
          <p:nvPr/>
        </p:nvGrpSpPr>
        <p:grpSpPr bwMode="auto">
          <a:xfrm>
            <a:off x="2362200" y="2743201"/>
            <a:ext cx="2470150" cy="2576513"/>
            <a:chOff x="528" y="1728"/>
            <a:chExt cx="1556" cy="1623"/>
          </a:xfrm>
        </p:grpSpPr>
        <p:sp>
          <p:nvSpPr>
            <p:cNvPr id="334869" name="Text Box 21"/>
            <p:cNvSpPr txBox="1">
              <a:spLocks noChangeArrowheads="1"/>
            </p:cNvSpPr>
            <p:nvPr/>
          </p:nvSpPr>
          <p:spPr bwMode="auto">
            <a:xfrm>
              <a:off x="528" y="1728"/>
              <a:ext cx="30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8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34870" name="Text Box 22"/>
            <p:cNvSpPr txBox="1">
              <a:spLocks noChangeArrowheads="1"/>
            </p:cNvSpPr>
            <p:nvPr/>
          </p:nvSpPr>
          <p:spPr bwMode="auto">
            <a:xfrm>
              <a:off x="1776" y="2832"/>
              <a:ext cx="30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8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34881" name="Group 33"/>
          <p:cNvGrpSpPr>
            <a:grpSpLocks/>
          </p:cNvGrpSpPr>
          <p:nvPr/>
        </p:nvGrpSpPr>
        <p:grpSpPr bwMode="auto">
          <a:xfrm>
            <a:off x="7319964" y="4478076"/>
            <a:ext cx="2233613" cy="915988"/>
            <a:chOff x="3219" y="2208"/>
            <a:chExt cx="1407" cy="577"/>
          </a:xfrm>
        </p:grpSpPr>
        <p:grpSp>
          <p:nvGrpSpPr>
            <p:cNvPr id="334876" name="Group 28"/>
            <p:cNvGrpSpPr>
              <a:grpSpLocks/>
            </p:cNvGrpSpPr>
            <p:nvPr/>
          </p:nvGrpSpPr>
          <p:grpSpPr bwMode="auto">
            <a:xfrm>
              <a:off x="3973" y="2208"/>
              <a:ext cx="241" cy="577"/>
              <a:chOff x="3734" y="2297"/>
              <a:chExt cx="241" cy="577"/>
            </a:xfrm>
          </p:grpSpPr>
          <p:sp>
            <p:nvSpPr>
              <p:cNvPr id="334873" name="Text Box 25"/>
              <p:cNvSpPr txBox="1">
                <a:spLocks noChangeArrowheads="1"/>
              </p:cNvSpPr>
              <p:nvPr/>
            </p:nvSpPr>
            <p:spPr bwMode="auto">
              <a:xfrm>
                <a:off x="3734" y="2297"/>
                <a:ext cx="23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</a:p>
            </p:txBody>
          </p:sp>
          <p:sp>
            <p:nvSpPr>
              <p:cNvPr id="334874" name="Text Box 26"/>
              <p:cNvSpPr txBox="1">
                <a:spLocks noChangeArrowheads="1"/>
              </p:cNvSpPr>
              <p:nvPr/>
            </p:nvSpPr>
            <p:spPr bwMode="auto">
              <a:xfrm>
                <a:off x="3744" y="2544"/>
                <a:ext cx="23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334875" name="Freeform 27"/>
              <p:cNvSpPr>
                <a:spLocks/>
              </p:cNvSpPr>
              <p:nvPr/>
            </p:nvSpPr>
            <p:spPr bwMode="auto">
              <a:xfrm>
                <a:off x="3768" y="2593"/>
                <a:ext cx="168" cy="7"/>
              </a:xfrm>
              <a:custGeom>
                <a:avLst/>
                <a:gdLst>
                  <a:gd name="T0" fmla="*/ 0 w 168"/>
                  <a:gd name="T1" fmla="*/ 7 h 7"/>
                  <a:gd name="T2" fmla="*/ 168 w 168"/>
                  <a:gd name="T3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7">
                    <a:moveTo>
                      <a:pt x="0" y="7"/>
                    </a:moveTo>
                    <a:lnTo>
                      <a:pt x="168" y="0"/>
                    </a:ln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4878" name="Text Box 30"/>
            <p:cNvSpPr txBox="1">
              <a:spLocks noChangeArrowheads="1"/>
            </p:cNvSpPr>
            <p:nvPr/>
          </p:nvSpPr>
          <p:spPr bwMode="auto">
            <a:xfrm>
              <a:off x="3219" y="2223"/>
              <a:ext cx="1407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 sz="36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ABC</a:t>
              </a:r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</a:t>
              </a:r>
              <a:r>
                <a:rPr lang="en-US" sz="4400" b="1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ab</a:t>
              </a:r>
              <a:endPara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0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3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3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4" grpId="0" animBg="1"/>
      <p:bldP spid="334855" grpId="0" animBg="1"/>
      <p:bldP spid="3348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Freeform 3"/>
          <p:cNvSpPr>
            <a:spLocks/>
          </p:cNvSpPr>
          <p:nvPr/>
        </p:nvSpPr>
        <p:spPr bwMode="auto">
          <a:xfrm>
            <a:off x="1004968" y="2082800"/>
            <a:ext cx="3657600" cy="2336800"/>
          </a:xfrm>
          <a:custGeom>
            <a:avLst/>
            <a:gdLst>
              <a:gd name="T0" fmla="*/ 0 w 2304"/>
              <a:gd name="T1" fmla="*/ 1472 h 1472"/>
              <a:gd name="T2" fmla="*/ 2280 w 2304"/>
              <a:gd name="T3" fmla="*/ 0 h 1472"/>
              <a:gd name="T4" fmla="*/ 2296 w 2304"/>
              <a:gd name="T5" fmla="*/ 16 h 1472"/>
              <a:gd name="T6" fmla="*/ 2304 w 2304"/>
              <a:gd name="T7" fmla="*/ 1472 h 1472"/>
              <a:gd name="T8" fmla="*/ 0 w 2304"/>
              <a:gd name="T9" fmla="*/ 1472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472">
                <a:moveTo>
                  <a:pt x="0" y="1472"/>
                </a:moveTo>
                <a:lnTo>
                  <a:pt x="2280" y="0"/>
                </a:lnTo>
                <a:lnTo>
                  <a:pt x="2296" y="16"/>
                </a:lnTo>
                <a:lnTo>
                  <a:pt x="2304" y="1472"/>
                </a:lnTo>
                <a:lnTo>
                  <a:pt x="0" y="14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9732" name="Text Box 4"/>
          <p:cNvSpPr txBox="1">
            <a:spLocks noChangeArrowheads="1"/>
          </p:cNvSpPr>
          <p:nvPr/>
        </p:nvSpPr>
        <p:spPr bwMode="auto">
          <a:xfrm>
            <a:off x="602294" y="4267200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29733" name="Text Box 5"/>
          <p:cNvSpPr txBox="1">
            <a:spLocks noChangeArrowheads="1"/>
          </p:cNvSpPr>
          <p:nvPr/>
        </p:nvSpPr>
        <p:spPr bwMode="auto">
          <a:xfrm>
            <a:off x="4640894" y="16002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29734" name="Text Box 6"/>
          <p:cNvSpPr txBox="1">
            <a:spLocks noChangeArrowheads="1"/>
          </p:cNvSpPr>
          <p:nvPr/>
        </p:nvSpPr>
        <p:spPr bwMode="auto">
          <a:xfrm>
            <a:off x="4640894" y="43434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329741" name="Text Box 13"/>
          <p:cNvSpPr txBox="1">
            <a:spLocks noChangeArrowheads="1"/>
          </p:cNvSpPr>
          <p:nvPr/>
        </p:nvSpPr>
        <p:spPr bwMode="auto">
          <a:xfrm>
            <a:off x="4717094" y="29718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4</a:t>
            </a:r>
          </a:p>
        </p:txBody>
      </p:sp>
      <p:sp>
        <p:nvSpPr>
          <p:cNvPr id="329743" name="Text Box 15"/>
          <p:cNvSpPr txBox="1">
            <a:spLocks noChangeArrowheads="1"/>
          </p:cNvSpPr>
          <p:nvPr/>
        </p:nvSpPr>
        <p:spPr bwMode="auto">
          <a:xfrm>
            <a:off x="2659694" y="44196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5</a:t>
            </a:r>
          </a:p>
        </p:txBody>
      </p:sp>
      <p:sp>
        <p:nvSpPr>
          <p:cNvPr id="329744" name="Text Box 16"/>
          <p:cNvSpPr txBox="1">
            <a:spLocks noChangeArrowheads="1"/>
          </p:cNvSpPr>
          <p:nvPr/>
        </p:nvSpPr>
        <p:spPr bwMode="auto">
          <a:xfrm>
            <a:off x="1991544" y="344268"/>
            <a:ext cx="8449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745" name="Freeform 17"/>
          <p:cNvSpPr>
            <a:spLocks/>
          </p:cNvSpPr>
          <p:nvPr/>
        </p:nvSpPr>
        <p:spPr bwMode="auto">
          <a:xfrm>
            <a:off x="4336094" y="4114800"/>
            <a:ext cx="304800" cy="304800"/>
          </a:xfrm>
          <a:custGeom>
            <a:avLst/>
            <a:gdLst>
              <a:gd name="T0" fmla="*/ 192 w 192"/>
              <a:gd name="T1" fmla="*/ 0 h 192"/>
              <a:gd name="T2" fmla="*/ 0 w 192"/>
              <a:gd name="T3" fmla="*/ 0 h 192"/>
              <a:gd name="T4" fmla="*/ 0 w 192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92">
                <a:moveTo>
                  <a:pt x="192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23"/>
          <p:cNvSpPr>
            <a:spLocks/>
          </p:cNvSpPr>
          <p:nvPr/>
        </p:nvSpPr>
        <p:spPr bwMode="auto">
          <a:xfrm>
            <a:off x="6354725" y="2057400"/>
            <a:ext cx="3657600" cy="2362200"/>
          </a:xfrm>
          <a:custGeom>
            <a:avLst/>
            <a:gdLst>
              <a:gd name="T0" fmla="*/ 0 w 2304"/>
              <a:gd name="T1" fmla="*/ 1488 h 1488"/>
              <a:gd name="T2" fmla="*/ 1008 w 2304"/>
              <a:gd name="T3" fmla="*/ 0 h 1488"/>
              <a:gd name="T4" fmla="*/ 1016 w 2304"/>
              <a:gd name="T5" fmla="*/ 0 h 1488"/>
              <a:gd name="T6" fmla="*/ 2304 w 2304"/>
              <a:gd name="T7" fmla="*/ 1488 h 1488"/>
              <a:gd name="T8" fmla="*/ 0 w 2304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488">
                <a:moveTo>
                  <a:pt x="0" y="1488"/>
                </a:moveTo>
                <a:lnTo>
                  <a:pt x="1008" y="0"/>
                </a:lnTo>
                <a:lnTo>
                  <a:pt x="1016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6023992" y="4384981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А</a:t>
            </a:r>
          </a:p>
        </p:txBody>
      </p:sp>
      <p:sp>
        <p:nvSpPr>
          <p:cNvPr id="14" name="Text Box 25"/>
          <p:cNvSpPr txBox="1">
            <a:spLocks noChangeArrowheads="1"/>
          </p:cNvSpPr>
          <p:nvPr/>
        </p:nvSpPr>
        <p:spPr bwMode="auto">
          <a:xfrm>
            <a:off x="7843356" y="1523999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В</a:t>
            </a: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10012325" y="43434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16" name="Group 28"/>
          <p:cNvGrpSpPr>
            <a:grpSpLocks/>
          </p:cNvGrpSpPr>
          <p:nvPr/>
        </p:nvGrpSpPr>
        <p:grpSpPr bwMode="auto">
          <a:xfrm>
            <a:off x="7726330" y="2057400"/>
            <a:ext cx="411163" cy="2809876"/>
            <a:chOff x="2160" y="1488"/>
            <a:chExt cx="259" cy="1770"/>
          </a:xfrm>
        </p:grpSpPr>
        <p:grpSp>
          <p:nvGrpSpPr>
            <p:cNvPr id="17" name="Group 2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9" name="Line 3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" name="Text Box 3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7954925" y="29718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1</a:t>
            </a:r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22" name="Freeform 35"/>
          <p:cNvSpPr>
            <a:spLocks/>
          </p:cNvSpPr>
          <p:nvPr/>
        </p:nvSpPr>
        <p:spPr bwMode="auto">
          <a:xfrm>
            <a:off x="6354725" y="4419600"/>
            <a:ext cx="3657600" cy="533400"/>
          </a:xfrm>
          <a:custGeom>
            <a:avLst/>
            <a:gdLst>
              <a:gd name="T0" fmla="*/ 0 w 2304"/>
              <a:gd name="T1" fmla="*/ 0 h 336"/>
              <a:gd name="T2" fmla="*/ 1104 w 2304"/>
              <a:gd name="T3" fmla="*/ 336 h 336"/>
              <a:gd name="T4" fmla="*/ 2304 w 23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04" h="336">
                <a:moveTo>
                  <a:pt x="0" y="0"/>
                </a:moveTo>
                <a:cubicBezTo>
                  <a:pt x="360" y="168"/>
                  <a:pt x="720" y="336"/>
                  <a:pt x="1104" y="336"/>
                </a:cubicBezTo>
                <a:cubicBezTo>
                  <a:pt x="1488" y="336"/>
                  <a:pt x="1896" y="168"/>
                  <a:pt x="230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7878725" y="49530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20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0997" y="2843937"/>
            <a:ext cx="1343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10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868416" y="2497907"/>
            <a:ext cx="15712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120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0365" y="2057332"/>
            <a:ext cx="2757486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0,5AC∙BC</a:t>
            </a:r>
            <a:endParaRPr lang="ru-RU" sz="40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238377" y="1850817"/>
            <a:ext cx="2757486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0,5AC∙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endParaRPr lang="ru-RU" sz="40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9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31" name="Freeform 31"/>
          <p:cNvSpPr>
            <a:spLocks/>
          </p:cNvSpPr>
          <p:nvPr/>
        </p:nvSpPr>
        <p:spPr bwMode="auto">
          <a:xfrm>
            <a:off x="2247900" y="2058988"/>
            <a:ext cx="4343400" cy="2971800"/>
          </a:xfrm>
          <a:custGeom>
            <a:avLst/>
            <a:gdLst>
              <a:gd name="T0" fmla="*/ 48 w 2736"/>
              <a:gd name="T1" fmla="*/ 1808 h 1872"/>
              <a:gd name="T2" fmla="*/ 96 w 2736"/>
              <a:gd name="T3" fmla="*/ 1824 h 1872"/>
              <a:gd name="T4" fmla="*/ 80 w 2736"/>
              <a:gd name="T5" fmla="*/ 1824 h 1872"/>
              <a:gd name="T6" fmla="*/ 48 w 2736"/>
              <a:gd name="T7" fmla="*/ 1840 h 1872"/>
              <a:gd name="T8" fmla="*/ 16 w 2736"/>
              <a:gd name="T9" fmla="*/ 1872 h 1872"/>
              <a:gd name="T10" fmla="*/ 896 w 2736"/>
              <a:gd name="T11" fmla="*/ 16 h 1872"/>
              <a:gd name="T12" fmla="*/ 896 w 2736"/>
              <a:gd name="T13" fmla="*/ 0 h 1872"/>
              <a:gd name="T14" fmla="*/ 2736 w 2736"/>
              <a:gd name="T15" fmla="*/ 1584 h 1872"/>
              <a:gd name="T16" fmla="*/ 0 w 2736"/>
              <a:gd name="T17" fmla="*/ 1856 h 1872"/>
              <a:gd name="T18" fmla="*/ 48 w 2736"/>
              <a:gd name="T19" fmla="*/ 1808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6" h="1872">
                <a:moveTo>
                  <a:pt x="48" y="1808"/>
                </a:moveTo>
                <a:lnTo>
                  <a:pt x="96" y="1824"/>
                </a:lnTo>
                <a:lnTo>
                  <a:pt x="80" y="1824"/>
                </a:lnTo>
                <a:lnTo>
                  <a:pt x="48" y="1840"/>
                </a:lnTo>
                <a:lnTo>
                  <a:pt x="16" y="1872"/>
                </a:lnTo>
                <a:lnTo>
                  <a:pt x="896" y="16"/>
                </a:lnTo>
                <a:lnTo>
                  <a:pt x="896" y="0"/>
                </a:lnTo>
                <a:lnTo>
                  <a:pt x="2736" y="1584"/>
                </a:lnTo>
                <a:lnTo>
                  <a:pt x="0" y="1856"/>
                </a:lnTo>
                <a:lnTo>
                  <a:pt x="48" y="18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803" name="Text Box 3"/>
          <p:cNvSpPr txBox="1">
            <a:spLocks noChangeArrowheads="1"/>
          </p:cNvSpPr>
          <p:nvPr/>
        </p:nvSpPr>
        <p:spPr bwMode="auto">
          <a:xfrm>
            <a:off x="5931632" y="115312"/>
            <a:ext cx="49007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АР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2400" dirty="0" smtClean="0"/>
              <a:t>.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1752600" y="4814888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32807" name="Text Box 7"/>
          <p:cNvSpPr txBox="1">
            <a:spLocks noChangeArrowheads="1"/>
          </p:cNvSpPr>
          <p:nvPr/>
        </p:nvSpPr>
        <p:spPr bwMode="auto">
          <a:xfrm>
            <a:off x="3200400" y="1690688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32813" name="Text Box 13"/>
          <p:cNvSpPr txBox="1">
            <a:spLocks noChangeArrowheads="1"/>
          </p:cNvSpPr>
          <p:nvPr/>
        </p:nvSpPr>
        <p:spPr bwMode="auto">
          <a:xfrm rot="-237880">
            <a:off x="3693555" y="4762828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endParaRPr lang="ru-RU" sz="2800" b="1"/>
          </a:p>
        </p:txBody>
      </p:sp>
      <p:sp>
        <p:nvSpPr>
          <p:cNvPr id="332816" name="Freeform 16"/>
          <p:cNvSpPr>
            <a:spLocks/>
          </p:cNvSpPr>
          <p:nvPr/>
        </p:nvSpPr>
        <p:spPr bwMode="auto">
          <a:xfrm rot="-5213334">
            <a:off x="3740945" y="2429670"/>
            <a:ext cx="360363" cy="200025"/>
          </a:xfrm>
          <a:custGeom>
            <a:avLst/>
            <a:gdLst>
              <a:gd name="T0" fmla="*/ 227 w 227"/>
              <a:gd name="T1" fmla="*/ 85 h 126"/>
              <a:gd name="T2" fmla="*/ 80 w 227"/>
              <a:gd name="T3" fmla="*/ 0 h 126"/>
              <a:gd name="T4" fmla="*/ 0 w 227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126">
                <a:moveTo>
                  <a:pt x="227" y="85"/>
                </a:moveTo>
                <a:lnTo>
                  <a:pt x="80" y="0"/>
                </a:lnTo>
                <a:lnTo>
                  <a:pt x="0" y="12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32838" name="Group 38"/>
          <p:cNvGrpSpPr>
            <a:grpSpLocks/>
          </p:cNvGrpSpPr>
          <p:nvPr/>
        </p:nvGrpSpPr>
        <p:grpSpPr bwMode="auto">
          <a:xfrm>
            <a:off x="2273300" y="2147888"/>
            <a:ext cx="2368550" cy="2882900"/>
            <a:chOff x="472" y="1353"/>
            <a:chExt cx="1492" cy="1816"/>
          </a:xfrm>
        </p:grpSpPr>
        <p:sp>
          <p:nvSpPr>
            <p:cNvPr id="332815" name="Freeform 15"/>
            <p:cNvSpPr>
              <a:spLocks/>
            </p:cNvSpPr>
            <p:nvPr/>
          </p:nvSpPr>
          <p:spPr bwMode="auto">
            <a:xfrm>
              <a:off x="472" y="1586"/>
              <a:ext cx="1204" cy="1583"/>
            </a:xfrm>
            <a:custGeom>
              <a:avLst/>
              <a:gdLst>
                <a:gd name="T0" fmla="*/ 0 w 1204"/>
                <a:gd name="T1" fmla="*/ 1583 h 1583"/>
                <a:gd name="T2" fmla="*/ 1204 w 1204"/>
                <a:gd name="T3" fmla="*/ 0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4" h="1583">
                  <a:moveTo>
                    <a:pt x="0" y="1583"/>
                  </a:moveTo>
                  <a:lnTo>
                    <a:pt x="1204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7" name="Text Box 17"/>
            <p:cNvSpPr txBox="1">
              <a:spLocks noChangeArrowheads="1"/>
            </p:cNvSpPr>
            <p:nvPr/>
          </p:nvSpPr>
          <p:spPr bwMode="auto">
            <a:xfrm>
              <a:off x="1728" y="1353"/>
              <a:ext cx="23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332818" name="Text Box 18"/>
          <p:cNvSpPr txBox="1">
            <a:spLocks noChangeArrowheads="1"/>
          </p:cNvSpPr>
          <p:nvPr/>
        </p:nvSpPr>
        <p:spPr bwMode="auto">
          <a:xfrm>
            <a:off x="4965701" y="26670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22</a:t>
            </a:r>
          </a:p>
        </p:txBody>
      </p:sp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6569075" y="4371975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332837" name="Group 37"/>
          <p:cNvGrpSpPr>
            <a:grpSpLocks/>
          </p:cNvGrpSpPr>
          <p:nvPr/>
        </p:nvGrpSpPr>
        <p:grpSpPr bwMode="auto">
          <a:xfrm>
            <a:off x="3660777" y="2084389"/>
            <a:ext cx="623888" cy="2784475"/>
            <a:chOff x="1346" y="1313"/>
            <a:chExt cx="393" cy="1754"/>
          </a:xfrm>
        </p:grpSpPr>
        <p:sp>
          <p:nvSpPr>
            <p:cNvPr id="332811" name="Freeform 11"/>
            <p:cNvSpPr>
              <a:spLocks/>
            </p:cNvSpPr>
            <p:nvPr/>
          </p:nvSpPr>
          <p:spPr bwMode="auto">
            <a:xfrm>
              <a:off x="1368" y="1313"/>
              <a:ext cx="128" cy="1748"/>
            </a:xfrm>
            <a:custGeom>
              <a:avLst/>
              <a:gdLst>
                <a:gd name="T0" fmla="*/ 0 w 128"/>
                <a:gd name="T1" fmla="*/ 0 h 1748"/>
                <a:gd name="T2" fmla="*/ 128 w 128"/>
                <a:gd name="T3" fmla="*/ 1748 h 1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8" h="1748">
                  <a:moveTo>
                    <a:pt x="0" y="0"/>
                  </a:moveTo>
                  <a:lnTo>
                    <a:pt x="128" y="174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2" name="Freeform 12"/>
            <p:cNvSpPr>
              <a:spLocks/>
            </p:cNvSpPr>
            <p:nvPr/>
          </p:nvSpPr>
          <p:spPr bwMode="auto">
            <a:xfrm rot="-237880">
              <a:off x="1346" y="2897"/>
              <a:ext cx="144" cy="170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24" name="Text Box 24"/>
            <p:cNvSpPr txBox="1">
              <a:spLocks noChangeArrowheads="1"/>
            </p:cNvSpPr>
            <p:nvPr/>
          </p:nvSpPr>
          <p:spPr bwMode="auto">
            <a:xfrm>
              <a:off x="1392" y="2169"/>
              <a:ext cx="34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11</a:t>
              </a:r>
            </a:p>
          </p:txBody>
        </p:sp>
      </p:grpSp>
      <p:sp>
        <p:nvSpPr>
          <p:cNvPr id="332827" name="Text Box 27"/>
          <p:cNvSpPr txBox="1">
            <a:spLocks noChangeArrowheads="1"/>
          </p:cNvSpPr>
          <p:nvPr/>
        </p:nvSpPr>
        <p:spPr bwMode="auto">
          <a:xfrm>
            <a:off x="7162801" y="3454400"/>
            <a:ext cx="15526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S</a:t>
            </a:r>
            <a:r>
              <a:rPr lang="en-US" sz="2800" baseline="-25000" dirty="0"/>
              <a:t>ABD</a:t>
            </a:r>
            <a:r>
              <a:rPr lang="en-US" sz="2800" dirty="0"/>
              <a:t> = 88 </a:t>
            </a:r>
            <a:endParaRPr lang="ru-RU" sz="2800" dirty="0"/>
          </a:p>
        </p:txBody>
      </p:sp>
      <p:sp>
        <p:nvSpPr>
          <p:cNvPr id="332829" name="Text Box 29"/>
          <p:cNvSpPr txBox="1">
            <a:spLocks noChangeArrowheads="1"/>
          </p:cNvSpPr>
          <p:nvPr/>
        </p:nvSpPr>
        <p:spPr bwMode="auto">
          <a:xfrm>
            <a:off x="398599" y="101025"/>
            <a:ext cx="6294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BD –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832" name="Text Box 32"/>
          <p:cNvSpPr txBox="1">
            <a:spLocks noChangeArrowheads="1"/>
          </p:cNvSpPr>
          <p:nvPr/>
        </p:nvSpPr>
        <p:spPr bwMode="auto">
          <a:xfrm>
            <a:off x="4114801" y="5195888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16</a:t>
            </a:r>
          </a:p>
        </p:txBody>
      </p:sp>
      <p:graphicFrame>
        <p:nvGraphicFramePr>
          <p:cNvPr id="332833" name="Object 33"/>
          <p:cNvGraphicFramePr>
            <a:graphicFrameLocks noChangeAspect="1"/>
          </p:cNvGraphicFramePr>
          <p:nvPr/>
        </p:nvGraphicFramePr>
        <p:xfrm>
          <a:off x="7010401" y="1066801"/>
          <a:ext cx="25495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Формула" r:id="rId4" imgW="927000" imgH="393480" progId="Equation.3">
                  <p:embed/>
                </p:oleObj>
              </mc:Choice>
              <mc:Fallback>
                <p:oleObj name="Формула" r:id="rId4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1" y="1066801"/>
                        <a:ext cx="254952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4" name="Object 34"/>
          <p:cNvGraphicFramePr>
            <a:graphicFrameLocks noChangeAspect="1"/>
          </p:cNvGraphicFramePr>
          <p:nvPr/>
        </p:nvGraphicFramePr>
        <p:xfrm>
          <a:off x="7086600" y="2178051"/>
          <a:ext cx="228600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Формула" r:id="rId6" imgW="787320" imgH="393480" progId="Equation.3">
                  <p:embed/>
                </p:oleObj>
              </mc:Choice>
              <mc:Fallback>
                <p:oleObj name="Формула" r:id="rId6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178051"/>
                        <a:ext cx="228600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5" name="Object 35"/>
          <p:cNvGraphicFramePr>
            <a:graphicFrameLocks noChangeAspect="1"/>
          </p:cNvGraphicFramePr>
          <p:nvPr/>
        </p:nvGraphicFramePr>
        <p:xfrm>
          <a:off x="7239000" y="4191001"/>
          <a:ext cx="2286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Формула" r:id="rId8" imgW="888840" imgH="393480" progId="Equation.3">
                  <p:embed/>
                </p:oleObj>
              </mc:Choice>
              <mc:Fallback>
                <p:oleObj name="Формула" r:id="rId8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191001"/>
                        <a:ext cx="22860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6" name="Object 36"/>
          <p:cNvGraphicFramePr>
            <a:graphicFrameLocks noChangeAspect="1"/>
          </p:cNvGraphicFramePr>
          <p:nvPr/>
        </p:nvGraphicFramePr>
        <p:xfrm>
          <a:off x="7239001" y="5334001"/>
          <a:ext cx="24352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Формула" r:id="rId10" imgW="939600" imgH="393480" progId="Equation.3">
                  <p:embed/>
                </p:oleObj>
              </mc:Choice>
              <mc:Fallback>
                <p:oleObj name="Формула" r:id="rId10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1" y="5334001"/>
                        <a:ext cx="243522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674226" y="3471864"/>
            <a:ext cx="1443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 = 8</a:t>
            </a:r>
            <a:endParaRPr lang="ru-RU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6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3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3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3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13" grpId="0"/>
      <p:bldP spid="332816" grpId="0" animBg="1"/>
      <p:bldP spid="3328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AutoShape 2"/>
          <p:cNvSpPr>
            <a:spLocks noChangeArrowheads="1"/>
          </p:cNvSpPr>
          <p:nvPr/>
        </p:nvSpPr>
        <p:spPr bwMode="auto">
          <a:xfrm rot="8460579">
            <a:off x="1092760" y="2638137"/>
            <a:ext cx="4419600" cy="35052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6934" name="Group 38"/>
          <p:cNvGrpSpPr>
            <a:grpSpLocks/>
          </p:cNvGrpSpPr>
          <p:nvPr/>
        </p:nvGrpSpPr>
        <p:grpSpPr bwMode="auto">
          <a:xfrm>
            <a:off x="7281654" y="1677896"/>
            <a:ext cx="4806950" cy="3028950"/>
            <a:chOff x="1130" y="720"/>
            <a:chExt cx="3028" cy="1908"/>
          </a:xfrm>
        </p:grpSpPr>
        <p:sp>
          <p:nvSpPr>
            <p:cNvPr id="336931" name="Freeform 35"/>
            <p:cNvSpPr>
              <a:spLocks/>
            </p:cNvSpPr>
            <p:nvPr/>
          </p:nvSpPr>
          <p:spPr bwMode="auto">
            <a:xfrm>
              <a:off x="1488" y="720"/>
              <a:ext cx="2024" cy="1728"/>
            </a:xfrm>
            <a:custGeom>
              <a:avLst/>
              <a:gdLst>
                <a:gd name="T0" fmla="*/ 912 w 2024"/>
                <a:gd name="T1" fmla="*/ 0 h 1728"/>
                <a:gd name="T2" fmla="*/ 0 w 2024"/>
                <a:gd name="T3" fmla="*/ 1728 h 1728"/>
                <a:gd name="T4" fmla="*/ 2024 w 2024"/>
                <a:gd name="T5" fmla="*/ 1712 h 1728"/>
                <a:gd name="T6" fmla="*/ 912 w 2024"/>
                <a:gd name="T7" fmla="*/ 0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24" h="1728">
                  <a:moveTo>
                    <a:pt x="912" y="0"/>
                  </a:moveTo>
                  <a:lnTo>
                    <a:pt x="0" y="1728"/>
                  </a:lnTo>
                  <a:lnTo>
                    <a:pt x="2024" y="1712"/>
                  </a:lnTo>
                  <a:lnTo>
                    <a:pt x="91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6DFF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32" name="Text Box 36"/>
            <p:cNvSpPr txBox="1">
              <a:spLocks noChangeArrowheads="1"/>
            </p:cNvSpPr>
            <p:nvPr/>
          </p:nvSpPr>
          <p:spPr bwMode="auto">
            <a:xfrm>
              <a:off x="1130" y="2301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dirty="0">
                  <a:solidFill>
                    <a:srgbClr val="0000FF"/>
                  </a:solidFill>
                </a:rPr>
                <a:t>М</a:t>
              </a:r>
            </a:p>
          </p:txBody>
        </p:sp>
        <p:sp>
          <p:nvSpPr>
            <p:cNvPr id="336933" name="Text Box 37"/>
            <p:cNvSpPr txBox="1">
              <a:spLocks noChangeArrowheads="1"/>
            </p:cNvSpPr>
            <p:nvPr/>
          </p:nvSpPr>
          <p:spPr bwMode="auto">
            <a:xfrm>
              <a:off x="3582" y="2301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0000FF"/>
                  </a:solidFill>
                </a:rPr>
                <a:t>N</a:t>
              </a:r>
              <a:endParaRPr lang="ru-RU" sz="2800" dirty="0">
                <a:solidFill>
                  <a:srgbClr val="0000FF"/>
                </a:solidFill>
              </a:endParaRPr>
            </a:p>
          </p:txBody>
        </p:sp>
      </p:grpSp>
      <p:sp>
        <p:nvSpPr>
          <p:cNvPr id="336904" name="Text Box 8"/>
          <p:cNvSpPr txBox="1">
            <a:spLocks noChangeArrowheads="1"/>
          </p:cNvSpPr>
          <p:nvPr/>
        </p:nvSpPr>
        <p:spPr bwMode="auto">
          <a:xfrm>
            <a:off x="108953" y="4244197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36905" name="Text Box 9"/>
          <p:cNvSpPr txBox="1">
            <a:spLocks noChangeArrowheads="1"/>
          </p:cNvSpPr>
          <p:nvPr/>
        </p:nvSpPr>
        <p:spPr bwMode="auto">
          <a:xfrm>
            <a:off x="3562257" y="1229360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36906" name="Text Box 10"/>
          <p:cNvSpPr txBox="1">
            <a:spLocks noChangeArrowheads="1"/>
          </p:cNvSpPr>
          <p:nvPr/>
        </p:nvSpPr>
        <p:spPr bwMode="auto">
          <a:xfrm>
            <a:off x="6087228" y="418568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С</a:t>
            </a:r>
          </a:p>
        </p:txBody>
      </p:sp>
      <p:graphicFrame>
        <p:nvGraphicFramePr>
          <p:cNvPr id="3369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981675"/>
              </p:ext>
            </p:extLst>
          </p:nvPr>
        </p:nvGraphicFramePr>
        <p:xfrm>
          <a:off x="1858365" y="4716441"/>
          <a:ext cx="3368675" cy="885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Формула" r:id="rId3" imgW="1117440" imgH="393480" progId="Equation.3">
                  <p:embed/>
                </p:oleObj>
              </mc:Choice>
              <mc:Fallback>
                <p:oleObj name="Формула" r:id="rId3" imgW="1117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365" y="4716441"/>
                        <a:ext cx="3368675" cy="88584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670056"/>
              </p:ext>
            </p:extLst>
          </p:nvPr>
        </p:nvGraphicFramePr>
        <p:xfrm>
          <a:off x="1825939" y="5585641"/>
          <a:ext cx="32940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Уравнение" r:id="rId5" imgW="1130040" imgH="393480" progId="Equation.3">
                  <p:embed/>
                </p:oleObj>
              </mc:Choice>
              <mc:Fallback>
                <p:oleObj name="Уравнение" r:id="rId5" imgW="1130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939" y="5585641"/>
                        <a:ext cx="329406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Text Box 20"/>
          <p:cNvSpPr txBox="1">
            <a:spLocks noChangeArrowheads="1"/>
          </p:cNvSpPr>
          <p:nvPr/>
        </p:nvSpPr>
        <p:spPr bwMode="auto">
          <a:xfrm>
            <a:off x="335360" y="76201"/>
            <a:ext cx="118566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7A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3200" i="1" dirty="0" err="1" smtClean="0">
                <a:solidFill>
                  <a:srgbClr val="7A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atija</a:t>
            </a:r>
            <a:r>
              <a:rPr lang="ru-RU" sz="3200" i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i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yuzlarining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kabidir</a:t>
            </a:r>
            <a:r>
              <a:rPr lang="en-US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i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6926" name="Group 30"/>
          <p:cNvGrpSpPr>
            <a:grpSpLocks/>
          </p:cNvGrpSpPr>
          <p:nvPr/>
        </p:nvGrpSpPr>
        <p:grpSpPr bwMode="auto">
          <a:xfrm>
            <a:off x="3662294" y="1677896"/>
            <a:ext cx="411163" cy="3150310"/>
            <a:chOff x="2160" y="1488"/>
            <a:chExt cx="259" cy="1727"/>
          </a:xfrm>
        </p:grpSpPr>
        <p:grpSp>
          <p:nvGrpSpPr>
            <p:cNvPr id="336927" name="Group 31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36928" name="Line 32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929" name="Freeform 33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6930" name="Text Box 34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336945" name="Group 49"/>
          <p:cNvGrpSpPr>
            <a:grpSpLocks/>
          </p:cNvGrpSpPr>
          <p:nvPr/>
        </p:nvGrpSpPr>
        <p:grpSpPr bwMode="auto">
          <a:xfrm>
            <a:off x="1614314" y="4939104"/>
            <a:ext cx="3581400" cy="1341438"/>
            <a:chOff x="3360" y="1104"/>
            <a:chExt cx="2256" cy="845"/>
          </a:xfrm>
        </p:grpSpPr>
        <p:sp>
          <p:nvSpPr>
            <p:cNvPr id="336942" name="Text Box 46"/>
            <p:cNvSpPr txBox="1">
              <a:spLocks noChangeArrowheads="1"/>
            </p:cNvSpPr>
            <p:nvPr/>
          </p:nvSpPr>
          <p:spPr bwMode="auto">
            <a:xfrm>
              <a:off x="4070" y="1104"/>
              <a:ext cx="250" cy="8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dirty="0"/>
            </a:p>
            <a:p>
              <a:r>
                <a:rPr lang="en-US" sz="4400" dirty="0"/>
                <a:t>=</a:t>
              </a:r>
            </a:p>
            <a:p>
              <a:endParaRPr lang="ru-RU" sz="2000" dirty="0"/>
            </a:p>
          </p:txBody>
        </p:sp>
        <p:sp>
          <p:nvSpPr>
            <p:cNvPr id="336943" name="Line 47"/>
            <p:cNvSpPr>
              <a:spLocks noChangeShapeType="1"/>
            </p:cNvSpPr>
            <p:nvPr/>
          </p:nvSpPr>
          <p:spPr bwMode="auto">
            <a:xfrm flipH="1">
              <a:off x="3360" y="1536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44" name="Line 48"/>
            <p:cNvSpPr>
              <a:spLocks noChangeShapeType="1"/>
            </p:cNvSpPr>
            <p:nvPr/>
          </p:nvSpPr>
          <p:spPr bwMode="auto">
            <a:xfrm flipH="1">
              <a:off x="4368" y="1536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9202835" y="124065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K</a:t>
            </a:r>
            <a:endParaRPr lang="ru-RU" sz="2800" dirty="0">
              <a:solidFill>
                <a:srgbClr val="0000FF"/>
              </a:solidFill>
            </a:endParaRPr>
          </a:p>
        </p:txBody>
      </p:sp>
      <p:grpSp>
        <p:nvGrpSpPr>
          <p:cNvPr id="39" name="Group 30"/>
          <p:cNvGrpSpPr>
            <a:grpSpLocks/>
          </p:cNvGrpSpPr>
          <p:nvPr/>
        </p:nvGrpSpPr>
        <p:grpSpPr bwMode="auto">
          <a:xfrm>
            <a:off x="9080787" y="1708032"/>
            <a:ext cx="336550" cy="3150310"/>
            <a:chOff x="2160" y="1488"/>
            <a:chExt cx="212" cy="1727"/>
          </a:xfrm>
        </p:grpSpPr>
        <p:grpSp>
          <p:nvGrpSpPr>
            <p:cNvPr id="40" name="Group 31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42" name="Line 32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33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" name="Text Box 34"/>
            <p:cNvSpPr txBox="1">
              <a:spLocks noChangeArrowheads="1"/>
            </p:cNvSpPr>
            <p:nvPr/>
          </p:nvSpPr>
          <p:spPr bwMode="auto">
            <a:xfrm>
              <a:off x="2160" y="2928"/>
              <a:ext cx="212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 smtClean="0"/>
                <a:t>L</a:t>
              </a:r>
              <a:endParaRPr lang="ru-RU" sz="2800" b="1" dirty="0"/>
            </a:p>
          </p:txBody>
        </p:sp>
      </p:grpSp>
      <p:cxnSp>
        <p:nvCxnSpPr>
          <p:cNvPr id="5" name="Прямая соединительная линия 4"/>
          <p:cNvCxnSpPr/>
          <p:nvPr/>
        </p:nvCxnSpPr>
        <p:spPr>
          <a:xfrm flipH="1">
            <a:off x="3214514" y="4802211"/>
            <a:ext cx="328188" cy="793362"/>
          </a:xfrm>
          <a:prstGeom prst="line">
            <a:avLst/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3185845" y="5674523"/>
            <a:ext cx="328188" cy="793362"/>
          </a:xfrm>
          <a:prstGeom prst="line">
            <a:avLst/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660812"/>
              </p:ext>
            </p:extLst>
          </p:nvPr>
        </p:nvGraphicFramePr>
        <p:xfrm>
          <a:off x="6461368" y="5043897"/>
          <a:ext cx="29860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Уравнение" r:id="rId7" imgW="990360" imgH="228600" progId="Equation.3">
                  <p:embed/>
                </p:oleObj>
              </mc:Choice>
              <mc:Fallback>
                <p:oleObj name="Уравнение" r:id="rId7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368" y="5043897"/>
                        <a:ext cx="2986088" cy="5143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837667"/>
              </p:ext>
            </p:extLst>
          </p:nvPr>
        </p:nvGraphicFramePr>
        <p:xfrm>
          <a:off x="6495842" y="5948753"/>
          <a:ext cx="296068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Уравнение" r:id="rId9" imgW="1015920" imgH="228600" progId="Equation.3">
                  <p:embed/>
                </p:oleObj>
              </mc:Choice>
              <mc:Fallback>
                <p:oleObj name="Уравнение" r:id="rId9" imgW="1015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842" y="5948753"/>
                        <a:ext cx="296068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6259016" y="5091504"/>
            <a:ext cx="3581400" cy="1341438"/>
            <a:chOff x="3360" y="1104"/>
            <a:chExt cx="2256" cy="845"/>
          </a:xfrm>
        </p:grpSpPr>
        <p:sp>
          <p:nvSpPr>
            <p:cNvPr id="51" name="Text Box 46"/>
            <p:cNvSpPr txBox="1">
              <a:spLocks noChangeArrowheads="1"/>
            </p:cNvSpPr>
            <p:nvPr/>
          </p:nvSpPr>
          <p:spPr bwMode="auto">
            <a:xfrm>
              <a:off x="4070" y="1104"/>
              <a:ext cx="250" cy="8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dirty="0"/>
            </a:p>
            <a:p>
              <a:r>
                <a:rPr lang="en-US" sz="4400" dirty="0"/>
                <a:t>=</a:t>
              </a:r>
            </a:p>
            <a:p>
              <a:endParaRPr lang="ru-RU" sz="2000" dirty="0"/>
            </a:p>
          </p:txBody>
        </p:sp>
        <p:sp>
          <p:nvSpPr>
            <p:cNvPr id="52" name="Line 47"/>
            <p:cNvSpPr>
              <a:spLocks noChangeShapeType="1"/>
            </p:cNvSpPr>
            <p:nvPr/>
          </p:nvSpPr>
          <p:spPr bwMode="auto">
            <a:xfrm flipH="1">
              <a:off x="3360" y="1536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Line 48"/>
            <p:cNvSpPr>
              <a:spLocks noChangeShapeType="1"/>
            </p:cNvSpPr>
            <p:nvPr/>
          </p:nvSpPr>
          <p:spPr bwMode="auto">
            <a:xfrm flipH="1">
              <a:off x="4368" y="1536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9514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3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3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AutoShape 2"/>
          <p:cNvSpPr>
            <a:spLocks noChangeArrowheads="1"/>
          </p:cNvSpPr>
          <p:nvPr/>
        </p:nvSpPr>
        <p:spPr bwMode="auto">
          <a:xfrm rot="8460579">
            <a:off x="2438400" y="2667000"/>
            <a:ext cx="4419600" cy="35052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6934" name="Group 38"/>
          <p:cNvGrpSpPr>
            <a:grpSpLocks/>
          </p:cNvGrpSpPr>
          <p:nvPr/>
        </p:nvGrpSpPr>
        <p:grpSpPr bwMode="auto">
          <a:xfrm>
            <a:off x="3657600" y="1676401"/>
            <a:ext cx="4038600" cy="3262313"/>
            <a:chOff x="1392" y="720"/>
            <a:chExt cx="2544" cy="2055"/>
          </a:xfrm>
        </p:grpSpPr>
        <p:sp>
          <p:nvSpPr>
            <p:cNvPr id="336931" name="Freeform 35"/>
            <p:cNvSpPr>
              <a:spLocks/>
            </p:cNvSpPr>
            <p:nvPr/>
          </p:nvSpPr>
          <p:spPr bwMode="auto">
            <a:xfrm>
              <a:off x="1488" y="720"/>
              <a:ext cx="2024" cy="1728"/>
            </a:xfrm>
            <a:custGeom>
              <a:avLst/>
              <a:gdLst>
                <a:gd name="T0" fmla="*/ 912 w 2024"/>
                <a:gd name="T1" fmla="*/ 0 h 1728"/>
                <a:gd name="T2" fmla="*/ 0 w 2024"/>
                <a:gd name="T3" fmla="*/ 1728 h 1728"/>
                <a:gd name="T4" fmla="*/ 2024 w 2024"/>
                <a:gd name="T5" fmla="*/ 1712 h 1728"/>
                <a:gd name="T6" fmla="*/ 912 w 2024"/>
                <a:gd name="T7" fmla="*/ 0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24" h="1728">
                  <a:moveTo>
                    <a:pt x="912" y="0"/>
                  </a:moveTo>
                  <a:lnTo>
                    <a:pt x="0" y="1728"/>
                  </a:lnTo>
                  <a:lnTo>
                    <a:pt x="2024" y="1712"/>
                  </a:lnTo>
                  <a:lnTo>
                    <a:pt x="91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6DFF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32" name="Text Box 36"/>
            <p:cNvSpPr txBox="1">
              <a:spLocks noChangeArrowheads="1"/>
            </p:cNvSpPr>
            <p:nvPr/>
          </p:nvSpPr>
          <p:spPr bwMode="auto">
            <a:xfrm>
              <a:off x="1392" y="2448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>
                  <a:solidFill>
                    <a:srgbClr val="0000FF"/>
                  </a:solidFill>
                </a:rPr>
                <a:t>М</a:t>
              </a:r>
            </a:p>
          </p:txBody>
        </p:sp>
        <p:sp>
          <p:nvSpPr>
            <p:cNvPr id="336933" name="Text Box 37"/>
            <p:cNvSpPr txBox="1">
              <a:spLocks noChangeArrowheads="1"/>
            </p:cNvSpPr>
            <p:nvPr/>
          </p:nvSpPr>
          <p:spPr bwMode="auto">
            <a:xfrm>
              <a:off x="3360" y="2400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N</a:t>
              </a:r>
              <a:endParaRPr lang="ru-RU" sz="2800">
                <a:solidFill>
                  <a:srgbClr val="0000FF"/>
                </a:solidFill>
              </a:endParaRPr>
            </a:p>
          </p:txBody>
        </p:sp>
      </p:grpSp>
      <p:sp>
        <p:nvSpPr>
          <p:cNvPr id="336904" name="Text Box 8"/>
          <p:cNvSpPr txBox="1">
            <a:spLocks noChangeArrowheads="1"/>
          </p:cNvSpPr>
          <p:nvPr/>
        </p:nvSpPr>
        <p:spPr bwMode="auto">
          <a:xfrm>
            <a:off x="7480305" y="4222731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36905" name="Text Box 9"/>
          <p:cNvSpPr txBox="1">
            <a:spLocks noChangeArrowheads="1"/>
          </p:cNvSpPr>
          <p:nvPr/>
        </p:nvSpPr>
        <p:spPr bwMode="auto">
          <a:xfrm>
            <a:off x="5181600" y="1143000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36906" name="Text Box 10"/>
          <p:cNvSpPr txBox="1">
            <a:spLocks noChangeArrowheads="1"/>
          </p:cNvSpPr>
          <p:nvPr/>
        </p:nvSpPr>
        <p:spPr bwMode="auto">
          <a:xfrm>
            <a:off x="1600200" y="44958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С</a:t>
            </a:r>
          </a:p>
        </p:txBody>
      </p:sp>
      <p:graphicFrame>
        <p:nvGraphicFramePr>
          <p:cNvPr id="336909" name="Object 13"/>
          <p:cNvGraphicFramePr>
            <a:graphicFrameLocks noChangeAspect="1"/>
          </p:cNvGraphicFramePr>
          <p:nvPr/>
        </p:nvGraphicFramePr>
        <p:xfrm>
          <a:off x="7911901" y="1919832"/>
          <a:ext cx="3368675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Формула" r:id="rId3" imgW="1117440" imgH="393480" progId="Equation.3">
                  <p:embed/>
                </p:oleObj>
              </mc:Choice>
              <mc:Fallback>
                <p:oleObj name="Формула" r:id="rId3" imgW="1117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1901" y="1919832"/>
                        <a:ext cx="3368675" cy="118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19"/>
          <p:cNvGraphicFramePr>
            <a:graphicFrameLocks noChangeAspect="1"/>
          </p:cNvGraphicFramePr>
          <p:nvPr/>
        </p:nvGraphicFramePr>
        <p:xfrm>
          <a:off x="7911901" y="3029495"/>
          <a:ext cx="33686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Формула" r:id="rId5" imgW="1155600" imgH="393480" progId="Equation.3">
                  <p:embed/>
                </p:oleObj>
              </mc:Choice>
              <mc:Fallback>
                <p:oleObj name="Формула" r:id="rId5" imgW="1155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1901" y="3029495"/>
                        <a:ext cx="336867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6926" name="Group 30"/>
          <p:cNvGrpSpPr>
            <a:grpSpLocks/>
          </p:cNvGrpSpPr>
          <p:nvPr/>
        </p:nvGrpSpPr>
        <p:grpSpPr bwMode="auto">
          <a:xfrm>
            <a:off x="5029205" y="1676400"/>
            <a:ext cx="411163" cy="3150310"/>
            <a:chOff x="2160" y="1488"/>
            <a:chExt cx="259" cy="1727"/>
          </a:xfrm>
        </p:grpSpPr>
        <p:grpSp>
          <p:nvGrpSpPr>
            <p:cNvPr id="336927" name="Group 31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36928" name="Line 32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929" name="Freeform 33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6930" name="Text Box 34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336941" name="Group 45"/>
          <p:cNvGrpSpPr>
            <a:grpSpLocks/>
          </p:cNvGrpSpPr>
          <p:nvPr/>
        </p:nvGrpSpPr>
        <p:grpSpPr bwMode="auto">
          <a:xfrm>
            <a:off x="8406521" y="4466614"/>
            <a:ext cx="2265363" cy="1133476"/>
            <a:chOff x="1333" y="3273"/>
            <a:chExt cx="1427" cy="714"/>
          </a:xfrm>
        </p:grpSpPr>
        <p:sp>
          <p:nvSpPr>
            <p:cNvPr id="336923" name="Text Box 27"/>
            <p:cNvSpPr txBox="1">
              <a:spLocks noChangeArrowheads="1"/>
            </p:cNvSpPr>
            <p:nvPr/>
          </p:nvSpPr>
          <p:spPr bwMode="auto">
            <a:xfrm>
              <a:off x="1343" y="3657"/>
              <a:ext cx="53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</a:t>
              </a:r>
              <a:r>
                <a:rPr lang="en-US" sz="28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MBN</a:t>
              </a:r>
              <a:endPara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36922" name="Text Box 26"/>
            <p:cNvSpPr txBox="1">
              <a:spLocks noChangeArrowheads="1"/>
            </p:cNvSpPr>
            <p:nvPr/>
          </p:nvSpPr>
          <p:spPr bwMode="auto">
            <a:xfrm>
              <a:off x="1333" y="3273"/>
              <a:ext cx="47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</a:t>
              </a:r>
              <a:r>
                <a:rPr lang="en-US" sz="2800" b="1" baseline="-2500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ABC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36924" name="Freeform 28"/>
            <p:cNvSpPr>
              <a:spLocks/>
            </p:cNvSpPr>
            <p:nvPr/>
          </p:nvSpPr>
          <p:spPr bwMode="auto">
            <a:xfrm>
              <a:off x="1367" y="3663"/>
              <a:ext cx="593" cy="1"/>
            </a:xfrm>
            <a:custGeom>
              <a:avLst/>
              <a:gdLst>
                <a:gd name="T0" fmla="*/ 0 w 593"/>
                <a:gd name="T1" fmla="*/ 0 h 1"/>
                <a:gd name="T2" fmla="*/ 593 w 59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3" h="1">
                  <a:moveTo>
                    <a:pt x="0" y="0"/>
                  </a:moveTo>
                  <a:lnTo>
                    <a:pt x="593" y="1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36" name="Text Box 40"/>
            <p:cNvSpPr txBox="1">
              <a:spLocks noChangeArrowheads="1"/>
            </p:cNvSpPr>
            <p:nvPr/>
          </p:nvSpPr>
          <p:spPr bwMode="auto">
            <a:xfrm>
              <a:off x="1920" y="3456"/>
              <a:ext cx="32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=</a:t>
              </a:r>
              <a:endPara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36938" name="Text Box 42"/>
            <p:cNvSpPr txBox="1">
              <a:spLocks noChangeArrowheads="1"/>
            </p:cNvSpPr>
            <p:nvPr/>
          </p:nvSpPr>
          <p:spPr bwMode="auto">
            <a:xfrm>
              <a:off x="2256" y="3648"/>
              <a:ext cx="4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MN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36939" name="Text Box 43"/>
            <p:cNvSpPr txBox="1">
              <a:spLocks noChangeArrowheads="1"/>
            </p:cNvSpPr>
            <p:nvPr/>
          </p:nvSpPr>
          <p:spPr bwMode="auto">
            <a:xfrm>
              <a:off x="2296" y="3321"/>
              <a:ext cx="37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AC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36940" name="Freeform 44"/>
            <p:cNvSpPr>
              <a:spLocks/>
            </p:cNvSpPr>
            <p:nvPr/>
          </p:nvSpPr>
          <p:spPr bwMode="auto">
            <a:xfrm>
              <a:off x="2280" y="3648"/>
              <a:ext cx="480" cy="6"/>
            </a:xfrm>
            <a:custGeom>
              <a:avLst/>
              <a:gdLst>
                <a:gd name="T0" fmla="*/ 0 w 480"/>
                <a:gd name="T1" fmla="*/ 6 h 6"/>
                <a:gd name="T2" fmla="*/ 480 w 480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0" h="6">
                  <a:moveTo>
                    <a:pt x="0" y="6"/>
                  </a:moveTo>
                  <a:lnTo>
                    <a:pt x="480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36945" name="Group 49"/>
          <p:cNvGrpSpPr>
            <a:grpSpLocks/>
          </p:cNvGrpSpPr>
          <p:nvPr/>
        </p:nvGrpSpPr>
        <p:grpSpPr bwMode="auto">
          <a:xfrm>
            <a:off x="7683300" y="2419894"/>
            <a:ext cx="3581400" cy="1341438"/>
            <a:chOff x="3360" y="1104"/>
            <a:chExt cx="2256" cy="845"/>
          </a:xfrm>
        </p:grpSpPr>
        <p:sp>
          <p:nvSpPr>
            <p:cNvPr id="336942" name="Text Box 46"/>
            <p:cNvSpPr txBox="1">
              <a:spLocks noChangeArrowheads="1"/>
            </p:cNvSpPr>
            <p:nvPr/>
          </p:nvSpPr>
          <p:spPr bwMode="auto">
            <a:xfrm>
              <a:off x="4070" y="1104"/>
              <a:ext cx="250" cy="8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  <a:p>
              <a:r>
                <a:rPr lang="en-US" sz="4400"/>
                <a:t>=</a:t>
              </a:r>
            </a:p>
            <a:p>
              <a:endParaRPr lang="ru-RU" sz="2000"/>
            </a:p>
          </p:txBody>
        </p:sp>
        <p:sp>
          <p:nvSpPr>
            <p:cNvPr id="336943" name="Line 47"/>
            <p:cNvSpPr>
              <a:spLocks noChangeShapeType="1"/>
            </p:cNvSpPr>
            <p:nvPr/>
          </p:nvSpPr>
          <p:spPr bwMode="auto">
            <a:xfrm flipH="1">
              <a:off x="3360" y="1536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44" name="Line 48"/>
            <p:cNvSpPr>
              <a:spLocks noChangeShapeType="1"/>
            </p:cNvSpPr>
            <p:nvPr/>
          </p:nvSpPr>
          <p:spPr bwMode="auto">
            <a:xfrm flipH="1">
              <a:off x="4368" y="1536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36950" name="Group 54"/>
          <p:cNvGrpSpPr>
            <a:grpSpLocks/>
          </p:cNvGrpSpPr>
          <p:nvPr/>
        </p:nvGrpSpPr>
        <p:grpSpPr bwMode="auto">
          <a:xfrm>
            <a:off x="9207300" y="2038894"/>
            <a:ext cx="533400" cy="2209800"/>
            <a:chOff x="4320" y="864"/>
            <a:chExt cx="336" cy="1392"/>
          </a:xfrm>
        </p:grpSpPr>
        <p:sp>
          <p:nvSpPr>
            <p:cNvPr id="336946" name="Line 50"/>
            <p:cNvSpPr>
              <a:spLocks noChangeShapeType="1"/>
            </p:cNvSpPr>
            <p:nvPr/>
          </p:nvSpPr>
          <p:spPr bwMode="auto">
            <a:xfrm>
              <a:off x="4368" y="1632"/>
              <a:ext cx="288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47" name="Line 51"/>
            <p:cNvSpPr>
              <a:spLocks noChangeShapeType="1"/>
            </p:cNvSpPr>
            <p:nvPr/>
          </p:nvSpPr>
          <p:spPr bwMode="auto">
            <a:xfrm>
              <a:off x="4320" y="864"/>
              <a:ext cx="288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36951" name="Group 55"/>
          <p:cNvGrpSpPr>
            <a:grpSpLocks/>
          </p:cNvGrpSpPr>
          <p:nvPr/>
        </p:nvGrpSpPr>
        <p:grpSpPr bwMode="auto">
          <a:xfrm>
            <a:off x="9664500" y="2343694"/>
            <a:ext cx="685800" cy="1371600"/>
            <a:chOff x="4608" y="1056"/>
            <a:chExt cx="432" cy="864"/>
          </a:xfrm>
        </p:grpSpPr>
        <p:sp>
          <p:nvSpPr>
            <p:cNvPr id="336948" name="Line 52"/>
            <p:cNvSpPr>
              <a:spLocks noChangeShapeType="1"/>
            </p:cNvSpPr>
            <p:nvPr/>
          </p:nvSpPr>
          <p:spPr bwMode="auto">
            <a:xfrm>
              <a:off x="4608" y="1056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49" name="Line 53"/>
            <p:cNvSpPr>
              <a:spLocks noChangeShapeType="1"/>
            </p:cNvSpPr>
            <p:nvPr/>
          </p:nvSpPr>
          <p:spPr bwMode="auto">
            <a:xfrm>
              <a:off x="4656" y="1728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45914" y="269944"/>
            <a:ext cx="92879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asoslarining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3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3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3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3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3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3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3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5985</TotalTime>
  <Words>310</Words>
  <Application>Microsoft Office PowerPoint</Application>
  <PresentationFormat>Широкоэкранный</PresentationFormat>
  <Paragraphs>151</Paragraphs>
  <Slides>12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Уравнение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717</cp:revision>
  <dcterms:created xsi:type="dcterms:W3CDTF">2020-06-19T20:52:49Z</dcterms:created>
  <dcterms:modified xsi:type="dcterms:W3CDTF">2021-03-02T09:36:33Z</dcterms:modified>
</cp:coreProperties>
</file>