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14"/>
  </p:notesMasterIdLst>
  <p:sldIdLst>
    <p:sldId id="306" r:id="rId2"/>
    <p:sldId id="379" r:id="rId3"/>
    <p:sldId id="380" r:id="rId4"/>
    <p:sldId id="381" r:id="rId5"/>
    <p:sldId id="382" r:id="rId6"/>
    <p:sldId id="384" r:id="rId7"/>
    <p:sldId id="385" r:id="rId8"/>
    <p:sldId id="386" r:id="rId9"/>
    <p:sldId id="388" r:id="rId10"/>
    <p:sldId id="389" r:id="rId11"/>
    <p:sldId id="390" r:id="rId12"/>
    <p:sldId id="339" r:id="rId13"/>
  </p:sldIdLst>
  <p:sldSz cx="12192000" cy="6858000"/>
  <p:notesSz cx="6858000" cy="9144000"/>
  <p:custDataLst>
    <p:tags r:id="rId15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0000"/>
    <a:srgbClr val="000000"/>
    <a:srgbClr val="5D2884"/>
    <a:srgbClr val="2B13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9630" autoAdjust="0"/>
  </p:normalViewPr>
  <p:slideViewPr>
    <p:cSldViewPr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1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71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71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72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2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7177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8113" y="766763"/>
            <a:ext cx="6823075" cy="38385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6972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FD23E0-5B9C-4E07-9B7A-B61DBB24BB47}" type="slidenum">
              <a:rPr lang="ru-RU"/>
              <a:pPr/>
              <a:t>6</a:t>
            </a:fld>
            <a:endParaRPr lang="ru-RU"/>
          </a:p>
        </p:txBody>
      </p:sp>
      <p:sp>
        <p:nvSpPr>
          <p:cNvPr id="33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3075" cy="3838575"/>
          </a:xfrm>
          <a:ln/>
        </p:spPr>
      </p:sp>
      <p:sp>
        <p:nvSpPr>
          <p:cNvPr id="330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65383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D279CF-E820-4FE0-BFC7-8BE7B8F33A87}" type="slidenum">
              <a:rPr lang="ru-RU"/>
              <a:pPr/>
              <a:t>7</a:t>
            </a:fld>
            <a:endParaRPr lang="ru-RU"/>
          </a:p>
        </p:txBody>
      </p:sp>
      <p:sp>
        <p:nvSpPr>
          <p:cNvPr id="333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3075" cy="3838575"/>
          </a:xfrm>
          <a:ln/>
        </p:spPr>
      </p:sp>
      <p:sp>
        <p:nvSpPr>
          <p:cNvPr id="333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49882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D279CF-E820-4FE0-BFC7-8BE7B8F33A87}" type="slidenum">
              <a:rPr lang="ru-RU"/>
              <a:pPr/>
              <a:t>11</a:t>
            </a:fld>
            <a:endParaRPr lang="ru-RU"/>
          </a:p>
        </p:txBody>
      </p:sp>
      <p:sp>
        <p:nvSpPr>
          <p:cNvPr id="333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3075" cy="3838575"/>
          </a:xfrm>
          <a:ln/>
        </p:spPr>
      </p:sp>
      <p:sp>
        <p:nvSpPr>
          <p:cNvPr id="333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97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16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633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005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625233" y="3183000"/>
            <a:ext cx="4848800" cy="301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57762423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37" y="1133192"/>
            <a:ext cx="11948967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7" name="bg object 17"/>
          <p:cNvSpPr/>
          <p:nvPr/>
        </p:nvSpPr>
        <p:spPr>
          <a:xfrm>
            <a:off x="141354" y="150395"/>
            <a:ext cx="11948967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601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24641" y="1523335"/>
            <a:ext cx="3857667" cy="4098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59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39"/>
            <a:ext cx="5303521" cy="3877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25919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9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909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912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3/2/2021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515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3/2/2021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15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3/2/2021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67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039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071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3/2/2021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386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15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14.wmf"/><Relationship Id="rId5" Type="http://schemas.openxmlformats.org/officeDocument/2006/relationships/image" Target="../media/image11.wmf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3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29848"/>
            <a:ext cx="12192000" cy="173065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58"/>
          </a:p>
        </p:txBody>
      </p:sp>
      <p:sp>
        <p:nvSpPr>
          <p:cNvPr id="8" name="object 3"/>
          <p:cNvSpPr txBox="1">
            <a:spLocks/>
          </p:cNvSpPr>
          <p:nvPr/>
        </p:nvSpPr>
        <p:spPr>
          <a:xfrm>
            <a:off x="2500073" y="287851"/>
            <a:ext cx="6678119" cy="1133092"/>
          </a:xfrm>
          <a:prstGeom prst="rect">
            <a:avLst/>
          </a:prstGeom>
        </p:spPr>
        <p:txBody>
          <a:bodyPr spcFirstLastPara="1" vert="horz" wrap="square" lIns="0" tIns="25350" rIns="0" bIns="0" rtlCol="0" anchor="ctr" anchorCtr="0">
            <a:spAutoFit/>
          </a:bodyPr>
          <a:lstStyle>
            <a:lvl1pPr lvl="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 kern="1200">
                <a:solidFill>
                  <a:srgbClr val="F6703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9pPr>
          </a:lstStyle>
          <a:p>
            <a:pPr marL="22044" algn="ctr">
              <a:lnSpc>
                <a:spcPct val="100000"/>
              </a:lnSpc>
              <a:spcBef>
                <a:spcPts val="198"/>
              </a:spcBef>
            </a:pPr>
            <a:r>
              <a:rPr lang="en-US" sz="7034" dirty="0" smtClean="0">
                <a:solidFill>
                  <a:schemeClr val="bg1"/>
                </a:solidFill>
                <a:effectLst>
                  <a:outerShdw blurRad="25400" dist="12700" dir="2700000" sx="101000" sy="101000" algn="t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GEOMETRIYA</a:t>
            </a:r>
            <a:endParaRPr lang="en-US" sz="7034" dirty="0">
              <a:solidFill>
                <a:schemeClr val="bg1"/>
              </a:solidFill>
              <a:effectLst>
                <a:outerShdw blurRad="25400" dist="12700" dir="2700000" sx="101000" sy="101000" algn="tl" rotWithShape="0">
                  <a:schemeClr val="bg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11"/>
          <p:cNvSpPr/>
          <p:nvPr/>
        </p:nvSpPr>
        <p:spPr>
          <a:xfrm>
            <a:off x="9661192" y="3040385"/>
            <a:ext cx="1838286" cy="19107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450"/>
          </a:p>
        </p:txBody>
      </p:sp>
      <p:sp>
        <p:nvSpPr>
          <p:cNvPr id="16" name="TextBox 15"/>
          <p:cNvSpPr txBox="1"/>
          <p:nvPr/>
        </p:nvSpPr>
        <p:spPr>
          <a:xfrm>
            <a:off x="1275979" y="2626166"/>
            <a:ext cx="8236682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MAVZU: UCHBURCHAKNING YUZI</a:t>
            </a:r>
          </a:p>
          <a:p>
            <a:pPr algn="ctr"/>
            <a:endParaRPr lang="en-US" sz="4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0220" y="2414055"/>
            <a:ext cx="727228" cy="1434233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00220" y="4365104"/>
            <a:ext cx="727228" cy="143423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object 11">
            <a:extLst>
              <a:ext uri="{FF2B5EF4-FFF2-40B4-BE49-F238E27FC236}">
                <a16:creationId xmlns:lc="http://schemas.openxmlformats.org/drawingml/2006/lockedCanvas" xmlns="" xmlns:a16="http://schemas.microsoft.com/office/drawing/2014/main" id="{335AFAA3-FF4F-462D-A908-93D09B272E70}"/>
              </a:ext>
            </a:extLst>
          </p:cNvPr>
          <p:cNvSpPr/>
          <p:nvPr/>
        </p:nvSpPr>
        <p:spPr>
          <a:xfrm>
            <a:off x="832730" y="361897"/>
            <a:ext cx="932000" cy="985000"/>
          </a:xfrm>
          <a:custGeom>
            <a:avLst/>
            <a:gdLst/>
            <a:ahLst/>
            <a:cxnLst/>
            <a:rect l="l" t="t" r="r" b="b"/>
            <a:pathLst>
              <a:path w="363855" h="501650">
                <a:moveTo>
                  <a:pt x="181883" y="0"/>
                </a:moveTo>
                <a:lnTo>
                  <a:pt x="169927" y="1814"/>
                </a:lnTo>
                <a:lnTo>
                  <a:pt x="160152" y="6759"/>
                </a:lnTo>
                <a:lnTo>
                  <a:pt x="153555" y="14086"/>
                </a:lnTo>
                <a:lnTo>
                  <a:pt x="151135" y="23046"/>
                </a:lnTo>
                <a:lnTo>
                  <a:pt x="151135" y="51018"/>
                </a:lnTo>
                <a:lnTo>
                  <a:pt x="125894" y="61099"/>
                </a:lnTo>
                <a:lnTo>
                  <a:pt x="106002" y="76250"/>
                </a:lnTo>
                <a:lnTo>
                  <a:pt x="92964" y="95347"/>
                </a:lnTo>
                <a:lnTo>
                  <a:pt x="88282" y="117269"/>
                </a:lnTo>
                <a:lnTo>
                  <a:pt x="89509" y="128550"/>
                </a:lnTo>
                <a:lnTo>
                  <a:pt x="93112" y="139474"/>
                </a:lnTo>
                <a:lnTo>
                  <a:pt x="98979" y="149818"/>
                </a:lnTo>
                <a:lnTo>
                  <a:pt x="107006" y="159360"/>
                </a:lnTo>
                <a:lnTo>
                  <a:pt x="55256" y="298363"/>
                </a:lnTo>
                <a:lnTo>
                  <a:pt x="29820" y="298367"/>
                </a:lnTo>
                <a:lnTo>
                  <a:pt x="25441" y="301654"/>
                </a:lnTo>
                <a:lnTo>
                  <a:pt x="25441" y="309772"/>
                </a:lnTo>
                <a:lnTo>
                  <a:pt x="29825" y="313055"/>
                </a:lnTo>
                <a:lnTo>
                  <a:pt x="49785" y="313055"/>
                </a:lnTo>
                <a:lnTo>
                  <a:pt x="0" y="446784"/>
                </a:lnTo>
                <a:lnTo>
                  <a:pt x="1008" y="453002"/>
                </a:lnTo>
                <a:lnTo>
                  <a:pt x="7405" y="461515"/>
                </a:lnTo>
                <a:lnTo>
                  <a:pt x="10670" y="464132"/>
                </a:lnTo>
                <a:lnTo>
                  <a:pt x="14559" y="466102"/>
                </a:lnTo>
                <a:lnTo>
                  <a:pt x="3398" y="496089"/>
                </a:lnTo>
                <a:lnTo>
                  <a:pt x="6440" y="500139"/>
                </a:lnTo>
                <a:lnTo>
                  <a:pt x="12538" y="501418"/>
                </a:lnTo>
                <a:lnTo>
                  <a:pt x="13425" y="501501"/>
                </a:lnTo>
                <a:lnTo>
                  <a:pt x="18583" y="501501"/>
                </a:lnTo>
                <a:lnTo>
                  <a:pt x="22522" y="499374"/>
                </a:lnTo>
                <a:lnTo>
                  <a:pt x="33436" y="470051"/>
                </a:lnTo>
                <a:lnTo>
                  <a:pt x="42830" y="468549"/>
                </a:lnTo>
                <a:lnTo>
                  <a:pt x="51014" y="465031"/>
                </a:lnTo>
                <a:lnTo>
                  <a:pt x="57410" y="459821"/>
                </a:lnTo>
                <a:lnTo>
                  <a:pt x="60112" y="455410"/>
                </a:lnTo>
                <a:lnTo>
                  <a:pt x="30830" y="455410"/>
                </a:lnTo>
                <a:lnTo>
                  <a:pt x="29825" y="455302"/>
                </a:lnTo>
                <a:lnTo>
                  <a:pt x="22910" y="453858"/>
                </a:lnTo>
                <a:lnTo>
                  <a:pt x="19442" y="449235"/>
                </a:lnTo>
                <a:lnTo>
                  <a:pt x="130050" y="152128"/>
                </a:lnTo>
                <a:lnTo>
                  <a:pt x="131922" y="150342"/>
                </a:lnTo>
                <a:lnTo>
                  <a:pt x="137110" y="148150"/>
                </a:lnTo>
                <a:lnTo>
                  <a:pt x="140108" y="147876"/>
                </a:lnTo>
                <a:lnTo>
                  <a:pt x="168772" y="147876"/>
                </a:lnTo>
                <a:lnTo>
                  <a:pt x="164548" y="142257"/>
                </a:lnTo>
                <a:lnTo>
                  <a:pt x="115814" y="142250"/>
                </a:lnTo>
                <a:lnTo>
                  <a:pt x="107885" y="117269"/>
                </a:lnTo>
                <a:lnTo>
                  <a:pt x="113708" y="95699"/>
                </a:lnTo>
                <a:lnTo>
                  <a:pt x="129581" y="78067"/>
                </a:lnTo>
                <a:lnTo>
                  <a:pt x="153105" y="66169"/>
                </a:lnTo>
                <a:lnTo>
                  <a:pt x="181883" y="61804"/>
                </a:lnTo>
                <a:lnTo>
                  <a:pt x="238790" y="61804"/>
                </a:lnTo>
                <a:lnTo>
                  <a:pt x="237860" y="61097"/>
                </a:lnTo>
                <a:lnTo>
                  <a:pt x="212627" y="51018"/>
                </a:lnTo>
                <a:lnTo>
                  <a:pt x="212627" y="47623"/>
                </a:lnTo>
                <a:lnTo>
                  <a:pt x="170726" y="47623"/>
                </a:lnTo>
                <a:lnTo>
                  <a:pt x="170726" y="18442"/>
                </a:lnTo>
                <a:lnTo>
                  <a:pt x="175731" y="14691"/>
                </a:lnTo>
                <a:lnTo>
                  <a:pt x="210370" y="14691"/>
                </a:lnTo>
                <a:lnTo>
                  <a:pt x="210206" y="14086"/>
                </a:lnTo>
                <a:lnTo>
                  <a:pt x="203611" y="6759"/>
                </a:lnTo>
                <a:lnTo>
                  <a:pt x="193837" y="1814"/>
                </a:lnTo>
                <a:lnTo>
                  <a:pt x="181883" y="0"/>
                </a:lnTo>
                <a:close/>
              </a:path>
              <a:path w="363855" h="501650">
                <a:moveTo>
                  <a:pt x="270484" y="313062"/>
                </a:moveTo>
                <a:lnTo>
                  <a:pt x="250135" y="313062"/>
                </a:lnTo>
                <a:lnTo>
                  <a:pt x="302328" y="453242"/>
                </a:lnTo>
                <a:lnTo>
                  <a:pt x="306361" y="459821"/>
                </a:lnTo>
                <a:lnTo>
                  <a:pt x="312757" y="465031"/>
                </a:lnTo>
                <a:lnTo>
                  <a:pt x="320939" y="468549"/>
                </a:lnTo>
                <a:lnTo>
                  <a:pt x="330332" y="470051"/>
                </a:lnTo>
                <a:lnTo>
                  <a:pt x="341247" y="499380"/>
                </a:lnTo>
                <a:lnTo>
                  <a:pt x="345182" y="501501"/>
                </a:lnTo>
                <a:lnTo>
                  <a:pt x="350344" y="501501"/>
                </a:lnTo>
                <a:lnTo>
                  <a:pt x="351231" y="501418"/>
                </a:lnTo>
                <a:lnTo>
                  <a:pt x="357322" y="500139"/>
                </a:lnTo>
                <a:lnTo>
                  <a:pt x="360371" y="496089"/>
                </a:lnTo>
                <a:lnTo>
                  <a:pt x="349204" y="466102"/>
                </a:lnTo>
                <a:lnTo>
                  <a:pt x="353091" y="464132"/>
                </a:lnTo>
                <a:lnTo>
                  <a:pt x="356356" y="461515"/>
                </a:lnTo>
                <a:lnTo>
                  <a:pt x="360944" y="455410"/>
                </a:lnTo>
                <a:lnTo>
                  <a:pt x="326952" y="455410"/>
                </a:lnTo>
                <a:lnTo>
                  <a:pt x="322538" y="452893"/>
                </a:lnTo>
                <a:lnTo>
                  <a:pt x="270484" y="313062"/>
                </a:lnTo>
                <a:close/>
              </a:path>
              <a:path w="363855" h="501650">
                <a:moveTo>
                  <a:pt x="53902" y="431084"/>
                </a:moveTo>
                <a:lnTo>
                  <a:pt x="48492" y="433370"/>
                </a:lnTo>
                <a:lnTo>
                  <a:pt x="41224" y="452893"/>
                </a:lnTo>
                <a:lnTo>
                  <a:pt x="36813" y="455410"/>
                </a:lnTo>
                <a:lnTo>
                  <a:pt x="60112" y="455410"/>
                </a:lnTo>
                <a:lnTo>
                  <a:pt x="61441" y="453242"/>
                </a:lnTo>
                <a:lnTo>
                  <a:pt x="67370" y="437320"/>
                </a:lnTo>
                <a:lnTo>
                  <a:pt x="64329" y="433270"/>
                </a:lnTo>
                <a:lnTo>
                  <a:pt x="53902" y="431084"/>
                </a:lnTo>
                <a:close/>
              </a:path>
              <a:path w="363855" h="501650">
                <a:moveTo>
                  <a:pt x="265884" y="147876"/>
                </a:moveTo>
                <a:lnTo>
                  <a:pt x="223653" y="147876"/>
                </a:lnTo>
                <a:lnTo>
                  <a:pt x="226656" y="148150"/>
                </a:lnTo>
                <a:lnTo>
                  <a:pt x="231847" y="150342"/>
                </a:lnTo>
                <a:lnTo>
                  <a:pt x="233719" y="152128"/>
                </a:lnTo>
                <a:lnTo>
                  <a:pt x="344322" y="449235"/>
                </a:lnTo>
                <a:lnTo>
                  <a:pt x="340851" y="453858"/>
                </a:lnTo>
                <a:lnTo>
                  <a:pt x="333946" y="455302"/>
                </a:lnTo>
                <a:lnTo>
                  <a:pt x="332931" y="455410"/>
                </a:lnTo>
                <a:lnTo>
                  <a:pt x="360944" y="455410"/>
                </a:lnTo>
                <a:lnTo>
                  <a:pt x="362753" y="453002"/>
                </a:lnTo>
                <a:lnTo>
                  <a:pt x="363762" y="446784"/>
                </a:lnTo>
                <a:lnTo>
                  <a:pt x="313978" y="313062"/>
                </a:lnTo>
                <a:lnTo>
                  <a:pt x="333942" y="313055"/>
                </a:lnTo>
                <a:lnTo>
                  <a:pt x="338321" y="309772"/>
                </a:lnTo>
                <a:lnTo>
                  <a:pt x="338321" y="301654"/>
                </a:lnTo>
                <a:lnTo>
                  <a:pt x="333932" y="298367"/>
                </a:lnTo>
                <a:lnTo>
                  <a:pt x="308504" y="298363"/>
                </a:lnTo>
                <a:lnTo>
                  <a:pt x="256755" y="159360"/>
                </a:lnTo>
                <a:lnTo>
                  <a:pt x="264783" y="149818"/>
                </a:lnTo>
                <a:lnTo>
                  <a:pt x="265884" y="147876"/>
                </a:lnTo>
                <a:close/>
              </a:path>
              <a:path w="363855" h="501650">
                <a:moveTo>
                  <a:pt x="168772" y="147876"/>
                </a:moveTo>
                <a:lnTo>
                  <a:pt x="140108" y="147876"/>
                </a:lnTo>
                <a:lnTo>
                  <a:pt x="145850" y="149082"/>
                </a:lnTo>
                <a:lnTo>
                  <a:pt x="148234" y="150479"/>
                </a:lnTo>
                <a:lnTo>
                  <a:pt x="151160" y="154371"/>
                </a:lnTo>
                <a:lnTo>
                  <a:pt x="151520" y="156621"/>
                </a:lnTo>
                <a:lnTo>
                  <a:pt x="56779" y="411109"/>
                </a:lnTo>
                <a:lnTo>
                  <a:pt x="59828" y="415159"/>
                </a:lnTo>
                <a:lnTo>
                  <a:pt x="70257" y="417343"/>
                </a:lnTo>
                <a:lnTo>
                  <a:pt x="75657" y="415057"/>
                </a:lnTo>
                <a:lnTo>
                  <a:pt x="113634" y="313062"/>
                </a:lnTo>
                <a:lnTo>
                  <a:pt x="170733" y="313062"/>
                </a:lnTo>
                <a:lnTo>
                  <a:pt x="170733" y="298367"/>
                </a:lnTo>
                <a:lnTo>
                  <a:pt x="119099" y="298367"/>
                </a:lnTo>
                <a:lnTo>
                  <a:pt x="171803" y="156798"/>
                </a:lnTo>
                <a:lnTo>
                  <a:pt x="170802" y="150576"/>
                </a:lnTo>
                <a:lnTo>
                  <a:pt x="168772" y="147876"/>
                </a:lnTo>
                <a:close/>
              </a:path>
              <a:path w="363855" h="501650">
                <a:moveTo>
                  <a:pt x="170733" y="313062"/>
                </a:moveTo>
                <a:lnTo>
                  <a:pt x="151135" y="313062"/>
                </a:lnTo>
                <a:lnTo>
                  <a:pt x="151135" y="313566"/>
                </a:lnTo>
                <a:lnTo>
                  <a:pt x="153555" y="322528"/>
                </a:lnTo>
                <a:lnTo>
                  <a:pt x="160152" y="329855"/>
                </a:lnTo>
                <a:lnTo>
                  <a:pt x="169927" y="334799"/>
                </a:lnTo>
                <a:lnTo>
                  <a:pt x="181883" y="336613"/>
                </a:lnTo>
                <a:lnTo>
                  <a:pt x="193837" y="334799"/>
                </a:lnTo>
                <a:lnTo>
                  <a:pt x="203611" y="329855"/>
                </a:lnTo>
                <a:lnTo>
                  <a:pt x="210206" y="322528"/>
                </a:lnTo>
                <a:lnTo>
                  <a:pt x="210370" y="321922"/>
                </a:lnTo>
                <a:lnTo>
                  <a:pt x="175737" y="321922"/>
                </a:lnTo>
                <a:lnTo>
                  <a:pt x="170733" y="318174"/>
                </a:lnTo>
                <a:lnTo>
                  <a:pt x="170733" y="313062"/>
                </a:lnTo>
                <a:close/>
              </a:path>
              <a:path w="363855" h="501650">
                <a:moveTo>
                  <a:pt x="210370" y="289504"/>
                </a:moveTo>
                <a:lnTo>
                  <a:pt x="188024" y="289504"/>
                </a:lnTo>
                <a:lnTo>
                  <a:pt x="193028" y="293251"/>
                </a:lnTo>
                <a:lnTo>
                  <a:pt x="193028" y="318174"/>
                </a:lnTo>
                <a:lnTo>
                  <a:pt x="188024" y="321922"/>
                </a:lnTo>
                <a:lnTo>
                  <a:pt x="210370" y="321922"/>
                </a:lnTo>
                <a:lnTo>
                  <a:pt x="212627" y="313566"/>
                </a:lnTo>
                <a:lnTo>
                  <a:pt x="212627" y="313062"/>
                </a:lnTo>
                <a:lnTo>
                  <a:pt x="270484" y="313062"/>
                </a:lnTo>
                <a:lnTo>
                  <a:pt x="265013" y="298367"/>
                </a:lnTo>
                <a:lnTo>
                  <a:pt x="212627" y="298367"/>
                </a:lnTo>
                <a:lnTo>
                  <a:pt x="212627" y="297863"/>
                </a:lnTo>
                <a:lnTo>
                  <a:pt x="210370" y="289504"/>
                </a:lnTo>
                <a:close/>
              </a:path>
              <a:path w="363855" h="501650">
                <a:moveTo>
                  <a:pt x="181883" y="274808"/>
                </a:moveTo>
                <a:lnTo>
                  <a:pt x="169927" y="276623"/>
                </a:lnTo>
                <a:lnTo>
                  <a:pt x="160152" y="281569"/>
                </a:lnTo>
                <a:lnTo>
                  <a:pt x="153555" y="288898"/>
                </a:lnTo>
                <a:lnTo>
                  <a:pt x="151135" y="297863"/>
                </a:lnTo>
                <a:lnTo>
                  <a:pt x="151135" y="298367"/>
                </a:lnTo>
                <a:lnTo>
                  <a:pt x="170733" y="298367"/>
                </a:lnTo>
                <a:lnTo>
                  <a:pt x="170733" y="293251"/>
                </a:lnTo>
                <a:lnTo>
                  <a:pt x="175737" y="289504"/>
                </a:lnTo>
                <a:lnTo>
                  <a:pt x="210370" y="289504"/>
                </a:lnTo>
                <a:lnTo>
                  <a:pt x="210206" y="288898"/>
                </a:lnTo>
                <a:lnTo>
                  <a:pt x="203611" y="281569"/>
                </a:lnTo>
                <a:lnTo>
                  <a:pt x="193837" y="276623"/>
                </a:lnTo>
                <a:lnTo>
                  <a:pt x="181883" y="274808"/>
                </a:lnTo>
                <a:close/>
              </a:path>
              <a:path w="363855" h="501650">
                <a:moveTo>
                  <a:pt x="225656" y="204872"/>
                </a:moveTo>
                <a:lnTo>
                  <a:pt x="215223" y="207050"/>
                </a:lnTo>
                <a:lnTo>
                  <a:pt x="212180" y="211107"/>
                </a:lnTo>
                <a:lnTo>
                  <a:pt x="244662" y="298367"/>
                </a:lnTo>
                <a:lnTo>
                  <a:pt x="265013" y="298367"/>
                </a:lnTo>
                <a:lnTo>
                  <a:pt x="231058" y="207158"/>
                </a:lnTo>
                <a:lnTo>
                  <a:pt x="225656" y="204872"/>
                </a:lnTo>
                <a:close/>
              </a:path>
              <a:path w="363855" h="501650">
                <a:moveTo>
                  <a:pt x="223409" y="132670"/>
                </a:moveTo>
                <a:lnTo>
                  <a:pt x="207608" y="135982"/>
                </a:lnTo>
                <a:lnTo>
                  <a:pt x="201024" y="139848"/>
                </a:lnTo>
                <a:lnTo>
                  <a:pt x="192959" y="150576"/>
                </a:lnTo>
                <a:lnTo>
                  <a:pt x="191952" y="156798"/>
                </a:lnTo>
                <a:lnTo>
                  <a:pt x="202863" y="186086"/>
                </a:lnTo>
                <a:lnTo>
                  <a:pt x="208267" y="188372"/>
                </a:lnTo>
                <a:lnTo>
                  <a:pt x="218692" y="186192"/>
                </a:lnTo>
                <a:lnTo>
                  <a:pt x="221742" y="182142"/>
                </a:lnTo>
                <a:lnTo>
                  <a:pt x="212242" y="156621"/>
                </a:lnTo>
                <a:lnTo>
                  <a:pt x="212609" y="154367"/>
                </a:lnTo>
                <a:lnTo>
                  <a:pt x="215535" y="150479"/>
                </a:lnTo>
                <a:lnTo>
                  <a:pt x="217919" y="149082"/>
                </a:lnTo>
                <a:lnTo>
                  <a:pt x="223653" y="147876"/>
                </a:lnTo>
                <a:lnTo>
                  <a:pt x="265884" y="147876"/>
                </a:lnTo>
                <a:lnTo>
                  <a:pt x="269075" y="142250"/>
                </a:lnTo>
                <a:lnTo>
                  <a:pt x="247935" y="142250"/>
                </a:lnTo>
                <a:lnTo>
                  <a:pt x="245480" y="139920"/>
                </a:lnTo>
                <a:lnTo>
                  <a:pt x="242423" y="137944"/>
                </a:lnTo>
                <a:lnTo>
                  <a:pt x="231714" y="133419"/>
                </a:lnTo>
                <a:lnTo>
                  <a:pt x="223409" y="132670"/>
                </a:lnTo>
                <a:close/>
              </a:path>
              <a:path w="363855" h="501650">
                <a:moveTo>
                  <a:pt x="140346" y="132670"/>
                </a:moveTo>
                <a:lnTo>
                  <a:pt x="132052" y="133419"/>
                </a:lnTo>
                <a:lnTo>
                  <a:pt x="121330" y="137944"/>
                </a:lnTo>
                <a:lnTo>
                  <a:pt x="118275" y="139920"/>
                </a:lnTo>
                <a:lnTo>
                  <a:pt x="115818" y="142257"/>
                </a:lnTo>
                <a:lnTo>
                  <a:pt x="164548" y="142257"/>
                </a:lnTo>
                <a:lnTo>
                  <a:pt x="162737" y="139848"/>
                </a:lnTo>
                <a:lnTo>
                  <a:pt x="156157" y="135982"/>
                </a:lnTo>
                <a:lnTo>
                  <a:pt x="140346" y="132670"/>
                </a:lnTo>
                <a:close/>
              </a:path>
              <a:path w="363855" h="501650">
                <a:moveTo>
                  <a:pt x="238790" y="61804"/>
                </a:moveTo>
                <a:lnTo>
                  <a:pt x="181883" y="61804"/>
                </a:lnTo>
                <a:lnTo>
                  <a:pt x="210656" y="66169"/>
                </a:lnTo>
                <a:lnTo>
                  <a:pt x="234178" y="78067"/>
                </a:lnTo>
                <a:lnTo>
                  <a:pt x="250050" y="95699"/>
                </a:lnTo>
                <a:lnTo>
                  <a:pt x="255874" y="117269"/>
                </a:lnTo>
                <a:lnTo>
                  <a:pt x="255361" y="123768"/>
                </a:lnTo>
                <a:lnTo>
                  <a:pt x="253845" y="130143"/>
                </a:lnTo>
                <a:lnTo>
                  <a:pt x="251357" y="136327"/>
                </a:lnTo>
                <a:lnTo>
                  <a:pt x="247935" y="142250"/>
                </a:lnTo>
                <a:lnTo>
                  <a:pt x="269075" y="142250"/>
                </a:lnTo>
                <a:lnTo>
                  <a:pt x="270650" y="139470"/>
                </a:lnTo>
                <a:lnTo>
                  <a:pt x="274249" y="128545"/>
                </a:lnTo>
                <a:lnTo>
                  <a:pt x="275471" y="117269"/>
                </a:lnTo>
                <a:lnTo>
                  <a:pt x="270791" y="95347"/>
                </a:lnTo>
                <a:lnTo>
                  <a:pt x="257752" y="76249"/>
                </a:lnTo>
                <a:lnTo>
                  <a:pt x="238790" y="61804"/>
                </a:lnTo>
                <a:close/>
              </a:path>
              <a:path w="363855" h="501650">
                <a:moveTo>
                  <a:pt x="185652" y="47105"/>
                </a:moveTo>
                <a:lnTo>
                  <a:pt x="178103" y="47105"/>
                </a:lnTo>
                <a:lnTo>
                  <a:pt x="174387" y="47296"/>
                </a:lnTo>
                <a:lnTo>
                  <a:pt x="170726" y="47623"/>
                </a:lnTo>
                <a:lnTo>
                  <a:pt x="193028" y="47623"/>
                </a:lnTo>
                <a:lnTo>
                  <a:pt x="189367" y="47296"/>
                </a:lnTo>
                <a:lnTo>
                  <a:pt x="185652" y="47105"/>
                </a:lnTo>
                <a:close/>
              </a:path>
              <a:path w="363855" h="501650">
                <a:moveTo>
                  <a:pt x="210370" y="14691"/>
                </a:moveTo>
                <a:lnTo>
                  <a:pt x="188024" y="14691"/>
                </a:lnTo>
                <a:lnTo>
                  <a:pt x="193028" y="18442"/>
                </a:lnTo>
                <a:lnTo>
                  <a:pt x="193028" y="47623"/>
                </a:lnTo>
                <a:lnTo>
                  <a:pt x="212627" y="47623"/>
                </a:lnTo>
                <a:lnTo>
                  <a:pt x="212627" y="23046"/>
                </a:lnTo>
                <a:lnTo>
                  <a:pt x="210370" y="14691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endParaRPr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786276" y="436787"/>
            <a:ext cx="1834570" cy="936104"/>
          </a:xfrm>
          <a:prstGeom prst="rect">
            <a:avLst/>
          </a:prstGeom>
          <a:solidFill>
            <a:srgbClr val="00B05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3375157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4" name="Freeform 4"/>
          <p:cNvSpPr>
            <a:spLocks/>
          </p:cNvSpPr>
          <p:nvPr/>
        </p:nvSpPr>
        <p:spPr bwMode="auto">
          <a:xfrm>
            <a:off x="2057400" y="2286000"/>
            <a:ext cx="3810000" cy="2743200"/>
          </a:xfrm>
          <a:custGeom>
            <a:avLst/>
            <a:gdLst>
              <a:gd name="T0" fmla="*/ 912 w 2400"/>
              <a:gd name="T1" fmla="*/ 0 h 1728"/>
              <a:gd name="T2" fmla="*/ 0 w 2400"/>
              <a:gd name="T3" fmla="*/ 1728 h 1728"/>
              <a:gd name="T4" fmla="*/ 2400 w 2400"/>
              <a:gd name="T5" fmla="*/ 1728 h 1728"/>
              <a:gd name="T6" fmla="*/ 912 w 2400"/>
              <a:gd name="T7" fmla="*/ 0 h 17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400" h="1728">
                <a:moveTo>
                  <a:pt x="912" y="0"/>
                </a:moveTo>
                <a:lnTo>
                  <a:pt x="0" y="1728"/>
                </a:lnTo>
                <a:lnTo>
                  <a:pt x="2400" y="1728"/>
                </a:lnTo>
                <a:lnTo>
                  <a:pt x="912" y="0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FF6DFF"/>
              </a:gs>
            </a:gsLst>
            <a:path path="rect">
              <a:fillToRect l="50000" t="50000" r="50000" b="50000"/>
            </a:path>
          </a:gra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168" name="Text Box 8"/>
          <p:cNvSpPr txBox="1">
            <a:spLocks noChangeArrowheads="1"/>
          </p:cNvSpPr>
          <p:nvPr/>
        </p:nvSpPr>
        <p:spPr bwMode="auto">
          <a:xfrm>
            <a:off x="3429000" y="1752600"/>
            <a:ext cx="38023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0000FF"/>
                </a:solidFill>
              </a:rPr>
              <a:t>В</a:t>
            </a:r>
          </a:p>
        </p:txBody>
      </p:sp>
      <p:sp>
        <p:nvSpPr>
          <p:cNvPr id="348169" name="Text Box 9"/>
          <p:cNvSpPr txBox="1">
            <a:spLocks noChangeArrowheads="1"/>
          </p:cNvSpPr>
          <p:nvPr/>
        </p:nvSpPr>
        <p:spPr bwMode="auto">
          <a:xfrm>
            <a:off x="1828800" y="5029200"/>
            <a:ext cx="37542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0000FF"/>
                </a:solidFill>
              </a:rPr>
              <a:t>С</a:t>
            </a:r>
          </a:p>
        </p:txBody>
      </p:sp>
      <p:graphicFrame>
        <p:nvGraphicFramePr>
          <p:cNvPr id="348170" name="Object 10"/>
          <p:cNvGraphicFramePr>
            <a:graphicFrameLocks noChangeAspect="1"/>
          </p:cNvGraphicFramePr>
          <p:nvPr/>
        </p:nvGraphicFramePr>
        <p:xfrm>
          <a:off x="6248401" y="1252538"/>
          <a:ext cx="3368675" cy="1185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8" name="Формула" r:id="rId3" imgW="1117440" imgH="393480" progId="Equation.3">
                  <p:embed/>
                </p:oleObj>
              </mc:Choice>
              <mc:Fallback>
                <p:oleObj name="Формула" r:id="rId3" imgW="11174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1" y="1252538"/>
                        <a:ext cx="3368675" cy="1185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 type="none" w="lg" len="lg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171" name="Object 11"/>
          <p:cNvGraphicFramePr>
            <a:graphicFrameLocks noChangeAspect="1"/>
          </p:cNvGraphicFramePr>
          <p:nvPr/>
        </p:nvGraphicFramePr>
        <p:xfrm>
          <a:off x="6265863" y="2362201"/>
          <a:ext cx="3332162" cy="1147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9" name="Формула" r:id="rId5" imgW="1143000" imgH="393480" progId="Equation.3">
                  <p:embed/>
                </p:oleObj>
              </mc:Choice>
              <mc:Fallback>
                <p:oleObj name="Формула" r:id="rId5" imgW="11430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5863" y="2362201"/>
                        <a:ext cx="3332162" cy="1147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 type="none" w="lg" len="lg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172" name="Text Box 12"/>
          <p:cNvSpPr txBox="1">
            <a:spLocks noChangeArrowheads="1"/>
          </p:cNvSpPr>
          <p:nvPr/>
        </p:nvSpPr>
        <p:spPr bwMode="auto">
          <a:xfrm>
            <a:off x="335360" y="114230"/>
            <a:ext cx="10040416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Asoslari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uchburchak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yuzlarining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nisbati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balandliklarining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nisbati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kabidir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48173" name="Group 13"/>
          <p:cNvGrpSpPr>
            <a:grpSpLocks/>
          </p:cNvGrpSpPr>
          <p:nvPr/>
        </p:nvGrpSpPr>
        <p:grpSpPr bwMode="auto">
          <a:xfrm>
            <a:off x="3276605" y="2286000"/>
            <a:ext cx="411163" cy="3150310"/>
            <a:chOff x="2160" y="1488"/>
            <a:chExt cx="259" cy="1727"/>
          </a:xfrm>
        </p:grpSpPr>
        <p:grpSp>
          <p:nvGrpSpPr>
            <p:cNvPr id="348174" name="Group 14"/>
            <p:cNvGrpSpPr>
              <a:grpSpLocks/>
            </p:cNvGrpSpPr>
            <p:nvPr/>
          </p:nvGrpSpPr>
          <p:grpSpPr bwMode="auto">
            <a:xfrm>
              <a:off x="2160" y="1488"/>
              <a:ext cx="144" cy="1488"/>
              <a:chOff x="1248" y="1440"/>
              <a:chExt cx="144" cy="1488"/>
            </a:xfrm>
          </p:grpSpPr>
          <p:sp>
            <p:nvSpPr>
              <p:cNvPr id="348175" name="Line 15"/>
              <p:cNvSpPr>
                <a:spLocks noChangeShapeType="1"/>
              </p:cNvSpPr>
              <p:nvPr/>
            </p:nvSpPr>
            <p:spPr bwMode="auto">
              <a:xfrm>
                <a:off x="1392" y="1440"/>
                <a:ext cx="0" cy="14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48176" name="Freeform 16"/>
              <p:cNvSpPr>
                <a:spLocks/>
              </p:cNvSpPr>
              <p:nvPr/>
            </p:nvSpPr>
            <p:spPr bwMode="auto">
              <a:xfrm>
                <a:off x="1248" y="2784"/>
                <a:ext cx="144" cy="144"/>
              </a:xfrm>
              <a:custGeom>
                <a:avLst/>
                <a:gdLst>
                  <a:gd name="T0" fmla="*/ 144 w 144"/>
                  <a:gd name="T1" fmla="*/ 0 h 144"/>
                  <a:gd name="T2" fmla="*/ 0 w 144"/>
                  <a:gd name="T3" fmla="*/ 0 h 144"/>
                  <a:gd name="T4" fmla="*/ 0 w 144"/>
                  <a:gd name="T5" fmla="*/ 144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44" h="144">
                    <a:moveTo>
                      <a:pt x="144" y="0"/>
                    </a:moveTo>
                    <a:lnTo>
                      <a:pt x="0" y="0"/>
                    </a:lnTo>
                    <a:lnTo>
                      <a:pt x="0" y="144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48177" name="Text Box 17"/>
            <p:cNvSpPr txBox="1">
              <a:spLocks noChangeArrowheads="1"/>
            </p:cNvSpPr>
            <p:nvPr/>
          </p:nvSpPr>
          <p:spPr bwMode="auto">
            <a:xfrm>
              <a:off x="2160" y="2928"/>
              <a:ext cx="259" cy="2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b="1"/>
                <a:t>H</a:t>
              </a:r>
              <a:endParaRPr lang="ru-RU" sz="2800" b="1"/>
            </a:p>
          </p:txBody>
        </p:sp>
      </p:grpSp>
      <p:grpSp>
        <p:nvGrpSpPr>
          <p:cNvPr id="348178" name="Group 18"/>
          <p:cNvGrpSpPr>
            <a:grpSpLocks/>
          </p:cNvGrpSpPr>
          <p:nvPr/>
        </p:nvGrpSpPr>
        <p:grpSpPr bwMode="auto">
          <a:xfrm>
            <a:off x="6858001" y="4495802"/>
            <a:ext cx="2265363" cy="1193801"/>
            <a:chOff x="1333" y="3273"/>
            <a:chExt cx="1427" cy="752"/>
          </a:xfrm>
        </p:grpSpPr>
        <p:sp>
          <p:nvSpPr>
            <p:cNvPr id="348179" name="Text Box 19"/>
            <p:cNvSpPr txBox="1">
              <a:spLocks noChangeArrowheads="1"/>
            </p:cNvSpPr>
            <p:nvPr/>
          </p:nvSpPr>
          <p:spPr bwMode="auto">
            <a:xfrm>
              <a:off x="1343" y="3657"/>
              <a:ext cx="582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200" b="1" dirty="0">
                  <a:solidFill>
                    <a:srgbClr val="7A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S</a:t>
              </a:r>
              <a:r>
                <a:rPr lang="en-US" sz="3200" b="1" baseline="-25000" dirty="0">
                  <a:solidFill>
                    <a:srgbClr val="7A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MAC</a:t>
              </a:r>
              <a:endParaRPr lang="ru-RU" sz="3200" b="1" dirty="0">
                <a:solidFill>
                  <a:srgbClr val="7A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348180" name="Text Box 20"/>
            <p:cNvSpPr txBox="1">
              <a:spLocks noChangeArrowheads="1"/>
            </p:cNvSpPr>
            <p:nvPr/>
          </p:nvSpPr>
          <p:spPr bwMode="auto">
            <a:xfrm>
              <a:off x="1333" y="3273"/>
              <a:ext cx="527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200" b="1" dirty="0">
                  <a:solidFill>
                    <a:srgbClr val="7A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S</a:t>
              </a:r>
              <a:r>
                <a:rPr lang="en-US" sz="3200" b="1" baseline="-25000" dirty="0">
                  <a:solidFill>
                    <a:srgbClr val="7A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ABC</a:t>
              </a:r>
              <a:endParaRPr lang="ru-RU" sz="3200" b="1" dirty="0">
                <a:solidFill>
                  <a:srgbClr val="7A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348181" name="Freeform 21"/>
            <p:cNvSpPr>
              <a:spLocks/>
            </p:cNvSpPr>
            <p:nvPr/>
          </p:nvSpPr>
          <p:spPr bwMode="auto">
            <a:xfrm>
              <a:off x="1367" y="3663"/>
              <a:ext cx="593" cy="1"/>
            </a:xfrm>
            <a:custGeom>
              <a:avLst/>
              <a:gdLst>
                <a:gd name="T0" fmla="*/ 0 w 593"/>
                <a:gd name="T1" fmla="*/ 0 h 1"/>
                <a:gd name="T2" fmla="*/ 593 w 593"/>
                <a:gd name="T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93" h="1">
                  <a:moveTo>
                    <a:pt x="0" y="0"/>
                  </a:moveTo>
                  <a:lnTo>
                    <a:pt x="593" y="1"/>
                  </a:lnTo>
                </a:path>
              </a:pathLst>
            </a:cu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8182" name="Text Box 22"/>
            <p:cNvSpPr txBox="1">
              <a:spLocks noChangeArrowheads="1"/>
            </p:cNvSpPr>
            <p:nvPr/>
          </p:nvSpPr>
          <p:spPr bwMode="auto">
            <a:xfrm>
              <a:off x="1920" y="3456"/>
              <a:ext cx="326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6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=</a:t>
              </a:r>
              <a:endParaRPr lang="ru-RU" sz="44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348183" name="Text Box 23"/>
            <p:cNvSpPr txBox="1">
              <a:spLocks noChangeArrowheads="1"/>
            </p:cNvSpPr>
            <p:nvPr/>
          </p:nvSpPr>
          <p:spPr bwMode="auto">
            <a:xfrm>
              <a:off x="2256" y="3648"/>
              <a:ext cx="46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b="1" dirty="0">
                  <a:solidFill>
                    <a:srgbClr val="7A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MN</a:t>
              </a:r>
              <a:endParaRPr lang="ru-RU" sz="2800" b="1" dirty="0">
                <a:solidFill>
                  <a:srgbClr val="7A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348184" name="Text Box 24"/>
            <p:cNvSpPr txBox="1">
              <a:spLocks noChangeArrowheads="1"/>
            </p:cNvSpPr>
            <p:nvPr/>
          </p:nvSpPr>
          <p:spPr bwMode="auto">
            <a:xfrm>
              <a:off x="2296" y="3321"/>
              <a:ext cx="386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b="1" dirty="0">
                  <a:solidFill>
                    <a:srgbClr val="7A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BH</a:t>
              </a:r>
              <a:endParaRPr lang="ru-RU" sz="2800" b="1" dirty="0">
                <a:solidFill>
                  <a:srgbClr val="7A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348185" name="Freeform 25"/>
            <p:cNvSpPr>
              <a:spLocks/>
            </p:cNvSpPr>
            <p:nvPr/>
          </p:nvSpPr>
          <p:spPr bwMode="auto">
            <a:xfrm>
              <a:off x="2280" y="3648"/>
              <a:ext cx="480" cy="6"/>
            </a:xfrm>
            <a:custGeom>
              <a:avLst/>
              <a:gdLst>
                <a:gd name="T0" fmla="*/ 0 w 480"/>
                <a:gd name="T1" fmla="*/ 6 h 6"/>
                <a:gd name="T2" fmla="*/ 480 w 480"/>
                <a:gd name="T3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80" h="6">
                  <a:moveTo>
                    <a:pt x="0" y="6"/>
                  </a:moveTo>
                  <a:lnTo>
                    <a:pt x="480" y="0"/>
                  </a:lnTo>
                </a:path>
              </a:pathLst>
            </a:cu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48186" name="Group 26"/>
          <p:cNvGrpSpPr>
            <a:grpSpLocks/>
          </p:cNvGrpSpPr>
          <p:nvPr/>
        </p:nvGrpSpPr>
        <p:grpSpPr bwMode="auto">
          <a:xfrm>
            <a:off x="6019800" y="1752600"/>
            <a:ext cx="3581400" cy="1341438"/>
            <a:chOff x="3360" y="1104"/>
            <a:chExt cx="2256" cy="845"/>
          </a:xfrm>
        </p:grpSpPr>
        <p:sp>
          <p:nvSpPr>
            <p:cNvPr id="348187" name="Text Box 27"/>
            <p:cNvSpPr txBox="1">
              <a:spLocks noChangeArrowheads="1"/>
            </p:cNvSpPr>
            <p:nvPr/>
          </p:nvSpPr>
          <p:spPr bwMode="auto">
            <a:xfrm>
              <a:off x="4070" y="1104"/>
              <a:ext cx="250" cy="84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  <a:p>
              <a:r>
                <a:rPr lang="en-US" sz="4400"/>
                <a:t>=</a:t>
              </a:r>
            </a:p>
            <a:p>
              <a:endParaRPr lang="ru-RU" sz="2000"/>
            </a:p>
          </p:txBody>
        </p:sp>
        <p:sp>
          <p:nvSpPr>
            <p:cNvPr id="348188" name="Line 28"/>
            <p:cNvSpPr>
              <a:spLocks noChangeShapeType="1"/>
            </p:cNvSpPr>
            <p:nvPr/>
          </p:nvSpPr>
          <p:spPr bwMode="auto">
            <a:xfrm flipH="1">
              <a:off x="3360" y="1536"/>
              <a:ext cx="72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8189" name="Line 29"/>
            <p:cNvSpPr>
              <a:spLocks noChangeShapeType="1"/>
            </p:cNvSpPr>
            <p:nvPr/>
          </p:nvSpPr>
          <p:spPr bwMode="auto">
            <a:xfrm flipH="1">
              <a:off x="4368" y="1536"/>
              <a:ext cx="124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48190" name="Group 30"/>
          <p:cNvGrpSpPr>
            <a:grpSpLocks/>
          </p:cNvGrpSpPr>
          <p:nvPr/>
        </p:nvGrpSpPr>
        <p:grpSpPr bwMode="auto">
          <a:xfrm>
            <a:off x="7543800" y="1371600"/>
            <a:ext cx="533400" cy="2209800"/>
            <a:chOff x="4320" y="864"/>
            <a:chExt cx="336" cy="1392"/>
          </a:xfrm>
        </p:grpSpPr>
        <p:sp>
          <p:nvSpPr>
            <p:cNvPr id="348191" name="Line 31"/>
            <p:cNvSpPr>
              <a:spLocks noChangeShapeType="1"/>
            </p:cNvSpPr>
            <p:nvPr/>
          </p:nvSpPr>
          <p:spPr bwMode="auto">
            <a:xfrm>
              <a:off x="4368" y="1632"/>
              <a:ext cx="288" cy="62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8192" name="Line 32"/>
            <p:cNvSpPr>
              <a:spLocks noChangeShapeType="1"/>
            </p:cNvSpPr>
            <p:nvPr/>
          </p:nvSpPr>
          <p:spPr bwMode="auto">
            <a:xfrm>
              <a:off x="4320" y="864"/>
              <a:ext cx="288" cy="62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48193" name="Group 33"/>
          <p:cNvGrpSpPr>
            <a:grpSpLocks/>
          </p:cNvGrpSpPr>
          <p:nvPr/>
        </p:nvGrpSpPr>
        <p:grpSpPr bwMode="auto">
          <a:xfrm>
            <a:off x="8991600" y="1752600"/>
            <a:ext cx="685800" cy="1371600"/>
            <a:chOff x="4608" y="1056"/>
            <a:chExt cx="432" cy="864"/>
          </a:xfrm>
        </p:grpSpPr>
        <p:sp>
          <p:nvSpPr>
            <p:cNvPr id="348194" name="Line 34"/>
            <p:cNvSpPr>
              <a:spLocks noChangeShapeType="1"/>
            </p:cNvSpPr>
            <p:nvPr/>
          </p:nvSpPr>
          <p:spPr bwMode="auto">
            <a:xfrm>
              <a:off x="4608" y="1056"/>
              <a:ext cx="384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8195" name="Line 35"/>
            <p:cNvSpPr>
              <a:spLocks noChangeShapeType="1"/>
            </p:cNvSpPr>
            <p:nvPr/>
          </p:nvSpPr>
          <p:spPr bwMode="auto">
            <a:xfrm>
              <a:off x="4656" y="1728"/>
              <a:ext cx="384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48203" name="Group 43"/>
          <p:cNvGrpSpPr>
            <a:grpSpLocks/>
          </p:cNvGrpSpPr>
          <p:nvPr/>
        </p:nvGrpSpPr>
        <p:grpSpPr bwMode="auto">
          <a:xfrm>
            <a:off x="2057400" y="1371600"/>
            <a:ext cx="3886200" cy="3657600"/>
            <a:chOff x="336" y="864"/>
            <a:chExt cx="2448" cy="2304"/>
          </a:xfrm>
        </p:grpSpPr>
        <p:sp>
          <p:nvSpPr>
            <p:cNvPr id="348165" name="Text Box 5"/>
            <p:cNvSpPr txBox="1">
              <a:spLocks noChangeArrowheads="1"/>
            </p:cNvSpPr>
            <p:nvPr/>
          </p:nvSpPr>
          <p:spPr bwMode="auto">
            <a:xfrm>
              <a:off x="2208" y="864"/>
              <a:ext cx="57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 sz="2800"/>
                <a:t>М</a:t>
              </a:r>
            </a:p>
          </p:txBody>
        </p:sp>
        <p:sp>
          <p:nvSpPr>
            <p:cNvPr id="348196" name="Freeform 36"/>
            <p:cNvSpPr>
              <a:spLocks/>
            </p:cNvSpPr>
            <p:nvPr/>
          </p:nvSpPr>
          <p:spPr bwMode="auto">
            <a:xfrm>
              <a:off x="336" y="960"/>
              <a:ext cx="2400" cy="2208"/>
            </a:xfrm>
            <a:custGeom>
              <a:avLst/>
              <a:gdLst>
                <a:gd name="T0" fmla="*/ 0 w 2400"/>
                <a:gd name="T1" fmla="*/ 2208 h 2208"/>
                <a:gd name="T2" fmla="*/ 2400 w 2400"/>
                <a:gd name="T3" fmla="*/ 2208 h 2208"/>
                <a:gd name="T4" fmla="*/ 1824 w 2400"/>
                <a:gd name="T5" fmla="*/ 0 h 2208"/>
                <a:gd name="T6" fmla="*/ 0 w 2400"/>
                <a:gd name="T7" fmla="*/ 2208 h 2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00" h="2208">
                  <a:moveTo>
                    <a:pt x="0" y="2208"/>
                  </a:moveTo>
                  <a:lnTo>
                    <a:pt x="2400" y="2208"/>
                  </a:lnTo>
                  <a:lnTo>
                    <a:pt x="1824" y="0"/>
                  </a:lnTo>
                  <a:lnTo>
                    <a:pt x="0" y="2208"/>
                  </a:lnTo>
                  <a:close/>
                </a:path>
              </a:pathLst>
            </a:custGeom>
            <a:solidFill>
              <a:srgbClr val="BBE0E3">
                <a:alpha val="33000"/>
              </a:srgbClr>
            </a:solidFill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48197" name="Group 37"/>
          <p:cNvGrpSpPr>
            <a:grpSpLocks/>
          </p:cNvGrpSpPr>
          <p:nvPr/>
        </p:nvGrpSpPr>
        <p:grpSpPr bwMode="auto">
          <a:xfrm>
            <a:off x="4724401" y="1524000"/>
            <a:ext cx="422275" cy="3900416"/>
            <a:chOff x="2160" y="1488"/>
            <a:chExt cx="266" cy="1663"/>
          </a:xfrm>
        </p:grpSpPr>
        <p:grpSp>
          <p:nvGrpSpPr>
            <p:cNvPr id="348198" name="Group 38"/>
            <p:cNvGrpSpPr>
              <a:grpSpLocks/>
            </p:cNvGrpSpPr>
            <p:nvPr/>
          </p:nvGrpSpPr>
          <p:grpSpPr bwMode="auto">
            <a:xfrm>
              <a:off x="2160" y="1488"/>
              <a:ext cx="144" cy="1488"/>
              <a:chOff x="1248" y="1440"/>
              <a:chExt cx="144" cy="1488"/>
            </a:xfrm>
          </p:grpSpPr>
          <p:sp>
            <p:nvSpPr>
              <p:cNvPr id="348199" name="Line 39"/>
              <p:cNvSpPr>
                <a:spLocks noChangeShapeType="1"/>
              </p:cNvSpPr>
              <p:nvPr/>
            </p:nvSpPr>
            <p:spPr bwMode="auto">
              <a:xfrm>
                <a:off x="1392" y="1440"/>
                <a:ext cx="0" cy="14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48200" name="Freeform 40"/>
              <p:cNvSpPr>
                <a:spLocks/>
              </p:cNvSpPr>
              <p:nvPr/>
            </p:nvSpPr>
            <p:spPr bwMode="auto">
              <a:xfrm>
                <a:off x="1248" y="2784"/>
                <a:ext cx="144" cy="144"/>
              </a:xfrm>
              <a:custGeom>
                <a:avLst/>
                <a:gdLst>
                  <a:gd name="T0" fmla="*/ 144 w 144"/>
                  <a:gd name="T1" fmla="*/ 0 h 144"/>
                  <a:gd name="T2" fmla="*/ 0 w 144"/>
                  <a:gd name="T3" fmla="*/ 0 h 144"/>
                  <a:gd name="T4" fmla="*/ 0 w 144"/>
                  <a:gd name="T5" fmla="*/ 144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44" h="144">
                    <a:moveTo>
                      <a:pt x="144" y="0"/>
                    </a:moveTo>
                    <a:lnTo>
                      <a:pt x="0" y="0"/>
                    </a:lnTo>
                    <a:lnTo>
                      <a:pt x="0" y="144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48201" name="Text Box 41"/>
            <p:cNvSpPr txBox="1">
              <a:spLocks noChangeArrowheads="1"/>
            </p:cNvSpPr>
            <p:nvPr/>
          </p:nvSpPr>
          <p:spPr bwMode="auto">
            <a:xfrm>
              <a:off x="2160" y="2928"/>
              <a:ext cx="266" cy="2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b="1"/>
                <a:t>N</a:t>
              </a:r>
              <a:endParaRPr lang="ru-RU" sz="2800" b="1"/>
            </a:p>
          </p:txBody>
        </p:sp>
      </p:grpSp>
      <p:sp>
        <p:nvSpPr>
          <p:cNvPr id="348202" name="Text Box 42"/>
          <p:cNvSpPr txBox="1">
            <a:spLocks noChangeArrowheads="1"/>
          </p:cNvSpPr>
          <p:nvPr/>
        </p:nvSpPr>
        <p:spPr bwMode="auto">
          <a:xfrm>
            <a:off x="5943600" y="4953000"/>
            <a:ext cx="39305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0000FF"/>
                </a:solidFill>
              </a:rPr>
              <a:t>A</a:t>
            </a:r>
            <a:endParaRPr lang="ru-RU" sz="280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781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48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34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34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48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48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48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48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48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348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48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1000"/>
                                        <p:tgtEl>
                                          <p:spTgt spid="348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1000"/>
                                        <p:tgtEl>
                                          <p:spTgt spid="348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48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48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348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31" name="Freeform 31"/>
          <p:cNvSpPr>
            <a:spLocks/>
          </p:cNvSpPr>
          <p:nvPr/>
        </p:nvSpPr>
        <p:spPr bwMode="auto">
          <a:xfrm>
            <a:off x="922333" y="1485107"/>
            <a:ext cx="4343400" cy="2971800"/>
          </a:xfrm>
          <a:custGeom>
            <a:avLst/>
            <a:gdLst>
              <a:gd name="T0" fmla="*/ 48 w 2736"/>
              <a:gd name="T1" fmla="*/ 1808 h 1872"/>
              <a:gd name="T2" fmla="*/ 96 w 2736"/>
              <a:gd name="T3" fmla="*/ 1824 h 1872"/>
              <a:gd name="T4" fmla="*/ 80 w 2736"/>
              <a:gd name="T5" fmla="*/ 1824 h 1872"/>
              <a:gd name="T6" fmla="*/ 48 w 2736"/>
              <a:gd name="T7" fmla="*/ 1840 h 1872"/>
              <a:gd name="T8" fmla="*/ 16 w 2736"/>
              <a:gd name="T9" fmla="*/ 1872 h 1872"/>
              <a:gd name="T10" fmla="*/ 896 w 2736"/>
              <a:gd name="T11" fmla="*/ 16 h 1872"/>
              <a:gd name="T12" fmla="*/ 896 w 2736"/>
              <a:gd name="T13" fmla="*/ 0 h 1872"/>
              <a:gd name="T14" fmla="*/ 2736 w 2736"/>
              <a:gd name="T15" fmla="*/ 1584 h 1872"/>
              <a:gd name="T16" fmla="*/ 0 w 2736"/>
              <a:gd name="T17" fmla="*/ 1856 h 1872"/>
              <a:gd name="T18" fmla="*/ 48 w 2736"/>
              <a:gd name="T19" fmla="*/ 1808 h 18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736" h="1872">
                <a:moveTo>
                  <a:pt x="48" y="1808"/>
                </a:moveTo>
                <a:lnTo>
                  <a:pt x="96" y="1824"/>
                </a:lnTo>
                <a:lnTo>
                  <a:pt x="80" y="1824"/>
                </a:lnTo>
                <a:lnTo>
                  <a:pt x="48" y="1840"/>
                </a:lnTo>
                <a:lnTo>
                  <a:pt x="16" y="1872"/>
                </a:lnTo>
                <a:lnTo>
                  <a:pt x="896" y="16"/>
                </a:lnTo>
                <a:lnTo>
                  <a:pt x="896" y="0"/>
                </a:lnTo>
                <a:lnTo>
                  <a:pt x="2736" y="1584"/>
                </a:lnTo>
                <a:lnTo>
                  <a:pt x="0" y="1856"/>
                </a:lnTo>
                <a:lnTo>
                  <a:pt x="48" y="1808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</a:gra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2806" name="Text Box 6"/>
          <p:cNvSpPr txBox="1">
            <a:spLocks noChangeArrowheads="1"/>
          </p:cNvSpPr>
          <p:nvPr/>
        </p:nvSpPr>
        <p:spPr bwMode="auto">
          <a:xfrm>
            <a:off x="640900" y="4222451"/>
            <a:ext cx="40267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/>
              <a:t>А</a:t>
            </a:r>
          </a:p>
        </p:txBody>
      </p:sp>
      <p:sp>
        <p:nvSpPr>
          <p:cNvPr id="332807" name="Text Box 7"/>
          <p:cNvSpPr txBox="1">
            <a:spLocks noChangeArrowheads="1"/>
          </p:cNvSpPr>
          <p:nvPr/>
        </p:nvSpPr>
        <p:spPr bwMode="auto">
          <a:xfrm>
            <a:off x="2071192" y="1052736"/>
            <a:ext cx="38664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/>
              <a:t>В</a:t>
            </a:r>
          </a:p>
        </p:txBody>
      </p:sp>
      <p:sp>
        <p:nvSpPr>
          <p:cNvPr id="332813" name="Text Box 13"/>
          <p:cNvSpPr txBox="1">
            <a:spLocks noChangeArrowheads="1"/>
          </p:cNvSpPr>
          <p:nvPr/>
        </p:nvSpPr>
        <p:spPr bwMode="auto">
          <a:xfrm rot="17462584">
            <a:off x="791682" y="3005907"/>
            <a:ext cx="37863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b="1" i="1" dirty="0" smtClean="0"/>
              <a:t>c</a:t>
            </a:r>
            <a:endParaRPr lang="ru-RU" sz="3600" b="1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2818" name="Text Box 18"/>
              <p:cNvSpPr txBox="1">
                <a:spLocks noChangeArrowheads="1"/>
              </p:cNvSpPr>
              <p:nvPr/>
            </p:nvSpPr>
            <p:spPr bwMode="auto">
              <a:xfrm>
                <a:off x="3694651" y="2107649"/>
                <a:ext cx="622285" cy="5847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3200" b="1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332818" name="Text 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694651" y="2107649"/>
                <a:ext cx="622285" cy="58477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2821" name="Text Box 21"/>
          <p:cNvSpPr txBox="1">
            <a:spLocks noChangeArrowheads="1"/>
          </p:cNvSpPr>
          <p:nvPr/>
        </p:nvSpPr>
        <p:spPr bwMode="auto">
          <a:xfrm>
            <a:off x="5439867" y="3734023"/>
            <a:ext cx="37542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dirty="0" smtClean="0"/>
              <a:t>C</a:t>
            </a:r>
            <a:endParaRPr lang="ru-RU" sz="2800" b="1" dirty="0"/>
          </a:p>
        </p:txBody>
      </p:sp>
      <p:sp>
        <p:nvSpPr>
          <p:cNvPr id="332829" name="Text Box 29"/>
          <p:cNvSpPr txBox="1">
            <a:spLocks noChangeArrowheads="1"/>
          </p:cNvSpPr>
          <p:nvPr/>
        </p:nvSpPr>
        <p:spPr bwMode="auto">
          <a:xfrm>
            <a:off x="85887" y="219939"/>
            <a:ext cx="12106113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Uchburchak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tomonlariga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ko‘ra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yuzini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topish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(GERON)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formulasi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2832" name="Text Box 32"/>
          <p:cNvSpPr txBox="1">
            <a:spLocks noChangeArrowheads="1"/>
          </p:cNvSpPr>
          <p:nvPr/>
        </p:nvSpPr>
        <p:spPr bwMode="auto">
          <a:xfrm>
            <a:off x="2766858" y="4151967"/>
            <a:ext cx="40427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 i="1" dirty="0"/>
              <a:t>b</a:t>
            </a:r>
            <a:endParaRPr lang="ru-RU" sz="3200" b="1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5462092" y="1639383"/>
                <a:ext cx="5446363" cy="688715"/>
              </a:xfrm>
              <a:prstGeom prst="rect">
                <a:avLst/>
              </a:prstGeom>
              <a:ln>
                <a:solidFill>
                  <a:srgbClr val="00B050"/>
                </a:solidFill>
              </a:ln>
            </p:spPr>
            <p:txBody>
              <a:bodyPr wrap="none">
                <a:spAutoFit/>
              </a:bodyPr>
              <a:lstStyle/>
              <a:p>
                <a:r>
                  <a:rPr lang="en-US" sz="3200" b="1" dirty="0" smtClean="0">
                    <a:solidFill>
                      <a:srgbClr val="7A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b="1" i="1" smtClean="0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US" sz="3200" b="1" i="1" smtClean="0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𝒑</m:t>
                        </m:r>
                        <m:r>
                          <a:rPr lang="en-US" sz="3200" b="1" i="1" smtClean="0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</m:t>
                        </m:r>
                        <m:r>
                          <a:rPr lang="en-US" sz="3200" b="1" i="1" smtClean="0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𝒑</m:t>
                        </m:r>
                        <m:r>
                          <a:rPr lang="en-US" sz="3200" b="1" i="1" smtClean="0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3200" b="1" i="1" smtClean="0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𝒂</m:t>
                        </m:r>
                        <m:r>
                          <a:rPr lang="en-US" sz="3200" b="1" i="1" smtClean="0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)(</m:t>
                        </m:r>
                        <m:r>
                          <a:rPr lang="en-US" sz="3200" b="1" i="1" smtClean="0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𝒑</m:t>
                        </m:r>
                        <m:r>
                          <a:rPr lang="en-US" sz="3200" b="1" i="1" smtClean="0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3200" b="1" i="1" smtClean="0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𝒃</m:t>
                        </m:r>
                        <m:r>
                          <a:rPr lang="en-US" sz="3200" b="1" i="1" smtClean="0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)(</m:t>
                        </m:r>
                        <m:r>
                          <a:rPr lang="en-US" sz="3200" b="1" i="1" smtClean="0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𝒑</m:t>
                        </m:r>
                        <m:r>
                          <a:rPr lang="en-US" sz="3200" b="1" i="1" smtClean="0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3200" b="1" i="1" smtClean="0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𝒄</m:t>
                        </m:r>
                        <m:r>
                          <a:rPr lang="en-US" sz="3200" b="1" i="1" smtClean="0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</m:t>
                        </m:r>
                      </m:e>
                    </m:rad>
                  </m:oMath>
                </a14:m>
                <a:endParaRPr lang="ru-RU" sz="3200" b="1" dirty="0">
                  <a:solidFill>
                    <a:srgbClr val="7A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2092" y="1639383"/>
                <a:ext cx="5446363" cy="688715"/>
              </a:xfrm>
              <a:prstGeom prst="rect">
                <a:avLst/>
              </a:prstGeom>
              <a:blipFill rotWithShape="0">
                <a:blip r:embed="rId4"/>
                <a:stretch>
                  <a:fillRect l="-2682" t="-870" b="-21739"/>
                </a:stretch>
              </a:blipFill>
              <a:ln>
                <a:solidFill>
                  <a:srgbClr val="00B05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816080" y="2454091"/>
                <a:ext cx="1946367" cy="898323"/>
              </a:xfrm>
              <a:prstGeom prst="rect">
                <a:avLst/>
              </a:prstGeom>
              <a:noFill/>
              <a:ln>
                <a:solidFill>
                  <a:srgbClr val="00B050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 smtClean="0">
                    <a:solidFill>
                      <a:srgbClr val="002060"/>
                    </a:solidFill>
                  </a:rPr>
                  <a:t>p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  <m: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  <m: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𝒄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ru-RU" b="1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6080" y="2454091"/>
                <a:ext cx="1946367" cy="898323"/>
              </a:xfrm>
              <a:prstGeom prst="rect">
                <a:avLst/>
              </a:prstGeom>
              <a:blipFill rotWithShape="0">
                <a:blip r:embed="rId5"/>
                <a:stretch>
                  <a:fillRect l="-9034" b="-12081"/>
                </a:stretch>
              </a:blipFill>
              <a:ln>
                <a:solidFill>
                  <a:srgbClr val="00B05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672064" y="3648288"/>
                <a:ext cx="3796232" cy="8086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3200" b="1" dirty="0">
                    <a:solidFill>
                      <a:schemeClr val="tx1"/>
                    </a:solidFill>
                  </a:rPr>
                  <a:t>p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𝟒𝟐</m:t>
                        </m:r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𝟒𝟓</m:t>
                        </m:r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𝟑𝟗</m:t>
                        </m:r>
                      </m:num>
                      <m:den>
                        <m:r>
                          <a:rPr 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3200" b="1" dirty="0" smtClean="0"/>
                  <a:t> = 63 cm</a:t>
                </a:r>
                <a:endParaRPr lang="ru-RU" sz="3200" b="1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2064" y="3648288"/>
                <a:ext cx="3796232" cy="808619"/>
              </a:xfrm>
              <a:prstGeom prst="rect">
                <a:avLst/>
              </a:prstGeom>
              <a:blipFill rotWithShape="0">
                <a:blip r:embed="rId6"/>
                <a:stretch>
                  <a:fillRect l="-1926" r="-3371" b="-1203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Прямоугольник 4"/>
          <p:cNvSpPr/>
          <p:nvPr/>
        </p:nvSpPr>
        <p:spPr>
          <a:xfrm rot="17503933">
            <a:off x="639671" y="2303404"/>
            <a:ext cx="13356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= 39 </a:t>
            </a:r>
            <a:r>
              <a:rPr lang="en-US" sz="2800" b="1" dirty="0"/>
              <a:t>cm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123365" y="4181482"/>
            <a:ext cx="13356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= 45 </a:t>
            </a:r>
            <a:r>
              <a:rPr lang="en-US" sz="2800" b="1" dirty="0"/>
              <a:t>cm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068563" y="2182823"/>
            <a:ext cx="13356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= 42 </a:t>
            </a:r>
            <a:r>
              <a:rPr lang="en-US" sz="2800" b="1" dirty="0"/>
              <a:t>cm</a:t>
            </a:r>
            <a:endParaRPr lang="ru-RU" sz="2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935996" y="3027273"/>
            <a:ext cx="206979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rgbClr val="7A0000"/>
                </a:solidFill>
              </a:rPr>
              <a:t>S = ? cm²</a:t>
            </a:r>
            <a:endParaRPr lang="ru-RU" sz="4000" b="1" dirty="0">
              <a:solidFill>
                <a:srgbClr val="7A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2072445" y="5099384"/>
                <a:ext cx="8132996" cy="10450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𝟔𝟑</m:t>
                        </m:r>
                        <m:r>
                          <a:rPr lang="en-US" sz="2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</m:t>
                        </m:r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𝟔𝟑</m:t>
                        </m:r>
                        <m:r>
                          <a:rPr lang="en-US" sz="2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𝟒𝟐</m:t>
                        </m:r>
                        <m:r>
                          <a:rPr lang="en-US" sz="2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)(</m:t>
                        </m:r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𝟔𝟑</m:t>
                        </m:r>
                        <m:r>
                          <a:rPr lang="en-US" sz="2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𝟒𝟓</m:t>
                        </m:r>
                        <m:r>
                          <a:rPr lang="en-US" sz="2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)(</m:t>
                        </m:r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𝟔𝟑</m:t>
                        </m:r>
                        <m:r>
                          <a:rPr lang="en-US" sz="2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𝟑𝟗</m:t>
                        </m:r>
                        <m:r>
                          <a:rPr lang="en-US" sz="2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</m:t>
                        </m:r>
                      </m:e>
                    </m:rad>
                    <m:r>
                      <a:rPr lang="en-US" sz="2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2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𝟕𝟓𝟔</m:t>
                    </m:r>
                    <m:r>
                      <a:rPr lang="en-US" sz="2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2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𝒄𝒎</m:t>
                    </m:r>
                    <m:r>
                      <a:rPr lang="en-US" sz="2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²</m:t>
                    </m:r>
                  </m:oMath>
                </a14:m>
                <a:endParaRPr lang="en-US" sz="28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ru-RU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2445" y="5099384"/>
                <a:ext cx="8132996" cy="1045030"/>
              </a:xfrm>
              <a:prstGeom prst="rect">
                <a:avLst/>
              </a:prstGeom>
              <a:blipFill rotWithShape="0">
                <a:blip r:embed="rId7"/>
                <a:stretch>
                  <a:fillRect l="-1574" t="-117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131528" y="1257897"/>
            <a:ext cx="16738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7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8 - masala</a:t>
            </a:r>
            <a:endParaRPr lang="ru-RU" sz="2400" b="1" dirty="0">
              <a:solidFill>
                <a:srgbClr val="7A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6226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/>
      <p:bldP spid="6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314" y="236192"/>
            <a:ext cx="11552630" cy="686632"/>
          </a:xfrm>
          <a:prstGeom prst="rect">
            <a:avLst/>
          </a:prstGeom>
          <a:solidFill>
            <a:srgbClr val="0070C0"/>
          </a:solidFill>
        </p:spPr>
        <p:txBody>
          <a:bodyPr vert="horz" wrap="square" lIns="0" tIns="34894" rIns="0" bIns="0" rtlCol="0" anchor="ctr">
            <a:spAutoFit/>
          </a:bodyPr>
          <a:lstStyle/>
          <a:p>
            <a:pPr marL="26841">
              <a:lnSpc>
                <a:spcPct val="100000"/>
              </a:lnSpc>
              <a:spcBef>
                <a:spcPts val="275"/>
              </a:spcBef>
            </a:pPr>
            <a:r>
              <a:rPr lang="en-US" sz="4233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sz="4233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233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33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233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33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233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33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ru-RU" sz="4233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sz="423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104112" y="1774279"/>
            <a:ext cx="41296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026">
              <a:spcAft>
                <a:spcPts val="199"/>
              </a:spcAft>
              <a:defRPr/>
            </a:pPr>
            <a:r>
              <a:rPr lang="en-US" sz="3600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2 - 4 - masala</a:t>
            </a:r>
            <a:endParaRPr lang="en-US" sz="3600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955746" y="4620708"/>
            <a:ext cx="40696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026">
              <a:spcAft>
                <a:spcPts val="199"/>
              </a:spcAft>
              <a:defRPr/>
            </a:pPr>
            <a:r>
              <a:rPr lang="en-US" sz="3200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200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Straight Connector 9"/>
          <p:cNvCxnSpPr/>
          <p:nvPr/>
        </p:nvCxnSpPr>
        <p:spPr>
          <a:xfrm>
            <a:off x="5375920" y="1639751"/>
            <a:ext cx="0" cy="4401750"/>
          </a:xfrm>
          <a:prstGeom prst="line">
            <a:avLst/>
          </a:prstGeom>
          <a:noFill/>
          <a:ln w="9525" cap="flat" cmpd="sng" algn="ctr">
            <a:solidFill>
              <a:srgbClr val="7F7F7F">
                <a:alpha val="50000"/>
              </a:srgbClr>
            </a:solidFill>
            <a:prstDash val="solid"/>
          </a:ln>
          <a:effectLst/>
        </p:spPr>
      </p:cxnSp>
      <p:sp>
        <p:nvSpPr>
          <p:cNvPr id="21" name="Oval 11"/>
          <p:cNvSpPr/>
          <p:nvPr/>
        </p:nvSpPr>
        <p:spPr>
          <a:xfrm>
            <a:off x="5946873" y="1665737"/>
            <a:ext cx="899989" cy="899989"/>
          </a:xfrm>
          <a:prstGeom prst="ellipse">
            <a:avLst/>
          </a:prstGeom>
          <a:solidFill>
            <a:srgbClr val="C00000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9026">
              <a:defRPr/>
            </a:pPr>
            <a:r>
              <a:rPr lang="en-US" sz="3810" kern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2" name="Oval 13"/>
          <p:cNvSpPr/>
          <p:nvPr/>
        </p:nvSpPr>
        <p:spPr>
          <a:xfrm>
            <a:off x="6055757" y="2782745"/>
            <a:ext cx="899989" cy="899989"/>
          </a:xfrm>
          <a:prstGeom prst="ellipse">
            <a:avLst/>
          </a:prstGeom>
          <a:solidFill>
            <a:srgbClr val="00B050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9026">
              <a:defRPr/>
            </a:pPr>
            <a:r>
              <a:rPr lang="en-US" sz="3810" kern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3" name="Oval 14"/>
          <p:cNvSpPr/>
          <p:nvPr/>
        </p:nvSpPr>
        <p:spPr>
          <a:xfrm>
            <a:off x="6021578" y="3899754"/>
            <a:ext cx="899989" cy="899989"/>
          </a:xfrm>
          <a:prstGeom prst="ellipse">
            <a:avLst/>
          </a:prstGeom>
          <a:solidFill>
            <a:srgbClr val="FFFF00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9026">
              <a:defRPr/>
            </a:pPr>
            <a:r>
              <a:rPr lang="en-US" sz="381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53746" y="2595422"/>
            <a:ext cx="37512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113-</a:t>
            </a:r>
            <a:r>
              <a:rPr lang="en-US" sz="5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sahifa</a:t>
            </a:r>
            <a:endParaRPr lang="ru-RU" sz="5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04112" y="2947188"/>
            <a:ext cx="24160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026">
              <a:spcAft>
                <a:spcPts val="199"/>
              </a:spcAft>
              <a:defRPr/>
            </a:pPr>
            <a:r>
              <a:rPr lang="en-US" sz="36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3600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masala</a:t>
            </a:r>
            <a:endParaRPr lang="en-US" sz="3600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38933" y="4026582"/>
            <a:ext cx="486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026">
              <a:spcAft>
                <a:spcPts val="199"/>
              </a:spcAft>
              <a:defRPr/>
            </a:pPr>
            <a:r>
              <a:rPr lang="en-US" sz="3600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– masala</a:t>
            </a:r>
            <a:endParaRPr lang="en-US" sz="3600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458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11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" presetClass="entr" presetSubtype="1" fill="hold" grpId="0" nodeType="withEffect" p14:presetBounceEnd="66667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667">
                                          <p:cBhvr additive="base">
                                            <p:cTn id="10" dur="9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667">
                                          <p:cBhvr additive="base">
                                            <p:cTn id="11" dur="9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" presetID="10" presetClass="entr" presetSubtype="0" fill="hold" grpId="0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" presetID="2" presetClass="entr" presetSubtype="1" fill="hold" grpId="0" nodeType="withEffect" p14:presetBounceEnd="66667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667">
                                          <p:cBhvr additive="base">
                                            <p:cTn id="17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667">
                                          <p:cBhvr additive="base">
                                            <p:cTn id="18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10" presetClass="entr" presetSubtype="0" fill="hold" grpId="0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1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2" presetID="2" presetClass="entr" presetSubtype="1" fill="hold" grpId="0" nodeType="withEffect" p14:presetBounceEnd="66667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667">
                                          <p:cBhvr additive="base">
                                            <p:cTn id="24" dur="11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667">
                                          <p:cBhvr additive="base">
                                            <p:cTn id="25" dur="11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6" presetID="10" presetClass="entr" presetSubtype="0" fill="hold" grpId="0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8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6" grpId="0"/>
          <p:bldP spid="17" grpId="0"/>
          <p:bldP spid="21" grpId="0" animBg="1"/>
          <p:bldP spid="22" grpId="0" animBg="1"/>
          <p:bldP spid="23" grpId="0" animBg="1"/>
          <p:bldP spid="13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11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" presetClass="entr" presetSubtype="1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" dur="9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1" dur="9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" presetID="10" presetClass="entr" presetSubtype="0" fill="hold" grpId="0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" presetID="2" presetClass="entr" presetSubtype="1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10" presetClass="entr" presetSubtype="0" fill="hold" grpId="0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1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2" presetID="2" presetClass="entr" presetSubtype="1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4" dur="11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5" dur="11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6" presetID="10" presetClass="entr" presetSubtype="0" fill="hold" grpId="0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8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6" grpId="0"/>
          <p:bldP spid="17" grpId="0"/>
          <p:bldP spid="21" grpId="0" animBg="1"/>
          <p:bldP spid="22" grpId="0" animBg="1"/>
          <p:bldP spid="23" grpId="0" animBg="1"/>
          <p:bldP spid="13" grpId="0"/>
        </p:bldLst>
      </p:timing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5634" name="Group 2"/>
          <p:cNvGrpSpPr>
            <a:grpSpLocks/>
          </p:cNvGrpSpPr>
          <p:nvPr/>
        </p:nvGrpSpPr>
        <p:grpSpPr bwMode="auto">
          <a:xfrm>
            <a:off x="3416300" y="1443038"/>
            <a:ext cx="1041400" cy="1524000"/>
            <a:chOff x="1192" y="1136"/>
            <a:chExt cx="656" cy="960"/>
          </a:xfrm>
        </p:grpSpPr>
        <p:sp>
          <p:nvSpPr>
            <p:cNvPr id="325635" name="Freeform 3"/>
            <p:cNvSpPr>
              <a:spLocks/>
            </p:cNvSpPr>
            <p:nvPr/>
          </p:nvSpPr>
          <p:spPr bwMode="auto">
            <a:xfrm>
              <a:off x="1192" y="1280"/>
              <a:ext cx="344" cy="672"/>
            </a:xfrm>
            <a:custGeom>
              <a:avLst/>
              <a:gdLst>
                <a:gd name="T0" fmla="*/ 0 w 344"/>
                <a:gd name="T1" fmla="*/ 672 h 672"/>
                <a:gd name="T2" fmla="*/ 344 w 344"/>
                <a:gd name="T3" fmla="*/ 0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44" h="672">
                  <a:moveTo>
                    <a:pt x="0" y="672"/>
                  </a:moveTo>
                  <a:lnTo>
                    <a:pt x="344" y="0"/>
                  </a:lnTo>
                </a:path>
              </a:pathLst>
            </a:custGeom>
            <a:noFill/>
            <a:ln w="38100">
              <a:solidFill>
                <a:srgbClr val="990099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325636" name="Freeform 4"/>
            <p:cNvSpPr>
              <a:spLocks/>
            </p:cNvSpPr>
            <p:nvPr/>
          </p:nvSpPr>
          <p:spPr bwMode="auto">
            <a:xfrm>
              <a:off x="1328" y="1240"/>
              <a:ext cx="520" cy="440"/>
            </a:xfrm>
            <a:custGeom>
              <a:avLst/>
              <a:gdLst>
                <a:gd name="T0" fmla="*/ 520 w 520"/>
                <a:gd name="T1" fmla="*/ 440 h 440"/>
                <a:gd name="T2" fmla="*/ 0 w 520"/>
                <a:gd name="T3" fmla="*/ 0 h 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20" h="440">
                  <a:moveTo>
                    <a:pt x="520" y="440"/>
                  </a:moveTo>
                  <a:lnTo>
                    <a:pt x="0" y="0"/>
                  </a:ln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325637" name="Freeform 5"/>
            <p:cNvSpPr>
              <a:spLocks/>
            </p:cNvSpPr>
            <p:nvPr/>
          </p:nvSpPr>
          <p:spPr bwMode="auto">
            <a:xfrm>
              <a:off x="1472" y="1136"/>
              <a:ext cx="40" cy="960"/>
            </a:xfrm>
            <a:custGeom>
              <a:avLst/>
              <a:gdLst>
                <a:gd name="T0" fmla="*/ 0 w 40"/>
                <a:gd name="T1" fmla="*/ 0 h 960"/>
                <a:gd name="T2" fmla="*/ 40 w 40"/>
                <a:gd name="T3" fmla="*/ 960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" h="960">
                  <a:moveTo>
                    <a:pt x="0" y="0"/>
                  </a:moveTo>
                  <a:lnTo>
                    <a:pt x="40" y="960"/>
                  </a:lnTo>
                </a:path>
              </a:pathLst>
            </a:custGeom>
            <a:noFill/>
            <a:ln w="57150">
              <a:solidFill>
                <a:srgbClr val="FFFF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</p:grpSp>
      <p:sp>
        <p:nvSpPr>
          <p:cNvPr id="325638" name="AutoShape 6"/>
          <p:cNvSpPr>
            <a:spLocks noChangeArrowheads="1"/>
          </p:cNvSpPr>
          <p:nvPr/>
        </p:nvSpPr>
        <p:spPr bwMode="auto">
          <a:xfrm>
            <a:off x="2130426" y="2971800"/>
            <a:ext cx="6048375" cy="2374900"/>
          </a:xfrm>
          <a:prstGeom prst="triangle">
            <a:avLst>
              <a:gd name="adj" fmla="val 29815"/>
            </a:avLst>
          </a:prstGeom>
          <a:gradFill rotWithShape="1">
            <a:gsLst>
              <a:gs pos="0">
                <a:schemeClr val="bg1"/>
              </a:gs>
              <a:gs pos="100000">
                <a:srgbClr val="CC66FF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25639" name="Freeform 7"/>
          <p:cNvSpPr>
            <a:spLocks/>
          </p:cNvSpPr>
          <p:nvPr/>
        </p:nvSpPr>
        <p:spPr bwMode="auto">
          <a:xfrm>
            <a:off x="3924301" y="2941638"/>
            <a:ext cx="36513" cy="2425700"/>
          </a:xfrm>
          <a:custGeom>
            <a:avLst/>
            <a:gdLst>
              <a:gd name="T0" fmla="*/ 0 w 23"/>
              <a:gd name="T1" fmla="*/ 0 h 1528"/>
              <a:gd name="T2" fmla="*/ 23 w 23"/>
              <a:gd name="T3" fmla="*/ 1528 h 152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3" h="1528">
                <a:moveTo>
                  <a:pt x="0" y="0"/>
                </a:moveTo>
                <a:lnTo>
                  <a:pt x="23" y="1528"/>
                </a:lnTo>
              </a:path>
            </a:pathLst>
          </a:custGeom>
          <a:noFill/>
          <a:ln w="57150">
            <a:solidFill>
              <a:srgbClr val="FFFF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325640" name="Freeform 8"/>
          <p:cNvSpPr>
            <a:spLocks/>
          </p:cNvSpPr>
          <p:nvPr/>
        </p:nvSpPr>
        <p:spPr bwMode="auto">
          <a:xfrm>
            <a:off x="4457701" y="2293938"/>
            <a:ext cx="3719513" cy="3060700"/>
          </a:xfrm>
          <a:custGeom>
            <a:avLst/>
            <a:gdLst>
              <a:gd name="T0" fmla="*/ 2343 w 2343"/>
              <a:gd name="T1" fmla="*/ 1928 h 1928"/>
              <a:gd name="T2" fmla="*/ 0 w 2343"/>
              <a:gd name="T3" fmla="*/ 0 h 192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343" h="1928">
                <a:moveTo>
                  <a:pt x="2343" y="1928"/>
                </a:moveTo>
                <a:lnTo>
                  <a:pt x="0" y="0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325641" name="Line 9"/>
          <p:cNvSpPr>
            <a:spLocks noChangeShapeType="1"/>
          </p:cNvSpPr>
          <p:nvPr/>
        </p:nvSpPr>
        <p:spPr bwMode="auto">
          <a:xfrm flipH="1" flipV="1">
            <a:off x="2562226" y="2322514"/>
            <a:ext cx="1368425" cy="649287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325642" name="Freeform 10"/>
          <p:cNvSpPr>
            <a:spLocks/>
          </p:cNvSpPr>
          <p:nvPr/>
        </p:nvSpPr>
        <p:spPr bwMode="auto">
          <a:xfrm>
            <a:off x="2130426" y="2713038"/>
            <a:ext cx="1298575" cy="2635250"/>
          </a:xfrm>
          <a:custGeom>
            <a:avLst/>
            <a:gdLst>
              <a:gd name="T0" fmla="*/ 0 w 818"/>
              <a:gd name="T1" fmla="*/ 1660 h 1660"/>
              <a:gd name="T2" fmla="*/ 818 w 818"/>
              <a:gd name="T3" fmla="*/ 0 h 166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818" h="1660">
                <a:moveTo>
                  <a:pt x="0" y="1660"/>
                </a:moveTo>
                <a:lnTo>
                  <a:pt x="818" y="0"/>
                </a:lnTo>
              </a:path>
            </a:pathLst>
          </a:custGeom>
          <a:noFill/>
          <a:ln w="38100">
            <a:solidFill>
              <a:srgbClr val="990099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325643" name="Text Box 11"/>
          <p:cNvSpPr txBox="1">
            <a:spLocks noChangeArrowheads="1"/>
          </p:cNvSpPr>
          <p:nvPr/>
        </p:nvSpPr>
        <p:spPr bwMode="auto">
          <a:xfrm>
            <a:off x="8105776" y="5275263"/>
            <a:ext cx="3667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>
                <a:solidFill>
                  <a:srgbClr val="0000FF"/>
                </a:solidFill>
                <a:latin typeface="Tahoma" panose="020B0604030504040204" pitchFamily="34" charset="0"/>
              </a:rPr>
              <a:t>А</a:t>
            </a:r>
          </a:p>
        </p:txBody>
      </p:sp>
      <p:sp>
        <p:nvSpPr>
          <p:cNvPr id="325644" name="Text Box 12"/>
          <p:cNvSpPr txBox="1">
            <a:spLocks noChangeArrowheads="1"/>
          </p:cNvSpPr>
          <p:nvPr/>
        </p:nvSpPr>
        <p:spPr bwMode="auto">
          <a:xfrm>
            <a:off x="4073525" y="2682875"/>
            <a:ext cx="363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>
                <a:solidFill>
                  <a:srgbClr val="0000FF"/>
                </a:solidFill>
                <a:latin typeface="Tahoma" panose="020B0604030504040204" pitchFamily="34" charset="0"/>
              </a:rPr>
              <a:t>В</a:t>
            </a:r>
          </a:p>
        </p:txBody>
      </p:sp>
      <p:sp>
        <p:nvSpPr>
          <p:cNvPr id="325645" name="Text Box 13"/>
          <p:cNvSpPr txBox="1">
            <a:spLocks noChangeArrowheads="1"/>
          </p:cNvSpPr>
          <p:nvPr/>
        </p:nvSpPr>
        <p:spPr bwMode="auto">
          <a:xfrm>
            <a:off x="1703388" y="5203825"/>
            <a:ext cx="3667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>
                <a:solidFill>
                  <a:srgbClr val="0000FF"/>
                </a:solidFill>
                <a:latin typeface="Tahoma" panose="020B0604030504040204" pitchFamily="34" charset="0"/>
              </a:rPr>
              <a:t>С</a:t>
            </a:r>
          </a:p>
        </p:txBody>
      </p:sp>
      <p:sp>
        <p:nvSpPr>
          <p:cNvPr id="325646" name="Text Box 14"/>
          <p:cNvSpPr txBox="1">
            <a:spLocks noChangeArrowheads="1"/>
          </p:cNvSpPr>
          <p:nvPr/>
        </p:nvSpPr>
        <p:spPr bwMode="auto">
          <a:xfrm>
            <a:off x="3792538" y="5373689"/>
            <a:ext cx="37061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>
                <a:latin typeface="Tahoma" panose="020B0604030504040204" pitchFamily="34" charset="0"/>
              </a:rPr>
              <a:t>К</a:t>
            </a:r>
          </a:p>
        </p:txBody>
      </p:sp>
      <p:sp>
        <p:nvSpPr>
          <p:cNvPr id="325647" name="Text Box 15"/>
          <p:cNvSpPr txBox="1">
            <a:spLocks noChangeArrowheads="1"/>
          </p:cNvSpPr>
          <p:nvPr/>
        </p:nvSpPr>
        <p:spPr bwMode="auto">
          <a:xfrm>
            <a:off x="4578350" y="2035175"/>
            <a:ext cx="419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>
                <a:latin typeface="Tahoma" panose="020B0604030504040204" pitchFamily="34" charset="0"/>
              </a:rPr>
              <a:t>М</a:t>
            </a:r>
          </a:p>
        </p:txBody>
      </p:sp>
      <p:grpSp>
        <p:nvGrpSpPr>
          <p:cNvPr id="325648" name="Group 16"/>
          <p:cNvGrpSpPr>
            <a:grpSpLocks/>
          </p:cNvGrpSpPr>
          <p:nvPr/>
        </p:nvGrpSpPr>
        <p:grpSpPr bwMode="auto">
          <a:xfrm>
            <a:off x="3817938" y="1314451"/>
            <a:ext cx="400050" cy="576263"/>
            <a:chOff x="3515" y="1888"/>
            <a:chExt cx="252" cy="363"/>
          </a:xfrm>
        </p:grpSpPr>
        <p:sp>
          <p:nvSpPr>
            <p:cNvPr id="325649" name="Oval 17"/>
            <p:cNvSpPr>
              <a:spLocks noChangeArrowheads="1"/>
            </p:cNvSpPr>
            <p:nvPr/>
          </p:nvSpPr>
          <p:spPr bwMode="auto">
            <a:xfrm>
              <a:off x="3515" y="2160"/>
              <a:ext cx="91" cy="91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5650" name="Text Box 18"/>
            <p:cNvSpPr txBox="1">
              <a:spLocks noChangeArrowheads="1"/>
            </p:cNvSpPr>
            <p:nvPr/>
          </p:nvSpPr>
          <p:spPr bwMode="auto">
            <a:xfrm>
              <a:off x="3515" y="1888"/>
              <a:ext cx="25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rgbClr val="FF0000"/>
                  </a:solidFill>
                  <a:latin typeface="Tahoma" panose="020B0604030504040204" pitchFamily="34" charset="0"/>
                </a:rPr>
                <a:t>O</a:t>
              </a:r>
              <a:endParaRPr lang="ru-RU" sz="2400">
                <a:solidFill>
                  <a:srgbClr val="FF0000"/>
                </a:solidFill>
                <a:latin typeface="Tahoma" panose="020B0604030504040204" pitchFamily="34" charset="0"/>
              </a:endParaRPr>
            </a:p>
          </p:txBody>
        </p:sp>
      </p:grpSp>
      <p:sp>
        <p:nvSpPr>
          <p:cNvPr id="325651" name="Text Box 19"/>
          <p:cNvSpPr txBox="1">
            <a:spLocks noChangeArrowheads="1"/>
          </p:cNvSpPr>
          <p:nvPr/>
        </p:nvSpPr>
        <p:spPr bwMode="auto">
          <a:xfrm>
            <a:off x="3143250" y="2276475"/>
            <a:ext cx="36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>
                <a:latin typeface="Tahoma" panose="020B0604030504040204" pitchFamily="34" charset="0"/>
              </a:rPr>
              <a:t>Т</a:t>
            </a:r>
          </a:p>
        </p:txBody>
      </p:sp>
      <p:sp>
        <p:nvSpPr>
          <p:cNvPr id="325652" name="Freeform 20"/>
          <p:cNvSpPr>
            <a:spLocks/>
          </p:cNvSpPr>
          <p:nvPr/>
        </p:nvSpPr>
        <p:spPr bwMode="auto">
          <a:xfrm>
            <a:off x="3948113" y="1570038"/>
            <a:ext cx="1092200" cy="1409700"/>
          </a:xfrm>
          <a:custGeom>
            <a:avLst/>
            <a:gdLst>
              <a:gd name="T0" fmla="*/ 688 w 688"/>
              <a:gd name="T1" fmla="*/ 0 h 888"/>
              <a:gd name="T2" fmla="*/ 0 w 688"/>
              <a:gd name="T3" fmla="*/ 888 h 88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88" h="888">
                <a:moveTo>
                  <a:pt x="688" y="0"/>
                </a:moveTo>
                <a:lnTo>
                  <a:pt x="0" y="888"/>
                </a:lnTo>
              </a:path>
            </a:pathLst>
          </a:custGeom>
          <a:noFill/>
          <a:ln w="1905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325653" name="Freeform 21"/>
          <p:cNvSpPr>
            <a:spLocks/>
          </p:cNvSpPr>
          <p:nvPr/>
        </p:nvSpPr>
        <p:spPr bwMode="auto">
          <a:xfrm>
            <a:off x="3930650" y="5130800"/>
            <a:ext cx="215900" cy="215900"/>
          </a:xfrm>
          <a:custGeom>
            <a:avLst/>
            <a:gdLst>
              <a:gd name="T0" fmla="*/ 0 w 136"/>
              <a:gd name="T1" fmla="*/ 0 h 136"/>
              <a:gd name="T2" fmla="*/ 136 w 136"/>
              <a:gd name="T3" fmla="*/ 0 h 136"/>
              <a:gd name="T4" fmla="*/ 136 w 136"/>
              <a:gd name="T5" fmla="*/ 136 h 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6" h="136">
                <a:moveTo>
                  <a:pt x="0" y="0"/>
                </a:moveTo>
                <a:lnTo>
                  <a:pt x="136" y="0"/>
                </a:lnTo>
                <a:lnTo>
                  <a:pt x="136" y="136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325654" name="Freeform 22"/>
          <p:cNvSpPr>
            <a:spLocks/>
          </p:cNvSpPr>
          <p:nvPr/>
        </p:nvSpPr>
        <p:spPr bwMode="auto">
          <a:xfrm>
            <a:off x="4362451" y="2433638"/>
            <a:ext cx="284163" cy="165100"/>
          </a:xfrm>
          <a:custGeom>
            <a:avLst/>
            <a:gdLst>
              <a:gd name="T0" fmla="*/ 0 w 179"/>
              <a:gd name="T1" fmla="*/ 21 h 104"/>
              <a:gd name="T2" fmla="*/ 115 w 179"/>
              <a:gd name="T3" fmla="*/ 104 h 104"/>
              <a:gd name="T4" fmla="*/ 179 w 179"/>
              <a:gd name="T5" fmla="*/ 0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9" h="104">
                <a:moveTo>
                  <a:pt x="0" y="21"/>
                </a:moveTo>
                <a:lnTo>
                  <a:pt x="115" y="104"/>
                </a:lnTo>
                <a:lnTo>
                  <a:pt x="179" y="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325655" name="Freeform 23"/>
          <p:cNvSpPr>
            <a:spLocks/>
          </p:cNvSpPr>
          <p:nvPr/>
        </p:nvSpPr>
        <p:spPr bwMode="auto">
          <a:xfrm>
            <a:off x="3097213" y="2624138"/>
            <a:ext cx="228600" cy="304800"/>
          </a:xfrm>
          <a:custGeom>
            <a:avLst/>
            <a:gdLst>
              <a:gd name="T0" fmla="*/ 64 w 144"/>
              <a:gd name="T1" fmla="*/ 0 h 192"/>
              <a:gd name="T2" fmla="*/ 0 w 144"/>
              <a:gd name="T3" fmla="*/ 120 h 192"/>
              <a:gd name="T4" fmla="*/ 144 w 144"/>
              <a:gd name="T5" fmla="*/ 192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4" h="192">
                <a:moveTo>
                  <a:pt x="64" y="0"/>
                </a:moveTo>
                <a:lnTo>
                  <a:pt x="0" y="120"/>
                </a:lnTo>
                <a:lnTo>
                  <a:pt x="144" y="192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325656" name="Text Box 24"/>
          <p:cNvSpPr txBox="1">
            <a:spLocks noChangeArrowheads="1"/>
          </p:cNvSpPr>
          <p:nvPr/>
        </p:nvSpPr>
        <p:spPr bwMode="auto">
          <a:xfrm>
            <a:off x="184706" y="5682704"/>
            <a:ext cx="10506402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O‘tmas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burchakli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balandliklari</a:t>
            </a:r>
            <a:r>
              <a:rPr lang="en-US" sz="28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28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tashqi</a:t>
            </a:r>
            <a:r>
              <a:rPr lang="en-US" sz="28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sohasida</a:t>
            </a:r>
            <a:endParaRPr lang="en-US" sz="2800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joylashgan</a:t>
            </a:r>
            <a:r>
              <a:rPr lang="en-US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8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nuqtada</a:t>
            </a:r>
            <a:r>
              <a:rPr lang="en-US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kesishadi</a:t>
            </a:r>
            <a:r>
              <a:rPr lang="en-US" sz="2800" dirty="0">
                <a:solidFill>
                  <a:srgbClr val="0000FF"/>
                </a:solidFill>
                <a:latin typeface="Tahoma" panose="020B0604030504040204" pitchFamily="34" charset="0"/>
              </a:rPr>
              <a:t>.</a:t>
            </a:r>
            <a:r>
              <a:rPr lang="ru-RU" sz="2800" dirty="0">
                <a:solidFill>
                  <a:srgbClr val="0000FF"/>
                </a:solidFill>
                <a:latin typeface="Tahoma" panose="020B0604030504040204" pitchFamily="34" charset="0"/>
              </a:rPr>
              <a:t>      </a:t>
            </a:r>
          </a:p>
          <a:p>
            <a:endParaRPr lang="ru-RU" sz="2800" dirty="0">
              <a:solidFill>
                <a:srgbClr val="0000FF"/>
              </a:solidFill>
              <a:latin typeface="Tahoma" panose="020B0604030504040204" pitchFamily="34" charset="0"/>
            </a:endParaRPr>
          </a:p>
        </p:txBody>
      </p:sp>
      <p:sp>
        <p:nvSpPr>
          <p:cNvPr id="325657" name="Text Box 25"/>
          <p:cNvSpPr txBox="1">
            <a:spLocks noChangeArrowheads="1"/>
          </p:cNvSpPr>
          <p:nvPr/>
        </p:nvSpPr>
        <p:spPr bwMode="auto">
          <a:xfrm>
            <a:off x="923132" y="101224"/>
            <a:ext cx="1048861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burchakli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balandliklari</a:t>
            </a:r>
            <a:r>
              <a:rPr lang="ru-RU" sz="24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en-US" sz="24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nuqtada</a:t>
            </a:r>
            <a:r>
              <a:rPr lang="en-US" sz="24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kesishadi</a:t>
            </a:r>
            <a:r>
              <a:rPr lang="ru-RU" sz="24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O‘tkir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burchakli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balandliklari</a:t>
            </a:r>
            <a:r>
              <a:rPr lang="en-US" sz="28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8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nuqtada</a:t>
            </a:r>
            <a:r>
              <a:rPr lang="en-US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kesishadi</a:t>
            </a:r>
            <a:r>
              <a:rPr lang="en-US" sz="2800" dirty="0" smtClean="0">
                <a:solidFill>
                  <a:srgbClr val="0000FF"/>
                </a:solidFill>
                <a:latin typeface="Tahoma" panose="020B0604030504040204" pitchFamily="34" charset="0"/>
              </a:rPr>
              <a:t>.</a:t>
            </a:r>
            <a:r>
              <a:rPr lang="ru-RU" sz="2800" dirty="0" smtClean="0">
                <a:solidFill>
                  <a:srgbClr val="0000FF"/>
                </a:solidFill>
                <a:latin typeface="Tahoma" panose="020B0604030504040204" pitchFamily="34" charset="0"/>
              </a:rPr>
              <a:t>      </a:t>
            </a:r>
            <a:endParaRPr lang="ru-RU" sz="2800" dirty="0">
              <a:solidFill>
                <a:srgbClr val="0000FF"/>
              </a:solidFill>
              <a:latin typeface="Tahoma" panose="020B0604030504040204" pitchFamily="34" charset="0"/>
            </a:endParaRPr>
          </a:p>
        </p:txBody>
      </p:sp>
      <p:sp>
        <p:nvSpPr>
          <p:cNvPr id="325658" name="AutoShape 26"/>
          <p:cNvSpPr>
            <a:spLocks noChangeArrowheads="1"/>
          </p:cNvSpPr>
          <p:nvPr/>
        </p:nvSpPr>
        <p:spPr bwMode="auto">
          <a:xfrm>
            <a:off x="7751764" y="2781300"/>
            <a:ext cx="2592387" cy="1944688"/>
          </a:xfrm>
          <a:prstGeom prst="triangle">
            <a:avLst>
              <a:gd name="adj" fmla="val 31417"/>
            </a:avLst>
          </a:prstGeom>
          <a:gradFill rotWithShape="1">
            <a:gsLst>
              <a:gs pos="0">
                <a:schemeClr val="bg1"/>
              </a:gs>
              <a:gs pos="100000">
                <a:srgbClr val="FFCC00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25659" name="AutoShape 27"/>
          <p:cNvSpPr>
            <a:spLocks noChangeArrowheads="1"/>
          </p:cNvSpPr>
          <p:nvPr/>
        </p:nvSpPr>
        <p:spPr bwMode="auto">
          <a:xfrm>
            <a:off x="6240464" y="1123951"/>
            <a:ext cx="2447925" cy="1585913"/>
          </a:xfrm>
          <a:prstGeom prst="rtTriangle">
            <a:avLst/>
          </a:prstGeom>
          <a:gradFill rotWithShape="1">
            <a:gsLst>
              <a:gs pos="0">
                <a:schemeClr val="bg1"/>
              </a:gs>
              <a:gs pos="100000">
                <a:srgbClr val="00FFFF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325660" name="Group 28"/>
          <p:cNvGrpSpPr>
            <a:grpSpLocks/>
          </p:cNvGrpSpPr>
          <p:nvPr/>
        </p:nvGrpSpPr>
        <p:grpSpPr bwMode="auto">
          <a:xfrm>
            <a:off x="6240463" y="2492375"/>
            <a:ext cx="215900" cy="215900"/>
            <a:chOff x="2789" y="1888"/>
            <a:chExt cx="136" cy="136"/>
          </a:xfrm>
        </p:grpSpPr>
        <p:sp>
          <p:nvSpPr>
            <p:cNvPr id="325661" name="Line 29"/>
            <p:cNvSpPr>
              <a:spLocks noChangeShapeType="1"/>
            </p:cNvSpPr>
            <p:nvPr/>
          </p:nvSpPr>
          <p:spPr bwMode="auto">
            <a:xfrm>
              <a:off x="2789" y="1888"/>
              <a:ext cx="136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325662" name="Freeform 30"/>
            <p:cNvSpPr>
              <a:spLocks/>
            </p:cNvSpPr>
            <p:nvPr/>
          </p:nvSpPr>
          <p:spPr bwMode="auto">
            <a:xfrm>
              <a:off x="2919" y="1888"/>
              <a:ext cx="6" cy="136"/>
            </a:xfrm>
            <a:custGeom>
              <a:avLst/>
              <a:gdLst>
                <a:gd name="T0" fmla="*/ 6 w 6"/>
                <a:gd name="T1" fmla="*/ 0 h 136"/>
                <a:gd name="T2" fmla="*/ 0 w 6"/>
                <a:gd name="T3" fmla="*/ 13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" h="136">
                  <a:moveTo>
                    <a:pt x="6" y="0"/>
                  </a:moveTo>
                  <a:lnTo>
                    <a:pt x="0" y="136"/>
                  </a:lnTo>
                </a:path>
              </a:pathLst>
            </a:custGeom>
            <a:noFill/>
            <a:ln w="28575">
              <a:solidFill>
                <a:srgbClr val="0000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</p:grpSp>
      <p:sp>
        <p:nvSpPr>
          <p:cNvPr id="325663" name="Freeform 31"/>
          <p:cNvSpPr>
            <a:spLocks/>
          </p:cNvSpPr>
          <p:nvPr/>
        </p:nvSpPr>
        <p:spPr bwMode="auto">
          <a:xfrm>
            <a:off x="6240464" y="1601789"/>
            <a:ext cx="744537" cy="1106487"/>
          </a:xfrm>
          <a:custGeom>
            <a:avLst/>
            <a:gdLst>
              <a:gd name="T0" fmla="*/ 0 w 469"/>
              <a:gd name="T1" fmla="*/ 697 h 697"/>
              <a:gd name="T2" fmla="*/ 469 w 469"/>
              <a:gd name="T3" fmla="*/ 0 h 697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69" h="697">
                <a:moveTo>
                  <a:pt x="0" y="697"/>
                </a:moveTo>
                <a:lnTo>
                  <a:pt x="469" y="0"/>
                </a:lnTo>
              </a:path>
            </a:pathLst>
          </a:custGeom>
          <a:noFill/>
          <a:ln w="38100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325664" name="Freeform 32"/>
          <p:cNvSpPr>
            <a:spLocks/>
          </p:cNvSpPr>
          <p:nvPr/>
        </p:nvSpPr>
        <p:spPr bwMode="auto">
          <a:xfrm>
            <a:off x="6248400" y="2700338"/>
            <a:ext cx="2425700" cy="12700"/>
          </a:xfrm>
          <a:custGeom>
            <a:avLst/>
            <a:gdLst>
              <a:gd name="T0" fmla="*/ 0 w 1528"/>
              <a:gd name="T1" fmla="*/ 8 h 8"/>
              <a:gd name="T2" fmla="*/ 1528 w 1528"/>
              <a:gd name="T3" fmla="*/ 0 h 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528" h="8">
                <a:moveTo>
                  <a:pt x="0" y="8"/>
                </a:moveTo>
                <a:lnTo>
                  <a:pt x="1528" y="0"/>
                </a:ln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325665" name="Freeform 33"/>
          <p:cNvSpPr>
            <a:spLocks/>
          </p:cNvSpPr>
          <p:nvPr/>
        </p:nvSpPr>
        <p:spPr bwMode="auto">
          <a:xfrm>
            <a:off x="6248400" y="1125538"/>
            <a:ext cx="1588" cy="1587500"/>
          </a:xfrm>
          <a:custGeom>
            <a:avLst/>
            <a:gdLst>
              <a:gd name="T0" fmla="*/ 0 w 1"/>
              <a:gd name="T1" fmla="*/ 1000 h 1000"/>
              <a:gd name="T2" fmla="*/ 0 w 1"/>
              <a:gd name="T3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000">
                <a:moveTo>
                  <a:pt x="0" y="1000"/>
                </a:moveTo>
                <a:lnTo>
                  <a:pt x="0" y="0"/>
                </a:ln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325666" name="Freeform 34"/>
          <p:cNvSpPr>
            <a:spLocks/>
          </p:cNvSpPr>
          <p:nvPr/>
        </p:nvSpPr>
        <p:spPr bwMode="auto">
          <a:xfrm>
            <a:off x="6888164" y="1690688"/>
            <a:ext cx="217487" cy="101600"/>
          </a:xfrm>
          <a:custGeom>
            <a:avLst/>
            <a:gdLst>
              <a:gd name="T0" fmla="*/ 0 w 137"/>
              <a:gd name="T1" fmla="*/ 6 h 64"/>
              <a:gd name="T2" fmla="*/ 93 w 137"/>
              <a:gd name="T3" fmla="*/ 64 h 64"/>
              <a:gd name="T4" fmla="*/ 137 w 137"/>
              <a:gd name="T5" fmla="*/ 0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7" h="64">
                <a:moveTo>
                  <a:pt x="0" y="6"/>
                </a:moveTo>
                <a:lnTo>
                  <a:pt x="93" y="64"/>
                </a:lnTo>
                <a:lnTo>
                  <a:pt x="137" y="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325667" name="Freeform 35"/>
          <p:cNvSpPr>
            <a:spLocks/>
          </p:cNvSpPr>
          <p:nvPr/>
        </p:nvSpPr>
        <p:spPr bwMode="auto">
          <a:xfrm>
            <a:off x="8572500" y="2795588"/>
            <a:ext cx="50800" cy="1930400"/>
          </a:xfrm>
          <a:custGeom>
            <a:avLst/>
            <a:gdLst>
              <a:gd name="T0" fmla="*/ 32 w 32"/>
              <a:gd name="T1" fmla="*/ 1216 h 1216"/>
              <a:gd name="T2" fmla="*/ 0 w 32"/>
              <a:gd name="T3" fmla="*/ 0 h 121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2" h="1216">
                <a:moveTo>
                  <a:pt x="32" y="1216"/>
                </a:moveTo>
                <a:lnTo>
                  <a:pt x="0" y="0"/>
                </a:ln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325668" name="Freeform 36"/>
          <p:cNvSpPr>
            <a:spLocks/>
          </p:cNvSpPr>
          <p:nvPr/>
        </p:nvSpPr>
        <p:spPr bwMode="auto">
          <a:xfrm>
            <a:off x="8134350" y="3798888"/>
            <a:ext cx="2190750" cy="933450"/>
          </a:xfrm>
          <a:custGeom>
            <a:avLst/>
            <a:gdLst>
              <a:gd name="T0" fmla="*/ 0 w 1380"/>
              <a:gd name="T1" fmla="*/ 0 h 588"/>
              <a:gd name="T2" fmla="*/ 1380 w 1380"/>
              <a:gd name="T3" fmla="*/ 588 h 58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380" h="588">
                <a:moveTo>
                  <a:pt x="0" y="0"/>
                </a:moveTo>
                <a:lnTo>
                  <a:pt x="1380" y="588"/>
                </a:lnTo>
              </a:path>
            </a:pathLst>
          </a:custGeom>
          <a:noFill/>
          <a:ln w="2857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325669" name="Freeform 37"/>
          <p:cNvSpPr>
            <a:spLocks/>
          </p:cNvSpPr>
          <p:nvPr/>
        </p:nvSpPr>
        <p:spPr bwMode="auto">
          <a:xfrm>
            <a:off x="7759700" y="3500438"/>
            <a:ext cx="1460500" cy="1206500"/>
          </a:xfrm>
          <a:custGeom>
            <a:avLst/>
            <a:gdLst>
              <a:gd name="T0" fmla="*/ 0 w 920"/>
              <a:gd name="T1" fmla="*/ 760 h 760"/>
              <a:gd name="T2" fmla="*/ 920 w 920"/>
              <a:gd name="T3" fmla="*/ 0 h 76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920" h="760">
                <a:moveTo>
                  <a:pt x="0" y="760"/>
                </a:moveTo>
                <a:lnTo>
                  <a:pt x="920" y="0"/>
                </a:lnTo>
              </a:path>
            </a:pathLst>
          </a:custGeom>
          <a:noFill/>
          <a:ln w="28575" cap="flat" cmpd="sng">
            <a:solidFill>
              <a:srgbClr val="0099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325670" name="Freeform 38"/>
          <p:cNvSpPr>
            <a:spLocks/>
          </p:cNvSpPr>
          <p:nvPr/>
        </p:nvSpPr>
        <p:spPr bwMode="auto">
          <a:xfrm>
            <a:off x="8610601" y="4579938"/>
            <a:ext cx="149225" cy="144462"/>
          </a:xfrm>
          <a:custGeom>
            <a:avLst/>
            <a:gdLst>
              <a:gd name="T0" fmla="*/ 0 w 94"/>
              <a:gd name="T1" fmla="*/ 0 h 91"/>
              <a:gd name="T2" fmla="*/ 94 w 94"/>
              <a:gd name="T3" fmla="*/ 1 h 91"/>
              <a:gd name="T4" fmla="*/ 94 w 94"/>
              <a:gd name="T5" fmla="*/ 91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4" h="91">
                <a:moveTo>
                  <a:pt x="0" y="0"/>
                </a:moveTo>
                <a:lnTo>
                  <a:pt x="94" y="1"/>
                </a:lnTo>
                <a:lnTo>
                  <a:pt x="94" y="91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325671" name="Freeform 39"/>
          <p:cNvSpPr>
            <a:spLocks/>
          </p:cNvSpPr>
          <p:nvPr/>
        </p:nvSpPr>
        <p:spPr bwMode="auto">
          <a:xfrm>
            <a:off x="9120188" y="3573464"/>
            <a:ext cx="195262" cy="111125"/>
          </a:xfrm>
          <a:custGeom>
            <a:avLst/>
            <a:gdLst>
              <a:gd name="T0" fmla="*/ 0 w 123"/>
              <a:gd name="T1" fmla="*/ 0 h 70"/>
              <a:gd name="T2" fmla="*/ 59 w 123"/>
              <a:gd name="T3" fmla="*/ 70 h 70"/>
              <a:gd name="T4" fmla="*/ 123 w 123"/>
              <a:gd name="T5" fmla="*/ 14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3" h="70">
                <a:moveTo>
                  <a:pt x="0" y="0"/>
                </a:moveTo>
                <a:lnTo>
                  <a:pt x="59" y="70"/>
                </a:lnTo>
                <a:lnTo>
                  <a:pt x="123" y="14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325672" name="Freeform 40"/>
          <p:cNvSpPr>
            <a:spLocks/>
          </p:cNvSpPr>
          <p:nvPr/>
        </p:nvSpPr>
        <p:spPr bwMode="auto">
          <a:xfrm>
            <a:off x="8096250" y="3843338"/>
            <a:ext cx="133350" cy="88900"/>
          </a:xfrm>
          <a:custGeom>
            <a:avLst/>
            <a:gdLst>
              <a:gd name="T0" fmla="*/ 0 w 84"/>
              <a:gd name="T1" fmla="*/ 28 h 56"/>
              <a:gd name="T2" fmla="*/ 68 w 84"/>
              <a:gd name="T3" fmla="*/ 56 h 56"/>
              <a:gd name="T4" fmla="*/ 55 w 84"/>
              <a:gd name="T5" fmla="*/ 56 h 56"/>
              <a:gd name="T6" fmla="*/ 84 w 84"/>
              <a:gd name="T7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4" h="56">
                <a:moveTo>
                  <a:pt x="0" y="28"/>
                </a:moveTo>
                <a:cubicBezTo>
                  <a:pt x="15" y="38"/>
                  <a:pt x="59" y="51"/>
                  <a:pt x="68" y="56"/>
                </a:cubicBezTo>
                <a:lnTo>
                  <a:pt x="55" y="56"/>
                </a:lnTo>
                <a:lnTo>
                  <a:pt x="84" y="0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grpSp>
        <p:nvGrpSpPr>
          <p:cNvPr id="325673" name="Group 41"/>
          <p:cNvGrpSpPr>
            <a:grpSpLocks/>
          </p:cNvGrpSpPr>
          <p:nvPr/>
        </p:nvGrpSpPr>
        <p:grpSpPr bwMode="auto">
          <a:xfrm>
            <a:off x="8543925" y="3500438"/>
            <a:ext cx="400050" cy="576262"/>
            <a:chOff x="3515" y="1888"/>
            <a:chExt cx="252" cy="363"/>
          </a:xfrm>
        </p:grpSpPr>
        <p:sp>
          <p:nvSpPr>
            <p:cNvPr id="325674" name="Oval 42"/>
            <p:cNvSpPr>
              <a:spLocks noChangeArrowheads="1"/>
            </p:cNvSpPr>
            <p:nvPr/>
          </p:nvSpPr>
          <p:spPr bwMode="auto">
            <a:xfrm>
              <a:off x="3515" y="2160"/>
              <a:ext cx="91" cy="91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5675" name="Text Box 43"/>
            <p:cNvSpPr txBox="1">
              <a:spLocks noChangeArrowheads="1"/>
            </p:cNvSpPr>
            <p:nvPr/>
          </p:nvSpPr>
          <p:spPr bwMode="auto">
            <a:xfrm>
              <a:off x="3515" y="1888"/>
              <a:ext cx="25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rgbClr val="FF0000"/>
                  </a:solidFill>
                  <a:latin typeface="Tahoma" panose="020B0604030504040204" pitchFamily="34" charset="0"/>
                </a:rPr>
                <a:t>O</a:t>
              </a:r>
              <a:endParaRPr lang="ru-RU" sz="2400">
                <a:solidFill>
                  <a:srgbClr val="FF0000"/>
                </a:solidFill>
                <a:latin typeface="Tahoma" panose="020B0604030504040204" pitchFamily="34" charset="0"/>
              </a:endParaRPr>
            </a:p>
          </p:txBody>
        </p:sp>
      </p:grpSp>
      <p:sp>
        <p:nvSpPr>
          <p:cNvPr id="325676" name="Text Box 44"/>
          <p:cNvSpPr txBox="1">
            <a:spLocks noChangeArrowheads="1"/>
          </p:cNvSpPr>
          <p:nvPr/>
        </p:nvSpPr>
        <p:spPr bwMode="auto">
          <a:xfrm>
            <a:off x="8763549" y="2446884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000" dirty="0">
                <a:solidFill>
                  <a:srgbClr val="0000FF"/>
                </a:solidFill>
                <a:latin typeface="Tahoma" panose="020B0604030504040204" pitchFamily="34" charset="0"/>
              </a:rPr>
              <a:t>А</a:t>
            </a:r>
          </a:p>
        </p:txBody>
      </p:sp>
      <p:sp>
        <p:nvSpPr>
          <p:cNvPr id="325677" name="Text Box 45"/>
          <p:cNvSpPr txBox="1">
            <a:spLocks noChangeArrowheads="1"/>
          </p:cNvSpPr>
          <p:nvPr/>
        </p:nvSpPr>
        <p:spPr bwMode="auto">
          <a:xfrm>
            <a:off x="5951539" y="981076"/>
            <a:ext cx="333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000">
                <a:solidFill>
                  <a:srgbClr val="0000FF"/>
                </a:solidFill>
                <a:latin typeface="Tahoma" panose="020B0604030504040204" pitchFamily="34" charset="0"/>
              </a:rPr>
              <a:t>В</a:t>
            </a:r>
          </a:p>
        </p:txBody>
      </p:sp>
      <p:sp>
        <p:nvSpPr>
          <p:cNvPr id="325678" name="Text Box 46"/>
          <p:cNvSpPr txBox="1">
            <a:spLocks noChangeArrowheads="1"/>
          </p:cNvSpPr>
          <p:nvPr/>
        </p:nvSpPr>
        <p:spPr bwMode="auto">
          <a:xfrm>
            <a:off x="6167438" y="2708276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000">
                <a:solidFill>
                  <a:srgbClr val="0000FF"/>
                </a:solidFill>
                <a:latin typeface="Tahoma" panose="020B0604030504040204" pitchFamily="34" charset="0"/>
              </a:rPr>
              <a:t>С</a:t>
            </a:r>
          </a:p>
        </p:txBody>
      </p:sp>
      <p:sp>
        <p:nvSpPr>
          <p:cNvPr id="325679" name="Oval 47"/>
          <p:cNvSpPr>
            <a:spLocks noChangeArrowheads="1"/>
          </p:cNvSpPr>
          <p:nvPr/>
        </p:nvSpPr>
        <p:spPr bwMode="auto">
          <a:xfrm>
            <a:off x="6167438" y="2636839"/>
            <a:ext cx="144462" cy="142875"/>
          </a:xfrm>
          <a:prstGeom prst="ellipse">
            <a:avLst/>
          </a:prstGeom>
          <a:solidFill>
            <a:srgbClr val="FF0000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3603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56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25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1000"/>
                                        <p:tgtEl>
                                          <p:spTgt spid="325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25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25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5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5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5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567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56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567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56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567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56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567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567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3256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25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25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25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25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325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325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5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5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5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567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56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567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56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567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56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567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567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1000"/>
                                        <p:tgtEl>
                                          <p:spTgt spid="325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325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25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25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325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325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25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5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5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5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56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56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56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56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56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56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56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56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325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325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325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2000"/>
                                        <p:tgtEl>
                                          <p:spTgt spid="325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325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4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5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5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5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56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56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56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56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56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56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56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56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5639" grpId="0" animBg="1"/>
      <p:bldP spid="325640" grpId="0" animBg="1"/>
      <p:bldP spid="325641" grpId="0" animBg="1"/>
      <p:bldP spid="325642" grpId="0" animBg="1"/>
      <p:bldP spid="325646" grpId="0"/>
      <p:bldP spid="325647" grpId="0"/>
      <p:bldP spid="325651" grpId="0"/>
      <p:bldP spid="325652" grpId="0" animBg="1"/>
      <p:bldP spid="325653" grpId="0" animBg="1"/>
      <p:bldP spid="325654" grpId="0" animBg="1"/>
      <p:bldP spid="325655" grpId="0" animBg="1"/>
      <p:bldP spid="325656" grpId="0"/>
      <p:bldP spid="325663" grpId="0" animBg="1"/>
      <p:bldP spid="325664" grpId="0" animBg="1"/>
      <p:bldP spid="325665" grpId="0" animBg="1"/>
      <p:bldP spid="325666" grpId="0" animBg="1"/>
      <p:bldP spid="325667" grpId="0" animBg="1"/>
      <p:bldP spid="325668" grpId="0" animBg="1"/>
      <p:bldP spid="325669" grpId="0" animBg="1"/>
      <p:bldP spid="325670" grpId="0" animBg="1"/>
      <p:bldP spid="325671" grpId="0" animBg="1"/>
      <p:bldP spid="325672" grpId="0" animBg="1"/>
      <p:bldP spid="32567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639" name="Freeform 63"/>
          <p:cNvSpPr>
            <a:spLocks/>
          </p:cNvSpPr>
          <p:nvPr/>
        </p:nvSpPr>
        <p:spPr bwMode="auto">
          <a:xfrm>
            <a:off x="1076400" y="1699900"/>
            <a:ext cx="3657600" cy="2362200"/>
          </a:xfrm>
          <a:custGeom>
            <a:avLst/>
            <a:gdLst>
              <a:gd name="T0" fmla="*/ 0 w 2304"/>
              <a:gd name="T1" fmla="*/ 1488 h 1488"/>
              <a:gd name="T2" fmla="*/ 1008 w 2304"/>
              <a:gd name="T3" fmla="*/ 0 h 1488"/>
              <a:gd name="T4" fmla="*/ 1016 w 2304"/>
              <a:gd name="T5" fmla="*/ 0 h 1488"/>
              <a:gd name="T6" fmla="*/ 2304 w 2304"/>
              <a:gd name="T7" fmla="*/ 1488 h 1488"/>
              <a:gd name="T8" fmla="*/ 0 w 2304"/>
              <a:gd name="T9" fmla="*/ 1488 h 14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04" h="1488">
                <a:moveTo>
                  <a:pt x="0" y="1488"/>
                </a:moveTo>
                <a:lnTo>
                  <a:pt x="1008" y="0"/>
                </a:lnTo>
                <a:lnTo>
                  <a:pt x="1016" y="0"/>
                </a:lnTo>
                <a:lnTo>
                  <a:pt x="2304" y="1488"/>
                </a:lnTo>
                <a:lnTo>
                  <a:pt x="0" y="1488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</a:gra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0649" name="Freeform 73"/>
          <p:cNvSpPr>
            <a:spLocks/>
          </p:cNvSpPr>
          <p:nvPr/>
        </p:nvSpPr>
        <p:spPr bwMode="auto">
          <a:xfrm>
            <a:off x="1063700" y="1699900"/>
            <a:ext cx="5270500" cy="2362200"/>
          </a:xfrm>
          <a:custGeom>
            <a:avLst/>
            <a:gdLst>
              <a:gd name="T0" fmla="*/ 1016 w 3320"/>
              <a:gd name="T1" fmla="*/ 0 h 1488"/>
              <a:gd name="T2" fmla="*/ 3320 w 3320"/>
              <a:gd name="T3" fmla="*/ 0 h 1488"/>
              <a:gd name="T4" fmla="*/ 2320 w 3320"/>
              <a:gd name="T5" fmla="*/ 1488 h 1488"/>
              <a:gd name="T6" fmla="*/ 0 w 3320"/>
              <a:gd name="T7" fmla="*/ 1488 h 1488"/>
              <a:gd name="T8" fmla="*/ 1016 w 3320"/>
              <a:gd name="T9" fmla="*/ 0 h 14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320" h="1488">
                <a:moveTo>
                  <a:pt x="1016" y="0"/>
                </a:moveTo>
                <a:lnTo>
                  <a:pt x="3320" y="0"/>
                </a:lnTo>
                <a:lnTo>
                  <a:pt x="2320" y="1488"/>
                </a:lnTo>
                <a:lnTo>
                  <a:pt x="0" y="1488"/>
                </a:lnTo>
                <a:lnTo>
                  <a:pt x="1016" y="0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</a:gra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0580" name="Text Box 4"/>
          <p:cNvSpPr txBox="1">
            <a:spLocks noChangeArrowheads="1"/>
          </p:cNvSpPr>
          <p:nvPr/>
        </p:nvSpPr>
        <p:spPr bwMode="auto">
          <a:xfrm>
            <a:off x="439316" y="-22205"/>
            <a:ext cx="10703768" cy="1508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3200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Uchburchakning</a:t>
            </a:r>
            <a:r>
              <a:rPr lang="en-US" sz="32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yuzi</a:t>
            </a:r>
            <a:r>
              <a:rPr lang="en-US" sz="32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32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asosi</a:t>
            </a:r>
            <a:r>
              <a:rPr lang="en-US" sz="32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2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balandligi</a:t>
            </a:r>
            <a:r>
              <a:rPr lang="en-US" sz="32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ko‘paytmasining</a:t>
            </a:r>
            <a:r>
              <a:rPr lang="en-US" sz="32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yarmiga</a:t>
            </a:r>
            <a:r>
              <a:rPr lang="en-US" sz="32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32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280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8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</a:t>
            </a:r>
            <a:endParaRPr lang="ru-RU" sz="2800" b="1" i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0598" name="Text Box 22"/>
          <p:cNvSpPr txBox="1">
            <a:spLocks noChangeArrowheads="1"/>
          </p:cNvSpPr>
          <p:nvPr/>
        </p:nvSpPr>
        <p:spPr bwMode="auto">
          <a:xfrm>
            <a:off x="695400" y="3909700"/>
            <a:ext cx="40267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/>
              <a:t>А</a:t>
            </a:r>
          </a:p>
        </p:txBody>
      </p:sp>
      <p:sp>
        <p:nvSpPr>
          <p:cNvPr id="280599" name="Text Box 23"/>
          <p:cNvSpPr txBox="1">
            <a:spLocks noChangeArrowheads="1"/>
          </p:cNvSpPr>
          <p:nvPr/>
        </p:nvSpPr>
        <p:spPr bwMode="auto">
          <a:xfrm>
            <a:off x="2219400" y="1242700"/>
            <a:ext cx="37542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/>
              <a:t>С</a:t>
            </a:r>
          </a:p>
        </p:txBody>
      </p:sp>
      <p:sp>
        <p:nvSpPr>
          <p:cNvPr id="280600" name="Text Box 24"/>
          <p:cNvSpPr txBox="1">
            <a:spLocks noChangeArrowheads="1"/>
          </p:cNvSpPr>
          <p:nvPr/>
        </p:nvSpPr>
        <p:spPr bwMode="auto">
          <a:xfrm>
            <a:off x="6181800" y="1242700"/>
            <a:ext cx="41069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/>
              <a:t>D</a:t>
            </a:r>
            <a:endParaRPr lang="ru-RU" sz="2800" b="1"/>
          </a:p>
        </p:txBody>
      </p:sp>
      <p:sp>
        <p:nvSpPr>
          <p:cNvPr id="280601" name="Text Box 25"/>
          <p:cNvSpPr txBox="1">
            <a:spLocks noChangeArrowheads="1"/>
          </p:cNvSpPr>
          <p:nvPr/>
        </p:nvSpPr>
        <p:spPr bwMode="auto">
          <a:xfrm>
            <a:off x="4445075" y="3985900"/>
            <a:ext cx="38664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/>
              <a:t>В</a:t>
            </a:r>
          </a:p>
        </p:txBody>
      </p:sp>
      <p:grpSp>
        <p:nvGrpSpPr>
          <p:cNvPr id="280605" name="Group 29"/>
          <p:cNvGrpSpPr>
            <a:grpSpLocks/>
          </p:cNvGrpSpPr>
          <p:nvPr/>
        </p:nvGrpSpPr>
        <p:grpSpPr bwMode="auto">
          <a:xfrm>
            <a:off x="2448000" y="1699900"/>
            <a:ext cx="228600" cy="2362200"/>
            <a:chOff x="1248" y="1440"/>
            <a:chExt cx="144" cy="1488"/>
          </a:xfrm>
        </p:grpSpPr>
        <p:sp>
          <p:nvSpPr>
            <p:cNvPr id="280606" name="Line 30"/>
            <p:cNvSpPr>
              <a:spLocks noChangeShapeType="1"/>
            </p:cNvSpPr>
            <p:nvPr/>
          </p:nvSpPr>
          <p:spPr bwMode="auto">
            <a:xfrm>
              <a:off x="1392" y="1440"/>
              <a:ext cx="0" cy="14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80607" name="Freeform 31"/>
            <p:cNvSpPr>
              <a:spLocks/>
            </p:cNvSpPr>
            <p:nvPr/>
          </p:nvSpPr>
          <p:spPr bwMode="auto">
            <a:xfrm>
              <a:off x="1248" y="2784"/>
              <a:ext cx="144" cy="144"/>
            </a:xfrm>
            <a:custGeom>
              <a:avLst/>
              <a:gdLst>
                <a:gd name="T0" fmla="*/ 144 w 144"/>
                <a:gd name="T1" fmla="*/ 0 h 144"/>
                <a:gd name="T2" fmla="*/ 0 w 144"/>
                <a:gd name="T3" fmla="*/ 0 h 144"/>
                <a:gd name="T4" fmla="*/ 0 w 144"/>
                <a:gd name="T5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" h="144">
                  <a:moveTo>
                    <a:pt x="144" y="0"/>
                  </a:moveTo>
                  <a:lnTo>
                    <a:pt x="0" y="0"/>
                  </a:lnTo>
                  <a:lnTo>
                    <a:pt x="0" y="144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80609" name="Text Box 33"/>
          <p:cNvSpPr txBox="1">
            <a:spLocks noChangeArrowheads="1"/>
          </p:cNvSpPr>
          <p:nvPr/>
        </p:nvSpPr>
        <p:spPr bwMode="auto">
          <a:xfrm>
            <a:off x="2448000" y="3985900"/>
            <a:ext cx="41069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/>
              <a:t>H</a:t>
            </a:r>
            <a:endParaRPr lang="ru-RU" sz="2800" b="1"/>
          </a:p>
        </p:txBody>
      </p:sp>
      <p:graphicFrame>
        <p:nvGraphicFramePr>
          <p:cNvPr id="280618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2032386"/>
              </p:ext>
            </p:extLst>
          </p:nvPr>
        </p:nvGraphicFramePr>
        <p:xfrm>
          <a:off x="6904838" y="2809565"/>
          <a:ext cx="3522662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8" name="Уравнение" r:id="rId3" imgW="1447560" imgH="203040" progId="Equation.3">
                  <p:embed/>
                </p:oleObj>
              </mc:Choice>
              <mc:Fallback>
                <p:oleObj name="Уравнение" r:id="rId3" imgW="14475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04838" y="2809565"/>
                        <a:ext cx="3522662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0621" name="Text Box 45"/>
          <p:cNvSpPr txBox="1">
            <a:spLocks noChangeArrowheads="1"/>
          </p:cNvSpPr>
          <p:nvPr/>
        </p:nvSpPr>
        <p:spPr bwMode="auto">
          <a:xfrm>
            <a:off x="6903925" y="3586359"/>
            <a:ext cx="307648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4000" b="1" i="1" baseline="-25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ABC</a:t>
            </a:r>
            <a:r>
              <a:rPr lang="en-US" sz="4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S</a:t>
            </a:r>
            <a:r>
              <a:rPr lang="en-US" sz="4000" b="1" i="1" baseline="-25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BCD</a:t>
            </a:r>
            <a:r>
              <a:rPr lang="en-US" sz="4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000" b="1" i="1" baseline="-25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80646" name="Group 70"/>
          <p:cNvGrpSpPr>
            <a:grpSpLocks/>
          </p:cNvGrpSpPr>
          <p:nvPr/>
        </p:nvGrpSpPr>
        <p:grpSpPr bwMode="auto">
          <a:xfrm>
            <a:off x="1686000" y="2842900"/>
            <a:ext cx="3962400" cy="152400"/>
            <a:chOff x="768" y="1536"/>
            <a:chExt cx="2496" cy="96"/>
          </a:xfrm>
        </p:grpSpPr>
        <p:sp>
          <p:nvSpPr>
            <p:cNvPr id="280644" name="Line 68"/>
            <p:cNvSpPr>
              <a:spLocks noChangeShapeType="1"/>
            </p:cNvSpPr>
            <p:nvPr/>
          </p:nvSpPr>
          <p:spPr bwMode="auto">
            <a:xfrm>
              <a:off x="768" y="1536"/>
              <a:ext cx="192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80645" name="Line 69"/>
            <p:cNvSpPr>
              <a:spLocks noChangeShapeType="1"/>
            </p:cNvSpPr>
            <p:nvPr/>
          </p:nvSpPr>
          <p:spPr bwMode="auto">
            <a:xfrm>
              <a:off x="3072" y="1536"/>
              <a:ext cx="192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aphicFrame>
        <p:nvGraphicFramePr>
          <p:cNvPr id="280651" name="Object 7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7859923"/>
              </p:ext>
            </p:extLst>
          </p:nvPr>
        </p:nvGraphicFramePr>
        <p:xfrm>
          <a:off x="7108668" y="1376865"/>
          <a:ext cx="2667000" cy="1147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9" name="Формула" r:id="rId5" imgW="914400" imgH="393480" progId="Equation.3">
                  <p:embed/>
                </p:oleObj>
              </mc:Choice>
              <mc:Fallback>
                <p:oleObj name="Формула" r:id="rId5" imgW="9144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08668" y="1376865"/>
                        <a:ext cx="2667000" cy="1147763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7A0000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0652" name="Line 76"/>
          <p:cNvSpPr>
            <a:spLocks noChangeShapeType="1"/>
          </p:cNvSpPr>
          <p:nvPr/>
        </p:nvSpPr>
        <p:spPr bwMode="auto">
          <a:xfrm>
            <a:off x="2676600" y="1699900"/>
            <a:ext cx="2057400" cy="2362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280661" name="Group 85"/>
          <p:cNvGrpSpPr>
            <a:grpSpLocks/>
          </p:cNvGrpSpPr>
          <p:nvPr/>
        </p:nvGrpSpPr>
        <p:grpSpPr bwMode="auto">
          <a:xfrm>
            <a:off x="2829000" y="1547500"/>
            <a:ext cx="1676400" cy="2667000"/>
            <a:chOff x="1488" y="720"/>
            <a:chExt cx="1056" cy="1680"/>
          </a:xfrm>
        </p:grpSpPr>
        <p:grpSp>
          <p:nvGrpSpPr>
            <p:cNvPr id="280657" name="Group 81"/>
            <p:cNvGrpSpPr>
              <a:grpSpLocks/>
            </p:cNvGrpSpPr>
            <p:nvPr/>
          </p:nvGrpSpPr>
          <p:grpSpPr bwMode="auto">
            <a:xfrm>
              <a:off x="2448" y="720"/>
              <a:ext cx="96" cy="192"/>
              <a:chOff x="2448" y="720"/>
              <a:chExt cx="96" cy="192"/>
            </a:xfrm>
          </p:grpSpPr>
          <p:sp>
            <p:nvSpPr>
              <p:cNvPr id="280655" name="Line 79"/>
              <p:cNvSpPr>
                <a:spLocks noChangeShapeType="1"/>
              </p:cNvSpPr>
              <p:nvPr/>
            </p:nvSpPr>
            <p:spPr bwMode="auto">
              <a:xfrm>
                <a:off x="2496" y="720"/>
                <a:ext cx="48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0656" name="Line 80"/>
              <p:cNvSpPr>
                <a:spLocks noChangeShapeType="1"/>
              </p:cNvSpPr>
              <p:nvPr/>
            </p:nvSpPr>
            <p:spPr bwMode="auto">
              <a:xfrm>
                <a:off x="2448" y="720"/>
                <a:ext cx="48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80658" name="Group 82"/>
            <p:cNvGrpSpPr>
              <a:grpSpLocks/>
            </p:cNvGrpSpPr>
            <p:nvPr/>
          </p:nvGrpSpPr>
          <p:grpSpPr bwMode="auto">
            <a:xfrm>
              <a:off x="1488" y="2208"/>
              <a:ext cx="96" cy="192"/>
              <a:chOff x="2448" y="720"/>
              <a:chExt cx="96" cy="192"/>
            </a:xfrm>
          </p:grpSpPr>
          <p:sp>
            <p:nvSpPr>
              <p:cNvPr id="280659" name="Line 83"/>
              <p:cNvSpPr>
                <a:spLocks noChangeShapeType="1"/>
              </p:cNvSpPr>
              <p:nvPr/>
            </p:nvSpPr>
            <p:spPr bwMode="auto">
              <a:xfrm>
                <a:off x="2496" y="720"/>
                <a:ext cx="48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0660" name="Line 84"/>
              <p:cNvSpPr>
                <a:spLocks noChangeShapeType="1"/>
              </p:cNvSpPr>
              <p:nvPr/>
            </p:nvSpPr>
            <p:spPr bwMode="auto">
              <a:xfrm>
                <a:off x="2448" y="720"/>
                <a:ext cx="48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80662" name="Freeform 86"/>
          <p:cNvSpPr>
            <a:spLocks/>
          </p:cNvSpPr>
          <p:nvPr/>
        </p:nvSpPr>
        <p:spPr bwMode="auto">
          <a:xfrm>
            <a:off x="3286200" y="2461900"/>
            <a:ext cx="762000" cy="609600"/>
          </a:xfrm>
          <a:custGeom>
            <a:avLst/>
            <a:gdLst>
              <a:gd name="T0" fmla="*/ 0 w 480"/>
              <a:gd name="T1" fmla="*/ 48 h 384"/>
              <a:gd name="T2" fmla="*/ 240 w 480"/>
              <a:gd name="T3" fmla="*/ 48 h 384"/>
              <a:gd name="T4" fmla="*/ 192 w 480"/>
              <a:gd name="T5" fmla="*/ 336 h 384"/>
              <a:gd name="T6" fmla="*/ 480 w 480"/>
              <a:gd name="T7" fmla="*/ 336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80" h="384">
                <a:moveTo>
                  <a:pt x="0" y="48"/>
                </a:moveTo>
                <a:cubicBezTo>
                  <a:pt x="104" y="24"/>
                  <a:pt x="208" y="0"/>
                  <a:pt x="240" y="48"/>
                </a:cubicBezTo>
                <a:cubicBezTo>
                  <a:pt x="272" y="96"/>
                  <a:pt x="152" y="288"/>
                  <a:pt x="192" y="336"/>
                </a:cubicBezTo>
                <a:cubicBezTo>
                  <a:pt x="232" y="384"/>
                  <a:pt x="356" y="360"/>
                  <a:pt x="480" y="336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aphicFrame>
        <p:nvGraphicFramePr>
          <p:cNvPr id="280663" name="Object 8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6333874"/>
              </p:ext>
            </p:extLst>
          </p:nvPr>
        </p:nvGraphicFramePr>
        <p:xfrm>
          <a:off x="2209800" y="5123831"/>
          <a:ext cx="5029200" cy="114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0" name="Формула" r:id="rId7" imgW="1726920" imgH="393480" progId="Equation.3">
                  <p:embed/>
                </p:oleObj>
              </mc:Choice>
              <mc:Fallback>
                <p:oleObj name="Формула" r:id="rId7" imgW="17269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5123831"/>
                        <a:ext cx="5029200" cy="114617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0664" name="Freeform 88"/>
          <p:cNvSpPr>
            <a:spLocks/>
          </p:cNvSpPr>
          <p:nvPr/>
        </p:nvSpPr>
        <p:spPr bwMode="auto">
          <a:xfrm>
            <a:off x="1063700" y="1699900"/>
            <a:ext cx="3670300" cy="2362200"/>
          </a:xfrm>
          <a:custGeom>
            <a:avLst/>
            <a:gdLst>
              <a:gd name="T0" fmla="*/ 2312 w 2312"/>
              <a:gd name="T1" fmla="*/ 1488 h 1488"/>
              <a:gd name="T2" fmla="*/ 0 w 2312"/>
              <a:gd name="T3" fmla="*/ 1488 h 1488"/>
              <a:gd name="T4" fmla="*/ 1016 w 2312"/>
              <a:gd name="T5" fmla="*/ 0 h 14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312" h="1488">
                <a:moveTo>
                  <a:pt x="2312" y="1488"/>
                </a:moveTo>
                <a:lnTo>
                  <a:pt x="0" y="1488"/>
                </a:lnTo>
                <a:lnTo>
                  <a:pt x="1016" y="0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7040213" y="812760"/>
            <a:ext cx="28039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err="1" smtClean="0">
                <a:solidFill>
                  <a:srgbClr val="002060"/>
                </a:solidFill>
              </a:rPr>
              <a:t>Isbot</a:t>
            </a:r>
            <a:r>
              <a:rPr lang="en-US" sz="2800" b="1" i="1" dirty="0" smtClean="0">
                <a:solidFill>
                  <a:srgbClr val="002060"/>
                </a:solidFill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</a:rPr>
              <a:t>qilish</a:t>
            </a:r>
            <a:r>
              <a:rPr lang="en-US" sz="2800" b="1" i="1" dirty="0" smtClean="0">
                <a:solidFill>
                  <a:srgbClr val="002060"/>
                </a:solidFill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</a:rPr>
              <a:t>kerak</a:t>
            </a:r>
            <a:r>
              <a:rPr lang="en-US" sz="2800" b="1" i="1" dirty="0" smtClean="0">
                <a:solidFill>
                  <a:srgbClr val="002060"/>
                </a:solidFill>
              </a:rPr>
              <a:t>: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7351017" y="4781898"/>
            <a:ext cx="360868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4000" b="1" i="1" baseline="-25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ABCD</a:t>
            </a:r>
            <a:r>
              <a:rPr lang="en-US" sz="4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4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2S</a:t>
            </a:r>
            <a:r>
              <a:rPr lang="en-US" sz="4000" b="1" i="1" baseline="-25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ABC</a:t>
            </a:r>
            <a:r>
              <a:rPr lang="en-US" sz="4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000" b="1" i="1" baseline="-25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94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0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0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80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80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0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0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0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060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06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060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06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060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06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060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060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0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0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0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06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06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06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06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06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06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06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06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0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0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0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06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06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06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06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06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06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06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06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280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80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80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3" dur="1000"/>
                                        <p:tgtEl>
                                          <p:spTgt spid="280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80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80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9" dur="1000"/>
                                        <p:tgtEl>
                                          <p:spTgt spid="280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80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80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80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0" dur="1000"/>
                                        <p:tgtEl>
                                          <p:spTgt spid="280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000"/>
                            </p:stCondLst>
                            <p:childTnLst>
                              <p:par>
                                <p:cTn id="10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639" grpId="0" animBg="1"/>
      <p:bldP spid="280649" grpId="0" animBg="1"/>
      <p:bldP spid="280600" grpId="0"/>
      <p:bldP spid="280621" grpId="0"/>
      <p:bldP spid="280662" grpId="0" animBg="1"/>
      <p:bldP spid="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Freeform 2"/>
          <p:cNvSpPr>
            <a:spLocks/>
          </p:cNvSpPr>
          <p:nvPr/>
        </p:nvSpPr>
        <p:spPr bwMode="auto">
          <a:xfrm>
            <a:off x="3444728" y="1744266"/>
            <a:ext cx="3665536" cy="2389188"/>
          </a:xfrm>
          <a:custGeom>
            <a:avLst/>
            <a:gdLst>
              <a:gd name="T0" fmla="*/ 0 w 2304"/>
              <a:gd name="T1" fmla="*/ 1505 h 1505"/>
              <a:gd name="T2" fmla="*/ 1008 w 2304"/>
              <a:gd name="T3" fmla="*/ 17 h 1505"/>
              <a:gd name="T4" fmla="*/ 1008 w 2304"/>
              <a:gd name="T5" fmla="*/ 0 h 1505"/>
              <a:gd name="T6" fmla="*/ 2304 w 2304"/>
              <a:gd name="T7" fmla="*/ 1505 h 1505"/>
              <a:gd name="T8" fmla="*/ 0 w 2304"/>
              <a:gd name="T9" fmla="*/ 1505 h 15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04" h="1505">
                <a:moveTo>
                  <a:pt x="0" y="1505"/>
                </a:moveTo>
                <a:lnTo>
                  <a:pt x="1008" y="17"/>
                </a:lnTo>
                <a:lnTo>
                  <a:pt x="1008" y="0"/>
                </a:lnTo>
                <a:lnTo>
                  <a:pt x="2304" y="1505"/>
                </a:lnTo>
                <a:lnTo>
                  <a:pt x="0" y="1505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</a:gra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7748" name="Text Box 4"/>
          <p:cNvSpPr txBox="1">
            <a:spLocks noChangeArrowheads="1"/>
          </p:cNvSpPr>
          <p:nvPr/>
        </p:nvSpPr>
        <p:spPr bwMode="auto">
          <a:xfrm>
            <a:off x="3071664" y="3981054"/>
            <a:ext cx="40267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/>
              <a:t>А</a:t>
            </a:r>
          </a:p>
        </p:txBody>
      </p:sp>
      <p:sp>
        <p:nvSpPr>
          <p:cNvPr id="287749" name="Text Box 5"/>
          <p:cNvSpPr txBox="1">
            <a:spLocks noChangeArrowheads="1"/>
          </p:cNvSpPr>
          <p:nvPr/>
        </p:nvSpPr>
        <p:spPr bwMode="auto">
          <a:xfrm>
            <a:off x="4836528" y="1286222"/>
            <a:ext cx="38664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 dirty="0"/>
              <a:t>В</a:t>
            </a:r>
          </a:p>
        </p:txBody>
      </p:sp>
      <p:sp>
        <p:nvSpPr>
          <p:cNvPr id="287751" name="Text Box 7"/>
          <p:cNvSpPr txBox="1">
            <a:spLocks noChangeArrowheads="1"/>
          </p:cNvSpPr>
          <p:nvPr/>
        </p:nvSpPr>
        <p:spPr bwMode="auto">
          <a:xfrm>
            <a:off x="6821339" y="4057254"/>
            <a:ext cx="41069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/>
              <a:t>D</a:t>
            </a:r>
            <a:endParaRPr lang="ru-RU" sz="2800" b="1"/>
          </a:p>
        </p:txBody>
      </p:sp>
      <p:grpSp>
        <p:nvGrpSpPr>
          <p:cNvPr id="287753" name="Group 9"/>
          <p:cNvGrpSpPr>
            <a:grpSpLocks/>
          </p:cNvGrpSpPr>
          <p:nvPr/>
        </p:nvGrpSpPr>
        <p:grpSpPr bwMode="auto">
          <a:xfrm>
            <a:off x="4824269" y="1771254"/>
            <a:ext cx="411163" cy="2809874"/>
            <a:chOff x="2160" y="1488"/>
            <a:chExt cx="259" cy="1770"/>
          </a:xfrm>
        </p:grpSpPr>
        <p:grpSp>
          <p:nvGrpSpPr>
            <p:cNvPr id="287754" name="Group 10"/>
            <p:cNvGrpSpPr>
              <a:grpSpLocks/>
            </p:cNvGrpSpPr>
            <p:nvPr/>
          </p:nvGrpSpPr>
          <p:grpSpPr bwMode="auto">
            <a:xfrm>
              <a:off x="2160" y="1488"/>
              <a:ext cx="144" cy="1488"/>
              <a:chOff x="1248" y="1440"/>
              <a:chExt cx="144" cy="1488"/>
            </a:xfrm>
          </p:grpSpPr>
          <p:sp>
            <p:nvSpPr>
              <p:cNvPr id="287755" name="Line 11"/>
              <p:cNvSpPr>
                <a:spLocks noChangeShapeType="1"/>
              </p:cNvSpPr>
              <p:nvPr/>
            </p:nvSpPr>
            <p:spPr bwMode="auto">
              <a:xfrm>
                <a:off x="1392" y="1440"/>
                <a:ext cx="0" cy="14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7756" name="Freeform 12"/>
              <p:cNvSpPr>
                <a:spLocks/>
              </p:cNvSpPr>
              <p:nvPr/>
            </p:nvSpPr>
            <p:spPr bwMode="auto">
              <a:xfrm>
                <a:off x="1248" y="2784"/>
                <a:ext cx="144" cy="144"/>
              </a:xfrm>
              <a:custGeom>
                <a:avLst/>
                <a:gdLst>
                  <a:gd name="T0" fmla="*/ 144 w 144"/>
                  <a:gd name="T1" fmla="*/ 0 h 144"/>
                  <a:gd name="T2" fmla="*/ 0 w 144"/>
                  <a:gd name="T3" fmla="*/ 0 h 144"/>
                  <a:gd name="T4" fmla="*/ 0 w 144"/>
                  <a:gd name="T5" fmla="*/ 144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44" h="144">
                    <a:moveTo>
                      <a:pt x="144" y="0"/>
                    </a:moveTo>
                    <a:lnTo>
                      <a:pt x="0" y="0"/>
                    </a:lnTo>
                    <a:lnTo>
                      <a:pt x="0" y="144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87757" name="Text Box 13"/>
            <p:cNvSpPr txBox="1">
              <a:spLocks noChangeArrowheads="1"/>
            </p:cNvSpPr>
            <p:nvPr/>
          </p:nvSpPr>
          <p:spPr bwMode="auto">
            <a:xfrm>
              <a:off x="2160" y="2928"/>
              <a:ext cx="259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b="1"/>
                <a:t>H</a:t>
              </a:r>
              <a:endParaRPr lang="ru-RU" sz="2800" b="1"/>
            </a:p>
          </p:txBody>
        </p:sp>
      </p:grpSp>
      <p:sp>
        <p:nvSpPr>
          <p:cNvPr id="287763" name="Text Box 19"/>
          <p:cNvSpPr txBox="1">
            <a:spLocks noChangeArrowheads="1"/>
          </p:cNvSpPr>
          <p:nvPr/>
        </p:nvSpPr>
        <p:spPr bwMode="auto">
          <a:xfrm>
            <a:off x="3175" y="110845"/>
            <a:ext cx="12192000" cy="769441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</a:t>
            </a:r>
            <a:r>
              <a:rPr lang="en-US" sz="4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Uchburchakning</a:t>
            </a:r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yuzi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87784" name="Group 40"/>
          <p:cNvGrpSpPr>
            <a:grpSpLocks/>
          </p:cNvGrpSpPr>
          <p:nvPr/>
        </p:nvGrpSpPr>
        <p:grpSpPr bwMode="auto">
          <a:xfrm>
            <a:off x="4214664" y="2076054"/>
            <a:ext cx="2908300" cy="2049462"/>
            <a:chOff x="1776" y="1680"/>
            <a:chExt cx="1832" cy="1291"/>
          </a:xfrm>
        </p:grpSpPr>
        <p:grpSp>
          <p:nvGrpSpPr>
            <p:cNvPr id="287785" name="Group 41"/>
            <p:cNvGrpSpPr>
              <a:grpSpLocks/>
            </p:cNvGrpSpPr>
            <p:nvPr/>
          </p:nvGrpSpPr>
          <p:grpSpPr bwMode="auto">
            <a:xfrm>
              <a:off x="2016" y="1776"/>
              <a:ext cx="1592" cy="1195"/>
              <a:chOff x="1824" y="2701"/>
              <a:chExt cx="1592" cy="1195"/>
            </a:xfrm>
          </p:grpSpPr>
          <p:sp>
            <p:nvSpPr>
              <p:cNvPr id="287786" name="Freeform 42"/>
              <p:cNvSpPr>
                <a:spLocks/>
              </p:cNvSpPr>
              <p:nvPr/>
            </p:nvSpPr>
            <p:spPr bwMode="auto">
              <a:xfrm rot="10800000">
                <a:off x="1824" y="2832"/>
                <a:ext cx="1592" cy="1064"/>
              </a:xfrm>
              <a:custGeom>
                <a:avLst/>
                <a:gdLst>
                  <a:gd name="T0" fmla="*/ 0 w 1592"/>
                  <a:gd name="T1" fmla="*/ 0 h 1064"/>
                  <a:gd name="T2" fmla="*/ 1592 w 1592"/>
                  <a:gd name="T3" fmla="*/ 1064 h 10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592" h="1064">
                    <a:moveTo>
                      <a:pt x="0" y="0"/>
                    </a:moveTo>
                    <a:lnTo>
                      <a:pt x="1592" y="1064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7787" name="Freeform 43"/>
              <p:cNvSpPr>
                <a:spLocks/>
              </p:cNvSpPr>
              <p:nvPr/>
            </p:nvSpPr>
            <p:spPr bwMode="auto">
              <a:xfrm rot="14674259" flipV="1">
                <a:off x="1869" y="2752"/>
                <a:ext cx="227" cy="126"/>
              </a:xfrm>
              <a:custGeom>
                <a:avLst/>
                <a:gdLst>
                  <a:gd name="T0" fmla="*/ 227 w 227"/>
                  <a:gd name="T1" fmla="*/ 85 h 126"/>
                  <a:gd name="T2" fmla="*/ 80 w 227"/>
                  <a:gd name="T3" fmla="*/ 0 h 126"/>
                  <a:gd name="T4" fmla="*/ 0 w 227"/>
                  <a:gd name="T5" fmla="*/ 126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27" h="126">
                    <a:moveTo>
                      <a:pt x="227" y="85"/>
                    </a:moveTo>
                    <a:lnTo>
                      <a:pt x="80" y="0"/>
                    </a:lnTo>
                    <a:lnTo>
                      <a:pt x="0" y="126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87788" name="Text Box 44"/>
            <p:cNvSpPr txBox="1">
              <a:spLocks noChangeArrowheads="1"/>
            </p:cNvSpPr>
            <p:nvPr/>
          </p:nvSpPr>
          <p:spPr bwMode="auto">
            <a:xfrm>
              <a:off x="1776" y="1680"/>
              <a:ext cx="244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b="1"/>
                <a:t>R</a:t>
              </a:r>
              <a:endParaRPr lang="ru-RU" sz="2800" b="1"/>
            </a:p>
          </p:txBody>
        </p:sp>
      </p:grpSp>
      <p:grpSp>
        <p:nvGrpSpPr>
          <p:cNvPr id="287803" name="Group 59"/>
          <p:cNvGrpSpPr>
            <a:grpSpLocks/>
          </p:cNvGrpSpPr>
          <p:nvPr/>
        </p:nvGrpSpPr>
        <p:grpSpPr bwMode="auto">
          <a:xfrm>
            <a:off x="3444728" y="1907779"/>
            <a:ext cx="2543175" cy="2236788"/>
            <a:chOff x="755" y="1583"/>
            <a:chExt cx="1602" cy="1409"/>
          </a:xfrm>
        </p:grpSpPr>
        <p:sp>
          <p:nvSpPr>
            <p:cNvPr id="287791" name="Freeform 47"/>
            <p:cNvSpPr>
              <a:spLocks/>
            </p:cNvSpPr>
            <p:nvPr/>
          </p:nvSpPr>
          <p:spPr bwMode="auto">
            <a:xfrm>
              <a:off x="755" y="1864"/>
              <a:ext cx="1349" cy="1128"/>
            </a:xfrm>
            <a:custGeom>
              <a:avLst/>
              <a:gdLst>
                <a:gd name="T0" fmla="*/ 0 w 1349"/>
                <a:gd name="T1" fmla="*/ 1128 h 1128"/>
                <a:gd name="T2" fmla="*/ 1349 w 1349"/>
                <a:gd name="T3" fmla="*/ 0 h 1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349" h="1128">
                  <a:moveTo>
                    <a:pt x="0" y="1128"/>
                  </a:moveTo>
                  <a:lnTo>
                    <a:pt x="1349" y="0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87792" name="Freeform 48"/>
            <p:cNvSpPr>
              <a:spLocks/>
            </p:cNvSpPr>
            <p:nvPr/>
          </p:nvSpPr>
          <p:spPr bwMode="auto">
            <a:xfrm rot="-4410084">
              <a:off x="1839" y="1779"/>
              <a:ext cx="227" cy="126"/>
            </a:xfrm>
            <a:custGeom>
              <a:avLst/>
              <a:gdLst>
                <a:gd name="T0" fmla="*/ 227 w 227"/>
                <a:gd name="T1" fmla="*/ 85 h 126"/>
                <a:gd name="T2" fmla="*/ 80 w 227"/>
                <a:gd name="T3" fmla="*/ 0 h 126"/>
                <a:gd name="T4" fmla="*/ 0 w 227"/>
                <a:gd name="T5" fmla="*/ 12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7" h="126">
                  <a:moveTo>
                    <a:pt x="227" y="85"/>
                  </a:moveTo>
                  <a:lnTo>
                    <a:pt x="80" y="0"/>
                  </a:lnTo>
                  <a:lnTo>
                    <a:pt x="0" y="126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87793" name="Text Box 49"/>
            <p:cNvSpPr txBox="1">
              <a:spLocks noChangeArrowheads="1"/>
            </p:cNvSpPr>
            <p:nvPr/>
          </p:nvSpPr>
          <p:spPr bwMode="auto">
            <a:xfrm rot="21462857">
              <a:off x="2131" y="1583"/>
              <a:ext cx="226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b="1"/>
                <a:t>E</a:t>
              </a:r>
              <a:endParaRPr lang="ru-RU" sz="2800" b="1"/>
            </a:p>
          </p:txBody>
        </p:sp>
      </p:grpSp>
      <p:graphicFrame>
        <p:nvGraphicFramePr>
          <p:cNvPr id="287804" name="Object 6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0616689"/>
              </p:ext>
            </p:extLst>
          </p:nvPr>
        </p:nvGraphicFramePr>
        <p:xfrm>
          <a:off x="393788" y="2211596"/>
          <a:ext cx="2703512" cy="1147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2" name="Формула" r:id="rId3" imgW="927000" imgH="393480" progId="Equation.3">
                  <p:embed/>
                </p:oleObj>
              </mc:Choice>
              <mc:Fallback>
                <p:oleObj name="Формула" r:id="rId3" imgW="9270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788" y="2211596"/>
                        <a:ext cx="2703512" cy="1147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 type="none" w="lg" len="lg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7805" name="Object 6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9353789"/>
              </p:ext>
            </p:extLst>
          </p:nvPr>
        </p:nvGraphicFramePr>
        <p:xfrm>
          <a:off x="504913" y="4581128"/>
          <a:ext cx="2592387" cy="1147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3" name="Формула" r:id="rId5" imgW="888840" imgH="393480" progId="Equation.3">
                  <p:embed/>
                </p:oleObj>
              </mc:Choice>
              <mc:Fallback>
                <p:oleObj name="Формула" r:id="rId5" imgW="8888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913" y="4581128"/>
                        <a:ext cx="2592387" cy="1147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 type="none" w="lg" len="lg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7806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5179048"/>
              </p:ext>
            </p:extLst>
          </p:nvPr>
        </p:nvGraphicFramePr>
        <p:xfrm>
          <a:off x="8702671" y="5013737"/>
          <a:ext cx="2257425" cy="59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4" name="Уравнение" r:id="rId7" imgW="774360" imgH="203040" progId="Equation.3">
                  <p:embed/>
                </p:oleObj>
              </mc:Choice>
              <mc:Fallback>
                <p:oleObj name="Уравнение" r:id="rId7" imgW="7743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02671" y="5013737"/>
                        <a:ext cx="2257425" cy="592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 type="none" w="lg" len="lg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Freeform 2"/>
          <p:cNvSpPr>
            <a:spLocks/>
          </p:cNvSpPr>
          <p:nvPr/>
        </p:nvSpPr>
        <p:spPr bwMode="auto">
          <a:xfrm>
            <a:off x="7837216" y="1744266"/>
            <a:ext cx="3665536" cy="2389188"/>
          </a:xfrm>
          <a:custGeom>
            <a:avLst/>
            <a:gdLst>
              <a:gd name="T0" fmla="*/ 0 w 2304"/>
              <a:gd name="T1" fmla="*/ 1505 h 1505"/>
              <a:gd name="T2" fmla="*/ 1008 w 2304"/>
              <a:gd name="T3" fmla="*/ 17 h 1505"/>
              <a:gd name="T4" fmla="*/ 1008 w 2304"/>
              <a:gd name="T5" fmla="*/ 0 h 1505"/>
              <a:gd name="T6" fmla="*/ 2304 w 2304"/>
              <a:gd name="T7" fmla="*/ 1505 h 1505"/>
              <a:gd name="T8" fmla="*/ 0 w 2304"/>
              <a:gd name="T9" fmla="*/ 1505 h 15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04" h="1505">
                <a:moveTo>
                  <a:pt x="0" y="1505"/>
                </a:moveTo>
                <a:lnTo>
                  <a:pt x="1008" y="17"/>
                </a:lnTo>
                <a:lnTo>
                  <a:pt x="1008" y="0"/>
                </a:lnTo>
                <a:lnTo>
                  <a:pt x="2304" y="1505"/>
                </a:lnTo>
                <a:lnTo>
                  <a:pt x="0" y="1505"/>
                </a:lnTo>
                <a:close/>
              </a:path>
            </a:pathLst>
          </a:cu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" name="Text Box 4"/>
          <p:cNvSpPr txBox="1">
            <a:spLocks noChangeArrowheads="1"/>
          </p:cNvSpPr>
          <p:nvPr/>
        </p:nvSpPr>
        <p:spPr bwMode="auto">
          <a:xfrm>
            <a:off x="7464152" y="3981054"/>
            <a:ext cx="40267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/>
              <a:t>А</a:t>
            </a:r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8988152" y="1314054"/>
            <a:ext cx="38664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/>
              <a:t>В</a:t>
            </a:r>
          </a:p>
        </p:txBody>
      </p:sp>
      <p:sp>
        <p:nvSpPr>
          <p:cNvPr id="27" name="Text Box 7"/>
          <p:cNvSpPr txBox="1">
            <a:spLocks noChangeArrowheads="1"/>
          </p:cNvSpPr>
          <p:nvPr/>
        </p:nvSpPr>
        <p:spPr bwMode="auto">
          <a:xfrm>
            <a:off x="11407303" y="4040446"/>
            <a:ext cx="41069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dirty="0"/>
              <a:t>D</a:t>
            </a:r>
            <a:endParaRPr lang="ru-RU" sz="2800" b="1" dirty="0"/>
          </a:p>
        </p:txBody>
      </p:sp>
      <p:grpSp>
        <p:nvGrpSpPr>
          <p:cNvPr id="28" name="Group 9"/>
          <p:cNvGrpSpPr>
            <a:grpSpLocks/>
          </p:cNvGrpSpPr>
          <p:nvPr/>
        </p:nvGrpSpPr>
        <p:grpSpPr bwMode="auto">
          <a:xfrm>
            <a:off x="9216757" y="1771254"/>
            <a:ext cx="411163" cy="2809874"/>
            <a:chOff x="2160" y="1488"/>
            <a:chExt cx="259" cy="1770"/>
          </a:xfrm>
        </p:grpSpPr>
        <p:grpSp>
          <p:nvGrpSpPr>
            <p:cNvPr id="29" name="Group 10"/>
            <p:cNvGrpSpPr>
              <a:grpSpLocks/>
            </p:cNvGrpSpPr>
            <p:nvPr/>
          </p:nvGrpSpPr>
          <p:grpSpPr bwMode="auto">
            <a:xfrm>
              <a:off x="2160" y="1488"/>
              <a:ext cx="144" cy="1488"/>
              <a:chOff x="1248" y="1440"/>
              <a:chExt cx="144" cy="1488"/>
            </a:xfrm>
          </p:grpSpPr>
          <p:sp>
            <p:nvSpPr>
              <p:cNvPr id="31" name="Line 11"/>
              <p:cNvSpPr>
                <a:spLocks noChangeShapeType="1"/>
              </p:cNvSpPr>
              <p:nvPr/>
            </p:nvSpPr>
            <p:spPr bwMode="auto">
              <a:xfrm>
                <a:off x="1392" y="1440"/>
                <a:ext cx="0" cy="14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" name="Freeform 12"/>
              <p:cNvSpPr>
                <a:spLocks/>
              </p:cNvSpPr>
              <p:nvPr/>
            </p:nvSpPr>
            <p:spPr bwMode="auto">
              <a:xfrm>
                <a:off x="1248" y="2784"/>
                <a:ext cx="144" cy="144"/>
              </a:xfrm>
              <a:custGeom>
                <a:avLst/>
                <a:gdLst>
                  <a:gd name="T0" fmla="*/ 144 w 144"/>
                  <a:gd name="T1" fmla="*/ 0 h 144"/>
                  <a:gd name="T2" fmla="*/ 0 w 144"/>
                  <a:gd name="T3" fmla="*/ 0 h 144"/>
                  <a:gd name="T4" fmla="*/ 0 w 144"/>
                  <a:gd name="T5" fmla="*/ 144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44" h="144">
                    <a:moveTo>
                      <a:pt x="144" y="0"/>
                    </a:moveTo>
                    <a:lnTo>
                      <a:pt x="0" y="0"/>
                    </a:lnTo>
                    <a:lnTo>
                      <a:pt x="0" y="144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0" name="Text Box 13"/>
            <p:cNvSpPr txBox="1">
              <a:spLocks noChangeArrowheads="1"/>
            </p:cNvSpPr>
            <p:nvPr/>
          </p:nvSpPr>
          <p:spPr bwMode="auto">
            <a:xfrm>
              <a:off x="2160" y="2928"/>
              <a:ext cx="259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b="1"/>
                <a:t>H</a:t>
              </a:r>
              <a:endParaRPr lang="ru-RU" sz="2800" b="1"/>
            </a:p>
          </p:txBody>
        </p:sp>
      </p:grpSp>
      <p:cxnSp>
        <p:nvCxnSpPr>
          <p:cNvPr id="3" name="Прямая соединительная линия 2"/>
          <p:cNvCxnSpPr/>
          <p:nvPr/>
        </p:nvCxnSpPr>
        <p:spPr>
          <a:xfrm flipV="1">
            <a:off x="8627484" y="2984864"/>
            <a:ext cx="1872208" cy="333"/>
          </a:xfrm>
          <a:prstGeom prst="line">
            <a:avLst/>
          </a:prstGeom>
          <a:ln w="28575">
            <a:solidFill>
              <a:srgbClr val="7A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220000" y="2636458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7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endParaRPr lang="ru-RU" sz="2400" b="1" dirty="0">
              <a:solidFill>
                <a:srgbClr val="7A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0619160" y="2615098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7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endParaRPr lang="ru-RU" sz="2400" b="1" dirty="0">
              <a:solidFill>
                <a:srgbClr val="7A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1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494915"/>
              </p:ext>
            </p:extLst>
          </p:nvPr>
        </p:nvGraphicFramePr>
        <p:xfrm>
          <a:off x="4042550" y="4755453"/>
          <a:ext cx="2628900" cy="1147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5" name="Формула" r:id="rId9" imgW="901440" imgH="393480" progId="Equation.3">
                  <p:embed/>
                </p:oleObj>
              </mc:Choice>
              <mc:Fallback>
                <p:oleObj name="Формула" r:id="rId9" imgW="9014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2550" y="4755453"/>
                        <a:ext cx="2628900" cy="1147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 type="none" w="lg" len="lg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72993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87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87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87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87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87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87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87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287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87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87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/>
      <p:bldP spid="26" grpId="0"/>
      <p:bldP spid="27" grpId="0"/>
      <p:bldP spid="9" grpId="0"/>
      <p:bldP spid="5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AutoShape 2"/>
          <p:cNvSpPr>
            <a:spLocks noChangeArrowheads="1"/>
          </p:cNvSpPr>
          <p:nvPr/>
        </p:nvSpPr>
        <p:spPr bwMode="auto">
          <a:xfrm>
            <a:off x="2895600" y="1981200"/>
            <a:ext cx="3505200" cy="2514600"/>
          </a:xfrm>
          <a:prstGeom prst="rtTriangle">
            <a:avLst/>
          </a:prstGeom>
          <a:gradFill rotWithShape="1">
            <a:gsLst>
              <a:gs pos="0">
                <a:schemeClr val="bg1"/>
              </a:gs>
              <a:gs pos="100000">
                <a:srgbClr val="00FFFF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334851" name="Group 3"/>
          <p:cNvGrpSpPr>
            <a:grpSpLocks/>
          </p:cNvGrpSpPr>
          <p:nvPr/>
        </p:nvGrpSpPr>
        <p:grpSpPr bwMode="auto">
          <a:xfrm>
            <a:off x="2895600" y="4267200"/>
            <a:ext cx="215900" cy="215900"/>
            <a:chOff x="2789" y="1888"/>
            <a:chExt cx="136" cy="136"/>
          </a:xfrm>
        </p:grpSpPr>
        <p:sp>
          <p:nvSpPr>
            <p:cNvPr id="334852" name="Line 4"/>
            <p:cNvSpPr>
              <a:spLocks noChangeShapeType="1"/>
            </p:cNvSpPr>
            <p:nvPr/>
          </p:nvSpPr>
          <p:spPr bwMode="auto">
            <a:xfrm>
              <a:off x="2789" y="1888"/>
              <a:ext cx="136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334853" name="Freeform 5"/>
            <p:cNvSpPr>
              <a:spLocks/>
            </p:cNvSpPr>
            <p:nvPr/>
          </p:nvSpPr>
          <p:spPr bwMode="auto">
            <a:xfrm>
              <a:off x="2919" y="1888"/>
              <a:ext cx="6" cy="136"/>
            </a:xfrm>
            <a:custGeom>
              <a:avLst/>
              <a:gdLst>
                <a:gd name="T0" fmla="*/ 6 w 6"/>
                <a:gd name="T1" fmla="*/ 0 h 136"/>
                <a:gd name="T2" fmla="*/ 0 w 6"/>
                <a:gd name="T3" fmla="*/ 13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" h="136">
                  <a:moveTo>
                    <a:pt x="6" y="0"/>
                  </a:moveTo>
                  <a:lnTo>
                    <a:pt x="0" y="136"/>
                  </a:lnTo>
                </a:path>
              </a:pathLst>
            </a:custGeom>
            <a:noFill/>
            <a:ln w="28575">
              <a:solidFill>
                <a:srgbClr val="0000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</p:grpSp>
      <p:sp>
        <p:nvSpPr>
          <p:cNvPr id="334854" name="Freeform 6"/>
          <p:cNvSpPr>
            <a:spLocks/>
          </p:cNvSpPr>
          <p:nvPr/>
        </p:nvSpPr>
        <p:spPr bwMode="auto">
          <a:xfrm>
            <a:off x="2895600" y="4495800"/>
            <a:ext cx="3530600" cy="12700"/>
          </a:xfrm>
          <a:custGeom>
            <a:avLst/>
            <a:gdLst>
              <a:gd name="T0" fmla="*/ 0 w 2224"/>
              <a:gd name="T1" fmla="*/ 8 h 8"/>
              <a:gd name="T2" fmla="*/ 2224 w 2224"/>
              <a:gd name="T3" fmla="*/ 0 h 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224" h="8">
                <a:moveTo>
                  <a:pt x="0" y="8"/>
                </a:moveTo>
                <a:lnTo>
                  <a:pt x="2224" y="0"/>
                </a:ln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334855" name="Freeform 7"/>
          <p:cNvSpPr>
            <a:spLocks/>
          </p:cNvSpPr>
          <p:nvPr/>
        </p:nvSpPr>
        <p:spPr bwMode="auto">
          <a:xfrm>
            <a:off x="2895600" y="1982788"/>
            <a:ext cx="7938" cy="2462212"/>
          </a:xfrm>
          <a:custGeom>
            <a:avLst/>
            <a:gdLst>
              <a:gd name="T0" fmla="*/ 0 w 5"/>
              <a:gd name="T1" fmla="*/ 1551 h 1551"/>
              <a:gd name="T2" fmla="*/ 5 w 5"/>
              <a:gd name="T3" fmla="*/ 0 h 155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5" h="1551">
                <a:moveTo>
                  <a:pt x="0" y="1551"/>
                </a:moveTo>
                <a:lnTo>
                  <a:pt x="5" y="0"/>
                </a:ln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334856" name="Text Box 8"/>
          <p:cNvSpPr txBox="1">
            <a:spLocks noChangeArrowheads="1"/>
          </p:cNvSpPr>
          <p:nvPr/>
        </p:nvSpPr>
        <p:spPr bwMode="auto">
          <a:xfrm>
            <a:off x="6351690" y="4415246"/>
            <a:ext cx="39305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00FF"/>
                </a:solidFill>
              </a:rPr>
              <a:t>А</a:t>
            </a:r>
          </a:p>
        </p:txBody>
      </p:sp>
      <p:sp>
        <p:nvSpPr>
          <p:cNvPr id="334857" name="Text Box 9"/>
          <p:cNvSpPr txBox="1">
            <a:spLocks noChangeArrowheads="1"/>
          </p:cNvSpPr>
          <p:nvPr/>
        </p:nvSpPr>
        <p:spPr bwMode="auto">
          <a:xfrm>
            <a:off x="2454275" y="1744663"/>
            <a:ext cx="38023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0000FF"/>
                </a:solidFill>
              </a:rPr>
              <a:t>В</a:t>
            </a:r>
          </a:p>
        </p:txBody>
      </p:sp>
      <p:sp>
        <p:nvSpPr>
          <p:cNvPr id="334858" name="Text Box 10"/>
          <p:cNvSpPr txBox="1">
            <a:spLocks noChangeArrowheads="1"/>
          </p:cNvSpPr>
          <p:nvPr/>
        </p:nvSpPr>
        <p:spPr bwMode="auto">
          <a:xfrm>
            <a:off x="2286000" y="4402138"/>
            <a:ext cx="37542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0000FF"/>
                </a:solidFill>
              </a:rPr>
              <a:t>С</a:t>
            </a:r>
          </a:p>
        </p:txBody>
      </p:sp>
      <p:sp>
        <p:nvSpPr>
          <p:cNvPr id="334859" name="Oval 11"/>
          <p:cNvSpPr>
            <a:spLocks noChangeArrowheads="1"/>
          </p:cNvSpPr>
          <p:nvPr/>
        </p:nvSpPr>
        <p:spPr bwMode="auto">
          <a:xfrm>
            <a:off x="2819401" y="4419601"/>
            <a:ext cx="144463" cy="142875"/>
          </a:xfrm>
          <a:prstGeom prst="ellipse">
            <a:avLst/>
          </a:prstGeom>
          <a:solidFill>
            <a:srgbClr val="FF0000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334861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7147769"/>
              </p:ext>
            </p:extLst>
          </p:nvPr>
        </p:nvGraphicFramePr>
        <p:xfrm>
          <a:off x="6819900" y="1506275"/>
          <a:ext cx="2592388" cy="1147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4" name="Формула" r:id="rId3" imgW="888840" imgH="393480" progId="Equation.3">
                  <p:embed/>
                </p:oleObj>
              </mc:Choice>
              <mc:Fallback>
                <p:oleObj name="Формула" r:id="rId3" imgW="8888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19900" y="1506275"/>
                        <a:ext cx="2592388" cy="1147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 type="none" w="lg" len="lg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34862" name="Group 14"/>
          <p:cNvGrpSpPr>
            <a:grpSpLocks/>
          </p:cNvGrpSpPr>
          <p:nvPr/>
        </p:nvGrpSpPr>
        <p:grpSpPr bwMode="auto">
          <a:xfrm>
            <a:off x="2895600" y="2362200"/>
            <a:ext cx="1549400" cy="2097088"/>
            <a:chOff x="864" y="1488"/>
            <a:chExt cx="976" cy="1321"/>
          </a:xfrm>
        </p:grpSpPr>
        <p:grpSp>
          <p:nvGrpSpPr>
            <p:cNvPr id="334863" name="Group 15"/>
            <p:cNvGrpSpPr>
              <a:grpSpLocks/>
            </p:cNvGrpSpPr>
            <p:nvPr/>
          </p:nvGrpSpPr>
          <p:grpSpPr bwMode="auto">
            <a:xfrm>
              <a:off x="864" y="1744"/>
              <a:ext cx="776" cy="1065"/>
              <a:chOff x="864" y="1744"/>
              <a:chExt cx="776" cy="1065"/>
            </a:xfrm>
          </p:grpSpPr>
          <p:sp>
            <p:nvSpPr>
              <p:cNvPr id="334864" name="Freeform 16"/>
              <p:cNvSpPr>
                <a:spLocks/>
              </p:cNvSpPr>
              <p:nvPr/>
            </p:nvSpPr>
            <p:spPr bwMode="auto">
              <a:xfrm>
                <a:off x="864" y="1744"/>
                <a:ext cx="704" cy="1065"/>
              </a:xfrm>
              <a:custGeom>
                <a:avLst/>
                <a:gdLst>
                  <a:gd name="T0" fmla="*/ 0 w 704"/>
                  <a:gd name="T1" fmla="*/ 1065 h 1065"/>
                  <a:gd name="T2" fmla="*/ 704 w 704"/>
                  <a:gd name="T3" fmla="*/ 0 h 10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704" h="1065">
                    <a:moveTo>
                      <a:pt x="0" y="1065"/>
                    </a:moveTo>
                    <a:lnTo>
                      <a:pt x="704" y="0"/>
                    </a:lnTo>
                  </a:path>
                </a:pathLst>
              </a:custGeom>
              <a:noFill/>
              <a:ln w="38100" cap="flat" cmpd="sng">
                <a:solidFill>
                  <a:srgbClr val="000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334865" name="Freeform 17"/>
              <p:cNvSpPr>
                <a:spLocks/>
              </p:cNvSpPr>
              <p:nvPr/>
            </p:nvSpPr>
            <p:spPr bwMode="auto">
              <a:xfrm>
                <a:off x="1488" y="1800"/>
                <a:ext cx="152" cy="88"/>
              </a:xfrm>
              <a:custGeom>
                <a:avLst/>
                <a:gdLst>
                  <a:gd name="T0" fmla="*/ 0 w 152"/>
                  <a:gd name="T1" fmla="*/ 30 h 88"/>
                  <a:gd name="T2" fmla="*/ 93 w 152"/>
                  <a:gd name="T3" fmla="*/ 88 h 88"/>
                  <a:gd name="T4" fmla="*/ 152 w 152"/>
                  <a:gd name="T5" fmla="*/ 0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2" h="88">
                    <a:moveTo>
                      <a:pt x="0" y="30"/>
                    </a:moveTo>
                    <a:lnTo>
                      <a:pt x="93" y="88"/>
                    </a:lnTo>
                    <a:lnTo>
                      <a:pt x="152" y="0"/>
                    </a:ln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</p:grpSp>
        <p:sp>
          <p:nvSpPr>
            <p:cNvPr id="334866" name="Text Box 18"/>
            <p:cNvSpPr txBox="1">
              <a:spLocks noChangeArrowheads="1"/>
            </p:cNvSpPr>
            <p:nvPr/>
          </p:nvSpPr>
          <p:spPr bwMode="auto">
            <a:xfrm>
              <a:off x="1584" y="1488"/>
              <a:ext cx="256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>
                  <a:solidFill>
                    <a:srgbClr val="0000FF"/>
                  </a:solidFill>
                </a:rPr>
                <a:t>D</a:t>
              </a:r>
              <a:endParaRPr lang="ru-RU" sz="2800">
                <a:solidFill>
                  <a:srgbClr val="0000FF"/>
                </a:solidFill>
              </a:endParaRPr>
            </a:p>
          </p:txBody>
        </p:sp>
      </p:grpSp>
      <p:graphicFrame>
        <p:nvGraphicFramePr>
          <p:cNvPr id="334867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8286276"/>
              </p:ext>
            </p:extLst>
          </p:nvPr>
        </p:nvGraphicFramePr>
        <p:xfrm>
          <a:off x="6894514" y="2877875"/>
          <a:ext cx="2517775" cy="1147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5" name="Формула" r:id="rId5" imgW="863280" imgH="393480" progId="Equation.3">
                  <p:embed/>
                </p:oleObj>
              </mc:Choice>
              <mc:Fallback>
                <p:oleObj name="Формула" r:id="rId5" imgW="863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94514" y="2877875"/>
                        <a:ext cx="2517775" cy="1147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 type="none" w="lg" len="lg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4868" name="Text Box 20"/>
          <p:cNvSpPr txBox="1">
            <a:spLocks noChangeArrowheads="1"/>
          </p:cNvSpPr>
          <p:nvPr/>
        </p:nvSpPr>
        <p:spPr bwMode="auto">
          <a:xfrm>
            <a:off x="1407682" y="5357145"/>
            <a:ext cx="9888016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b="1" i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800" b="1" i="1" dirty="0" err="1" smtClean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atija</a:t>
            </a:r>
            <a:r>
              <a:rPr lang="ru-RU" sz="2800" b="1" i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28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28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burchakli</a:t>
            </a:r>
            <a:r>
              <a:rPr lang="en-US" sz="28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US" sz="2800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chburchakning</a:t>
            </a:r>
            <a:r>
              <a:rPr lang="en-US" sz="28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yuzi</a:t>
            </a:r>
            <a:r>
              <a:rPr lang="en-US" sz="28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katetlar</a:t>
            </a:r>
            <a:r>
              <a:rPr lang="en-US" sz="28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ko‘paytmasining</a:t>
            </a:r>
            <a:r>
              <a:rPr lang="en-US" sz="28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yarmiga</a:t>
            </a:r>
            <a:r>
              <a:rPr lang="en-US" sz="28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28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40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b="1" dirty="0">
              <a:solidFill>
                <a:srgbClr val="6600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334871" name="Group 23"/>
          <p:cNvGrpSpPr>
            <a:grpSpLocks/>
          </p:cNvGrpSpPr>
          <p:nvPr/>
        </p:nvGrpSpPr>
        <p:grpSpPr bwMode="auto">
          <a:xfrm>
            <a:off x="2362200" y="2743201"/>
            <a:ext cx="2470150" cy="2576513"/>
            <a:chOff x="528" y="1728"/>
            <a:chExt cx="1556" cy="1623"/>
          </a:xfrm>
        </p:grpSpPr>
        <p:sp>
          <p:nvSpPr>
            <p:cNvPr id="334869" name="Text Box 21"/>
            <p:cNvSpPr txBox="1">
              <a:spLocks noChangeArrowheads="1"/>
            </p:cNvSpPr>
            <p:nvPr/>
          </p:nvSpPr>
          <p:spPr bwMode="auto">
            <a:xfrm>
              <a:off x="528" y="1728"/>
              <a:ext cx="308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4800" b="1" i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a</a:t>
              </a:r>
              <a:endParaRPr lang="ru-RU" sz="48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334870" name="Text Box 22"/>
            <p:cNvSpPr txBox="1">
              <a:spLocks noChangeArrowheads="1"/>
            </p:cNvSpPr>
            <p:nvPr/>
          </p:nvSpPr>
          <p:spPr bwMode="auto">
            <a:xfrm>
              <a:off x="1776" y="2832"/>
              <a:ext cx="308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4800" b="1" i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b</a:t>
              </a:r>
              <a:endParaRPr lang="ru-RU" sz="48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334881" name="Group 33"/>
          <p:cNvGrpSpPr>
            <a:grpSpLocks/>
          </p:cNvGrpSpPr>
          <p:nvPr/>
        </p:nvGrpSpPr>
        <p:grpSpPr bwMode="auto">
          <a:xfrm>
            <a:off x="7319964" y="4478076"/>
            <a:ext cx="2233613" cy="915988"/>
            <a:chOff x="3219" y="2208"/>
            <a:chExt cx="1407" cy="577"/>
          </a:xfrm>
        </p:grpSpPr>
        <p:grpSp>
          <p:nvGrpSpPr>
            <p:cNvPr id="334876" name="Group 28"/>
            <p:cNvGrpSpPr>
              <a:grpSpLocks/>
            </p:cNvGrpSpPr>
            <p:nvPr/>
          </p:nvGrpSpPr>
          <p:grpSpPr bwMode="auto">
            <a:xfrm>
              <a:off x="3973" y="2208"/>
              <a:ext cx="241" cy="577"/>
              <a:chOff x="3734" y="2297"/>
              <a:chExt cx="241" cy="577"/>
            </a:xfrm>
          </p:grpSpPr>
          <p:sp>
            <p:nvSpPr>
              <p:cNvPr id="334873" name="Text Box 25"/>
              <p:cNvSpPr txBox="1">
                <a:spLocks noChangeArrowheads="1"/>
              </p:cNvSpPr>
              <p:nvPr/>
            </p:nvSpPr>
            <p:spPr bwMode="auto">
              <a:xfrm>
                <a:off x="3734" y="2297"/>
                <a:ext cx="231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ru-RU" sz="28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1</a:t>
                </a:r>
              </a:p>
            </p:txBody>
          </p:sp>
          <p:sp>
            <p:nvSpPr>
              <p:cNvPr id="334874" name="Text Box 26"/>
              <p:cNvSpPr txBox="1">
                <a:spLocks noChangeArrowheads="1"/>
              </p:cNvSpPr>
              <p:nvPr/>
            </p:nvSpPr>
            <p:spPr bwMode="auto">
              <a:xfrm>
                <a:off x="3744" y="2544"/>
                <a:ext cx="231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ru-RU" sz="28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2</a:t>
                </a:r>
              </a:p>
            </p:txBody>
          </p:sp>
          <p:sp>
            <p:nvSpPr>
              <p:cNvPr id="334875" name="Freeform 27"/>
              <p:cNvSpPr>
                <a:spLocks/>
              </p:cNvSpPr>
              <p:nvPr/>
            </p:nvSpPr>
            <p:spPr bwMode="auto">
              <a:xfrm>
                <a:off x="3768" y="2593"/>
                <a:ext cx="168" cy="7"/>
              </a:xfrm>
              <a:custGeom>
                <a:avLst/>
                <a:gdLst>
                  <a:gd name="T0" fmla="*/ 0 w 168"/>
                  <a:gd name="T1" fmla="*/ 7 h 7"/>
                  <a:gd name="T2" fmla="*/ 168 w 168"/>
                  <a:gd name="T3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68" h="7">
                    <a:moveTo>
                      <a:pt x="0" y="7"/>
                    </a:moveTo>
                    <a:lnTo>
                      <a:pt x="168" y="0"/>
                    </a:lnTo>
                  </a:path>
                </a:pathLst>
              </a:custGeom>
              <a:noFill/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34878" name="Text Box 30"/>
            <p:cNvSpPr txBox="1">
              <a:spLocks noChangeArrowheads="1"/>
            </p:cNvSpPr>
            <p:nvPr/>
          </p:nvSpPr>
          <p:spPr bwMode="auto">
            <a:xfrm>
              <a:off x="3219" y="2223"/>
              <a:ext cx="1407" cy="4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6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S</a:t>
              </a:r>
              <a:r>
                <a:rPr lang="en-US" sz="3600" b="1" baseline="-250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ABC</a:t>
              </a:r>
              <a:r>
                <a:rPr lang="en-US" sz="36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=    </a:t>
              </a:r>
              <a:r>
                <a:rPr lang="en-US" sz="4400" b="1" i="1" dirty="0" err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ab</a:t>
              </a:r>
              <a:endParaRPr lang="ru-RU" sz="4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0" y="0"/>
            <a:ext cx="12192000" cy="112474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Uchburchakning</a:t>
            </a:r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6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yuzi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7408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34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348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34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34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334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2000"/>
                                        <p:tgtEl>
                                          <p:spTgt spid="334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34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34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34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34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34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348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348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334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4854" grpId="0" animBg="1"/>
      <p:bldP spid="334855" grpId="0" animBg="1"/>
      <p:bldP spid="33486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1" name="Freeform 3"/>
          <p:cNvSpPr>
            <a:spLocks/>
          </p:cNvSpPr>
          <p:nvPr/>
        </p:nvSpPr>
        <p:spPr bwMode="auto">
          <a:xfrm>
            <a:off x="1004968" y="2082800"/>
            <a:ext cx="3657600" cy="2336800"/>
          </a:xfrm>
          <a:custGeom>
            <a:avLst/>
            <a:gdLst>
              <a:gd name="T0" fmla="*/ 0 w 2304"/>
              <a:gd name="T1" fmla="*/ 1472 h 1472"/>
              <a:gd name="T2" fmla="*/ 2280 w 2304"/>
              <a:gd name="T3" fmla="*/ 0 h 1472"/>
              <a:gd name="T4" fmla="*/ 2296 w 2304"/>
              <a:gd name="T5" fmla="*/ 16 h 1472"/>
              <a:gd name="T6" fmla="*/ 2304 w 2304"/>
              <a:gd name="T7" fmla="*/ 1472 h 1472"/>
              <a:gd name="T8" fmla="*/ 0 w 2304"/>
              <a:gd name="T9" fmla="*/ 1472 h 14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04" h="1472">
                <a:moveTo>
                  <a:pt x="0" y="1472"/>
                </a:moveTo>
                <a:lnTo>
                  <a:pt x="2280" y="0"/>
                </a:lnTo>
                <a:lnTo>
                  <a:pt x="2296" y="16"/>
                </a:lnTo>
                <a:lnTo>
                  <a:pt x="2304" y="1472"/>
                </a:lnTo>
                <a:lnTo>
                  <a:pt x="0" y="1472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</a:gra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29732" name="Text Box 4"/>
          <p:cNvSpPr txBox="1">
            <a:spLocks noChangeArrowheads="1"/>
          </p:cNvSpPr>
          <p:nvPr/>
        </p:nvSpPr>
        <p:spPr bwMode="auto">
          <a:xfrm>
            <a:off x="602294" y="4267200"/>
            <a:ext cx="40267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/>
              <a:t>А</a:t>
            </a:r>
          </a:p>
        </p:txBody>
      </p:sp>
      <p:sp>
        <p:nvSpPr>
          <p:cNvPr id="329733" name="Text Box 5"/>
          <p:cNvSpPr txBox="1">
            <a:spLocks noChangeArrowheads="1"/>
          </p:cNvSpPr>
          <p:nvPr/>
        </p:nvSpPr>
        <p:spPr bwMode="auto">
          <a:xfrm>
            <a:off x="4640894" y="1600200"/>
            <a:ext cx="38664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/>
              <a:t>В</a:t>
            </a:r>
          </a:p>
        </p:txBody>
      </p:sp>
      <p:sp>
        <p:nvSpPr>
          <p:cNvPr id="329734" name="Text Box 6"/>
          <p:cNvSpPr txBox="1">
            <a:spLocks noChangeArrowheads="1"/>
          </p:cNvSpPr>
          <p:nvPr/>
        </p:nvSpPr>
        <p:spPr bwMode="auto">
          <a:xfrm>
            <a:off x="4640894" y="4343400"/>
            <a:ext cx="37542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/>
              <a:t>С</a:t>
            </a:r>
          </a:p>
        </p:txBody>
      </p:sp>
      <p:sp>
        <p:nvSpPr>
          <p:cNvPr id="329741" name="Text Box 13"/>
          <p:cNvSpPr txBox="1">
            <a:spLocks noChangeArrowheads="1"/>
          </p:cNvSpPr>
          <p:nvPr/>
        </p:nvSpPr>
        <p:spPr bwMode="auto">
          <a:xfrm>
            <a:off x="4717094" y="2971800"/>
            <a:ext cx="36740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/>
              <a:t>4</a:t>
            </a:r>
          </a:p>
        </p:txBody>
      </p:sp>
      <p:sp>
        <p:nvSpPr>
          <p:cNvPr id="329743" name="Text Box 15"/>
          <p:cNvSpPr txBox="1">
            <a:spLocks noChangeArrowheads="1"/>
          </p:cNvSpPr>
          <p:nvPr/>
        </p:nvSpPr>
        <p:spPr bwMode="auto">
          <a:xfrm>
            <a:off x="2659694" y="4419600"/>
            <a:ext cx="36740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/>
              <a:t>5</a:t>
            </a:r>
          </a:p>
        </p:txBody>
      </p:sp>
      <p:sp>
        <p:nvSpPr>
          <p:cNvPr id="329744" name="Text Box 16"/>
          <p:cNvSpPr txBox="1">
            <a:spLocks noChangeArrowheads="1"/>
          </p:cNvSpPr>
          <p:nvPr/>
        </p:nvSpPr>
        <p:spPr bwMode="auto">
          <a:xfrm>
            <a:off x="1991544" y="344268"/>
            <a:ext cx="844934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BC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yuzini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hisoblang</a:t>
            </a:r>
            <a:endParaRPr 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9745" name="Freeform 17"/>
          <p:cNvSpPr>
            <a:spLocks/>
          </p:cNvSpPr>
          <p:nvPr/>
        </p:nvSpPr>
        <p:spPr bwMode="auto">
          <a:xfrm>
            <a:off x="4336094" y="4114800"/>
            <a:ext cx="304800" cy="304800"/>
          </a:xfrm>
          <a:custGeom>
            <a:avLst/>
            <a:gdLst>
              <a:gd name="T0" fmla="*/ 192 w 192"/>
              <a:gd name="T1" fmla="*/ 0 h 192"/>
              <a:gd name="T2" fmla="*/ 0 w 192"/>
              <a:gd name="T3" fmla="*/ 0 h 192"/>
              <a:gd name="T4" fmla="*/ 0 w 192"/>
              <a:gd name="T5" fmla="*/ 192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2" h="192">
                <a:moveTo>
                  <a:pt x="192" y="0"/>
                </a:moveTo>
                <a:lnTo>
                  <a:pt x="0" y="0"/>
                </a:lnTo>
                <a:lnTo>
                  <a:pt x="0" y="192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" name="Freeform 23"/>
          <p:cNvSpPr>
            <a:spLocks/>
          </p:cNvSpPr>
          <p:nvPr/>
        </p:nvSpPr>
        <p:spPr bwMode="auto">
          <a:xfrm>
            <a:off x="6354725" y="2057400"/>
            <a:ext cx="3657600" cy="2362200"/>
          </a:xfrm>
          <a:custGeom>
            <a:avLst/>
            <a:gdLst>
              <a:gd name="T0" fmla="*/ 0 w 2304"/>
              <a:gd name="T1" fmla="*/ 1488 h 1488"/>
              <a:gd name="T2" fmla="*/ 1008 w 2304"/>
              <a:gd name="T3" fmla="*/ 0 h 1488"/>
              <a:gd name="T4" fmla="*/ 1016 w 2304"/>
              <a:gd name="T5" fmla="*/ 0 h 1488"/>
              <a:gd name="T6" fmla="*/ 2304 w 2304"/>
              <a:gd name="T7" fmla="*/ 1488 h 1488"/>
              <a:gd name="T8" fmla="*/ 0 w 2304"/>
              <a:gd name="T9" fmla="*/ 1488 h 14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04" h="1488">
                <a:moveTo>
                  <a:pt x="0" y="1488"/>
                </a:moveTo>
                <a:lnTo>
                  <a:pt x="1008" y="0"/>
                </a:lnTo>
                <a:lnTo>
                  <a:pt x="1016" y="0"/>
                </a:lnTo>
                <a:lnTo>
                  <a:pt x="2304" y="1488"/>
                </a:lnTo>
                <a:lnTo>
                  <a:pt x="0" y="1488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</a:gra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" name="Text Box 24"/>
          <p:cNvSpPr txBox="1">
            <a:spLocks noChangeArrowheads="1"/>
          </p:cNvSpPr>
          <p:nvPr/>
        </p:nvSpPr>
        <p:spPr bwMode="auto">
          <a:xfrm>
            <a:off x="6023992" y="4384981"/>
            <a:ext cx="40267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 dirty="0"/>
              <a:t>А</a:t>
            </a:r>
          </a:p>
        </p:txBody>
      </p:sp>
      <p:sp>
        <p:nvSpPr>
          <p:cNvPr id="14" name="Text Box 25"/>
          <p:cNvSpPr txBox="1">
            <a:spLocks noChangeArrowheads="1"/>
          </p:cNvSpPr>
          <p:nvPr/>
        </p:nvSpPr>
        <p:spPr bwMode="auto">
          <a:xfrm>
            <a:off x="7843356" y="1523999"/>
            <a:ext cx="38664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 dirty="0"/>
              <a:t>В</a:t>
            </a:r>
          </a:p>
        </p:txBody>
      </p:sp>
      <p:sp>
        <p:nvSpPr>
          <p:cNvPr id="15" name="Text Box 26"/>
          <p:cNvSpPr txBox="1">
            <a:spLocks noChangeArrowheads="1"/>
          </p:cNvSpPr>
          <p:nvPr/>
        </p:nvSpPr>
        <p:spPr bwMode="auto">
          <a:xfrm>
            <a:off x="10012325" y="4343400"/>
            <a:ext cx="37542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/>
              <a:t>С</a:t>
            </a:r>
          </a:p>
        </p:txBody>
      </p:sp>
      <p:grpSp>
        <p:nvGrpSpPr>
          <p:cNvPr id="16" name="Group 28"/>
          <p:cNvGrpSpPr>
            <a:grpSpLocks/>
          </p:cNvGrpSpPr>
          <p:nvPr/>
        </p:nvGrpSpPr>
        <p:grpSpPr bwMode="auto">
          <a:xfrm>
            <a:off x="7726330" y="2057400"/>
            <a:ext cx="411163" cy="2809876"/>
            <a:chOff x="2160" y="1488"/>
            <a:chExt cx="259" cy="1770"/>
          </a:xfrm>
        </p:grpSpPr>
        <p:grpSp>
          <p:nvGrpSpPr>
            <p:cNvPr id="17" name="Group 29"/>
            <p:cNvGrpSpPr>
              <a:grpSpLocks/>
            </p:cNvGrpSpPr>
            <p:nvPr/>
          </p:nvGrpSpPr>
          <p:grpSpPr bwMode="auto">
            <a:xfrm>
              <a:off x="2160" y="1488"/>
              <a:ext cx="144" cy="1488"/>
              <a:chOff x="1248" y="1440"/>
              <a:chExt cx="144" cy="1488"/>
            </a:xfrm>
          </p:grpSpPr>
          <p:sp>
            <p:nvSpPr>
              <p:cNvPr id="19" name="Line 30"/>
              <p:cNvSpPr>
                <a:spLocks noChangeShapeType="1"/>
              </p:cNvSpPr>
              <p:nvPr/>
            </p:nvSpPr>
            <p:spPr bwMode="auto">
              <a:xfrm>
                <a:off x="1392" y="1440"/>
                <a:ext cx="0" cy="14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" name="Freeform 31"/>
              <p:cNvSpPr>
                <a:spLocks/>
              </p:cNvSpPr>
              <p:nvPr/>
            </p:nvSpPr>
            <p:spPr bwMode="auto">
              <a:xfrm>
                <a:off x="1248" y="2784"/>
                <a:ext cx="144" cy="144"/>
              </a:xfrm>
              <a:custGeom>
                <a:avLst/>
                <a:gdLst>
                  <a:gd name="T0" fmla="*/ 144 w 144"/>
                  <a:gd name="T1" fmla="*/ 0 h 144"/>
                  <a:gd name="T2" fmla="*/ 0 w 144"/>
                  <a:gd name="T3" fmla="*/ 0 h 144"/>
                  <a:gd name="T4" fmla="*/ 0 w 144"/>
                  <a:gd name="T5" fmla="*/ 144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44" h="144">
                    <a:moveTo>
                      <a:pt x="144" y="0"/>
                    </a:moveTo>
                    <a:lnTo>
                      <a:pt x="0" y="0"/>
                    </a:lnTo>
                    <a:lnTo>
                      <a:pt x="0" y="144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8" name="Text Box 32"/>
            <p:cNvSpPr txBox="1">
              <a:spLocks noChangeArrowheads="1"/>
            </p:cNvSpPr>
            <p:nvPr/>
          </p:nvSpPr>
          <p:spPr bwMode="auto">
            <a:xfrm>
              <a:off x="2160" y="2928"/>
              <a:ext cx="259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b="1"/>
                <a:t>H</a:t>
              </a:r>
              <a:endParaRPr lang="ru-RU" sz="2800" b="1"/>
            </a:p>
          </p:txBody>
        </p:sp>
      </p:grpSp>
      <p:sp>
        <p:nvSpPr>
          <p:cNvPr id="21" name="Text Box 34"/>
          <p:cNvSpPr txBox="1">
            <a:spLocks noChangeArrowheads="1"/>
          </p:cNvSpPr>
          <p:nvPr/>
        </p:nvSpPr>
        <p:spPr bwMode="auto">
          <a:xfrm>
            <a:off x="7954925" y="2971800"/>
            <a:ext cx="55015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dirty="0" smtClean="0"/>
              <a:t>1</a:t>
            </a:r>
            <a:r>
              <a:rPr lang="ru-RU" sz="2800" b="1" dirty="0" smtClean="0"/>
              <a:t>2</a:t>
            </a:r>
            <a:endParaRPr lang="ru-RU" sz="2800" b="1" dirty="0"/>
          </a:p>
        </p:txBody>
      </p:sp>
      <p:sp>
        <p:nvSpPr>
          <p:cNvPr id="22" name="Freeform 35"/>
          <p:cNvSpPr>
            <a:spLocks/>
          </p:cNvSpPr>
          <p:nvPr/>
        </p:nvSpPr>
        <p:spPr bwMode="auto">
          <a:xfrm>
            <a:off x="6354725" y="4419600"/>
            <a:ext cx="3657600" cy="533400"/>
          </a:xfrm>
          <a:custGeom>
            <a:avLst/>
            <a:gdLst>
              <a:gd name="T0" fmla="*/ 0 w 2304"/>
              <a:gd name="T1" fmla="*/ 0 h 336"/>
              <a:gd name="T2" fmla="*/ 1104 w 2304"/>
              <a:gd name="T3" fmla="*/ 336 h 336"/>
              <a:gd name="T4" fmla="*/ 2304 w 2304"/>
              <a:gd name="T5" fmla="*/ 0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304" h="336">
                <a:moveTo>
                  <a:pt x="0" y="0"/>
                </a:moveTo>
                <a:cubicBezTo>
                  <a:pt x="360" y="168"/>
                  <a:pt x="720" y="336"/>
                  <a:pt x="1104" y="336"/>
                </a:cubicBezTo>
                <a:cubicBezTo>
                  <a:pt x="1488" y="336"/>
                  <a:pt x="1896" y="168"/>
                  <a:pt x="2304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" name="Text Box 36"/>
          <p:cNvSpPr txBox="1">
            <a:spLocks noChangeArrowheads="1"/>
          </p:cNvSpPr>
          <p:nvPr/>
        </p:nvSpPr>
        <p:spPr bwMode="auto">
          <a:xfrm>
            <a:off x="7878725" y="4953000"/>
            <a:ext cx="55015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dirty="0" smtClean="0"/>
              <a:t>20</a:t>
            </a:r>
            <a:endParaRPr lang="ru-RU" sz="28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80997" y="2843937"/>
            <a:ext cx="13436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3200" b="1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= 10</a:t>
            </a:r>
            <a:endParaRPr lang="ru-RU" sz="4000" b="1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9868416" y="2497907"/>
            <a:ext cx="157126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3200" b="1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= 120</a:t>
            </a:r>
            <a:endParaRPr lang="ru-RU" sz="4000" b="1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90365" y="2057332"/>
            <a:ext cx="2757486" cy="584775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3200" b="1" baseline="-250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= 0,5AC∙BC</a:t>
            </a:r>
            <a:endParaRPr lang="ru-RU" sz="4000" b="1" i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9238377" y="1850817"/>
            <a:ext cx="2757486" cy="584775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3200" b="1" baseline="-250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= 0,5AC∙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BH</a:t>
            </a:r>
            <a:endParaRPr lang="ru-RU" sz="4000" b="1" i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7932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5" grpId="0"/>
      <p:bldP spid="26" grpId="0" animBg="1"/>
      <p:bldP spid="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31" name="Freeform 31"/>
          <p:cNvSpPr>
            <a:spLocks/>
          </p:cNvSpPr>
          <p:nvPr/>
        </p:nvSpPr>
        <p:spPr bwMode="auto">
          <a:xfrm>
            <a:off x="2247900" y="2058988"/>
            <a:ext cx="4343400" cy="2971800"/>
          </a:xfrm>
          <a:custGeom>
            <a:avLst/>
            <a:gdLst>
              <a:gd name="T0" fmla="*/ 48 w 2736"/>
              <a:gd name="T1" fmla="*/ 1808 h 1872"/>
              <a:gd name="T2" fmla="*/ 96 w 2736"/>
              <a:gd name="T3" fmla="*/ 1824 h 1872"/>
              <a:gd name="T4" fmla="*/ 80 w 2736"/>
              <a:gd name="T5" fmla="*/ 1824 h 1872"/>
              <a:gd name="T6" fmla="*/ 48 w 2736"/>
              <a:gd name="T7" fmla="*/ 1840 h 1872"/>
              <a:gd name="T8" fmla="*/ 16 w 2736"/>
              <a:gd name="T9" fmla="*/ 1872 h 1872"/>
              <a:gd name="T10" fmla="*/ 896 w 2736"/>
              <a:gd name="T11" fmla="*/ 16 h 1872"/>
              <a:gd name="T12" fmla="*/ 896 w 2736"/>
              <a:gd name="T13" fmla="*/ 0 h 1872"/>
              <a:gd name="T14" fmla="*/ 2736 w 2736"/>
              <a:gd name="T15" fmla="*/ 1584 h 1872"/>
              <a:gd name="T16" fmla="*/ 0 w 2736"/>
              <a:gd name="T17" fmla="*/ 1856 h 1872"/>
              <a:gd name="T18" fmla="*/ 48 w 2736"/>
              <a:gd name="T19" fmla="*/ 1808 h 18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736" h="1872">
                <a:moveTo>
                  <a:pt x="48" y="1808"/>
                </a:moveTo>
                <a:lnTo>
                  <a:pt x="96" y="1824"/>
                </a:lnTo>
                <a:lnTo>
                  <a:pt x="80" y="1824"/>
                </a:lnTo>
                <a:lnTo>
                  <a:pt x="48" y="1840"/>
                </a:lnTo>
                <a:lnTo>
                  <a:pt x="16" y="1872"/>
                </a:lnTo>
                <a:lnTo>
                  <a:pt x="896" y="16"/>
                </a:lnTo>
                <a:lnTo>
                  <a:pt x="896" y="0"/>
                </a:lnTo>
                <a:lnTo>
                  <a:pt x="2736" y="1584"/>
                </a:lnTo>
                <a:lnTo>
                  <a:pt x="0" y="1856"/>
                </a:lnTo>
                <a:lnTo>
                  <a:pt x="48" y="1808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</a:gra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2803" name="Text Box 3"/>
          <p:cNvSpPr txBox="1">
            <a:spLocks noChangeArrowheads="1"/>
          </p:cNvSpPr>
          <p:nvPr/>
        </p:nvSpPr>
        <p:spPr bwMode="auto">
          <a:xfrm>
            <a:off x="5931632" y="115312"/>
            <a:ext cx="490073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АР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balandlikni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toping</a:t>
            </a:r>
            <a:r>
              <a:rPr lang="ru-RU" sz="2400" dirty="0" smtClean="0"/>
              <a:t>.</a:t>
            </a:r>
            <a:endParaRPr lang="ru-RU" sz="2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2806" name="Text Box 6"/>
          <p:cNvSpPr txBox="1">
            <a:spLocks noChangeArrowheads="1"/>
          </p:cNvSpPr>
          <p:nvPr/>
        </p:nvSpPr>
        <p:spPr bwMode="auto">
          <a:xfrm>
            <a:off x="1752600" y="4814888"/>
            <a:ext cx="40267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/>
              <a:t>А</a:t>
            </a:r>
          </a:p>
        </p:txBody>
      </p:sp>
      <p:sp>
        <p:nvSpPr>
          <p:cNvPr id="332807" name="Text Box 7"/>
          <p:cNvSpPr txBox="1">
            <a:spLocks noChangeArrowheads="1"/>
          </p:cNvSpPr>
          <p:nvPr/>
        </p:nvSpPr>
        <p:spPr bwMode="auto">
          <a:xfrm>
            <a:off x="3200400" y="1690688"/>
            <a:ext cx="38664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/>
              <a:t>В</a:t>
            </a:r>
          </a:p>
        </p:txBody>
      </p:sp>
      <p:sp>
        <p:nvSpPr>
          <p:cNvPr id="332813" name="Text Box 13"/>
          <p:cNvSpPr txBox="1">
            <a:spLocks noChangeArrowheads="1"/>
          </p:cNvSpPr>
          <p:nvPr/>
        </p:nvSpPr>
        <p:spPr bwMode="auto">
          <a:xfrm rot="-237880">
            <a:off x="3693555" y="4762828"/>
            <a:ext cx="41069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/>
              <a:t>H</a:t>
            </a:r>
            <a:endParaRPr lang="ru-RU" sz="2800" b="1"/>
          </a:p>
        </p:txBody>
      </p:sp>
      <p:sp>
        <p:nvSpPr>
          <p:cNvPr id="332816" name="Freeform 16"/>
          <p:cNvSpPr>
            <a:spLocks/>
          </p:cNvSpPr>
          <p:nvPr/>
        </p:nvSpPr>
        <p:spPr bwMode="auto">
          <a:xfrm rot="-5213334">
            <a:off x="3740945" y="2429670"/>
            <a:ext cx="360363" cy="200025"/>
          </a:xfrm>
          <a:custGeom>
            <a:avLst/>
            <a:gdLst>
              <a:gd name="T0" fmla="*/ 227 w 227"/>
              <a:gd name="T1" fmla="*/ 85 h 126"/>
              <a:gd name="T2" fmla="*/ 80 w 227"/>
              <a:gd name="T3" fmla="*/ 0 h 126"/>
              <a:gd name="T4" fmla="*/ 0 w 227"/>
              <a:gd name="T5" fmla="*/ 126 h 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7" h="126">
                <a:moveTo>
                  <a:pt x="227" y="85"/>
                </a:moveTo>
                <a:lnTo>
                  <a:pt x="80" y="0"/>
                </a:lnTo>
                <a:lnTo>
                  <a:pt x="0" y="126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332838" name="Group 38"/>
          <p:cNvGrpSpPr>
            <a:grpSpLocks/>
          </p:cNvGrpSpPr>
          <p:nvPr/>
        </p:nvGrpSpPr>
        <p:grpSpPr bwMode="auto">
          <a:xfrm>
            <a:off x="2273300" y="2147888"/>
            <a:ext cx="2368550" cy="2882900"/>
            <a:chOff x="472" y="1353"/>
            <a:chExt cx="1492" cy="1816"/>
          </a:xfrm>
        </p:grpSpPr>
        <p:sp>
          <p:nvSpPr>
            <p:cNvPr id="332815" name="Freeform 15"/>
            <p:cNvSpPr>
              <a:spLocks/>
            </p:cNvSpPr>
            <p:nvPr/>
          </p:nvSpPr>
          <p:spPr bwMode="auto">
            <a:xfrm>
              <a:off x="472" y="1586"/>
              <a:ext cx="1204" cy="1583"/>
            </a:xfrm>
            <a:custGeom>
              <a:avLst/>
              <a:gdLst>
                <a:gd name="T0" fmla="*/ 0 w 1204"/>
                <a:gd name="T1" fmla="*/ 1583 h 1583"/>
                <a:gd name="T2" fmla="*/ 1204 w 1204"/>
                <a:gd name="T3" fmla="*/ 0 h 15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04" h="1583">
                  <a:moveTo>
                    <a:pt x="0" y="1583"/>
                  </a:moveTo>
                  <a:lnTo>
                    <a:pt x="1204" y="0"/>
                  </a:lnTo>
                </a:path>
              </a:pathLst>
            </a:custGeom>
            <a:noFill/>
            <a:ln w="28575" cmpd="sng">
              <a:solidFill>
                <a:srgbClr val="0000FF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32817" name="Text Box 17"/>
            <p:cNvSpPr txBox="1">
              <a:spLocks noChangeArrowheads="1"/>
            </p:cNvSpPr>
            <p:nvPr/>
          </p:nvSpPr>
          <p:spPr bwMode="auto">
            <a:xfrm>
              <a:off x="1728" y="1353"/>
              <a:ext cx="236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800" b="1"/>
                <a:t>Р</a:t>
              </a:r>
            </a:p>
          </p:txBody>
        </p:sp>
      </p:grpSp>
      <p:sp>
        <p:nvSpPr>
          <p:cNvPr id="332818" name="Text Box 18"/>
          <p:cNvSpPr txBox="1">
            <a:spLocks noChangeArrowheads="1"/>
          </p:cNvSpPr>
          <p:nvPr/>
        </p:nvSpPr>
        <p:spPr bwMode="auto">
          <a:xfrm>
            <a:off x="4965701" y="2667000"/>
            <a:ext cx="55015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/>
              <a:t>22</a:t>
            </a:r>
          </a:p>
        </p:txBody>
      </p:sp>
      <p:sp>
        <p:nvSpPr>
          <p:cNvPr id="332821" name="Text Box 21"/>
          <p:cNvSpPr txBox="1">
            <a:spLocks noChangeArrowheads="1"/>
          </p:cNvSpPr>
          <p:nvPr/>
        </p:nvSpPr>
        <p:spPr bwMode="auto">
          <a:xfrm>
            <a:off x="6569075" y="4371975"/>
            <a:ext cx="41069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/>
              <a:t>D</a:t>
            </a:r>
            <a:endParaRPr lang="ru-RU" sz="2800" b="1"/>
          </a:p>
        </p:txBody>
      </p:sp>
      <p:grpSp>
        <p:nvGrpSpPr>
          <p:cNvPr id="332837" name="Group 37"/>
          <p:cNvGrpSpPr>
            <a:grpSpLocks/>
          </p:cNvGrpSpPr>
          <p:nvPr/>
        </p:nvGrpSpPr>
        <p:grpSpPr bwMode="auto">
          <a:xfrm>
            <a:off x="3660777" y="2084389"/>
            <a:ext cx="623888" cy="2784475"/>
            <a:chOff x="1346" y="1313"/>
            <a:chExt cx="393" cy="1754"/>
          </a:xfrm>
        </p:grpSpPr>
        <p:sp>
          <p:nvSpPr>
            <p:cNvPr id="332811" name="Freeform 11"/>
            <p:cNvSpPr>
              <a:spLocks/>
            </p:cNvSpPr>
            <p:nvPr/>
          </p:nvSpPr>
          <p:spPr bwMode="auto">
            <a:xfrm>
              <a:off x="1368" y="1313"/>
              <a:ext cx="128" cy="1748"/>
            </a:xfrm>
            <a:custGeom>
              <a:avLst/>
              <a:gdLst>
                <a:gd name="T0" fmla="*/ 0 w 128"/>
                <a:gd name="T1" fmla="*/ 0 h 1748"/>
                <a:gd name="T2" fmla="*/ 128 w 128"/>
                <a:gd name="T3" fmla="*/ 1748 h 17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8" h="1748">
                  <a:moveTo>
                    <a:pt x="0" y="0"/>
                  </a:moveTo>
                  <a:lnTo>
                    <a:pt x="128" y="1748"/>
                  </a:lnTo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32812" name="Freeform 12"/>
            <p:cNvSpPr>
              <a:spLocks/>
            </p:cNvSpPr>
            <p:nvPr/>
          </p:nvSpPr>
          <p:spPr bwMode="auto">
            <a:xfrm rot="-237880">
              <a:off x="1346" y="2897"/>
              <a:ext cx="144" cy="170"/>
            </a:xfrm>
            <a:custGeom>
              <a:avLst/>
              <a:gdLst>
                <a:gd name="T0" fmla="*/ 144 w 144"/>
                <a:gd name="T1" fmla="*/ 0 h 144"/>
                <a:gd name="T2" fmla="*/ 0 w 144"/>
                <a:gd name="T3" fmla="*/ 0 h 144"/>
                <a:gd name="T4" fmla="*/ 0 w 144"/>
                <a:gd name="T5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" h="144">
                  <a:moveTo>
                    <a:pt x="144" y="0"/>
                  </a:moveTo>
                  <a:lnTo>
                    <a:pt x="0" y="0"/>
                  </a:lnTo>
                  <a:lnTo>
                    <a:pt x="0" y="144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32824" name="Text Box 24"/>
            <p:cNvSpPr txBox="1">
              <a:spLocks noChangeArrowheads="1"/>
            </p:cNvSpPr>
            <p:nvPr/>
          </p:nvSpPr>
          <p:spPr bwMode="auto">
            <a:xfrm>
              <a:off x="1392" y="2169"/>
              <a:ext cx="347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800" b="1"/>
                <a:t>11</a:t>
              </a:r>
            </a:p>
          </p:txBody>
        </p:sp>
      </p:grpSp>
      <p:sp>
        <p:nvSpPr>
          <p:cNvPr id="332827" name="Text Box 27"/>
          <p:cNvSpPr txBox="1">
            <a:spLocks noChangeArrowheads="1"/>
          </p:cNvSpPr>
          <p:nvPr/>
        </p:nvSpPr>
        <p:spPr bwMode="auto">
          <a:xfrm>
            <a:off x="7162801" y="3454400"/>
            <a:ext cx="155260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/>
              <a:t>S</a:t>
            </a:r>
            <a:r>
              <a:rPr lang="en-US" sz="2800" baseline="-25000" dirty="0"/>
              <a:t>ABD</a:t>
            </a:r>
            <a:r>
              <a:rPr lang="en-US" sz="2800" dirty="0"/>
              <a:t> = 88 </a:t>
            </a:r>
            <a:endParaRPr lang="ru-RU" sz="2800" dirty="0"/>
          </a:p>
        </p:txBody>
      </p:sp>
      <p:sp>
        <p:nvSpPr>
          <p:cNvPr id="332829" name="Text Box 29"/>
          <p:cNvSpPr txBox="1">
            <a:spLocks noChangeArrowheads="1"/>
          </p:cNvSpPr>
          <p:nvPr/>
        </p:nvSpPr>
        <p:spPr bwMode="auto">
          <a:xfrm>
            <a:off x="398599" y="101025"/>
            <a:ext cx="629454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BD –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ixtiyoriy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uchburchak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     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2832" name="Text Box 32"/>
          <p:cNvSpPr txBox="1">
            <a:spLocks noChangeArrowheads="1"/>
          </p:cNvSpPr>
          <p:nvPr/>
        </p:nvSpPr>
        <p:spPr bwMode="auto">
          <a:xfrm>
            <a:off x="4114801" y="5195888"/>
            <a:ext cx="55015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/>
              <a:t>16</a:t>
            </a:r>
          </a:p>
        </p:txBody>
      </p:sp>
      <p:graphicFrame>
        <p:nvGraphicFramePr>
          <p:cNvPr id="332833" name="Object 33"/>
          <p:cNvGraphicFramePr>
            <a:graphicFrameLocks noChangeAspect="1"/>
          </p:cNvGraphicFramePr>
          <p:nvPr/>
        </p:nvGraphicFramePr>
        <p:xfrm>
          <a:off x="7010401" y="1066801"/>
          <a:ext cx="2549525" cy="108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0" name="Формула" r:id="rId4" imgW="927000" imgH="393480" progId="Equation.3">
                  <p:embed/>
                </p:oleObj>
              </mc:Choice>
              <mc:Fallback>
                <p:oleObj name="Формула" r:id="rId4" imgW="9270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1" y="1066801"/>
                        <a:ext cx="2549525" cy="1082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 type="none" w="lg" len="lg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2834" name="Object 34"/>
          <p:cNvGraphicFramePr>
            <a:graphicFrameLocks noChangeAspect="1"/>
          </p:cNvGraphicFramePr>
          <p:nvPr/>
        </p:nvGraphicFramePr>
        <p:xfrm>
          <a:off x="7086600" y="2178051"/>
          <a:ext cx="2286000" cy="1141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1" name="Формула" r:id="rId6" imgW="787320" imgH="393480" progId="Equation.3">
                  <p:embed/>
                </p:oleObj>
              </mc:Choice>
              <mc:Fallback>
                <p:oleObj name="Формула" r:id="rId6" imgW="7873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2178051"/>
                        <a:ext cx="2286000" cy="1141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 type="none" w="lg" len="lg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2835" name="Object 35"/>
          <p:cNvGraphicFramePr>
            <a:graphicFrameLocks noChangeAspect="1"/>
          </p:cNvGraphicFramePr>
          <p:nvPr/>
        </p:nvGraphicFramePr>
        <p:xfrm>
          <a:off x="7239000" y="4191001"/>
          <a:ext cx="2286000" cy="101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2" name="Формула" r:id="rId8" imgW="888840" imgH="393480" progId="Equation.3">
                  <p:embed/>
                </p:oleObj>
              </mc:Choice>
              <mc:Fallback>
                <p:oleObj name="Формула" r:id="rId8" imgW="8888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4191001"/>
                        <a:ext cx="2286000" cy="1012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 type="none" w="lg" len="lg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2836" name="Object 36"/>
          <p:cNvGraphicFramePr>
            <a:graphicFrameLocks noChangeAspect="1"/>
          </p:cNvGraphicFramePr>
          <p:nvPr/>
        </p:nvGraphicFramePr>
        <p:xfrm>
          <a:off x="7239001" y="5334001"/>
          <a:ext cx="2435225" cy="1020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3" name="Формула" r:id="rId10" imgW="939600" imgH="393480" progId="Equation.3">
                  <p:embed/>
                </p:oleObj>
              </mc:Choice>
              <mc:Fallback>
                <p:oleObj name="Формула" r:id="rId10" imgW="9396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1" y="5334001"/>
                        <a:ext cx="2435225" cy="1020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 type="none" w="lg" len="lg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9674226" y="3471864"/>
            <a:ext cx="14436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7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 = 8</a:t>
            </a:r>
            <a:endParaRPr lang="ru-RU" sz="3200" b="1" dirty="0">
              <a:solidFill>
                <a:srgbClr val="7A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3362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32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28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28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28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28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28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28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28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28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28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28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28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000"/>
                                        <p:tgtEl>
                                          <p:spTgt spid="332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28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28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28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28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28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28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28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28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28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28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28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328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328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32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32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32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332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32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32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332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328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328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332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328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32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332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2813" grpId="0"/>
      <p:bldP spid="332816" grpId="0" animBg="1"/>
      <p:bldP spid="3328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AutoShape 2"/>
          <p:cNvSpPr>
            <a:spLocks noChangeArrowheads="1"/>
          </p:cNvSpPr>
          <p:nvPr/>
        </p:nvSpPr>
        <p:spPr bwMode="auto">
          <a:xfrm rot="8460579">
            <a:off x="1092760" y="2638137"/>
            <a:ext cx="4419600" cy="3505200"/>
          </a:xfrm>
          <a:prstGeom prst="rtTriangle">
            <a:avLst/>
          </a:prstGeom>
          <a:gradFill rotWithShape="1">
            <a:gsLst>
              <a:gs pos="0">
                <a:schemeClr val="bg1"/>
              </a:gs>
              <a:gs pos="100000">
                <a:srgbClr val="00FFFF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336934" name="Group 38"/>
          <p:cNvGrpSpPr>
            <a:grpSpLocks/>
          </p:cNvGrpSpPr>
          <p:nvPr/>
        </p:nvGrpSpPr>
        <p:grpSpPr bwMode="auto">
          <a:xfrm>
            <a:off x="7281654" y="1677896"/>
            <a:ext cx="4806950" cy="3028950"/>
            <a:chOff x="1130" y="720"/>
            <a:chExt cx="3028" cy="1908"/>
          </a:xfrm>
        </p:grpSpPr>
        <p:sp>
          <p:nvSpPr>
            <p:cNvPr id="336931" name="Freeform 35"/>
            <p:cNvSpPr>
              <a:spLocks/>
            </p:cNvSpPr>
            <p:nvPr/>
          </p:nvSpPr>
          <p:spPr bwMode="auto">
            <a:xfrm>
              <a:off x="1488" y="720"/>
              <a:ext cx="2024" cy="1728"/>
            </a:xfrm>
            <a:custGeom>
              <a:avLst/>
              <a:gdLst>
                <a:gd name="T0" fmla="*/ 912 w 2024"/>
                <a:gd name="T1" fmla="*/ 0 h 1728"/>
                <a:gd name="T2" fmla="*/ 0 w 2024"/>
                <a:gd name="T3" fmla="*/ 1728 h 1728"/>
                <a:gd name="T4" fmla="*/ 2024 w 2024"/>
                <a:gd name="T5" fmla="*/ 1712 h 1728"/>
                <a:gd name="T6" fmla="*/ 912 w 2024"/>
                <a:gd name="T7" fmla="*/ 0 h 1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24" h="1728">
                  <a:moveTo>
                    <a:pt x="912" y="0"/>
                  </a:moveTo>
                  <a:lnTo>
                    <a:pt x="0" y="1728"/>
                  </a:lnTo>
                  <a:lnTo>
                    <a:pt x="2024" y="1712"/>
                  </a:lnTo>
                  <a:lnTo>
                    <a:pt x="912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6DFF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36932" name="Text Box 36"/>
            <p:cNvSpPr txBox="1">
              <a:spLocks noChangeArrowheads="1"/>
            </p:cNvSpPr>
            <p:nvPr/>
          </p:nvSpPr>
          <p:spPr bwMode="auto">
            <a:xfrm>
              <a:off x="1130" y="2301"/>
              <a:ext cx="57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 sz="2800" dirty="0">
                  <a:solidFill>
                    <a:srgbClr val="0000FF"/>
                  </a:solidFill>
                </a:rPr>
                <a:t>М</a:t>
              </a:r>
            </a:p>
          </p:txBody>
        </p:sp>
        <p:sp>
          <p:nvSpPr>
            <p:cNvPr id="336933" name="Text Box 37"/>
            <p:cNvSpPr txBox="1">
              <a:spLocks noChangeArrowheads="1"/>
            </p:cNvSpPr>
            <p:nvPr/>
          </p:nvSpPr>
          <p:spPr bwMode="auto">
            <a:xfrm>
              <a:off x="3582" y="2301"/>
              <a:ext cx="57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800" dirty="0">
                  <a:solidFill>
                    <a:srgbClr val="0000FF"/>
                  </a:solidFill>
                </a:rPr>
                <a:t>N</a:t>
              </a:r>
              <a:endParaRPr lang="ru-RU" sz="2800" dirty="0">
                <a:solidFill>
                  <a:srgbClr val="0000FF"/>
                </a:solidFill>
              </a:endParaRPr>
            </a:p>
          </p:txBody>
        </p:sp>
      </p:grpSp>
      <p:sp>
        <p:nvSpPr>
          <p:cNvPr id="336904" name="Text Box 8"/>
          <p:cNvSpPr txBox="1">
            <a:spLocks noChangeArrowheads="1"/>
          </p:cNvSpPr>
          <p:nvPr/>
        </p:nvSpPr>
        <p:spPr bwMode="auto">
          <a:xfrm>
            <a:off x="108953" y="4244197"/>
            <a:ext cx="914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2800" dirty="0">
                <a:solidFill>
                  <a:srgbClr val="0000FF"/>
                </a:solidFill>
              </a:rPr>
              <a:t>А</a:t>
            </a:r>
          </a:p>
        </p:txBody>
      </p:sp>
      <p:sp>
        <p:nvSpPr>
          <p:cNvPr id="336905" name="Text Box 9"/>
          <p:cNvSpPr txBox="1">
            <a:spLocks noChangeArrowheads="1"/>
          </p:cNvSpPr>
          <p:nvPr/>
        </p:nvSpPr>
        <p:spPr bwMode="auto">
          <a:xfrm>
            <a:off x="3562257" y="1229360"/>
            <a:ext cx="38023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00FF"/>
                </a:solidFill>
              </a:rPr>
              <a:t>В</a:t>
            </a:r>
          </a:p>
        </p:txBody>
      </p:sp>
      <p:sp>
        <p:nvSpPr>
          <p:cNvPr id="336906" name="Text Box 10"/>
          <p:cNvSpPr txBox="1">
            <a:spLocks noChangeArrowheads="1"/>
          </p:cNvSpPr>
          <p:nvPr/>
        </p:nvSpPr>
        <p:spPr bwMode="auto">
          <a:xfrm>
            <a:off x="6087228" y="4185680"/>
            <a:ext cx="37542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00FF"/>
                </a:solidFill>
              </a:rPr>
              <a:t>С</a:t>
            </a:r>
          </a:p>
        </p:txBody>
      </p:sp>
      <p:graphicFrame>
        <p:nvGraphicFramePr>
          <p:cNvPr id="336909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4981675"/>
              </p:ext>
            </p:extLst>
          </p:nvPr>
        </p:nvGraphicFramePr>
        <p:xfrm>
          <a:off x="1858365" y="4716441"/>
          <a:ext cx="3368675" cy="8858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8" name="Формула" r:id="rId3" imgW="1117440" imgH="393480" progId="Equation.3">
                  <p:embed/>
                </p:oleObj>
              </mc:Choice>
              <mc:Fallback>
                <p:oleObj name="Формула" r:id="rId3" imgW="11174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8365" y="4716441"/>
                        <a:ext cx="3368675" cy="885842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bg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6915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8670056"/>
              </p:ext>
            </p:extLst>
          </p:nvPr>
        </p:nvGraphicFramePr>
        <p:xfrm>
          <a:off x="1825939" y="5585641"/>
          <a:ext cx="3294063" cy="931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9" name="Уравнение" r:id="rId5" imgW="1130040" imgH="393480" progId="Equation.3">
                  <p:embed/>
                </p:oleObj>
              </mc:Choice>
              <mc:Fallback>
                <p:oleObj name="Уравнение" r:id="rId5" imgW="11300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5939" y="5585641"/>
                        <a:ext cx="3294063" cy="931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6916" name="Text Box 20"/>
          <p:cNvSpPr txBox="1">
            <a:spLocks noChangeArrowheads="1"/>
          </p:cNvSpPr>
          <p:nvPr/>
        </p:nvSpPr>
        <p:spPr bwMode="auto">
          <a:xfrm>
            <a:off x="335360" y="76201"/>
            <a:ext cx="1185664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>
                <a:solidFill>
                  <a:srgbClr val="7A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3200" i="1" dirty="0" err="1" smtClean="0">
                <a:solidFill>
                  <a:srgbClr val="7A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atija</a:t>
            </a:r>
            <a:r>
              <a:rPr lang="ru-RU" sz="3200" i="1" dirty="0" smtClean="0">
                <a:solidFill>
                  <a:srgbClr val="7A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3200" i="1" dirty="0" smtClean="0">
                <a:solidFill>
                  <a:srgbClr val="7A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Ikkita</a:t>
            </a:r>
            <a:r>
              <a:rPr lang="en-US" sz="32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uchburchak</a:t>
            </a:r>
            <a:r>
              <a:rPr lang="en-US" sz="32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yuzlarining</a:t>
            </a:r>
            <a:r>
              <a:rPr lang="en-US" sz="32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nisbati</a:t>
            </a:r>
            <a:r>
              <a:rPr lang="en-US" sz="32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asoslari</a:t>
            </a:r>
            <a:r>
              <a:rPr lang="en-US" sz="32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2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balandliklari</a:t>
            </a:r>
            <a:r>
              <a:rPr lang="en-US" sz="32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ko‘paytmasining</a:t>
            </a:r>
            <a:r>
              <a:rPr lang="en-US" sz="32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nisbati</a:t>
            </a:r>
            <a:r>
              <a:rPr lang="en-US" sz="32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kabidir</a:t>
            </a:r>
            <a:r>
              <a:rPr lang="en-US" sz="32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i="1" dirty="0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36926" name="Group 30"/>
          <p:cNvGrpSpPr>
            <a:grpSpLocks/>
          </p:cNvGrpSpPr>
          <p:nvPr/>
        </p:nvGrpSpPr>
        <p:grpSpPr bwMode="auto">
          <a:xfrm>
            <a:off x="3662294" y="1677896"/>
            <a:ext cx="411163" cy="3150310"/>
            <a:chOff x="2160" y="1488"/>
            <a:chExt cx="259" cy="1727"/>
          </a:xfrm>
        </p:grpSpPr>
        <p:grpSp>
          <p:nvGrpSpPr>
            <p:cNvPr id="336927" name="Group 31"/>
            <p:cNvGrpSpPr>
              <a:grpSpLocks/>
            </p:cNvGrpSpPr>
            <p:nvPr/>
          </p:nvGrpSpPr>
          <p:grpSpPr bwMode="auto">
            <a:xfrm>
              <a:off x="2160" y="1488"/>
              <a:ext cx="144" cy="1488"/>
              <a:chOff x="1248" y="1440"/>
              <a:chExt cx="144" cy="1488"/>
            </a:xfrm>
          </p:grpSpPr>
          <p:sp>
            <p:nvSpPr>
              <p:cNvPr id="336928" name="Line 32"/>
              <p:cNvSpPr>
                <a:spLocks noChangeShapeType="1"/>
              </p:cNvSpPr>
              <p:nvPr/>
            </p:nvSpPr>
            <p:spPr bwMode="auto">
              <a:xfrm>
                <a:off x="1392" y="1440"/>
                <a:ext cx="0" cy="14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6929" name="Freeform 33"/>
              <p:cNvSpPr>
                <a:spLocks/>
              </p:cNvSpPr>
              <p:nvPr/>
            </p:nvSpPr>
            <p:spPr bwMode="auto">
              <a:xfrm>
                <a:off x="1248" y="2784"/>
                <a:ext cx="144" cy="144"/>
              </a:xfrm>
              <a:custGeom>
                <a:avLst/>
                <a:gdLst>
                  <a:gd name="T0" fmla="*/ 144 w 144"/>
                  <a:gd name="T1" fmla="*/ 0 h 144"/>
                  <a:gd name="T2" fmla="*/ 0 w 144"/>
                  <a:gd name="T3" fmla="*/ 0 h 144"/>
                  <a:gd name="T4" fmla="*/ 0 w 144"/>
                  <a:gd name="T5" fmla="*/ 144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44" h="144">
                    <a:moveTo>
                      <a:pt x="144" y="0"/>
                    </a:moveTo>
                    <a:lnTo>
                      <a:pt x="0" y="0"/>
                    </a:lnTo>
                    <a:lnTo>
                      <a:pt x="0" y="144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36930" name="Text Box 34"/>
            <p:cNvSpPr txBox="1">
              <a:spLocks noChangeArrowheads="1"/>
            </p:cNvSpPr>
            <p:nvPr/>
          </p:nvSpPr>
          <p:spPr bwMode="auto">
            <a:xfrm>
              <a:off x="2160" y="2928"/>
              <a:ext cx="259" cy="2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b="1"/>
                <a:t>H</a:t>
              </a:r>
              <a:endParaRPr lang="ru-RU" sz="2800" b="1"/>
            </a:p>
          </p:txBody>
        </p:sp>
      </p:grpSp>
      <p:grpSp>
        <p:nvGrpSpPr>
          <p:cNvPr id="336945" name="Group 49"/>
          <p:cNvGrpSpPr>
            <a:grpSpLocks/>
          </p:cNvGrpSpPr>
          <p:nvPr/>
        </p:nvGrpSpPr>
        <p:grpSpPr bwMode="auto">
          <a:xfrm>
            <a:off x="1614314" y="4939104"/>
            <a:ext cx="3581400" cy="1341438"/>
            <a:chOff x="3360" y="1104"/>
            <a:chExt cx="2256" cy="845"/>
          </a:xfrm>
        </p:grpSpPr>
        <p:sp>
          <p:nvSpPr>
            <p:cNvPr id="336942" name="Text Box 46"/>
            <p:cNvSpPr txBox="1">
              <a:spLocks noChangeArrowheads="1"/>
            </p:cNvSpPr>
            <p:nvPr/>
          </p:nvSpPr>
          <p:spPr bwMode="auto">
            <a:xfrm>
              <a:off x="4070" y="1104"/>
              <a:ext cx="250" cy="84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 dirty="0"/>
            </a:p>
            <a:p>
              <a:r>
                <a:rPr lang="en-US" sz="4400" dirty="0"/>
                <a:t>=</a:t>
              </a:r>
            </a:p>
            <a:p>
              <a:endParaRPr lang="ru-RU" sz="2000" dirty="0"/>
            </a:p>
          </p:txBody>
        </p:sp>
        <p:sp>
          <p:nvSpPr>
            <p:cNvPr id="336943" name="Line 47"/>
            <p:cNvSpPr>
              <a:spLocks noChangeShapeType="1"/>
            </p:cNvSpPr>
            <p:nvPr/>
          </p:nvSpPr>
          <p:spPr bwMode="auto">
            <a:xfrm flipH="1">
              <a:off x="3360" y="1536"/>
              <a:ext cx="72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36944" name="Line 48"/>
            <p:cNvSpPr>
              <a:spLocks noChangeShapeType="1"/>
            </p:cNvSpPr>
            <p:nvPr/>
          </p:nvSpPr>
          <p:spPr bwMode="auto">
            <a:xfrm flipH="1">
              <a:off x="4368" y="1536"/>
              <a:ext cx="124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8" name="Text Box 36"/>
          <p:cNvSpPr txBox="1">
            <a:spLocks noChangeArrowheads="1"/>
          </p:cNvSpPr>
          <p:nvPr/>
        </p:nvSpPr>
        <p:spPr bwMode="auto">
          <a:xfrm>
            <a:off x="9202835" y="1240650"/>
            <a:ext cx="914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K</a:t>
            </a:r>
            <a:endParaRPr lang="ru-RU" sz="2800" dirty="0">
              <a:solidFill>
                <a:srgbClr val="0000FF"/>
              </a:solidFill>
            </a:endParaRPr>
          </a:p>
        </p:txBody>
      </p:sp>
      <p:grpSp>
        <p:nvGrpSpPr>
          <p:cNvPr id="39" name="Group 30"/>
          <p:cNvGrpSpPr>
            <a:grpSpLocks/>
          </p:cNvGrpSpPr>
          <p:nvPr/>
        </p:nvGrpSpPr>
        <p:grpSpPr bwMode="auto">
          <a:xfrm>
            <a:off x="9080787" y="1708032"/>
            <a:ext cx="336550" cy="3150310"/>
            <a:chOff x="2160" y="1488"/>
            <a:chExt cx="212" cy="1727"/>
          </a:xfrm>
        </p:grpSpPr>
        <p:grpSp>
          <p:nvGrpSpPr>
            <p:cNvPr id="40" name="Group 31"/>
            <p:cNvGrpSpPr>
              <a:grpSpLocks/>
            </p:cNvGrpSpPr>
            <p:nvPr/>
          </p:nvGrpSpPr>
          <p:grpSpPr bwMode="auto">
            <a:xfrm>
              <a:off x="2160" y="1488"/>
              <a:ext cx="144" cy="1488"/>
              <a:chOff x="1248" y="1440"/>
              <a:chExt cx="144" cy="1488"/>
            </a:xfrm>
          </p:grpSpPr>
          <p:sp>
            <p:nvSpPr>
              <p:cNvPr id="42" name="Line 32"/>
              <p:cNvSpPr>
                <a:spLocks noChangeShapeType="1"/>
              </p:cNvSpPr>
              <p:nvPr/>
            </p:nvSpPr>
            <p:spPr bwMode="auto">
              <a:xfrm>
                <a:off x="1392" y="1440"/>
                <a:ext cx="0" cy="14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" name="Freeform 33"/>
              <p:cNvSpPr>
                <a:spLocks/>
              </p:cNvSpPr>
              <p:nvPr/>
            </p:nvSpPr>
            <p:spPr bwMode="auto">
              <a:xfrm>
                <a:off x="1248" y="2784"/>
                <a:ext cx="144" cy="144"/>
              </a:xfrm>
              <a:custGeom>
                <a:avLst/>
                <a:gdLst>
                  <a:gd name="T0" fmla="*/ 144 w 144"/>
                  <a:gd name="T1" fmla="*/ 0 h 144"/>
                  <a:gd name="T2" fmla="*/ 0 w 144"/>
                  <a:gd name="T3" fmla="*/ 0 h 144"/>
                  <a:gd name="T4" fmla="*/ 0 w 144"/>
                  <a:gd name="T5" fmla="*/ 144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44" h="144">
                    <a:moveTo>
                      <a:pt x="144" y="0"/>
                    </a:moveTo>
                    <a:lnTo>
                      <a:pt x="0" y="0"/>
                    </a:lnTo>
                    <a:lnTo>
                      <a:pt x="0" y="144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41" name="Text Box 34"/>
            <p:cNvSpPr txBox="1">
              <a:spLocks noChangeArrowheads="1"/>
            </p:cNvSpPr>
            <p:nvPr/>
          </p:nvSpPr>
          <p:spPr bwMode="auto">
            <a:xfrm>
              <a:off x="2160" y="2928"/>
              <a:ext cx="212" cy="2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b="1" dirty="0" smtClean="0"/>
                <a:t>L</a:t>
              </a:r>
              <a:endParaRPr lang="ru-RU" sz="2800" b="1" dirty="0"/>
            </a:p>
          </p:txBody>
        </p:sp>
      </p:grpSp>
      <p:cxnSp>
        <p:nvCxnSpPr>
          <p:cNvPr id="5" name="Прямая соединительная линия 4"/>
          <p:cNvCxnSpPr/>
          <p:nvPr/>
        </p:nvCxnSpPr>
        <p:spPr>
          <a:xfrm flipH="1">
            <a:off x="3214514" y="4802211"/>
            <a:ext cx="328188" cy="793362"/>
          </a:xfrm>
          <a:prstGeom prst="line">
            <a:avLst/>
          </a:prstGeom>
          <a:ln w="28575">
            <a:solidFill>
              <a:srgbClr val="7A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flipH="1">
            <a:off x="3185845" y="5674523"/>
            <a:ext cx="328188" cy="793362"/>
          </a:xfrm>
          <a:prstGeom prst="line">
            <a:avLst/>
          </a:prstGeom>
          <a:ln w="28575">
            <a:solidFill>
              <a:srgbClr val="7A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8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5660812"/>
              </p:ext>
            </p:extLst>
          </p:nvPr>
        </p:nvGraphicFramePr>
        <p:xfrm>
          <a:off x="6461368" y="5043897"/>
          <a:ext cx="2986088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0" name="Уравнение" r:id="rId7" imgW="990360" imgH="228600" progId="Equation.3">
                  <p:embed/>
                </p:oleObj>
              </mc:Choice>
              <mc:Fallback>
                <p:oleObj name="Уравнение" r:id="rId7" imgW="9903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1368" y="5043897"/>
                        <a:ext cx="2986088" cy="51435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bg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2837667"/>
              </p:ext>
            </p:extLst>
          </p:nvPr>
        </p:nvGraphicFramePr>
        <p:xfrm>
          <a:off x="6495842" y="5948753"/>
          <a:ext cx="2960687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1" name="Уравнение" r:id="rId9" imgW="1015920" imgH="228600" progId="Equation.3">
                  <p:embed/>
                </p:oleObj>
              </mc:Choice>
              <mc:Fallback>
                <p:oleObj name="Уравнение" r:id="rId9" imgW="10159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95842" y="5948753"/>
                        <a:ext cx="2960687" cy="541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0" name="Group 49"/>
          <p:cNvGrpSpPr>
            <a:grpSpLocks/>
          </p:cNvGrpSpPr>
          <p:nvPr/>
        </p:nvGrpSpPr>
        <p:grpSpPr bwMode="auto">
          <a:xfrm>
            <a:off x="6259016" y="5091504"/>
            <a:ext cx="3581400" cy="1341438"/>
            <a:chOff x="3360" y="1104"/>
            <a:chExt cx="2256" cy="845"/>
          </a:xfrm>
        </p:grpSpPr>
        <p:sp>
          <p:nvSpPr>
            <p:cNvPr id="51" name="Text Box 46"/>
            <p:cNvSpPr txBox="1">
              <a:spLocks noChangeArrowheads="1"/>
            </p:cNvSpPr>
            <p:nvPr/>
          </p:nvSpPr>
          <p:spPr bwMode="auto">
            <a:xfrm>
              <a:off x="4070" y="1104"/>
              <a:ext cx="250" cy="84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 dirty="0"/>
            </a:p>
            <a:p>
              <a:r>
                <a:rPr lang="en-US" sz="4400" dirty="0"/>
                <a:t>=</a:t>
              </a:r>
            </a:p>
            <a:p>
              <a:endParaRPr lang="ru-RU" sz="2000" dirty="0"/>
            </a:p>
          </p:txBody>
        </p:sp>
        <p:sp>
          <p:nvSpPr>
            <p:cNvPr id="52" name="Line 47"/>
            <p:cNvSpPr>
              <a:spLocks noChangeShapeType="1"/>
            </p:cNvSpPr>
            <p:nvPr/>
          </p:nvSpPr>
          <p:spPr bwMode="auto">
            <a:xfrm flipH="1">
              <a:off x="3360" y="1536"/>
              <a:ext cx="72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3" name="Line 48"/>
            <p:cNvSpPr>
              <a:spLocks noChangeShapeType="1"/>
            </p:cNvSpPr>
            <p:nvPr/>
          </p:nvSpPr>
          <p:spPr bwMode="auto">
            <a:xfrm flipH="1">
              <a:off x="4368" y="1536"/>
              <a:ext cx="124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395147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69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6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36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69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6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36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36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AutoShape 2"/>
          <p:cNvSpPr>
            <a:spLocks noChangeArrowheads="1"/>
          </p:cNvSpPr>
          <p:nvPr/>
        </p:nvSpPr>
        <p:spPr bwMode="auto">
          <a:xfrm rot="8460579">
            <a:off x="2438400" y="2667000"/>
            <a:ext cx="4419600" cy="3505200"/>
          </a:xfrm>
          <a:prstGeom prst="rtTriangle">
            <a:avLst/>
          </a:prstGeom>
          <a:gradFill rotWithShape="1">
            <a:gsLst>
              <a:gs pos="0">
                <a:schemeClr val="bg1"/>
              </a:gs>
              <a:gs pos="100000">
                <a:srgbClr val="00FFFF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336934" name="Group 38"/>
          <p:cNvGrpSpPr>
            <a:grpSpLocks/>
          </p:cNvGrpSpPr>
          <p:nvPr/>
        </p:nvGrpSpPr>
        <p:grpSpPr bwMode="auto">
          <a:xfrm>
            <a:off x="3657600" y="1676401"/>
            <a:ext cx="4038600" cy="3262313"/>
            <a:chOff x="1392" y="720"/>
            <a:chExt cx="2544" cy="2055"/>
          </a:xfrm>
        </p:grpSpPr>
        <p:sp>
          <p:nvSpPr>
            <p:cNvPr id="336931" name="Freeform 35"/>
            <p:cNvSpPr>
              <a:spLocks/>
            </p:cNvSpPr>
            <p:nvPr/>
          </p:nvSpPr>
          <p:spPr bwMode="auto">
            <a:xfrm>
              <a:off x="1488" y="720"/>
              <a:ext cx="2024" cy="1728"/>
            </a:xfrm>
            <a:custGeom>
              <a:avLst/>
              <a:gdLst>
                <a:gd name="T0" fmla="*/ 912 w 2024"/>
                <a:gd name="T1" fmla="*/ 0 h 1728"/>
                <a:gd name="T2" fmla="*/ 0 w 2024"/>
                <a:gd name="T3" fmla="*/ 1728 h 1728"/>
                <a:gd name="T4" fmla="*/ 2024 w 2024"/>
                <a:gd name="T5" fmla="*/ 1712 h 1728"/>
                <a:gd name="T6" fmla="*/ 912 w 2024"/>
                <a:gd name="T7" fmla="*/ 0 h 1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24" h="1728">
                  <a:moveTo>
                    <a:pt x="912" y="0"/>
                  </a:moveTo>
                  <a:lnTo>
                    <a:pt x="0" y="1728"/>
                  </a:lnTo>
                  <a:lnTo>
                    <a:pt x="2024" y="1712"/>
                  </a:lnTo>
                  <a:lnTo>
                    <a:pt x="912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6DFF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36932" name="Text Box 36"/>
            <p:cNvSpPr txBox="1">
              <a:spLocks noChangeArrowheads="1"/>
            </p:cNvSpPr>
            <p:nvPr/>
          </p:nvSpPr>
          <p:spPr bwMode="auto">
            <a:xfrm>
              <a:off x="1392" y="2448"/>
              <a:ext cx="57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 sz="2800">
                  <a:solidFill>
                    <a:srgbClr val="0000FF"/>
                  </a:solidFill>
                </a:rPr>
                <a:t>М</a:t>
              </a:r>
            </a:p>
          </p:txBody>
        </p:sp>
        <p:sp>
          <p:nvSpPr>
            <p:cNvPr id="336933" name="Text Box 37"/>
            <p:cNvSpPr txBox="1">
              <a:spLocks noChangeArrowheads="1"/>
            </p:cNvSpPr>
            <p:nvPr/>
          </p:nvSpPr>
          <p:spPr bwMode="auto">
            <a:xfrm>
              <a:off x="3360" y="2400"/>
              <a:ext cx="57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800">
                  <a:solidFill>
                    <a:srgbClr val="0000FF"/>
                  </a:solidFill>
                </a:rPr>
                <a:t>N</a:t>
              </a:r>
              <a:endParaRPr lang="ru-RU" sz="2800">
                <a:solidFill>
                  <a:srgbClr val="0000FF"/>
                </a:solidFill>
              </a:endParaRPr>
            </a:p>
          </p:txBody>
        </p:sp>
      </p:grpSp>
      <p:sp>
        <p:nvSpPr>
          <p:cNvPr id="336904" name="Text Box 8"/>
          <p:cNvSpPr txBox="1">
            <a:spLocks noChangeArrowheads="1"/>
          </p:cNvSpPr>
          <p:nvPr/>
        </p:nvSpPr>
        <p:spPr bwMode="auto">
          <a:xfrm>
            <a:off x="7480305" y="4222731"/>
            <a:ext cx="914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2800" dirty="0">
                <a:solidFill>
                  <a:srgbClr val="0000FF"/>
                </a:solidFill>
              </a:rPr>
              <a:t>А</a:t>
            </a:r>
          </a:p>
        </p:txBody>
      </p:sp>
      <p:sp>
        <p:nvSpPr>
          <p:cNvPr id="336905" name="Text Box 9"/>
          <p:cNvSpPr txBox="1">
            <a:spLocks noChangeArrowheads="1"/>
          </p:cNvSpPr>
          <p:nvPr/>
        </p:nvSpPr>
        <p:spPr bwMode="auto">
          <a:xfrm>
            <a:off x="5181600" y="1143000"/>
            <a:ext cx="38023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0000FF"/>
                </a:solidFill>
              </a:rPr>
              <a:t>В</a:t>
            </a:r>
          </a:p>
        </p:txBody>
      </p:sp>
      <p:sp>
        <p:nvSpPr>
          <p:cNvPr id="336906" name="Text Box 10"/>
          <p:cNvSpPr txBox="1">
            <a:spLocks noChangeArrowheads="1"/>
          </p:cNvSpPr>
          <p:nvPr/>
        </p:nvSpPr>
        <p:spPr bwMode="auto">
          <a:xfrm>
            <a:off x="1600200" y="4495800"/>
            <a:ext cx="37542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0000FF"/>
                </a:solidFill>
              </a:rPr>
              <a:t>С</a:t>
            </a:r>
          </a:p>
        </p:txBody>
      </p:sp>
      <p:graphicFrame>
        <p:nvGraphicFramePr>
          <p:cNvPr id="336909" name="Object 13"/>
          <p:cNvGraphicFramePr>
            <a:graphicFrameLocks noChangeAspect="1"/>
          </p:cNvGraphicFramePr>
          <p:nvPr/>
        </p:nvGraphicFramePr>
        <p:xfrm>
          <a:off x="7911901" y="1919832"/>
          <a:ext cx="3368675" cy="1185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8" name="Формула" r:id="rId3" imgW="1117440" imgH="393480" progId="Equation.3">
                  <p:embed/>
                </p:oleObj>
              </mc:Choice>
              <mc:Fallback>
                <p:oleObj name="Формула" r:id="rId3" imgW="11174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11901" y="1919832"/>
                        <a:ext cx="3368675" cy="1185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 type="none" w="lg" len="lg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6915" name="Object 19"/>
          <p:cNvGraphicFramePr>
            <a:graphicFrameLocks noChangeAspect="1"/>
          </p:cNvGraphicFramePr>
          <p:nvPr/>
        </p:nvGraphicFramePr>
        <p:xfrm>
          <a:off x="7911901" y="3029495"/>
          <a:ext cx="3368675" cy="1147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9" name="Формула" r:id="rId5" imgW="1155600" imgH="393480" progId="Equation.3">
                  <p:embed/>
                </p:oleObj>
              </mc:Choice>
              <mc:Fallback>
                <p:oleObj name="Формула" r:id="rId5" imgW="11556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11901" y="3029495"/>
                        <a:ext cx="3368675" cy="1147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 type="none" w="lg" len="lg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36926" name="Group 30"/>
          <p:cNvGrpSpPr>
            <a:grpSpLocks/>
          </p:cNvGrpSpPr>
          <p:nvPr/>
        </p:nvGrpSpPr>
        <p:grpSpPr bwMode="auto">
          <a:xfrm>
            <a:off x="5029205" y="1676400"/>
            <a:ext cx="411163" cy="3150310"/>
            <a:chOff x="2160" y="1488"/>
            <a:chExt cx="259" cy="1727"/>
          </a:xfrm>
        </p:grpSpPr>
        <p:grpSp>
          <p:nvGrpSpPr>
            <p:cNvPr id="336927" name="Group 31"/>
            <p:cNvGrpSpPr>
              <a:grpSpLocks/>
            </p:cNvGrpSpPr>
            <p:nvPr/>
          </p:nvGrpSpPr>
          <p:grpSpPr bwMode="auto">
            <a:xfrm>
              <a:off x="2160" y="1488"/>
              <a:ext cx="144" cy="1488"/>
              <a:chOff x="1248" y="1440"/>
              <a:chExt cx="144" cy="1488"/>
            </a:xfrm>
          </p:grpSpPr>
          <p:sp>
            <p:nvSpPr>
              <p:cNvPr id="336928" name="Line 32"/>
              <p:cNvSpPr>
                <a:spLocks noChangeShapeType="1"/>
              </p:cNvSpPr>
              <p:nvPr/>
            </p:nvSpPr>
            <p:spPr bwMode="auto">
              <a:xfrm>
                <a:off x="1392" y="1440"/>
                <a:ext cx="0" cy="14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6929" name="Freeform 33"/>
              <p:cNvSpPr>
                <a:spLocks/>
              </p:cNvSpPr>
              <p:nvPr/>
            </p:nvSpPr>
            <p:spPr bwMode="auto">
              <a:xfrm>
                <a:off x="1248" y="2784"/>
                <a:ext cx="144" cy="144"/>
              </a:xfrm>
              <a:custGeom>
                <a:avLst/>
                <a:gdLst>
                  <a:gd name="T0" fmla="*/ 144 w 144"/>
                  <a:gd name="T1" fmla="*/ 0 h 144"/>
                  <a:gd name="T2" fmla="*/ 0 w 144"/>
                  <a:gd name="T3" fmla="*/ 0 h 144"/>
                  <a:gd name="T4" fmla="*/ 0 w 144"/>
                  <a:gd name="T5" fmla="*/ 144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44" h="144">
                    <a:moveTo>
                      <a:pt x="144" y="0"/>
                    </a:moveTo>
                    <a:lnTo>
                      <a:pt x="0" y="0"/>
                    </a:lnTo>
                    <a:lnTo>
                      <a:pt x="0" y="144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36930" name="Text Box 34"/>
            <p:cNvSpPr txBox="1">
              <a:spLocks noChangeArrowheads="1"/>
            </p:cNvSpPr>
            <p:nvPr/>
          </p:nvSpPr>
          <p:spPr bwMode="auto">
            <a:xfrm>
              <a:off x="2160" y="2928"/>
              <a:ext cx="259" cy="2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b="1"/>
                <a:t>H</a:t>
              </a:r>
              <a:endParaRPr lang="ru-RU" sz="2800" b="1"/>
            </a:p>
          </p:txBody>
        </p:sp>
      </p:grpSp>
      <p:grpSp>
        <p:nvGrpSpPr>
          <p:cNvPr id="336941" name="Group 45"/>
          <p:cNvGrpSpPr>
            <a:grpSpLocks/>
          </p:cNvGrpSpPr>
          <p:nvPr/>
        </p:nvGrpSpPr>
        <p:grpSpPr bwMode="auto">
          <a:xfrm>
            <a:off x="8406521" y="4466614"/>
            <a:ext cx="2265363" cy="1133476"/>
            <a:chOff x="1333" y="3273"/>
            <a:chExt cx="1427" cy="714"/>
          </a:xfrm>
        </p:grpSpPr>
        <p:sp>
          <p:nvSpPr>
            <p:cNvPr id="336923" name="Text Box 27"/>
            <p:cNvSpPr txBox="1">
              <a:spLocks noChangeArrowheads="1"/>
            </p:cNvSpPr>
            <p:nvPr/>
          </p:nvSpPr>
          <p:spPr bwMode="auto">
            <a:xfrm>
              <a:off x="1343" y="3657"/>
              <a:ext cx="539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S</a:t>
              </a:r>
              <a:r>
                <a:rPr lang="en-US" sz="2800" b="1" baseline="-250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MBN</a:t>
              </a:r>
              <a:endPara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36922" name="Text Box 26"/>
            <p:cNvSpPr txBox="1">
              <a:spLocks noChangeArrowheads="1"/>
            </p:cNvSpPr>
            <p:nvPr/>
          </p:nvSpPr>
          <p:spPr bwMode="auto">
            <a:xfrm>
              <a:off x="1333" y="3273"/>
              <a:ext cx="476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S</a:t>
              </a:r>
              <a:r>
                <a:rPr lang="en-US" sz="2800" b="1" baseline="-2500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ABC</a:t>
              </a:r>
              <a:endParaRPr lang="ru-RU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36924" name="Freeform 28"/>
            <p:cNvSpPr>
              <a:spLocks/>
            </p:cNvSpPr>
            <p:nvPr/>
          </p:nvSpPr>
          <p:spPr bwMode="auto">
            <a:xfrm>
              <a:off x="1367" y="3663"/>
              <a:ext cx="593" cy="1"/>
            </a:xfrm>
            <a:custGeom>
              <a:avLst/>
              <a:gdLst>
                <a:gd name="T0" fmla="*/ 0 w 593"/>
                <a:gd name="T1" fmla="*/ 0 h 1"/>
                <a:gd name="T2" fmla="*/ 593 w 593"/>
                <a:gd name="T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93" h="1">
                  <a:moveTo>
                    <a:pt x="0" y="0"/>
                  </a:moveTo>
                  <a:lnTo>
                    <a:pt x="593" y="1"/>
                  </a:lnTo>
                </a:path>
              </a:pathLst>
            </a:cu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36936" name="Text Box 40"/>
            <p:cNvSpPr txBox="1">
              <a:spLocks noChangeArrowheads="1"/>
            </p:cNvSpPr>
            <p:nvPr/>
          </p:nvSpPr>
          <p:spPr bwMode="auto">
            <a:xfrm>
              <a:off x="1920" y="3456"/>
              <a:ext cx="326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6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=</a:t>
              </a:r>
              <a:endParaRPr lang="ru-RU" sz="4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336938" name="Text Box 42"/>
            <p:cNvSpPr txBox="1">
              <a:spLocks noChangeArrowheads="1"/>
            </p:cNvSpPr>
            <p:nvPr/>
          </p:nvSpPr>
          <p:spPr bwMode="auto">
            <a:xfrm>
              <a:off x="2256" y="3648"/>
              <a:ext cx="46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MN</a:t>
              </a:r>
              <a:endParaRPr lang="ru-RU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36939" name="Text Box 43"/>
            <p:cNvSpPr txBox="1">
              <a:spLocks noChangeArrowheads="1"/>
            </p:cNvSpPr>
            <p:nvPr/>
          </p:nvSpPr>
          <p:spPr bwMode="auto">
            <a:xfrm>
              <a:off x="2296" y="3321"/>
              <a:ext cx="371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AC</a:t>
              </a:r>
              <a:endParaRPr lang="ru-RU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36940" name="Freeform 44"/>
            <p:cNvSpPr>
              <a:spLocks/>
            </p:cNvSpPr>
            <p:nvPr/>
          </p:nvSpPr>
          <p:spPr bwMode="auto">
            <a:xfrm>
              <a:off x="2280" y="3648"/>
              <a:ext cx="480" cy="6"/>
            </a:xfrm>
            <a:custGeom>
              <a:avLst/>
              <a:gdLst>
                <a:gd name="T0" fmla="*/ 0 w 480"/>
                <a:gd name="T1" fmla="*/ 6 h 6"/>
                <a:gd name="T2" fmla="*/ 480 w 480"/>
                <a:gd name="T3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80" h="6">
                  <a:moveTo>
                    <a:pt x="0" y="6"/>
                  </a:moveTo>
                  <a:lnTo>
                    <a:pt x="480" y="0"/>
                  </a:lnTo>
                </a:path>
              </a:pathLst>
            </a:cu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36945" name="Group 49"/>
          <p:cNvGrpSpPr>
            <a:grpSpLocks/>
          </p:cNvGrpSpPr>
          <p:nvPr/>
        </p:nvGrpSpPr>
        <p:grpSpPr bwMode="auto">
          <a:xfrm>
            <a:off x="7683300" y="2419894"/>
            <a:ext cx="3581400" cy="1341438"/>
            <a:chOff x="3360" y="1104"/>
            <a:chExt cx="2256" cy="845"/>
          </a:xfrm>
        </p:grpSpPr>
        <p:sp>
          <p:nvSpPr>
            <p:cNvPr id="336942" name="Text Box 46"/>
            <p:cNvSpPr txBox="1">
              <a:spLocks noChangeArrowheads="1"/>
            </p:cNvSpPr>
            <p:nvPr/>
          </p:nvSpPr>
          <p:spPr bwMode="auto">
            <a:xfrm>
              <a:off x="4070" y="1104"/>
              <a:ext cx="250" cy="84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  <a:p>
              <a:r>
                <a:rPr lang="en-US" sz="4400"/>
                <a:t>=</a:t>
              </a:r>
            </a:p>
            <a:p>
              <a:endParaRPr lang="ru-RU" sz="2000"/>
            </a:p>
          </p:txBody>
        </p:sp>
        <p:sp>
          <p:nvSpPr>
            <p:cNvPr id="336943" name="Line 47"/>
            <p:cNvSpPr>
              <a:spLocks noChangeShapeType="1"/>
            </p:cNvSpPr>
            <p:nvPr/>
          </p:nvSpPr>
          <p:spPr bwMode="auto">
            <a:xfrm flipH="1">
              <a:off x="3360" y="1536"/>
              <a:ext cx="72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36944" name="Line 48"/>
            <p:cNvSpPr>
              <a:spLocks noChangeShapeType="1"/>
            </p:cNvSpPr>
            <p:nvPr/>
          </p:nvSpPr>
          <p:spPr bwMode="auto">
            <a:xfrm flipH="1">
              <a:off x="4368" y="1536"/>
              <a:ext cx="124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36950" name="Group 54"/>
          <p:cNvGrpSpPr>
            <a:grpSpLocks/>
          </p:cNvGrpSpPr>
          <p:nvPr/>
        </p:nvGrpSpPr>
        <p:grpSpPr bwMode="auto">
          <a:xfrm>
            <a:off x="9207300" y="2038894"/>
            <a:ext cx="533400" cy="2209800"/>
            <a:chOff x="4320" y="864"/>
            <a:chExt cx="336" cy="1392"/>
          </a:xfrm>
        </p:grpSpPr>
        <p:sp>
          <p:nvSpPr>
            <p:cNvPr id="336946" name="Line 50"/>
            <p:cNvSpPr>
              <a:spLocks noChangeShapeType="1"/>
            </p:cNvSpPr>
            <p:nvPr/>
          </p:nvSpPr>
          <p:spPr bwMode="auto">
            <a:xfrm>
              <a:off x="4368" y="1632"/>
              <a:ext cx="288" cy="62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36947" name="Line 51"/>
            <p:cNvSpPr>
              <a:spLocks noChangeShapeType="1"/>
            </p:cNvSpPr>
            <p:nvPr/>
          </p:nvSpPr>
          <p:spPr bwMode="auto">
            <a:xfrm>
              <a:off x="4320" y="864"/>
              <a:ext cx="288" cy="62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36951" name="Group 55"/>
          <p:cNvGrpSpPr>
            <a:grpSpLocks/>
          </p:cNvGrpSpPr>
          <p:nvPr/>
        </p:nvGrpSpPr>
        <p:grpSpPr bwMode="auto">
          <a:xfrm>
            <a:off x="9664500" y="2343694"/>
            <a:ext cx="685800" cy="1371600"/>
            <a:chOff x="4608" y="1056"/>
            <a:chExt cx="432" cy="864"/>
          </a:xfrm>
        </p:grpSpPr>
        <p:sp>
          <p:nvSpPr>
            <p:cNvPr id="336948" name="Line 52"/>
            <p:cNvSpPr>
              <a:spLocks noChangeShapeType="1"/>
            </p:cNvSpPr>
            <p:nvPr/>
          </p:nvSpPr>
          <p:spPr bwMode="auto">
            <a:xfrm>
              <a:off x="4608" y="1056"/>
              <a:ext cx="384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36949" name="Line 53"/>
            <p:cNvSpPr>
              <a:spLocks noChangeShapeType="1"/>
            </p:cNvSpPr>
            <p:nvPr/>
          </p:nvSpPr>
          <p:spPr bwMode="auto">
            <a:xfrm>
              <a:off x="4656" y="1728"/>
              <a:ext cx="384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145914" y="269944"/>
            <a:ext cx="928792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Balandliklari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yuzlarining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nisbati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asoslarining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nisbati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kabidir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638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69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6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36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36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369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36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36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36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336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336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36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36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336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b388ffcb6f4dd68df1bcfc39a34cd964eaa2b3f4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5985</TotalTime>
  <Words>310</Words>
  <Application>Microsoft Office PowerPoint</Application>
  <PresentationFormat>Широкоэкранный</PresentationFormat>
  <Paragraphs>151</Paragraphs>
  <Slides>12</Slides>
  <Notes>4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Tahoma</vt:lpstr>
      <vt:lpstr>Times New Roman</vt:lpstr>
      <vt:lpstr>Тема Office</vt:lpstr>
      <vt:lpstr>Уравнение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Mustaqil bajarish uchun topshiriqlar: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Неизвестный пользователь</dc:creator>
  <cp:lastModifiedBy>Админ</cp:lastModifiedBy>
  <cp:revision>717</cp:revision>
  <dcterms:created xsi:type="dcterms:W3CDTF">2020-06-19T20:52:49Z</dcterms:created>
  <dcterms:modified xsi:type="dcterms:W3CDTF">2021-03-02T09:36:33Z</dcterms:modified>
</cp:coreProperties>
</file>