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9"/>
  </p:notesMasterIdLst>
  <p:sldIdLst>
    <p:sldId id="306" r:id="rId2"/>
    <p:sldId id="367" r:id="rId3"/>
    <p:sldId id="368" r:id="rId4"/>
    <p:sldId id="369" r:id="rId5"/>
    <p:sldId id="370" r:id="rId6"/>
    <p:sldId id="371" r:id="rId7"/>
    <p:sldId id="372" r:id="rId8"/>
    <p:sldId id="373" r:id="rId9"/>
    <p:sldId id="374" r:id="rId10"/>
    <p:sldId id="375" r:id="rId11"/>
    <p:sldId id="376" r:id="rId12"/>
    <p:sldId id="377" r:id="rId13"/>
    <p:sldId id="339" r:id="rId14"/>
    <p:sldId id="360" r:id="rId15"/>
    <p:sldId id="359" r:id="rId16"/>
    <p:sldId id="355" r:id="rId17"/>
    <p:sldId id="361" r:id="rId18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000000"/>
    <a:srgbClr val="5D2884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DD7238-BE3C-4F88-B537-8478E255E41D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563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FB6D4F-B26A-43C7-9FBC-9035ED5DDECA}" type="slidenum">
              <a:rPr lang="ru-RU">
                <a:latin typeface="Arial" charset="0"/>
                <a:cs typeface="Arial" charset="0"/>
              </a:rPr>
              <a:pPr/>
              <a:t>6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  <a:cs typeface="Arial" charset="0"/>
              </a:rPr>
              <a:t>Высоты, проведенные из вершины острого угла,  лежат во внешней области параллелограмма. Высоты. проведенные из вершин тупых углов, лежат во внутренней области параллелограмма. Есть равные высоты. Почему они равны? </a:t>
            </a:r>
          </a:p>
        </p:txBody>
      </p:sp>
    </p:spTree>
    <p:extLst>
      <p:ext uri="{BB962C8B-B14F-4D97-AF65-F5344CB8AC3E}">
        <p14:creationId xmlns:p14="http://schemas.microsoft.com/office/powerpoint/2010/main" val="2106590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2CEEB9-260F-4DAC-AE84-E0E6876FDF2D}" type="slidenum">
              <a:rPr lang="ru-RU">
                <a:latin typeface="Arial" charset="0"/>
                <a:cs typeface="Arial" charset="0"/>
              </a:rPr>
              <a:pPr/>
              <a:t>8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807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3391F9-03B4-46F3-97D3-C2FA40137307}" type="slidenum">
              <a:rPr lang="ru-RU">
                <a:latin typeface="Arial" charset="0"/>
                <a:cs typeface="Arial" charset="0"/>
              </a:rPr>
              <a:pPr/>
              <a:t>9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375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FA0AB2-9C4B-4BCA-8591-C47C22B2B1C8}" type="slidenum">
              <a:rPr lang="ru-RU">
                <a:latin typeface="Arial" charset="0"/>
                <a:cs typeface="Arial" charset="0"/>
              </a:rPr>
              <a:pPr/>
              <a:t>10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  <a:cs typeface="Arial" charset="0"/>
              </a:rPr>
              <a:t>Л.И. Звавич, Е.В. Потоскуев «Тестовые задания по геометрии»</a:t>
            </a:r>
          </a:p>
        </p:txBody>
      </p:sp>
    </p:spTree>
    <p:extLst>
      <p:ext uri="{BB962C8B-B14F-4D97-AF65-F5344CB8AC3E}">
        <p14:creationId xmlns:p14="http://schemas.microsoft.com/office/powerpoint/2010/main" val="414536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4B7CE6-21BA-4A58-B97A-45CA97CDA7BC}" type="slidenum">
              <a:rPr lang="ru-RU">
                <a:latin typeface="Arial" charset="0"/>
                <a:cs typeface="Arial" charset="0"/>
              </a:rPr>
              <a:pPr/>
              <a:t>11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  <a:cs typeface="Arial" charset="0"/>
              </a:rPr>
              <a:t>Н.Ф. Гаврилова «Поурочные разработки по геометрии: 8 класс»</a:t>
            </a:r>
          </a:p>
        </p:txBody>
      </p:sp>
    </p:spTree>
    <p:extLst>
      <p:ext uri="{BB962C8B-B14F-4D97-AF65-F5344CB8AC3E}">
        <p14:creationId xmlns:p14="http://schemas.microsoft.com/office/powerpoint/2010/main" val="38217060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132BE5-349D-499E-839C-6A52369E50A9}" type="slidenum">
              <a:rPr lang="ru-RU">
                <a:latin typeface="Arial" charset="0"/>
                <a:cs typeface="Arial" charset="0"/>
              </a:rPr>
              <a:pPr/>
              <a:t>12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  <a:cs typeface="Arial" charset="0"/>
              </a:rPr>
              <a:t>Н.Ф. Гаврилова «Поурочные разработки по геометрии: 8 класс»</a:t>
            </a:r>
          </a:p>
          <a:p>
            <a:pPr eaLnBrk="1" hangingPunct="1"/>
            <a:endParaRPr lang="ru-RU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0160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043A3F0-0C4D-4315-86BB-B9D9D5334F44}" type="slidenum">
              <a:rPr lang="ru-RU"/>
              <a:pPr/>
              <a:t>16</a:t>
            </a:fld>
            <a:endParaRPr lang="ru-RU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Н.Ф. Гаврилова «Поурочные разработки по геометрии: 8 класс»</a:t>
            </a:r>
          </a:p>
        </p:txBody>
      </p:sp>
    </p:spTree>
    <p:extLst>
      <p:ext uri="{BB962C8B-B14F-4D97-AF65-F5344CB8AC3E}">
        <p14:creationId xmlns:p14="http://schemas.microsoft.com/office/powerpoint/2010/main" val="4200065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5919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58048F1D-A451-4328-AF63-53DDFE260E0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537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7.wmf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984432" y="3058977"/>
            <a:ext cx="1838286" cy="19107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275979" y="2626166"/>
            <a:ext cx="823668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PARALLELOGRAMMNING YUZI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37" name="Text Box 25"/>
          <p:cNvSpPr txBox="1">
            <a:spLocks noChangeArrowheads="1"/>
          </p:cNvSpPr>
          <p:nvPr/>
        </p:nvSpPr>
        <p:spPr bwMode="auto">
          <a:xfrm>
            <a:off x="9475648" y="2657128"/>
            <a:ext cx="1077539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dirty="0"/>
              <a:t> </a:t>
            </a:r>
            <a:r>
              <a:rPr lang="en-US" sz="2400" b="1" dirty="0" smtClean="0"/>
              <a:t>12 cm </a:t>
            </a:r>
            <a:endParaRPr lang="ru-RU" sz="2400" b="1" dirty="0"/>
          </a:p>
        </p:txBody>
      </p:sp>
      <p:sp>
        <p:nvSpPr>
          <p:cNvPr id="294914" name="Text Box 2"/>
          <p:cNvSpPr txBox="1">
            <a:spLocks noChangeArrowheads="1"/>
          </p:cNvSpPr>
          <p:nvPr/>
        </p:nvSpPr>
        <p:spPr bwMode="auto">
          <a:xfrm>
            <a:off x="1127448" y="221698"/>
            <a:ext cx="11568608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</a:t>
            </a:r>
            <a:r>
              <a:rPr lang="en-US" sz="2400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ABCD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36 cm²,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balandliklari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cm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4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cm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perimetrini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toping. 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AutoShape 4"/>
          <p:cNvSpPr>
            <a:spLocks noChangeArrowheads="1"/>
          </p:cNvSpPr>
          <p:nvPr/>
        </p:nvSpPr>
        <p:spPr bwMode="auto">
          <a:xfrm>
            <a:off x="2209800" y="1905000"/>
            <a:ext cx="5257800" cy="2362200"/>
          </a:xfrm>
          <a:prstGeom prst="parallelogram">
            <a:avLst>
              <a:gd name="adj" fmla="val 67362"/>
            </a:avLst>
          </a:prstGeom>
          <a:gradFill rotWithShape="1">
            <a:gsLst>
              <a:gs pos="0">
                <a:schemeClr val="bg1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2" name="Text Box 5"/>
          <p:cNvSpPr txBox="1">
            <a:spLocks noChangeArrowheads="1"/>
          </p:cNvSpPr>
          <p:nvPr/>
        </p:nvSpPr>
        <p:spPr bwMode="auto">
          <a:xfrm>
            <a:off x="1828800" y="4114800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19463" name="Text Box 6"/>
          <p:cNvSpPr txBox="1">
            <a:spLocks noChangeArrowheads="1"/>
          </p:cNvSpPr>
          <p:nvPr/>
        </p:nvSpPr>
        <p:spPr bwMode="auto">
          <a:xfrm>
            <a:off x="3352800" y="1447800"/>
            <a:ext cx="38664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19464" name="Text Box 7"/>
          <p:cNvSpPr txBox="1">
            <a:spLocks noChangeArrowheads="1"/>
          </p:cNvSpPr>
          <p:nvPr/>
        </p:nvSpPr>
        <p:spPr bwMode="auto">
          <a:xfrm>
            <a:off x="7315200" y="1447800"/>
            <a:ext cx="37542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grpSp>
        <p:nvGrpSpPr>
          <p:cNvPr id="19465" name="Group 8"/>
          <p:cNvGrpSpPr>
            <a:grpSpLocks/>
          </p:cNvGrpSpPr>
          <p:nvPr/>
        </p:nvGrpSpPr>
        <p:grpSpPr bwMode="auto">
          <a:xfrm>
            <a:off x="3594105" y="1890713"/>
            <a:ext cx="411163" cy="2809874"/>
            <a:chOff x="2160" y="1488"/>
            <a:chExt cx="259" cy="1770"/>
          </a:xfrm>
        </p:grpSpPr>
        <p:grpSp>
          <p:nvGrpSpPr>
            <p:cNvPr id="19483" name="Group 9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19485" name="Line 10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486" name="Freeform 11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484" name="Text Box 12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grpSp>
        <p:nvGrpSpPr>
          <p:cNvPr id="19466" name="Group 13"/>
          <p:cNvGrpSpPr>
            <a:grpSpLocks/>
          </p:cNvGrpSpPr>
          <p:nvPr/>
        </p:nvGrpSpPr>
        <p:grpSpPr bwMode="auto">
          <a:xfrm>
            <a:off x="3809999" y="1905001"/>
            <a:ext cx="2813050" cy="2047876"/>
            <a:chOff x="2304" y="1488"/>
            <a:chExt cx="1772" cy="1290"/>
          </a:xfrm>
        </p:grpSpPr>
        <p:sp>
          <p:nvSpPr>
            <p:cNvPr id="19480" name="Freeform 14"/>
            <p:cNvSpPr>
              <a:spLocks/>
            </p:cNvSpPr>
            <p:nvPr/>
          </p:nvSpPr>
          <p:spPr bwMode="auto">
            <a:xfrm>
              <a:off x="2304" y="1488"/>
              <a:ext cx="1592" cy="1064"/>
            </a:xfrm>
            <a:custGeom>
              <a:avLst/>
              <a:gdLst>
                <a:gd name="T0" fmla="*/ 0 w 1592"/>
                <a:gd name="T1" fmla="*/ 0 h 1064"/>
                <a:gd name="T2" fmla="*/ 1592 w 1592"/>
                <a:gd name="T3" fmla="*/ 1064 h 1064"/>
                <a:gd name="T4" fmla="*/ 0 60000 65536"/>
                <a:gd name="T5" fmla="*/ 0 60000 65536"/>
                <a:gd name="T6" fmla="*/ 0 w 1592"/>
                <a:gd name="T7" fmla="*/ 0 h 1064"/>
                <a:gd name="T8" fmla="*/ 1592 w 1592"/>
                <a:gd name="T9" fmla="*/ 1064 h 10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92" h="1064">
                  <a:moveTo>
                    <a:pt x="0" y="0"/>
                  </a:moveTo>
                  <a:lnTo>
                    <a:pt x="1592" y="1064"/>
                  </a:lnTo>
                </a:path>
              </a:pathLst>
            </a:custGeom>
            <a:noFill/>
            <a:ln w="28575" cmpd="sng">
              <a:solidFill>
                <a:srgbClr val="0000FF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1" name="Freeform 15"/>
            <p:cNvSpPr>
              <a:spLocks/>
            </p:cNvSpPr>
            <p:nvPr/>
          </p:nvSpPr>
          <p:spPr bwMode="auto">
            <a:xfrm>
              <a:off x="3765" y="2323"/>
              <a:ext cx="227" cy="126"/>
            </a:xfrm>
            <a:custGeom>
              <a:avLst/>
              <a:gdLst>
                <a:gd name="T0" fmla="*/ 227 w 227"/>
                <a:gd name="T1" fmla="*/ 85 h 126"/>
                <a:gd name="T2" fmla="*/ 80 w 227"/>
                <a:gd name="T3" fmla="*/ 0 h 126"/>
                <a:gd name="T4" fmla="*/ 0 w 227"/>
                <a:gd name="T5" fmla="*/ 126 h 126"/>
                <a:gd name="T6" fmla="*/ 0 60000 65536"/>
                <a:gd name="T7" fmla="*/ 0 60000 65536"/>
                <a:gd name="T8" fmla="*/ 0 60000 65536"/>
                <a:gd name="T9" fmla="*/ 0 w 227"/>
                <a:gd name="T10" fmla="*/ 0 h 126"/>
                <a:gd name="T11" fmla="*/ 227 w 227"/>
                <a:gd name="T12" fmla="*/ 126 h 1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" h="126">
                  <a:moveTo>
                    <a:pt x="227" y="85"/>
                  </a:moveTo>
                  <a:lnTo>
                    <a:pt x="80" y="0"/>
                  </a:lnTo>
                  <a:lnTo>
                    <a:pt x="0" y="126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482" name="Text Box 16"/>
            <p:cNvSpPr txBox="1">
              <a:spLocks noChangeArrowheads="1"/>
            </p:cNvSpPr>
            <p:nvPr/>
          </p:nvSpPr>
          <p:spPr bwMode="auto">
            <a:xfrm>
              <a:off x="3840" y="2448"/>
              <a:ext cx="2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800" b="1"/>
                <a:t>Р</a:t>
              </a:r>
            </a:p>
          </p:txBody>
        </p:sp>
      </p:grpSp>
      <p:sp>
        <p:nvSpPr>
          <p:cNvPr id="19467" name="Text Box 17"/>
          <p:cNvSpPr txBox="1">
            <a:spLocks noChangeArrowheads="1"/>
          </p:cNvSpPr>
          <p:nvPr/>
        </p:nvSpPr>
        <p:spPr bwMode="auto">
          <a:xfrm>
            <a:off x="5118100" y="2424113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4</a:t>
            </a:r>
          </a:p>
        </p:txBody>
      </p:sp>
      <p:sp>
        <p:nvSpPr>
          <p:cNvPr id="294931" name="Freeform 19"/>
          <p:cNvSpPr>
            <a:spLocks/>
          </p:cNvSpPr>
          <p:nvPr/>
        </p:nvSpPr>
        <p:spPr bwMode="auto">
          <a:xfrm>
            <a:off x="2247900" y="4278314"/>
            <a:ext cx="3632200" cy="403225"/>
          </a:xfrm>
          <a:custGeom>
            <a:avLst/>
            <a:gdLst>
              <a:gd name="T0" fmla="*/ 0 w 2288"/>
              <a:gd name="T1" fmla="*/ 0 h 254"/>
              <a:gd name="T2" fmla="*/ 1024 w 2288"/>
              <a:gd name="T3" fmla="*/ 249 h 254"/>
              <a:gd name="T4" fmla="*/ 2288 w 2288"/>
              <a:gd name="T5" fmla="*/ 32 h 254"/>
              <a:gd name="T6" fmla="*/ 0 60000 65536"/>
              <a:gd name="T7" fmla="*/ 0 60000 65536"/>
              <a:gd name="T8" fmla="*/ 0 60000 65536"/>
              <a:gd name="T9" fmla="*/ 0 w 2288"/>
              <a:gd name="T10" fmla="*/ 0 h 254"/>
              <a:gd name="T11" fmla="*/ 2288 w 2288"/>
              <a:gd name="T12" fmla="*/ 254 h 2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8" h="254">
                <a:moveTo>
                  <a:pt x="0" y="0"/>
                </a:moveTo>
                <a:cubicBezTo>
                  <a:pt x="171" y="41"/>
                  <a:pt x="643" y="244"/>
                  <a:pt x="1024" y="249"/>
                </a:cubicBezTo>
                <a:cubicBezTo>
                  <a:pt x="1405" y="254"/>
                  <a:pt x="2025" y="77"/>
                  <a:pt x="2288" y="3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94932" name="Text Box 20"/>
          <p:cNvSpPr txBox="1">
            <a:spLocks noChangeArrowheads="1"/>
          </p:cNvSpPr>
          <p:nvPr/>
        </p:nvSpPr>
        <p:spPr bwMode="auto">
          <a:xfrm>
            <a:off x="8104048" y="980728"/>
            <a:ext cx="2133341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/>
              <a:t>S</a:t>
            </a:r>
            <a:r>
              <a:rPr lang="en-US" sz="2400" b="1" baseline="-25000" dirty="0"/>
              <a:t>ABCD</a:t>
            </a:r>
            <a:r>
              <a:rPr lang="en-US" sz="2400" b="1" dirty="0"/>
              <a:t> = </a:t>
            </a:r>
            <a:r>
              <a:rPr lang="ru-RU" sz="2400" b="1" dirty="0"/>
              <a:t>А</a:t>
            </a:r>
            <a:r>
              <a:rPr lang="en-US" sz="2400" b="1" dirty="0"/>
              <a:t>D ·</a:t>
            </a:r>
            <a:r>
              <a:rPr lang="en-US" sz="2400" b="1" dirty="0" smtClean="0"/>
              <a:t> </a:t>
            </a:r>
            <a:r>
              <a:rPr lang="en-US" sz="2400" b="1" dirty="0"/>
              <a:t>BH </a:t>
            </a:r>
            <a:endParaRPr lang="ru-RU" sz="2400" b="1" dirty="0"/>
          </a:p>
        </p:txBody>
      </p:sp>
      <p:sp>
        <p:nvSpPr>
          <p:cNvPr id="19470" name="Text Box 21"/>
          <p:cNvSpPr txBox="1">
            <a:spLocks noChangeArrowheads="1"/>
          </p:cNvSpPr>
          <p:nvPr/>
        </p:nvSpPr>
        <p:spPr bwMode="auto">
          <a:xfrm>
            <a:off x="5880100" y="4329113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sp>
        <p:nvSpPr>
          <p:cNvPr id="294934" name="Text Box 22"/>
          <p:cNvSpPr txBox="1">
            <a:spLocks noChangeArrowheads="1"/>
          </p:cNvSpPr>
          <p:nvPr/>
        </p:nvSpPr>
        <p:spPr bwMode="auto">
          <a:xfrm>
            <a:off x="8561248" y="1818928"/>
            <a:ext cx="1598515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 smtClean="0"/>
              <a:t>36 </a:t>
            </a:r>
            <a:r>
              <a:rPr lang="en-US" sz="2400" b="1" dirty="0"/>
              <a:t>= AD ·</a:t>
            </a:r>
            <a:r>
              <a:rPr lang="en-US" sz="2400" b="1" dirty="0" smtClean="0"/>
              <a:t> </a:t>
            </a:r>
            <a:r>
              <a:rPr lang="en-US" sz="2400" b="1" dirty="0"/>
              <a:t>3 </a:t>
            </a:r>
            <a:endParaRPr lang="ru-RU" sz="2400" b="1" dirty="0"/>
          </a:p>
        </p:txBody>
      </p:sp>
      <p:sp>
        <p:nvSpPr>
          <p:cNvPr id="294935" name="Text Box 23"/>
          <p:cNvSpPr txBox="1">
            <a:spLocks noChangeArrowheads="1"/>
          </p:cNvSpPr>
          <p:nvPr/>
        </p:nvSpPr>
        <p:spPr bwMode="auto">
          <a:xfrm>
            <a:off x="8891073" y="2657128"/>
            <a:ext cx="1667444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dirty="0"/>
              <a:t>AD = </a:t>
            </a:r>
            <a:r>
              <a:rPr lang="en-US" sz="2400" b="1" dirty="0" smtClean="0"/>
              <a:t>12 cm </a:t>
            </a:r>
            <a:endParaRPr lang="ru-RU" sz="2400" b="1" dirty="0"/>
          </a:p>
        </p:txBody>
      </p:sp>
      <p:sp>
        <p:nvSpPr>
          <p:cNvPr id="19473" name="Text Box 24"/>
          <p:cNvSpPr txBox="1">
            <a:spLocks noChangeArrowheads="1"/>
          </p:cNvSpPr>
          <p:nvPr/>
        </p:nvSpPr>
        <p:spPr bwMode="auto">
          <a:xfrm>
            <a:off x="3822700" y="2881313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3</a:t>
            </a:r>
          </a:p>
        </p:txBody>
      </p:sp>
      <p:sp>
        <p:nvSpPr>
          <p:cNvPr id="294938" name="Text Box 26"/>
          <p:cNvSpPr txBox="1">
            <a:spLocks noChangeArrowheads="1"/>
          </p:cNvSpPr>
          <p:nvPr/>
        </p:nvSpPr>
        <p:spPr bwMode="auto">
          <a:xfrm>
            <a:off x="7951648" y="3495328"/>
            <a:ext cx="2080441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/>
              <a:t>S</a:t>
            </a:r>
            <a:r>
              <a:rPr lang="en-US" sz="2400" b="1" baseline="-25000" dirty="0"/>
              <a:t>ABCD</a:t>
            </a:r>
            <a:r>
              <a:rPr lang="en-US" sz="2400" b="1" dirty="0"/>
              <a:t> = </a:t>
            </a:r>
            <a:r>
              <a:rPr lang="ru-RU" sz="2400" b="1" dirty="0"/>
              <a:t>С</a:t>
            </a:r>
            <a:r>
              <a:rPr lang="en-US" sz="2400" b="1" dirty="0"/>
              <a:t>D ·</a:t>
            </a:r>
            <a:r>
              <a:rPr lang="en-US" sz="2400" b="1" dirty="0" smtClean="0"/>
              <a:t> </a:t>
            </a:r>
            <a:r>
              <a:rPr lang="en-US" sz="2400" b="1" dirty="0"/>
              <a:t>B</a:t>
            </a:r>
            <a:r>
              <a:rPr lang="ru-RU" sz="2400" b="1" dirty="0"/>
              <a:t>Р</a:t>
            </a:r>
            <a:r>
              <a:rPr lang="en-US" sz="2400" b="1" dirty="0"/>
              <a:t> </a:t>
            </a:r>
            <a:endParaRPr lang="ru-RU" sz="2400" b="1" dirty="0"/>
          </a:p>
        </p:txBody>
      </p:sp>
      <p:sp>
        <p:nvSpPr>
          <p:cNvPr id="294939" name="Text Box 27"/>
          <p:cNvSpPr txBox="1">
            <a:spLocks noChangeArrowheads="1"/>
          </p:cNvSpPr>
          <p:nvPr/>
        </p:nvSpPr>
        <p:spPr bwMode="auto">
          <a:xfrm>
            <a:off x="8408849" y="4333528"/>
            <a:ext cx="1588897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 smtClean="0"/>
              <a:t>36 </a:t>
            </a:r>
            <a:r>
              <a:rPr lang="en-US" sz="2400" b="1" dirty="0"/>
              <a:t>= </a:t>
            </a:r>
            <a:r>
              <a:rPr lang="ru-RU" sz="2400" b="1" dirty="0"/>
              <a:t>С</a:t>
            </a:r>
            <a:r>
              <a:rPr lang="en-US" sz="2400" b="1" dirty="0"/>
              <a:t>D </a:t>
            </a:r>
            <a:r>
              <a:rPr lang="en-US" sz="2400" b="1" dirty="0" smtClean="0"/>
              <a:t>· </a:t>
            </a:r>
            <a:r>
              <a:rPr lang="ru-RU" sz="2400" b="1" dirty="0"/>
              <a:t>4</a:t>
            </a:r>
            <a:r>
              <a:rPr lang="en-US" sz="2400" b="1" dirty="0"/>
              <a:t> </a:t>
            </a:r>
            <a:endParaRPr lang="ru-RU" sz="2400" b="1" dirty="0"/>
          </a:p>
        </p:txBody>
      </p:sp>
      <p:sp>
        <p:nvSpPr>
          <p:cNvPr id="294940" name="Text Box 28"/>
          <p:cNvSpPr txBox="1">
            <a:spLocks noChangeArrowheads="1"/>
          </p:cNvSpPr>
          <p:nvPr/>
        </p:nvSpPr>
        <p:spPr bwMode="auto">
          <a:xfrm>
            <a:off x="8692954" y="5167939"/>
            <a:ext cx="1433406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400" b="1" dirty="0"/>
              <a:t>С</a:t>
            </a:r>
            <a:r>
              <a:rPr lang="en-US" sz="2400" b="1" dirty="0"/>
              <a:t>D = 9</a:t>
            </a:r>
            <a:r>
              <a:rPr lang="en-US" sz="2400" dirty="0" smtClean="0"/>
              <a:t> cm</a:t>
            </a:r>
            <a:endParaRPr lang="ru-RU" sz="2400" dirty="0"/>
          </a:p>
        </p:txBody>
      </p:sp>
      <p:sp>
        <p:nvSpPr>
          <p:cNvPr id="294941" name="Text Box 29"/>
          <p:cNvSpPr txBox="1">
            <a:spLocks noChangeArrowheads="1"/>
          </p:cNvSpPr>
          <p:nvPr/>
        </p:nvSpPr>
        <p:spPr bwMode="auto">
          <a:xfrm>
            <a:off x="9339856" y="5167938"/>
            <a:ext cx="856325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 smtClean="0"/>
              <a:t>9 cm</a:t>
            </a:r>
            <a:r>
              <a:rPr lang="en-US" sz="2400" dirty="0" smtClean="0"/>
              <a:t> </a:t>
            </a:r>
            <a:endParaRPr lang="ru-RU" sz="2400" dirty="0"/>
          </a:p>
        </p:txBody>
      </p:sp>
      <p:sp>
        <p:nvSpPr>
          <p:cNvPr id="294942" name="Text Box 30"/>
          <p:cNvSpPr txBox="1">
            <a:spLocks noChangeArrowheads="1"/>
          </p:cNvSpPr>
          <p:nvPr/>
        </p:nvSpPr>
        <p:spPr bwMode="auto">
          <a:xfrm>
            <a:off x="200273" y="255240"/>
            <a:ext cx="5929064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№ 14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94943" name="Text Box 31"/>
          <p:cNvSpPr txBox="1">
            <a:spLocks noChangeArrowheads="1"/>
          </p:cNvSpPr>
          <p:nvPr/>
        </p:nvSpPr>
        <p:spPr bwMode="auto">
          <a:xfrm>
            <a:off x="3026969" y="5452872"/>
            <a:ext cx="232627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Р 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= 42 cm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reeform 19"/>
          <p:cNvSpPr>
            <a:spLocks/>
          </p:cNvSpPr>
          <p:nvPr/>
        </p:nvSpPr>
        <p:spPr bwMode="auto">
          <a:xfrm rot="18105927">
            <a:off x="5491598" y="2998063"/>
            <a:ext cx="2767532" cy="403225"/>
          </a:xfrm>
          <a:custGeom>
            <a:avLst/>
            <a:gdLst>
              <a:gd name="T0" fmla="*/ 0 w 2288"/>
              <a:gd name="T1" fmla="*/ 0 h 254"/>
              <a:gd name="T2" fmla="*/ 1024 w 2288"/>
              <a:gd name="T3" fmla="*/ 249 h 254"/>
              <a:gd name="T4" fmla="*/ 2288 w 2288"/>
              <a:gd name="T5" fmla="*/ 32 h 254"/>
              <a:gd name="T6" fmla="*/ 0 60000 65536"/>
              <a:gd name="T7" fmla="*/ 0 60000 65536"/>
              <a:gd name="T8" fmla="*/ 0 60000 65536"/>
              <a:gd name="T9" fmla="*/ 0 w 2288"/>
              <a:gd name="T10" fmla="*/ 0 h 254"/>
              <a:gd name="T11" fmla="*/ 2288 w 2288"/>
              <a:gd name="T12" fmla="*/ 254 h 2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8" h="254">
                <a:moveTo>
                  <a:pt x="0" y="0"/>
                </a:moveTo>
                <a:cubicBezTo>
                  <a:pt x="171" y="41"/>
                  <a:pt x="643" y="244"/>
                  <a:pt x="1024" y="249"/>
                </a:cubicBezTo>
                <a:cubicBezTo>
                  <a:pt x="1405" y="254"/>
                  <a:pt x="2025" y="77"/>
                  <a:pt x="2288" y="3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1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4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4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4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4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94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4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4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9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4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4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9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C -0.04023 0.07477 -0.08046 0.14977 -0.16093 0.19954 C -0.2414 0.24954 -0.42916 0.28288 -0.48281 0.29954 " pathEditMode="relative" rAng="0" ptsTypes="AAA">
                                      <p:cBhvr>
                                        <p:cTn id="32" dur="2000" fill="hold"/>
                                        <p:tgtEl>
                                          <p:spTgt spid="2949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41" y="14977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000" fill="hold"/>
                                        <p:tgtEl>
                                          <p:spTgt spid="2949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94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4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4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294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4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94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294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4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4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294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4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94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294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2.96296E-6 L -0.17929 -0.31598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949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71" y="-1581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000" fill="hold"/>
                                        <p:tgtEl>
                                          <p:spTgt spid="2949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94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94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294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94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37" grpId="0"/>
      <p:bldP spid="294937" grpId="1"/>
      <p:bldP spid="294937" grpId="2"/>
      <p:bldP spid="294931" grpId="0" animBg="1"/>
      <p:bldP spid="294932" grpId="0"/>
      <p:bldP spid="294934" grpId="0"/>
      <p:bldP spid="294935" grpId="0"/>
      <p:bldP spid="294938" grpId="0"/>
      <p:bldP spid="294939" grpId="0"/>
      <p:bldP spid="294940" grpId="0"/>
      <p:bldP spid="294941" grpId="0"/>
      <p:bldP spid="294941" grpId="1"/>
      <p:bldP spid="294941" grpId="2"/>
      <p:bldP spid="294943" grpId="0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reeform 31"/>
          <p:cNvSpPr>
            <a:spLocks/>
          </p:cNvSpPr>
          <p:nvPr/>
        </p:nvSpPr>
        <p:spPr bwMode="auto">
          <a:xfrm>
            <a:off x="2057400" y="1905000"/>
            <a:ext cx="7315200" cy="2374900"/>
          </a:xfrm>
          <a:custGeom>
            <a:avLst/>
            <a:gdLst>
              <a:gd name="T0" fmla="*/ 0 w 4608"/>
              <a:gd name="T1" fmla="*/ 1488 h 1496"/>
              <a:gd name="T2" fmla="*/ 1592 w 4608"/>
              <a:gd name="T3" fmla="*/ 8 h 1496"/>
              <a:gd name="T4" fmla="*/ 4608 w 4608"/>
              <a:gd name="T5" fmla="*/ 0 h 1496"/>
              <a:gd name="T6" fmla="*/ 3264 w 4608"/>
              <a:gd name="T7" fmla="*/ 1488 h 1496"/>
              <a:gd name="T8" fmla="*/ 8 w 4608"/>
              <a:gd name="T9" fmla="*/ 1496 h 14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08"/>
              <a:gd name="T16" fmla="*/ 0 h 1496"/>
              <a:gd name="T17" fmla="*/ 4608 w 4608"/>
              <a:gd name="T18" fmla="*/ 1496 h 14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08" h="1496">
                <a:moveTo>
                  <a:pt x="0" y="1488"/>
                </a:moveTo>
                <a:lnTo>
                  <a:pt x="1592" y="8"/>
                </a:lnTo>
                <a:lnTo>
                  <a:pt x="4608" y="0"/>
                </a:lnTo>
                <a:lnTo>
                  <a:pt x="3264" y="1488"/>
                </a:lnTo>
                <a:lnTo>
                  <a:pt x="8" y="1496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1752600" y="4191000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4495800" y="1447800"/>
            <a:ext cx="38664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20486" name="Text Box 8"/>
          <p:cNvSpPr txBox="1">
            <a:spLocks noChangeArrowheads="1"/>
          </p:cNvSpPr>
          <p:nvPr/>
        </p:nvSpPr>
        <p:spPr bwMode="auto">
          <a:xfrm>
            <a:off x="9448800" y="1447800"/>
            <a:ext cx="37542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grpSp>
        <p:nvGrpSpPr>
          <p:cNvPr id="20487" name="Group 9"/>
          <p:cNvGrpSpPr>
            <a:grpSpLocks/>
          </p:cNvGrpSpPr>
          <p:nvPr/>
        </p:nvGrpSpPr>
        <p:grpSpPr bwMode="auto">
          <a:xfrm>
            <a:off x="4359280" y="1905000"/>
            <a:ext cx="411163" cy="2809876"/>
            <a:chOff x="2160" y="1488"/>
            <a:chExt cx="259" cy="1770"/>
          </a:xfrm>
        </p:grpSpPr>
        <p:grpSp>
          <p:nvGrpSpPr>
            <p:cNvPr id="20497" name="Group 10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20499" name="Line 11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00" name="Freeform 12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0498" name="Text Box 13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sp>
        <p:nvSpPr>
          <p:cNvPr id="20488" name="Text Box 21"/>
          <p:cNvSpPr txBox="1">
            <a:spLocks noChangeArrowheads="1"/>
          </p:cNvSpPr>
          <p:nvPr/>
        </p:nvSpPr>
        <p:spPr bwMode="auto">
          <a:xfrm>
            <a:off x="7086600" y="4191000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sp>
        <p:nvSpPr>
          <p:cNvPr id="20489" name="Text Box 24"/>
          <p:cNvSpPr txBox="1">
            <a:spLocks noChangeArrowheads="1"/>
          </p:cNvSpPr>
          <p:nvPr/>
        </p:nvSpPr>
        <p:spPr bwMode="auto">
          <a:xfrm>
            <a:off x="4572000" y="28194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6</a:t>
            </a:r>
          </a:p>
        </p:txBody>
      </p:sp>
      <p:sp>
        <p:nvSpPr>
          <p:cNvPr id="20491" name="Text Box 30"/>
          <p:cNvSpPr txBox="1">
            <a:spLocks noChangeArrowheads="1"/>
          </p:cNvSpPr>
          <p:nvPr/>
        </p:nvSpPr>
        <p:spPr bwMode="auto">
          <a:xfrm>
            <a:off x="2286000" y="3962400"/>
            <a:ext cx="497252" cy="36933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b="1"/>
              <a:t>45</a:t>
            </a:r>
            <a:r>
              <a:rPr lang="ru-RU" b="1" baseline="30000"/>
              <a:t>0</a:t>
            </a:r>
            <a:endParaRPr lang="ru-RU" b="1"/>
          </a:p>
        </p:txBody>
      </p:sp>
      <p:sp>
        <p:nvSpPr>
          <p:cNvPr id="20492" name="Line 32"/>
          <p:cNvSpPr>
            <a:spLocks noChangeShapeType="1"/>
          </p:cNvSpPr>
          <p:nvPr/>
        </p:nvSpPr>
        <p:spPr bwMode="auto">
          <a:xfrm>
            <a:off x="3276600" y="4038600"/>
            <a:ext cx="76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0493" name="Line 33"/>
          <p:cNvSpPr>
            <a:spLocks noChangeShapeType="1"/>
          </p:cNvSpPr>
          <p:nvPr/>
        </p:nvSpPr>
        <p:spPr bwMode="auto">
          <a:xfrm>
            <a:off x="6096000" y="4038600"/>
            <a:ext cx="76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96995" name="Text Box 35"/>
          <p:cNvSpPr txBox="1">
            <a:spLocks noChangeArrowheads="1"/>
          </p:cNvSpPr>
          <p:nvPr/>
        </p:nvSpPr>
        <p:spPr bwMode="auto">
          <a:xfrm>
            <a:off x="4572000" y="28194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6</a:t>
            </a:r>
          </a:p>
        </p:txBody>
      </p:sp>
      <p:sp>
        <p:nvSpPr>
          <p:cNvPr id="296996" name="Text Box 36"/>
          <p:cNvSpPr txBox="1">
            <a:spLocks noChangeArrowheads="1"/>
          </p:cNvSpPr>
          <p:nvPr/>
        </p:nvSpPr>
        <p:spPr bwMode="auto">
          <a:xfrm>
            <a:off x="2743200" y="44196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6</a:t>
            </a:r>
          </a:p>
        </p:txBody>
      </p:sp>
      <p:sp>
        <p:nvSpPr>
          <p:cNvPr id="22" name="Text Box 37"/>
          <p:cNvSpPr txBox="1">
            <a:spLocks noChangeArrowheads="1"/>
          </p:cNvSpPr>
          <p:nvPr/>
        </p:nvSpPr>
        <p:spPr bwMode="auto">
          <a:xfrm>
            <a:off x="2534626" y="394156"/>
            <a:ext cx="7775376" cy="9541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BCD – parallelogram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yuzini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toping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341442" y="2852936"/>
            <a:ext cx="22044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72</a:t>
            </a:r>
            <a:endParaRPr lang="ru-RU" sz="54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32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4.44444E-6 L -0.15 0.2333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969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52" y="11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9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1.11111E-6 L 0.26628 0.0048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969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07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5" grpId="0"/>
      <p:bldP spid="296996" grpId="0"/>
      <p:bldP spid="296996" grpId="1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AutoShape 4"/>
          <p:cNvSpPr>
            <a:spLocks noChangeArrowheads="1"/>
          </p:cNvSpPr>
          <p:nvPr/>
        </p:nvSpPr>
        <p:spPr bwMode="auto">
          <a:xfrm>
            <a:off x="5943768" y="1904142"/>
            <a:ext cx="5257800" cy="2362200"/>
          </a:xfrm>
          <a:prstGeom prst="parallelogram">
            <a:avLst>
              <a:gd name="adj" fmla="val 67362"/>
            </a:avLst>
          </a:prstGeom>
          <a:gradFill rotWithShape="1">
            <a:gsLst>
              <a:gs pos="0">
                <a:schemeClr val="bg1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5562768" y="4113942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7086768" y="1446942"/>
            <a:ext cx="38664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23558" name="Text Box 7"/>
          <p:cNvSpPr txBox="1">
            <a:spLocks noChangeArrowheads="1"/>
          </p:cNvSpPr>
          <p:nvPr/>
        </p:nvSpPr>
        <p:spPr bwMode="auto">
          <a:xfrm>
            <a:off x="11049168" y="1446942"/>
            <a:ext cx="37542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grpSp>
        <p:nvGrpSpPr>
          <p:cNvPr id="23559" name="Group 8"/>
          <p:cNvGrpSpPr>
            <a:grpSpLocks/>
          </p:cNvGrpSpPr>
          <p:nvPr/>
        </p:nvGrpSpPr>
        <p:grpSpPr bwMode="auto">
          <a:xfrm>
            <a:off x="7328072" y="1889854"/>
            <a:ext cx="382588" cy="2809876"/>
            <a:chOff x="2160" y="1488"/>
            <a:chExt cx="241" cy="1770"/>
          </a:xfrm>
        </p:grpSpPr>
        <p:grpSp>
          <p:nvGrpSpPr>
            <p:cNvPr id="23575" name="Group 9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23577" name="Line 10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578" name="Freeform 11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3576" name="Text Box 12"/>
            <p:cNvSpPr txBox="1">
              <a:spLocks noChangeArrowheads="1"/>
            </p:cNvSpPr>
            <p:nvPr/>
          </p:nvSpPr>
          <p:spPr bwMode="auto">
            <a:xfrm>
              <a:off x="2160" y="2928"/>
              <a:ext cx="24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K</a:t>
              </a:r>
              <a:endParaRPr lang="ru-RU" sz="2800" b="1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3124" name="Text Box 20"/>
              <p:cNvSpPr txBox="1">
                <a:spLocks noChangeArrowheads="1"/>
              </p:cNvSpPr>
              <p:nvPr/>
            </p:nvSpPr>
            <p:spPr bwMode="auto">
              <a:xfrm>
                <a:off x="592033" y="3680058"/>
                <a:ext cx="4804520" cy="33547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 type="none" w="lg" len="lg"/>
              </a:ln>
            </p:spPr>
            <p:txBody>
              <a:bodyPr wrap="none">
                <a:spAutoFit/>
              </a:bodyPr>
              <a:lstStyle/>
              <a:p>
                <a:r>
                  <a:rPr lang="en-US" sz="2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8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2800" b="1" baseline="-2500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ABCD</a:t>
                </a:r>
                <a:r>
                  <a:rPr lang="en-US" sz="28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8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AD </a:t>
                </a:r>
                <a:r>
                  <a:rPr lang="en-US" sz="2800" b="1" dirty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·</a:t>
                </a:r>
                <a:r>
                  <a:rPr lang="en-US" sz="28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BK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BC = AD</a:t>
                </a:r>
              </a:p>
              <a:p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BK = 10 cm (30⁰li </a:t>
                </a:r>
                <a14:m>
                  <m:oMath xmlns:m="http://schemas.openxmlformats.org/officeDocument/2006/math">
                    <m:r>
                      <a:rPr lang="ru-RU" sz="28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xossasi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)</a:t>
                </a:r>
              </a:p>
              <a:p>
                <a:r>
                  <a:rPr lang="en-US" sz="2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2800" baseline="-25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ABCD</a:t>
                </a:r>
                <a:r>
                  <a:rPr lang="en-US" sz="2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28 </a:t>
                </a:r>
                <a:r>
                  <a:rPr lang="en-US" sz="2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· 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10 = 280 cm².</a:t>
                </a:r>
                <a:endParaRPr lang="en-US" sz="2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b="1" dirty="0" smtClean="0">
                  <a:solidFill>
                    <a:srgbClr val="7A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b="1" dirty="0" smtClean="0">
                  <a:solidFill>
                    <a:srgbClr val="7A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b="1" dirty="0">
                  <a:solidFill>
                    <a:srgbClr val="7A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3124" name="Text 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2033" y="3680058"/>
                <a:ext cx="4804520" cy="3354765"/>
              </a:xfrm>
              <a:prstGeom prst="rect">
                <a:avLst/>
              </a:prstGeom>
              <a:blipFill rotWithShape="0">
                <a:blip r:embed="rId3"/>
                <a:stretch>
                  <a:fillRect l="-2538" t="-2000" r="-1650"/>
                </a:stretch>
              </a:blipFill>
              <a:ln w="9525">
                <a:noFill/>
                <a:miter lim="800000"/>
                <a:headEnd/>
                <a:tailEnd type="none" w="lg" len="lg"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563" name="Text Box 21"/>
          <p:cNvSpPr txBox="1">
            <a:spLocks noChangeArrowheads="1"/>
          </p:cNvSpPr>
          <p:nvPr/>
        </p:nvSpPr>
        <p:spPr bwMode="auto">
          <a:xfrm>
            <a:off x="9716792" y="4137755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 dirty="0"/>
              <a:t>D</a:t>
            </a:r>
            <a:endParaRPr lang="ru-RU" sz="2800" b="1" dirty="0"/>
          </a:p>
        </p:txBody>
      </p:sp>
      <p:sp>
        <p:nvSpPr>
          <p:cNvPr id="303130" name="Text Box 26"/>
          <p:cNvSpPr txBox="1">
            <a:spLocks noChangeArrowheads="1"/>
          </p:cNvSpPr>
          <p:nvPr/>
        </p:nvSpPr>
        <p:spPr bwMode="auto">
          <a:xfrm>
            <a:off x="839416" y="192390"/>
            <a:ext cx="10673952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20 cm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28 cm,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orasidagi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burchak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30º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usul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toping. 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566" name="Text Box 27"/>
          <p:cNvSpPr txBox="1">
            <a:spLocks noChangeArrowheads="1"/>
          </p:cNvSpPr>
          <p:nvPr/>
        </p:nvSpPr>
        <p:spPr bwMode="auto">
          <a:xfrm>
            <a:off x="6148253" y="3866232"/>
            <a:ext cx="530915" cy="40011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000" b="1" dirty="0"/>
              <a:t>3</a:t>
            </a:r>
            <a:r>
              <a:rPr lang="ru-RU" sz="2000" b="1" dirty="0" smtClean="0"/>
              <a:t>0</a:t>
            </a:r>
            <a:r>
              <a:rPr lang="ru-RU" sz="2000" b="1" baseline="30000" dirty="0" smtClean="0"/>
              <a:t>0</a:t>
            </a:r>
            <a:endParaRPr lang="ru-RU" sz="2000" b="1" dirty="0"/>
          </a:p>
        </p:txBody>
      </p:sp>
      <p:sp>
        <p:nvSpPr>
          <p:cNvPr id="23567" name="Text Box 28"/>
          <p:cNvSpPr txBox="1">
            <a:spLocks noChangeArrowheads="1"/>
          </p:cNvSpPr>
          <p:nvPr/>
        </p:nvSpPr>
        <p:spPr bwMode="auto">
          <a:xfrm>
            <a:off x="7556672" y="2963349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 dirty="0" smtClean="0"/>
              <a:t>10</a:t>
            </a:r>
            <a:endParaRPr lang="ru-RU" sz="2800" b="1" dirty="0"/>
          </a:p>
        </p:txBody>
      </p:sp>
      <p:sp>
        <p:nvSpPr>
          <p:cNvPr id="303134" name="Text Box 30"/>
          <p:cNvSpPr txBox="1">
            <a:spLocks noChangeArrowheads="1"/>
          </p:cNvSpPr>
          <p:nvPr/>
        </p:nvSpPr>
        <p:spPr bwMode="auto">
          <a:xfrm>
            <a:off x="8949041" y="1340768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 dirty="0" smtClean="0"/>
              <a:t>28</a:t>
            </a:r>
            <a:endParaRPr lang="ru-RU" sz="2800" b="1" dirty="0"/>
          </a:p>
        </p:txBody>
      </p:sp>
      <p:sp>
        <p:nvSpPr>
          <p:cNvPr id="303135" name="Text Box 31"/>
          <p:cNvSpPr txBox="1">
            <a:spLocks noChangeArrowheads="1"/>
          </p:cNvSpPr>
          <p:nvPr/>
        </p:nvSpPr>
        <p:spPr bwMode="auto">
          <a:xfrm>
            <a:off x="6337468" y="2575654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 dirty="0" smtClean="0"/>
              <a:t>20</a:t>
            </a:r>
            <a:endParaRPr lang="ru-RU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03809" y="1120616"/>
                <a:ext cx="4136069" cy="24622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ABCD –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parallelogramm</a:t>
                </a:r>
                <a:endParaRPr lang="en-US" sz="2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 = 20 cm, BC = 28 cm</a:t>
                </a:r>
              </a:p>
              <a:p>
                <a14:m>
                  <m:oMath xmlns:m="http://schemas.openxmlformats.org/officeDocument/2006/math">
                    <m:r>
                      <a:rPr lang="ru-RU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= 30⁰</a:t>
                </a:r>
              </a:p>
              <a:p>
                <a:r>
                  <a:rPr lang="en-US" sz="2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2800" baseline="-25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ABCD </a:t>
                </a:r>
                <a:r>
                  <a:rPr lang="en-US" sz="2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? </a:t>
                </a:r>
                <a:r>
                  <a:rPr lang="en-US" sz="2800" baseline="-25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endParaRPr lang="en-US" sz="2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809" y="1120616"/>
                <a:ext cx="4136069" cy="2462213"/>
              </a:xfrm>
              <a:prstGeom prst="rect">
                <a:avLst/>
              </a:prstGeom>
              <a:blipFill rotWithShape="0">
                <a:blip r:embed="rId4"/>
                <a:stretch>
                  <a:fillRect l="-3097" t="-1733" r="-20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6334011" y="5132810"/>
            <a:ext cx="278473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280 cm²</a:t>
            </a:r>
            <a:endParaRPr lang="en-US" sz="28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93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03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03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03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03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03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/>
      <p:bldP spid="23556" grpId="0"/>
      <p:bldP spid="23557" grpId="0"/>
      <p:bldP spid="23558" grpId="0"/>
      <p:bldP spid="23563" grpId="0"/>
      <p:bldP spid="23566" grpId="0"/>
      <p:bldP spid="303134" grpId="0"/>
      <p:bldP spid="3031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4112" y="1774279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55746" y="4620708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55757" y="2782745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3747" y="2595422"/>
            <a:ext cx="32624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108 – 109</a:t>
            </a:r>
          </a:p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sahifalar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4112" y="2947188"/>
            <a:ext cx="24160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38933" y="4026582"/>
            <a:ext cx="486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–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45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1847528" y="300831"/>
            <a:ext cx="105156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KO‘PBURCHAK YUZINI TOPING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7752185" y="1772816"/>
            <a:ext cx="12239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S</a:t>
            </a:r>
            <a:r>
              <a:rPr lang="en-US" sz="3200" b="1" baseline="-25000" dirty="0"/>
              <a:t>1</a:t>
            </a:r>
            <a:r>
              <a:rPr lang="en-US" sz="3200" b="1" dirty="0"/>
              <a:t>= </a:t>
            </a:r>
            <a:r>
              <a:rPr lang="ru-RU" sz="3200" b="1" dirty="0"/>
              <a:t>2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7752184" y="2347491"/>
            <a:ext cx="108066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S</a:t>
            </a:r>
            <a:r>
              <a:rPr lang="en-US" sz="3200" b="1" baseline="-25000" dirty="0"/>
              <a:t>2</a:t>
            </a:r>
            <a:r>
              <a:rPr lang="en-US" sz="3200" b="1" dirty="0"/>
              <a:t>= 4</a:t>
            </a:r>
            <a:endParaRPr lang="ru-RU" sz="3200" b="1" dirty="0"/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7752185" y="2923754"/>
            <a:ext cx="12239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S</a:t>
            </a:r>
            <a:r>
              <a:rPr lang="en-US" sz="3200" b="1" baseline="-25000" dirty="0"/>
              <a:t>3</a:t>
            </a:r>
            <a:r>
              <a:rPr lang="en-US" sz="3200" b="1" dirty="0"/>
              <a:t>= </a:t>
            </a:r>
            <a:r>
              <a:rPr lang="ru-RU" sz="3200" b="1" dirty="0"/>
              <a:t>3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7752184" y="3500016"/>
            <a:ext cx="11509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S</a:t>
            </a:r>
            <a:r>
              <a:rPr lang="en-US" sz="3200" b="1" baseline="-25000" dirty="0"/>
              <a:t>4</a:t>
            </a:r>
            <a:r>
              <a:rPr lang="en-US" sz="3200" b="1" dirty="0"/>
              <a:t>= </a:t>
            </a:r>
            <a:r>
              <a:rPr lang="ru-RU" sz="3200" b="1" dirty="0"/>
              <a:t>6</a:t>
            </a:r>
          </a:p>
        </p:txBody>
      </p:sp>
      <p:grpSp>
        <p:nvGrpSpPr>
          <p:cNvPr id="24596" name="Group 20"/>
          <p:cNvGrpSpPr>
            <a:grpSpLocks/>
          </p:cNvGrpSpPr>
          <p:nvPr/>
        </p:nvGrpSpPr>
        <p:grpSpPr bwMode="auto">
          <a:xfrm>
            <a:off x="1703512" y="2360836"/>
            <a:ext cx="5040312" cy="3300412"/>
            <a:chOff x="657" y="1207"/>
            <a:chExt cx="3175" cy="2079"/>
          </a:xfrm>
        </p:grpSpPr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H="1">
              <a:off x="2109" y="1207"/>
              <a:ext cx="590" cy="2079"/>
            </a:xfrm>
            <a:prstGeom prst="line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598" name="Line 22"/>
            <p:cNvSpPr>
              <a:spLocks noChangeShapeType="1"/>
            </p:cNvSpPr>
            <p:nvPr/>
          </p:nvSpPr>
          <p:spPr bwMode="auto">
            <a:xfrm flipV="1">
              <a:off x="657" y="1207"/>
              <a:ext cx="2042" cy="1081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599" name="Line 23"/>
            <p:cNvSpPr>
              <a:spLocks noChangeShapeType="1"/>
            </p:cNvSpPr>
            <p:nvPr/>
          </p:nvSpPr>
          <p:spPr bwMode="auto">
            <a:xfrm>
              <a:off x="2699" y="1207"/>
              <a:ext cx="1133" cy="31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0" name="Line 24"/>
            <p:cNvSpPr>
              <a:spLocks noChangeShapeType="1"/>
            </p:cNvSpPr>
            <p:nvPr/>
          </p:nvSpPr>
          <p:spPr bwMode="auto">
            <a:xfrm>
              <a:off x="657" y="2288"/>
              <a:ext cx="1452" cy="998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1" name="Line 25"/>
            <p:cNvSpPr>
              <a:spLocks noChangeShapeType="1"/>
            </p:cNvSpPr>
            <p:nvPr/>
          </p:nvSpPr>
          <p:spPr bwMode="auto">
            <a:xfrm flipV="1">
              <a:off x="2109" y="1517"/>
              <a:ext cx="1723" cy="1769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2" name="Line 26"/>
            <p:cNvSpPr>
              <a:spLocks noChangeShapeType="1"/>
            </p:cNvSpPr>
            <p:nvPr/>
          </p:nvSpPr>
          <p:spPr bwMode="auto">
            <a:xfrm flipV="1">
              <a:off x="657" y="1517"/>
              <a:ext cx="3175" cy="771"/>
            </a:xfrm>
            <a:prstGeom prst="line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3" name="Text Box 27"/>
            <p:cNvSpPr txBox="1">
              <a:spLocks noChangeArrowheads="1"/>
            </p:cNvSpPr>
            <p:nvPr/>
          </p:nvSpPr>
          <p:spPr bwMode="auto">
            <a:xfrm>
              <a:off x="2699" y="1389"/>
              <a:ext cx="4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S</a:t>
              </a:r>
              <a:r>
                <a:rPr lang="en-US" sz="2400" b="1" baseline="-25000"/>
                <a:t>1</a:t>
              </a:r>
              <a:endParaRPr lang="ru-RU" sz="2400" b="1"/>
            </a:p>
          </p:txBody>
        </p:sp>
        <p:sp>
          <p:nvSpPr>
            <p:cNvPr id="24604" name="Text Box 28"/>
            <p:cNvSpPr txBox="1">
              <a:spLocks noChangeArrowheads="1"/>
            </p:cNvSpPr>
            <p:nvPr/>
          </p:nvSpPr>
          <p:spPr bwMode="auto">
            <a:xfrm>
              <a:off x="2562" y="2024"/>
              <a:ext cx="3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S</a:t>
              </a:r>
              <a:r>
                <a:rPr lang="en-US" sz="2400" b="1" baseline="-25000"/>
                <a:t>2</a:t>
              </a:r>
              <a:endParaRPr lang="ru-RU" sz="2400" b="1"/>
            </a:p>
          </p:txBody>
        </p:sp>
        <p:sp>
          <p:nvSpPr>
            <p:cNvPr id="24605" name="Text Box 29"/>
            <p:cNvSpPr txBox="1">
              <a:spLocks noChangeArrowheads="1"/>
            </p:cNvSpPr>
            <p:nvPr/>
          </p:nvSpPr>
          <p:spPr bwMode="auto">
            <a:xfrm>
              <a:off x="1882" y="1570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S</a:t>
              </a:r>
              <a:r>
                <a:rPr lang="en-US" sz="2400" b="1" baseline="-25000"/>
                <a:t>3</a:t>
              </a:r>
              <a:endParaRPr lang="ru-RU" sz="2400" b="1"/>
            </a:p>
          </p:txBody>
        </p:sp>
        <p:sp>
          <p:nvSpPr>
            <p:cNvPr id="24606" name="Text Box 30"/>
            <p:cNvSpPr txBox="1">
              <a:spLocks noChangeArrowheads="1"/>
            </p:cNvSpPr>
            <p:nvPr/>
          </p:nvSpPr>
          <p:spPr bwMode="auto">
            <a:xfrm>
              <a:off x="1610" y="2152"/>
              <a:ext cx="49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/>
                <a:t>S</a:t>
              </a:r>
              <a:r>
                <a:rPr lang="en-US" sz="2400" b="1" baseline="-25000"/>
                <a:t>4</a:t>
              </a:r>
              <a:endParaRPr lang="ru-RU" sz="2400" b="1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532475" y="1601569"/>
            <a:ext cx="3541354" cy="646331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3600" b="1" dirty="0" smtClean="0"/>
              <a:t>S = S</a:t>
            </a:r>
            <a:r>
              <a:rPr lang="en-US" sz="3600" b="1" baseline="-25000" dirty="0" smtClean="0"/>
              <a:t>1 </a:t>
            </a:r>
            <a:r>
              <a:rPr lang="en-US" sz="3600" b="1" dirty="0" smtClean="0"/>
              <a:t>+ S</a:t>
            </a:r>
            <a:r>
              <a:rPr lang="en-US" sz="3600" b="1" baseline="-25000" dirty="0" smtClean="0"/>
              <a:t>2 </a:t>
            </a:r>
            <a:r>
              <a:rPr lang="en-US" sz="3600" b="1" dirty="0" smtClean="0"/>
              <a:t>+ S</a:t>
            </a:r>
            <a:r>
              <a:rPr lang="en-US" sz="3600" b="1" baseline="-25000" dirty="0" smtClean="0"/>
              <a:t>3 </a:t>
            </a:r>
            <a:r>
              <a:rPr lang="en-US" sz="3600" b="1" dirty="0" smtClean="0"/>
              <a:t>+ S</a:t>
            </a:r>
            <a:r>
              <a:rPr lang="en-US" sz="3600" b="1" baseline="-25000" dirty="0" smtClean="0"/>
              <a:t>4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68008" y="4972412"/>
            <a:ext cx="14318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S = 15</a:t>
            </a:r>
            <a:endParaRPr lang="ru-RU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1" grpId="0"/>
      <p:bldP spid="24592" grpId="0"/>
      <p:bldP spid="24593" grpId="0"/>
      <p:bldP spid="2459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2279651" y="2205039"/>
            <a:ext cx="3529013" cy="3527425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263600" y="234885"/>
            <a:ext cx="11450488" cy="1325563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SHAKLNING BO‘YALGAN QISMINING </a:t>
            </a:r>
            <a:b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YUZINI TOPING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 rot="2031736">
            <a:off x="2801078" y="2735683"/>
            <a:ext cx="2519363" cy="25193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784476" y="1773238"/>
            <a:ext cx="5746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3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584700" y="1773238"/>
            <a:ext cx="7191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2999582" y="4330043"/>
            <a:ext cx="7191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4764881" y="4126723"/>
            <a:ext cx="3587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5808663" y="2636838"/>
            <a:ext cx="3603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3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5880100" y="4365626"/>
            <a:ext cx="5032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88408236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  <p:bldP spid="7174" grpId="0" animBg="1"/>
      <p:bldP spid="7176" grpId="0"/>
      <p:bldP spid="7177" grpId="0"/>
      <p:bldP spid="7178" grpId="0"/>
      <p:bldP spid="7179" grpId="0"/>
      <p:bldP spid="7180" grpId="0"/>
      <p:bldP spid="718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reeform 8"/>
          <p:cNvSpPr>
            <a:spLocks/>
          </p:cNvSpPr>
          <p:nvPr/>
        </p:nvSpPr>
        <p:spPr bwMode="auto">
          <a:xfrm>
            <a:off x="2743200" y="2057400"/>
            <a:ext cx="2971800" cy="2819400"/>
          </a:xfrm>
          <a:custGeom>
            <a:avLst/>
            <a:gdLst>
              <a:gd name="T0" fmla="*/ 0 w 1728"/>
              <a:gd name="T1" fmla="*/ 2819400 h 1776"/>
              <a:gd name="T2" fmla="*/ 0 w 1728"/>
              <a:gd name="T3" fmla="*/ 0 h 1776"/>
              <a:gd name="T4" fmla="*/ 2958042 w 1728"/>
              <a:gd name="T5" fmla="*/ 0 h 1776"/>
              <a:gd name="T6" fmla="*/ 2971800 w 1728"/>
              <a:gd name="T7" fmla="*/ 2819400 h 1776"/>
              <a:gd name="T8" fmla="*/ 0 w 1728"/>
              <a:gd name="T9" fmla="*/ 2819400 h 17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28" h="1776">
                <a:moveTo>
                  <a:pt x="0" y="1776"/>
                </a:moveTo>
                <a:lnTo>
                  <a:pt x="0" y="0"/>
                </a:lnTo>
                <a:lnTo>
                  <a:pt x="1720" y="0"/>
                </a:lnTo>
                <a:lnTo>
                  <a:pt x="1728" y="1776"/>
                </a:lnTo>
                <a:lnTo>
                  <a:pt x="0" y="177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75" name="Freeform 19" descr="Контурные ромбики"/>
          <p:cNvSpPr>
            <a:spLocks/>
          </p:cNvSpPr>
          <p:nvPr/>
        </p:nvSpPr>
        <p:spPr bwMode="auto">
          <a:xfrm>
            <a:off x="2743200" y="2070100"/>
            <a:ext cx="2997200" cy="2806700"/>
          </a:xfrm>
          <a:custGeom>
            <a:avLst/>
            <a:gdLst>
              <a:gd name="T0" fmla="*/ 0 w 1888"/>
              <a:gd name="T1" fmla="*/ 2806700 h 1768"/>
              <a:gd name="T2" fmla="*/ 0 w 1888"/>
              <a:gd name="T3" fmla="*/ 0 h 1768"/>
              <a:gd name="T4" fmla="*/ 1498600 w 1888"/>
              <a:gd name="T5" fmla="*/ 1371600 h 1768"/>
              <a:gd name="T6" fmla="*/ 2946400 w 1888"/>
              <a:gd name="T7" fmla="*/ 0 h 1768"/>
              <a:gd name="T8" fmla="*/ 2997200 w 1888"/>
              <a:gd name="T9" fmla="*/ 2794000 h 1768"/>
              <a:gd name="T10" fmla="*/ 0 w 1888"/>
              <a:gd name="T11" fmla="*/ 2806700 h 1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888" h="1768">
                <a:moveTo>
                  <a:pt x="0" y="1768"/>
                </a:moveTo>
                <a:lnTo>
                  <a:pt x="0" y="0"/>
                </a:lnTo>
                <a:lnTo>
                  <a:pt x="944" y="864"/>
                </a:lnTo>
                <a:lnTo>
                  <a:pt x="1856" y="0"/>
                </a:lnTo>
                <a:lnTo>
                  <a:pt x="1888" y="1760"/>
                </a:lnTo>
                <a:lnTo>
                  <a:pt x="0" y="1768"/>
                </a:lnTo>
                <a:close/>
              </a:path>
            </a:pathLst>
          </a:custGeom>
          <a:pattFill prst="openDmnd">
            <a:fgClr>
              <a:srgbClr val="0099FF"/>
            </a:fgClr>
            <a:bgClr>
              <a:srgbClr val="FFFF66"/>
            </a:bgClr>
          </a:patt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874200" y="341293"/>
            <a:ext cx="1023881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400" dirty="0" smtClean="0"/>
              <a:t> </a:t>
            </a:r>
            <a:r>
              <a:rPr lang="ru-RU" sz="2800" b="1" dirty="0"/>
              <a:t>А</a:t>
            </a:r>
            <a:r>
              <a:rPr lang="en-US" sz="2800" b="1" dirty="0" smtClean="0"/>
              <a:t>BOCD </a:t>
            </a:r>
            <a:r>
              <a:rPr lang="en-US" sz="2800" dirty="0" err="1" smtClean="0"/>
              <a:t>beshburchak</a:t>
            </a:r>
            <a:r>
              <a:rPr lang="en-US" sz="2800" dirty="0" smtClean="0"/>
              <a:t> </a:t>
            </a:r>
            <a:r>
              <a:rPr lang="en-US" sz="2800" dirty="0" err="1" smtClean="0"/>
              <a:t>yuzasi</a:t>
            </a:r>
            <a:r>
              <a:rPr lang="en-US" sz="2800" dirty="0"/>
              <a:t> </a:t>
            </a:r>
            <a:r>
              <a:rPr lang="ru-RU" sz="2800" b="1" dirty="0" smtClean="0"/>
              <a:t>48 </a:t>
            </a:r>
            <a:r>
              <a:rPr lang="en-US" sz="2800" b="1" dirty="0" smtClean="0"/>
              <a:t>cm</a:t>
            </a:r>
            <a:r>
              <a:rPr lang="ru-RU" sz="2800" b="1" baseline="30000" dirty="0" smtClean="0"/>
              <a:t>2</a:t>
            </a:r>
            <a:r>
              <a:rPr lang="ru-RU" sz="2800" dirty="0"/>
              <a:t>. </a:t>
            </a:r>
            <a:r>
              <a:rPr lang="ru-RU" sz="2800" dirty="0" smtClean="0"/>
              <a:t>АВС</a:t>
            </a:r>
            <a:r>
              <a:rPr lang="en-US" sz="2800" dirty="0" smtClean="0"/>
              <a:t>D </a:t>
            </a:r>
            <a:r>
              <a:rPr lang="en-US" sz="2800" dirty="0" err="1" smtClean="0"/>
              <a:t>kvadratning</a:t>
            </a:r>
            <a:r>
              <a:rPr lang="en-US" sz="2800" dirty="0" smtClean="0"/>
              <a:t> </a:t>
            </a:r>
          </a:p>
          <a:p>
            <a:pPr algn="ctr" eaLnBrk="1" hangingPunct="1"/>
            <a:r>
              <a:rPr lang="en-US" sz="2800" dirty="0" smtClean="0"/>
              <a:t> </a:t>
            </a:r>
            <a:r>
              <a:rPr lang="en-US" sz="2800" dirty="0" err="1" smtClean="0"/>
              <a:t>perimetri</a:t>
            </a:r>
            <a:r>
              <a:rPr lang="en-US" sz="2800" dirty="0" smtClean="0"/>
              <a:t> </a:t>
            </a:r>
            <a:r>
              <a:rPr lang="en-US" sz="2800" dirty="0" err="1" smtClean="0"/>
              <a:t>va</a:t>
            </a:r>
            <a:r>
              <a:rPr lang="en-US" sz="2800" dirty="0" smtClean="0"/>
              <a:t> </a:t>
            </a:r>
            <a:r>
              <a:rPr lang="en-US" sz="2800" dirty="0" err="1" smtClean="0"/>
              <a:t>yuzasini</a:t>
            </a:r>
            <a:r>
              <a:rPr lang="en-US" sz="2800" dirty="0" smtClean="0"/>
              <a:t> toping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2286001" y="4876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/>
              <a:t>A</a:t>
            </a:r>
            <a:endParaRPr lang="ru-RU" sz="2400" b="1"/>
          </a:p>
        </p:txBody>
      </p:sp>
      <p:sp>
        <p:nvSpPr>
          <p:cNvPr id="28678" name="Text Box 5"/>
          <p:cNvSpPr txBox="1">
            <a:spLocks noChangeArrowheads="1"/>
          </p:cNvSpPr>
          <p:nvPr/>
        </p:nvSpPr>
        <p:spPr bwMode="auto">
          <a:xfrm>
            <a:off x="2514601" y="16002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В</a:t>
            </a:r>
          </a:p>
        </p:txBody>
      </p:sp>
      <p:sp>
        <p:nvSpPr>
          <p:cNvPr id="28679" name="Text Box 6"/>
          <p:cNvSpPr txBox="1">
            <a:spLocks noChangeArrowheads="1"/>
          </p:cNvSpPr>
          <p:nvPr/>
        </p:nvSpPr>
        <p:spPr bwMode="auto">
          <a:xfrm>
            <a:off x="5257801" y="1524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С</a:t>
            </a:r>
          </a:p>
        </p:txBody>
      </p:sp>
      <p:sp>
        <p:nvSpPr>
          <p:cNvPr id="28680" name="Text Box 9"/>
          <p:cNvSpPr txBox="1">
            <a:spLocks noChangeArrowheads="1"/>
          </p:cNvSpPr>
          <p:nvPr/>
        </p:nvSpPr>
        <p:spPr bwMode="auto">
          <a:xfrm>
            <a:off x="5791201" y="4800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/>
              <a:t>D</a:t>
            </a:r>
            <a:endParaRPr lang="ru-RU" sz="2400" b="1"/>
          </a:p>
        </p:txBody>
      </p:sp>
      <p:sp>
        <p:nvSpPr>
          <p:cNvPr id="300043" name="Rectangle 11"/>
          <p:cNvSpPr>
            <a:spLocks noChangeArrowheads="1"/>
          </p:cNvSpPr>
          <p:nvPr/>
        </p:nvSpPr>
        <p:spPr bwMode="auto">
          <a:xfrm>
            <a:off x="6173508" y="2057400"/>
            <a:ext cx="4813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800" b="1" dirty="0"/>
              <a:t>1) 48 : 3 </a:t>
            </a:r>
            <a:r>
              <a:rPr lang="ru-RU" sz="2800" b="1" dirty="0" smtClean="0"/>
              <a:t>· </a:t>
            </a:r>
            <a:r>
              <a:rPr lang="ru-RU" sz="2800" b="1" dirty="0"/>
              <a:t>4 = 64 (см</a:t>
            </a:r>
            <a:r>
              <a:rPr lang="ru-RU" sz="2800" b="1" baseline="30000" dirty="0"/>
              <a:t>2</a:t>
            </a:r>
            <a:r>
              <a:rPr lang="ru-RU" sz="2800" b="1" dirty="0"/>
              <a:t>) </a:t>
            </a:r>
            <a:r>
              <a:rPr lang="en-US" sz="2800" b="1" dirty="0"/>
              <a:t>S</a:t>
            </a:r>
            <a:r>
              <a:rPr lang="ru-RU" sz="2800" b="1" baseline="-25000" dirty="0"/>
              <a:t>АВС</a:t>
            </a:r>
            <a:r>
              <a:rPr lang="en-US" sz="2800" b="1" baseline="-25000" dirty="0"/>
              <a:t>D</a:t>
            </a:r>
            <a:endParaRPr lang="ru-RU" sz="2800" b="1" dirty="0"/>
          </a:p>
        </p:txBody>
      </p:sp>
      <p:sp>
        <p:nvSpPr>
          <p:cNvPr id="28682" name="Freeform 16"/>
          <p:cNvSpPr>
            <a:spLocks/>
          </p:cNvSpPr>
          <p:nvPr/>
        </p:nvSpPr>
        <p:spPr bwMode="auto">
          <a:xfrm>
            <a:off x="2743200" y="2057400"/>
            <a:ext cx="2971800" cy="2781300"/>
          </a:xfrm>
          <a:custGeom>
            <a:avLst/>
            <a:gdLst>
              <a:gd name="T0" fmla="*/ 0 w 1728"/>
              <a:gd name="T1" fmla="*/ 0 h 1752"/>
              <a:gd name="T2" fmla="*/ 2971800 w 1728"/>
              <a:gd name="T3" fmla="*/ 2781300 h 175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728" h="1752">
                <a:moveTo>
                  <a:pt x="0" y="0"/>
                </a:moveTo>
                <a:lnTo>
                  <a:pt x="1728" y="1752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3" name="Freeform 17"/>
          <p:cNvSpPr>
            <a:spLocks/>
          </p:cNvSpPr>
          <p:nvPr/>
        </p:nvSpPr>
        <p:spPr bwMode="auto">
          <a:xfrm>
            <a:off x="2743200" y="2057400"/>
            <a:ext cx="2971800" cy="2806700"/>
          </a:xfrm>
          <a:custGeom>
            <a:avLst/>
            <a:gdLst>
              <a:gd name="T0" fmla="*/ 2971800 w 1728"/>
              <a:gd name="T1" fmla="*/ 0 h 1768"/>
              <a:gd name="T2" fmla="*/ 0 w 1728"/>
              <a:gd name="T3" fmla="*/ 2806700 h 17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728" h="1768">
                <a:moveTo>
                  <a:pt x="1728" y="0"/>
                </a:moveTo>
                <a:lnTo>
                  <a:pt x="0" y="1768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4" name="Text Box 7"/>
          <p:cNvSpPr txBox="1">
            <a:spLocks noChangeArrowheads="1"/>
          </p:cNvSpPr>
          <p:nvPr/>
        </p:nvSpPr>
        <p:spPr bwMode="auto">
          <a:xfrm>
            <a:off x="4038601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О</a:t>
            </a:r>
          </a:p>
        </p:txBody>
      </p:sp>
      <p:sp>
        <p:nvSpPr>
          <p:cNvPr id="300052" name="Rectangle 20"/>
          <p:cNvSpPr>
            <a:spLocks noChangeArrowheads="1"/>
          </p:cNvSpPr>
          <p:nvPr/>
        </p:nvSpPr>
        <p:spPr bwMode="auto">
          <a:xfrm>
            <a:off x="6248171" y="2917418"/>
            <a:ext cx="415131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/>
              <a:t>2</a:t>
            </a:r>
            <a:r>
              <a:rPr lang="ru-RU" sz="2800" b="1" dirty="0"/>
              <a:t>) АВ = 8(см),  </a:t>
            </a:r>
          </a:p>
          <a:p>
            <a:pPr eaLnBrk="1" hangingPunct="1"/>
            <a:r>
              <a:rPr lang="ru-RU" sz="2800" b="1" dirty="0"/>
              <a:t>    </a:t>
            </a:r>
            <a:r>
              <a:rPr lang="en-US" sz="2800" b="1" dirty="0"/>
              <a:t>P</a:t>
            </a:r>
            <a:r>
              <a:rPr lang="ru-RU" sz="2800" b="1" baseline="-25000" dirty="0"/>
              <a:t>АВС</a:t>
            </a:r>
            <a:r>
              <a:rPr lang="en-US" sz="2800" b="1" baseline="-25000" dirty="0"/>
              <a:t>D</a:t>
            </a:r>
            <a:r>
              <a:rPr lang="ru-RU" sz="2800" b="1" dirty="0"/>
              <a:t> = 8 </a:t>
            </a:r>
            <a:r>
              <a:rPr lang="ru-RU" sz="2800" b="1" dirty="0" smtClean="0"/>
              <a:t>∙ </a:t>
            </a:r>
            <a:r>
              <a:rPr lang="ru-RU" sz="2800" b="1" dirty="0"/>
              <a:t>4 = 32(см)</a:t>
            </a:r>
          </a:p>
        </p:txBody>
      </p:sp>
    </p:spTree>
    <p:extLst>
      <p:ext uri="{BB962C8B-B14F-4D97-AF65-F5344CB8AC3E}">
        <p14:creationId xmlns:p14="http://schemas.microsoft.com/office/powerpoint/2010/main" val="410110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0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0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0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0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0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0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43" grpId="0"/>
      <p:bldP spid="30005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2819" name="Object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53616833"/>
              </p:ext>
            </p:extLst>
          </p:nvPr>
        </p:nvGraphicFramePr>
        <p:xfrm>
          <a:off x="6241453" y="2622550"/>
          <a:ext cx="127000" cy="13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4" name="Формула" r:id="rId4" imgW="126720" imgH="139680" progId="Equation.3">
                  <p:embed/>
                </p:oleObj>
              </mc:Choice>
              <mc:Fallback>
                <p:oleObj name="Формула" r:id="rId4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1453" y="2622550"/>
                        <a:ext cx="127000" cy="13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20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623248344"/>
              </p:ext>
            </p:extLst>
          </p:nvPr>
        </p:nvGraphicFramePr>
        <p:xfrm>
          <a:off x="9797528" y="2578100"/>
          <a:ext cx="533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5" name="Формула" r:id="rId6" imgW="533160" imgH="228600" progId="Equation.3">
                  <p:embed/>
                </p:oleObj>
              </mc:Choice>
              <mc:Fallback>
                <p:oleObj name="Формула" r:id="rId6" imgW="533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7528" y="2578100"/>
                        <a:ext cx="533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21" name="Object 5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367255584"/>
              </p:ext>
            </p:extLst>
          </p:nvPr>
        </p:nvGraphicFramePr>
        <p:xfrm>
          <a:off x="10129316" y="4724401"/>
          <a:ext cx="3429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6" name="Формула" r:id="rId8" imgW="126720" imgH="139680" progId="Equation.3">
                  <p:embed/>
                </p:oleObj>
              </mc:Choice>
              <mc:Fallback>
                <p:oleObj name="Формула" r:id="rId8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9316" y="4724401"/>
                        <a:ext cx="3429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22" name="Rectangle 6"/>
          <p:cNvSpPr>
            <a:spLocks noChangeArrowheads="1"/>
          </p:cNvSpPr>
          <p:nvPr/>
        </p:nvSpPr>
        <p:spPr bwMode="auto">
          <a:xfrm>
            <a:off x="4296767" y="1700214"/>
            <a:ext cx="3527425" cy="1728787"/>
          </a:xfrm>
          <a:prstGeom prst="rect">
            <a:avLst/>
          </a:prstGeom>
          <a:gradFill flip="none" rotWithShape="1">
            <a:gsLst>
              <a:gs pos="0">
                <a:srgbClr val="6666FF">
                  <a:tint val="66000"/>
                  <a:satMod val="160000"/>
                </a:srgbClr>
              </a:gs>
              <a:gs pos="50000">
                <a:srgbClr val="6666FF">
                  <a:tint val="44500"/>
                  <a:satMod val="160000"/>
                </a:srgbClr>
              </a:gs>
              <a:gs pos="100000">
                <a:srgbClr val="6666F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2823" name="Rectangle 7"/>
          <p:cNvSpPr>
            <a:spLocks noChangeArrowheads="1"/>
          </p:cNvSpPr>
          <p:nvPr/>
        </p:nvSpPr>
        <p:spPr bwMode="auto">
          <a:xfrm>
            <a:off x="8616428" y="1700214"/>
            <a:ext cx="3024188" cy="3024187"/>
          </a:xfrm>
          <a:prstGeom prst="rect">
            <a:avLst/>
          </a:prstGeom>
          <a:gradFill flip="none" rotWithShape="1">
            <a:gsLst>
              <a:gs pos="0">
                <a:srgbClr val="66FF66">
                  <a:tint val="66000"/>
                  <a:satMod val="160000"/>
                </a:srgbClr>
              </a:gs>
              <a:gs pos="50000">
                <a:srgbClr val="66FF66">
                  <a:tint val="44500"/>
                  <a:satMod val="160000"/>
                </a:srgbClr>
              </a:gs>
              <a:gs pos="100000">
                <a:srgbClr val="66FF6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2824" name="Text Box 8"/>
          <p:cNvSpPr txBox="1">
            <a:spLocks noChangeArrowheads="1"/>
          </p:cNvSpPr>
          <p:nvPr/>
        </p:nvSpPr>
        <p:spPr bwMode="auto">
          <a:xfrm>
            <a:off x="5520729" y="2205038"/>
            <a:ext cx="180022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48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25" name="Text Box 9"/>
          <p:cNvSpPr txBox="1">
            <a:spLocks noChangeArrowheads="1"/>
          </p:cNvSpPr>
          <p:nvPr/>
        </p:nvSpPr>
        <p:spPr bwMode="auto">
          <a:xfrm>
            <a:off x="9695929" y="2565401"/>
            <a:ext cx="180022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4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26" name="Text Box 10"/>
          <p:cNvSpPr txBox="1">
            <a:spLocks noChangeArrowheads="1"/>
          </p:cNvSpPr>
          <p:nvPr/>
        </p:nvSpPr>
        <p:spPr bwMode="auto">
          <a:xfrm>
            <a:off x="7105128" y="372270"/>
            <a:ext cx="216058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4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=S</a:t>
            </a:r>
            <a:r>
              <a:rPr lang="en-US" sz="4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27" name="Text Box 11"/>
          <p:cNvSpPr txBox="1">
            <a:spLocks noChangeArrowheads="1"/>
          </p:cNvSpPr>
          <p:nvPr/>
        </p:nvSpPr>
        <p:spPr bwMode="auto">
          <a:xfrm>
            <a:off x="4007841" y="2349500"/>
            <a:ext cx="468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2</a:t>
            </a:r>
          </a:p>
        </p:txBody>
      </p:sp>
      <p:sp>
        <p:nvSpPr>
          <p:cNvPr id="162828" name="Text Box 12"/>
          <p:cNvSpPr txBox="1">
            <a:spLocks noChangeArrowheads="1"/>
          </p:cNvSpPr>
          <p:nvPr/>
        </p:nvSpPr>
        <p:spPr bwMode="auto">
          <a:xfrm>
            <a:off x="6041889" y="1266826"/>
            <a:ext cx="1368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8</a:t>
            </a:r>
          </a:p>
        </p:txBody>
      </p:sp>
      <p:sp>
        <p:nvSpPr>
          <p:cNvPr id="162829" name="AutoShape 13"/>
          <p:cNvSpPr>
            <a:spLocks noChangeArrowheads="1"/>
          </p:cNvSpPr>
          <p:nvPr/>
        </p:nvSpPr>
        <p:spPr bwMode="auto">
          <a:xfrm rot="-1682760">
            <a:off x="5906566" y="4178300"/>
            <a:ext cx="2590800" cy="71438"/>
          </a:xfrm>
          <a:prstGeom prst="rightArrow">
            <a:avLst>
              <a:gd name="adj1" fmla="val 50000"/>
              <a:gd name="adj2" fmla="val 90666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2830" name="AutoShape 14"/>
          <p:cNvSpPr>
            <a:spLocks noChangeArrowheads="1"/>
          </p:cNvSpPr>
          <p:nvPr/>
        </p:nvSpPr>
        <p:spPr bwMode="auto">
          <a:xfrm>
            <a:off x="6097066" y="4868864"/>
            <a:ext cx="3960812" cy="73025"/>
          </a:xfrm>
          <a:prstGeom prst="rightArrow">
            <a:avLst>
              <a:gd name="adj1" fmla="val 50000"/>
              <a:gd name="adj2" fmla="val 135597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2831" name="Text Box 15"/>
          <p:cNvSpPr txBox="1">
            <a:spLocks noChangeArrowheads="1"/>
          </p:cNvSpPr>
          <p:nvPr/>
        </p:nvSpPr>
        <p:spPr bwMode="auto">
          <a:xfrm>
            <a:off x="3722167" y="4724401"/>
            <a:ext cx="23748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 KERAK: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32" name="Text Box 16"/>
          <p:cNvSpPr txBox="1">
            <a:spLocks noChangeArrowheads="1"/>
          </p:cNvSpPr>
          <p:nvPr/>
        </p:nvSpPr>
        <p:spPr bwMode="auto">
          <a:xfrm>
            <a:off x="1102307" y="784226"/>
            <a:ext cx="18716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ESHISH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33" name="Text Box 17"/>
          <p:cNvSpPr txBox="1">
            <a:spLocks noChangeArrowheads="1"/>
          </p:cNvSpPr>
          <p:nvPr/>
        </p:nvSpPr>
        <p:spPr bwMode="auto">
          <a:xfrm>
            <a:off x="911423" y="1438604"/>
            <a:ext cx="259310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2 ∙ 8 = 16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34" name="Text Box 18"/>
          <p:cNvSpPr txBox="1">
            <a:spLocks noChangeArrowheads="1"/>
          </p:cNvSpPr>
          <p:nvPr/>
        </p:nvSpPr>
        <p:spPr bwMode="auto">
          <a:xfrm>
            <a:off x="895476" y="2093774"/>
            <a:ext cx="169744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16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838" name="Text Box 22"/>
          <p:cNvSpPr txBox="1">
            <a:spLocks noChangeArrowheads="1"/>
          </p:cNvSpPr>
          <p:nvPr/>
        </p:nvSpPr>
        <p:spPr bwMode="auto">
          <a:xfrm>
            <a:off x="782391" y="4913313"/>
            <a:ext cx="236128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AVOB</a:t>
            </a:r>
            <a:r>
              <a:rPr lang="ru-RU" sz="2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endParaRPr lang="ru-RU" sz="28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283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320500"/>
              </p:ext>
            </p:extLst>
          </p:nvPr>
        </p:nvGraphicFramePr>
        <p:xfrm>
          <a:off x="8201699" y="3124139"/>
          <a:ext cx="32543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7" name="Формула" r:id="rId9" imgW="126720" imgH="139680" progId="Equation.3">
                  <p:embed/>
                </p:oleObj>
              </mc:Choice>
              <mc:Fallback>
                <p:oleObj name="Формула" r:id="rId9" imgW="126720" imgH="139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1699" y="3124139"/>
                        <a:ext cx="325437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21926" y="2715747"/>
            <a:ext cx="1287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800" b="1" i="1" dirty="0">
                <a:latin typeface="Berlin Sans FB Demi" panose="020E0802020502020306" pitchFamily="34" charset="0"/>
                <a:cs typeface="Arial" panose="020B0604020202020204" pitchFamily="34" charset="0"/>
              </a:rPr>
              <a:t>a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911424" y="3337828"/>
            <a:ext cx="169744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smtClean="0">
                <a:latin typeface="Berlin Sans FB Demi" panose="020E0802020502020306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Berlin Sans FB Demi" panose="020E0802020502020306" pitchFamily="34" charset="0"/>
                <a:cs typeface="Arial" panose="020B0604020202020204" pitchFamily="34" charset="0"/>
              </a:rPr>
              <a:t>a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16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921926" y="3952409"/>
            <a:ext cx="16974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smtClean="0">
                <a:latin typeface="Berlin Sans FB Demi" panose="020E0802020502020306" pitchFamily="34" charset="0"/>
                <a:cs typeface="Arial" panose="020B0604020202020204" pitchFamily="34" charset="0"/>
              </a:rPr>
              <a:t>a</a:t>
            </a:r>
            <a:r>
              <a:rPr lang="en-US" sz="32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4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68737591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6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162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62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2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2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9" grpId="0" animBg="1"/>
      <p:bldP spid="162830" grpId="0" animBg="1"/>
      <p:bldP spid="162831" grpId="0"/>
      <p:bldP spid="162832" grpId="0"/>
      <p:bldP spid="162833" grpId="0"/>
      <p:bldP spid="162834" grpId="0"/>
      <p:bldP spid="162838" grpId="0"/>
      <p:bldP spid="4" grpId="0"/>
      <p:bldP spid="28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96844" y="-99518"/>
            <a:ext cx="12288843" cy="117106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0234" y="568987"/>
            <a:ext cx="1166190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400" b="1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0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Ta’rif</a:t>
            </a:r>
            <a:r>
              <a:rPr lang="en-US" sz="40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tomonlari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o‘zaro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parallel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to‘rtburchak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36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deyiladi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6" name="Параллелограмм 15"/>
          <p:cNvSpPr/>
          <p:nvPr/>
        </p:nvSpPr>
        <p:spPr>
          <a:xfrm>
            <a:off x="2784093" y="3011638"/>
            <a:ext cx="4216780" cy="2518932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269072" y="510931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97712" y="2708920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38374" y="2708920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38637" y="5165879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33912" y="3175480"/>
            <a:ext cx="221727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AB 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DC </a:t>
            </a:r>
            <a:endParaRPr lang="ru-RU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15024" y="4204007"/>
            <a:ext cx="208903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AD 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BC</a:t>
            </a:r>
            <a:endParaRPr lang="ru-RU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2820645" y="2969316"/>
            <a:ext cx="636834" cy="2570010"/>
          </a:xfrm>
          <a:prstGeom prst="line">
            <a:avLst/>
          </a:prstGeom>
          <a:ln w="571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6354465" y="2981521"/>
            <a:ext cx="636834" cy="2570010"/>
          </a:xfrm>
          <a:prstGeom prst="line">
            <a:avLst/>
          </a:prstGeom>
          <a:ln w="571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2820645" y="5539326"/>
            <a:ext cx="3510418" cy="0"/>
          </a:xfrm>
          <a:prstGeom prst="line">
            <a:avLst/>
          </a:prstGeom>
          <a:ln w="571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3457479" y="3022177"/>
            <a:ext cx="3510418" cy="0"/>
          </a:xfrm>
          <a:prstGeom prst="line">
            <a:avLst/>
          </a:prstGeom>
          <a:ln w="571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419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96844" y="-99518"/>
            <a:ext cx="12288843" cy="117106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Parallelogrammning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0234" y="473129"/>
            <a:ext cx="11661903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400" b="1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Teorema</a:t>
            </a:r>
            <a:r>
              <a:rPr lang="en-US" sz="3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balandligining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ko‘paytmasiga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687562" y="4556732"/>
                <a:ext cx="2098588" cy="646331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S = b·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562" y="4556732"/>
                <a:ext cx="2098588" cy="646331"/>
              </a:xfrm>
              <a:prstGeom prst="rect">
                <a:avLst/>
              </a:prstGeom>
              <a:blipFill rotWithShape="0">
                <a:blip r:embed="rId2"/>
                <a:stretch>
                  <a:fillRect l="-8382" t="-14679" b="-30275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6687562" y="3376630"/>
                <a:ext cx="2077748" cy="646331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S = a·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562" y="3376630"/>
                <a:ext cx="2077748" cy="646331"/>
              </a:xfrm>
              <a:prstGeom prst="rect">
                <a:avLst/>
              </a:prstGeom>
              <a:blipFill rotWithShape="0">
                <a:blip r:embed="rId3"/>
                <a:stretch>
                  <a:fillRect l="-8455" t="-15741" b="-31481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Параллелограмм 23"/>
          <p:cNvSpPr/>
          <p:nvPr/>
        </p:nvSpPr>
        <p:spPr>
          <a:xfrm>
            <a:off x="1355442" y="3153088"/>
            <a:ext cx="3993746" cy="2500330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1982200" y="3166296"/>
            <a:ext cx="3105688" cy="1067001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32829" y="4415667"/>
            <a:ext cx="2500330" cy="15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998384" y="5474318"/>
            <a:ext cx="198130" cy="1550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 rot="859987" flipV="1">
            <a:off x="4848654" y="3999500"/>
            <a:ext cx="228477" cy="1745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2544988" y="5551860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49188" y="4157216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048419" y="4369358"/>
                <a:ext cx="69006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28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chemeClr val="accent5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28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8419" y="4369358"/>
                <a:ext cx="690061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583462" y="3166296"/>
                <a:ext cx="75636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chemeClr val="accent5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32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462" y="3166296"/>
                <a:ext cx="756361" cy="58477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38552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639" name="Freeform 63"/>
          <p:cNvSpPr>
            <a:spLocks/>
          </p:cNvSpPr>
          <p:nvPr/>
        </p:nvSpPr>
        <p:spPr bwMode="auto">
          <a:xfrm>
            <a:off x="2133600" y="1295400"/>
            <a:ext cx="5257800" cy="2362200"/>
          </a:xfrm>
          <a:custGeom>
            <a:avLst/>
            <a:gdLst>
              <a:gd name="T0" fmla="*/ 0 w 3312"/>
              <a:gd name="T1" fmla="*/ 1488 h 1488"/>
              <a:gd name="T2" fmla="*/ 1008 w 3312"/>
              <a:gd name="T3" fmla="*/ 0 h 1488"/>
              <a:gd name="T4" fmla="*/ 3312 w 3312"/>
              <a:gd name="T5" fmla="*/ 0 h 1488"/>
              <a:gd name="T6" fmla="*/ 2304 w 3312"/>
              <a:gd name="T7" fmla="*/ 1488 h 1488"/>
              <a:gd name="T8" fmla="*/ 0 w 3312"/>
              <a:gd name="T9" fmla="*/ 1488 h 14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12"/>
              <a:gd name="T16" fmla="*/ 0 h 1488"/>
              <a:gd name="T17" fmla="*/ 3312 w 3312"/>
              <a:gd name="T18" fmla="*/ 1488 h 14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12" h="1488">
                <a:moveTo>
                  <a:pt x="0" y="1488"/>
                </a:moveTo>
                <a:lnTo>
                  <a:pt x="1008" y="0"/>
                </a:lnTo>
                <a:lnTo>
                  <a:pt x="3312" y="0"/>
                </a:lnTo>
                <a:lnTo>
                  <a:pt x="2304" y="1488"/>
                </a:lnTo>
                <a:lnTo>
                  <a:pt x="0" y="148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80649" name="Freeform 73"/>
          <p:cNvSpPr>
            <a:spLocks/>
          </p:cNvSpPr>
          <p:nvPr/>
        </p:nvSpPr>
        <p:spPr bwMode="auto">
          <a:xfrm>
            <a:off x="3733800" y="1295400"/>
            <a:ext cx="3657600" cy="2362200"/>
          </a:xfrm>
          <a:custGeom>
            <a:avLst/>
            <a:gdLst>
              <a:gd name="T0" fmla="*/ 0 w 2304"/>
              <a:gd name="T1" fmla="*/ 0 h 1488"/>
              <a:gd name="T2" fmla="*/ 2304 w 2304"/>
              <a:gd name="T3" fmla="*/ 0 h 1488"/>
              <a:gd name="T4" fmla="*/ 2304 w 2304"/>
              <a:gd name="T5" fmla="*/ 1488 h 1488"/>
              <a:gd name="T6" fmla="*/ 0 w 2304"/>
              <a:gd name="T7" fmla="*/ 1488 h 1488"/>
              <a:gd name="T8" fmla="*/ 0 w 2304"/>
              <a:gd name="T9" fmla="*/ 0 h 14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04"/>
              <a:gd name="T16" fmla="*/ 0 h 1488"/>
              <a:gd name="T17" fmla="*/ 2304 w 2304"/>
              <a:gd name="T18" fmla="*/ 1488 h 14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04" h="1488">
                <a:moveTo>
                  <a:pt x="0" y="0"/>
                </a:moveTo>
                <a:lnTo>
                  <a:pt x="2304" y="0"/>
                </a:lnTo>
                <a:lnTo>
                  <a:pt x="2304" y="1488"/>
                </a:lnTo>
                <a:lnTo>
                  <a:pt x="0" y="1488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8BFF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540295" y="137150"/>
            <a:ext cx="1038024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balandligining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ko‘paytmasiga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                                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                                 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Isbot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qilish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kerak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                                    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AutoShape 20"/>
          <p:cNvSpPr>
            <a:spLocks noChangeArrowheads="1"/>
          </p:cNvSpPr>
          <p:nvPr/>
        </p:nvSpPr>
        <p:spPr bwMode="auto">
          <a:xfrm>
            <a:off x="2133600" y="1295400"/>
            <a:ext cx="5257800" cy="2362200"/>
          </a:xfrm>
          <a:prstGeom prst="parallelogram">
            <a:avLst>
              <a:gd name="adj" fmla="val 67362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4" name="Text Box 22"/>
          <p:cNvSpPr txBox="1">
            <a:spLocks noChangeArrowheads="1"/>
          </p:cNvSpPr>
          <p:nvPr/>
        </p:nvSpPr>
        <p:spPr bwMode="auto">
          <a:xfrm>
            <a:off x="1752600" y="3505200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1035" name="Text Box 23"/>
          <p:cNvSpPr txBox="1">
            <a:spLocks noChangeArrowheads="1"/>
          </p:cNvSpPr>
          <p:nvPr/>
        </p:nvSpPr>
        <p:spPr bwMode="auto">
          <a:xfrm>
            <a:off x="3276600" y="838200"/>
            <a:ext cx="38664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1036" name="Text Box 24"/>
          <p:cNvSpPr txBox="1">
            <a:spLocks noChangeArrowheads="1"/>
          </p:cNvSpPr>
          <p:nvPr/>
        </p:nvSpPr>
        <p:spPr bwMode="auto">
          <a:xfrm>
            <a:off x="7239000" y="838200"/>
            <a:ext cx="37542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sp>
        <p:nvSpPr>
          <p:cNvPr id="1037" name="Text Box 25"/>
          <p:cNvSpPr txBox="1">
            <a:spLocks noChangeArrowheads="1"/>
          </p:cNvSpPr>
          <p:nvPr/>
        </p:nvSpPr>
        <p:spPr bwMode="auto">
          <a:xfrm>
            <a:off x="5502275" y="3581400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grpSp>
        <p:nvGrpSpPr>
          <p:cNvPr id="1038" name="Group 29"/>
          <p:cNvGrpSpPr>
            <a:grpSpLocks/>
          </p:cNvGrpSpPr>
          <p:nvPr/>
        </p:nvGrpSpPr>
        <p:grpSpPr bwMode="auto">
          <a:xfrm>
            <a:off x="3505200" y="1295400"/>
            <a:ext cx="228600" cy="2362200"/>
            <a:chOff x="1248" y="1440"/>
            <a:chExt cx="144" cy="1488"/>
          </a:xfrm>
        </p:grpSpPr>
        <p:sp>
          <p:nvSpPr>
            <p:cNvPr id="1064" name="Line 30"/>
            <p:cNvSpPr>
              <a:spLocks noChangeShapeType="1"/>
            </p:cNvSpPr>
            <p:nvPr/>
          </p:nvSpPr>
          <p:spPr bwMode="auto">
            <a:xfrm>
              <a:off x="1392" y="1440"/>
              <a:ext cx="0" cy="14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5" name="Freeform 31"/>
            <p:cNvSpPr>
              <a:spLocks/>
            </p:cNvSpPr>
            <p:nvPr/>
          </p:nvSpPr>
          <p:spPr bwMode="auto">
            <a:xfrm>
              <a:off x="1248" y="2784"/>
              <a:ext cx="144" cy="144"/>
            </a:xfrm>
            <a:custGeom>
              <a:avLst/>
              <a:gdLst>
                <a:gd name="T0" fmla="*/ 144 w 144"/>
                <a:gd name="T1" fmla="*/ 0 h 144"/>
                <a:gd name="T2" fmla="*/ 0 w 144"/>
                <a:gd name="T3" fmla="*/ 0 h 144"/>
                <a:gd name="T4" fmla="*/ 0 w 144"/>
                <a:gd name="T5" fmla="*/ 144 h 144"/>
                <a:gd name="T6" fmla="*/ 0 60000 65536"/>
                <a:gd name="T7" fmla="*/ 0 60000 65536"/>
                <a:gd name="T8" fmla="*/ 0 60000 65536"/>
                <a:gd name="T9" fmla="*/ 0 w 144"/>
                <a:gd name="T10" fmla="*/ 0 h 144"/>
                <a:gd name="T11" fmla="*/ 144 w 14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144">
                  <a:moveTo>
                    <a:pt x="144" y="0"/>
                  </a:moveTo>
                  <a:lnTo>
                    <a:pt x="0" y="0"/>
                  </a:lnTo>
                  <a:lnTo>
                    <a:pt x="0" y="14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80608" name="Line 32"/>
          <p:cNvSpPr>
            <a:spLocks noChangeShapeType="1"/>
          </p:cNvSpPr>
          <p:nvPr/>
        </p:nvSpPr>
        <p:spPr bwMode="auto">
          <a:xfrm>
            <a:off x="5715000" y="3657600"/>
            <a:ext cx="19050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040" name="Text Box 33"/>
          <p:cNvSpPr txBox="1">
            <a:spLocks noChangeArrowheads="1"/>
          </p:cNvSpPr>
          <p:nvPr/>
        </p:nvSpPr>
        <p:spPr bwMode="auto">
          <a:xfrm>
            <a:off x="3505200" y="3581400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/>
              <a:t>H</a:t>
            </a:r>
            <a:endParaRPr lang="ru-RU" sz="2800" b="1"/>
          </a:p>
        </p:txBody>
      </p: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7162806" y="1295400"/>
            <a:ext cx="458788" cy="2886076"/>
            <a:chOff x="3552" y="816"/>
            <a:chExt cx="289" cy="1818"/>
          </a:xfrm>
        </p:grpSpPr>
        <p:grpSp>
          <p:nvGrpSpPr>
            <p:cNvPr id="1060" name="Group 28"/>
            <p:cNvGrpSpPr>
              <a:grpSpLocks/>
            </p:cNvGrpSpPr>
            <p:nvPr/>
          </p:nvGrpSpPr>
          <p:grpSpPr bwMode="auto">
            <a:xfrm>
              <a:off x="3552" y="816"/>
              <a:ext cx="144" cy="1488"/>
              <a:chOff x="1248" y="1440"/>
              <a:chExt cx="144" cy="1488"/>
            </a:xfrm>
          </p:grpSpPr>
          <p:sp>
            <p:nvSpPr>
              <p:cNvPr id="1062" name="Line 26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3" name="Freeform 27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61" name="Text Box 34"/>
            <p:cNvSpPr txBox="1">
              <a:spLocks noChangeArrowheads="1"/>
            </p:cNvSpPr>
            <p:nvPr/>
          </p:nvSpPr>
          <p:spPr bwMode="auto">
            <a:xfrm>
              <a:off x="3600" y="2304"/>
              <a:ext cx="24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K</a:t>
              </a:r>
              <a:endParaRPr lang="ru-RU" sz="2800" b="1"/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8216797" y="1539918"/>
            <a:ext cx="1733757" cy="523876"/>
            <a:chOff x="230" y="3241"/>
            <a:chExt cx="591" cy="330"/>
          </a:xfrm>
        </p:grpSpPr>
        <p:sp>
          <p:nvSpPr>
            <p:cNvPr id="1059" name="Text Box 35"/>
            <p:cNvSpPr txBox="1">
              <a:spLocks noChangeArrowheads="1"/>
            </p:cNvSpPr>
            <p:nvPr/>
          </p:nvSpPr>
          <p:spPr bwMode="auto">
            <a:xfrm>
              <a:off x="230" y="3241"/>
              <a:ext cx="59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 dirty="0">
                  <a:solidFill>
                    <a:srgbClr val="002060"/>
                  </a:solidFill>
                </a:rPr>
                <a:t>S = BH  AD</a:t>
              </a:r>
              <a:endParaRPr lang="ru-RU" sz="2800" b="1" dirty="0">
                <a:solidFill>
                  <a:srgbClr val="002060"/>
                </a:solidFill>
              </a:endParaRPr>
            </a:p>
          </p:txBody>
        </p:sp>
        <p:graphicFrame>
          <p:nvGraphicFramePr>
            <p:cNvPr id="1029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05141371"/>
                </p:ext>
              </p:extLst>
            </p:nvPr>
          </p:nvGraphicFramePr>
          <p:xfrm>
            <a:off x="530" y="3315"/>
            <a:ext cx="192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50" name="Формула" r:id="rId4" imgW="75960" imgH="75960" progId="Equation.3">
                    <p:embed/>
                  </p:oleObj>
                </mc:Choice>
                <mc:Fallback>
                  <p:oleObj name="Формула" r:id="rId4" imgW="75960" imgH="759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0" y="3315"/>
                          <a:ext cx="192" cy="1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62"/>
          <p:cNvGrpSpPr>
            <a:grpSpLocks/>
          </p:cNvGrpSpPr>
          <p:nvPr/>
        </p:nvGrpSpPr>
        <p:grpSpPr bwMode="auto">
          <a:xfrm>
            <a:off x="8934472" y="4937125"/>
            <a:ext cx="1220789" cy="523876"/>
            <a:chOff x="96" y="3312"/>
            <a:chExt cx="769" cy="330"/>
          </a:xfrm>
        </p:grpSpPr>
        <p:sp>
          <p:nvSpPr>
            <p:cNvPr id="1058" name="Text Box 39"/>
            <p:cNvSpPr txBox="1">
              <a:spLocks noChangeArrowheads="1"/>
            </p:cNvSpPr>
            <p:nvPr/>
          </p:nvSpPr>
          <p:spPr bwMode="auto">
            <a:xfrm>
              <a:off x="96" y="3312"/>
              <a:ext cx="7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 dirty="0"/>
                <a:t>AD </a:t>
              </a:r>
              <a:r>
                <a:rPr lang="ru-RU" sz="2800" b="1" dirty="0"/>
                <a:t> </a:t>
              </a:r>
              <a:r>
                <a:rPr lang="en-US" sz="2800" b="1" dirty="0"/>
                <a:t>BH</a:t>
              </a:r>
              <a:endParaRPr lang="ru-RU" sz="2800" b="1" baseline="-25000" dirty="0"/>
            </a:p>
          </p:txBody>
        </p:sp>
        <p:graphicFrame>
          <p:nvGraphicFramePr>
            <p:cNvPr id="1028" name="Object 41"/>
            <p:cNvGraphicFramePr>
              <a:graphicFrameLocks noChangeAspect="1"/>
            </p:cNvGraphicFramePr>
            <p:nvPr/>
          </p:nvGraphicFramePr>
          <p:xfrm>
            <a:off x="384" y="3360"/>
            <a:ext cx="192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51" name="Формула" r:id="rId6" imgW="75960" imgH="75960" progId="Equation.3">
                    <p:embed/>
                  </p:oleObj>
                </mc:Choice>
                <mc:Fallback>
                  <p:oleObj name="Формула" r:id="rId6" imgW="75960" imgH="759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3360"/>
                          <a:ext cx="192" cy="1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80618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547946"/>
              </p:ext>
            </p:extLst>
          </p:nvPr>
        </p:nvGraphicFramePr>
        <p:xfrm>
          <a:off x="8107363" y="2995613"/>
          <a:ext cx="2503487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Уравнение" r:id="rId8" imgW="1028520" imgH="177480" progId="Equation.3">
                  <p:embed/>
                </p:oleObj>
              </mc:Choice>
              <mc:Fallback>
                <p:oleObj name="Уравнение" r:id="rId8" imgW="10285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7363" y="2995613"/>
                        <a:ext cx="2503487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0621" name="Text Box 45"/>
          <p:cNvSpPr txBox="1">
            <a:spLocks noChangeArrowheads="1"/>
          </p:cNvSpPr>
          <p:nvPr/>
        </p:nvSpPr>
        <p:spPr bwMode="auto">
          <a:xfrm>
            <a:off x="825421" y="4805729"/>
            <a:ext cx="1308179" cy="58477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3200" b="1" dirty="0"/>
              <a:t>S</a:t>
            </a:r>
            <a:r>
              <a:rPr lang="en-US" sz="3200" b="1" baseline="-25000" dirty="0"/>
              <a:t>ABCD</a:t>
            </a:r>
            <a:r>
              <a:rPr lang="en-US" sz="3200" b="1" dirty="0"/>
              <a:t> =</a:t>
            </a:r>
            <a:endParaRPr lang="ru-RU" sz="3200" b="1" baseline="-25000" dirty="0"/>
          </a:p>
        </p:txBody>
      </p:sp>
      <p:sp>
        <p:nvSpPr>
          <p:cNvPr id="280624" name="Text Box 48"/>
          <p:cNvSpPr txBox="1">
            <a:spLocks noChangeArrowheads="1"/>
          </p:cNvSpPr>
          <p:nvPr/>
        </p:nvSpPr>
        <p:spPr bwMode="auto">
          <a:xfrm>
            <a:off x="2060822" y="4823193"/>
            <a:ext cx="2095254" cy="58477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3200" b="1" dirty="0"/>
              <a:t>S</a:t>
            </a:r>
            <a:r>
              <a:rPr lang="en-US" sz="3200" b="1" baseline="-25000" dirty="0"/>
              <a:t>ABH</a:t>
            </a:r>
            <a:r>
              <a:rPr lang="en-US" sz="3200" b="1" dirty="0"/>
              <a:t> + S</a:t>
            </a:r>
            <a:r>
              <a:rPr lang="en-US" sz="3200" b="1" baseline="-25000" dirty="0"/>
              <a:t>BHDC</a:t>
            </a:r>
            <a:endParaRPr lang="ru-RU" sz="3200" b="1" baseline="-25000" dirty="0"/>
          </a:p>
        </p:txBody>
      </p:sp>
      <p:sp>
        <p:nvSpPr>
          <p:cNvPr id="280626" name="Text Box 50"/>
          <p:cNvSpPr txBox="1">
            <a:spLocks noChangeArrowheads="1"/>
          </p:cNvSpPr>
          <p:nvPr/>
        </p:nvSpPr>
        <p:spPr bwMode="auto">
          <a:xfrm>
            <a:off x="4047414" y="4890329"/>
            <a:ext cx="2640466" cy="58477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3200" b="1" dirty="0"/>
              <a:t>= S</a:t>
            </a:r>
            <a:r>
              <a:rPr lang="en-US" sz="3200" b="1" baseline="-25000" dirty="0"/>
              <a:t>DCK </a:t>
            </a:r>
            <a:r>
              <a:rPr lang="en-US" sz="3200" b="1" dirty="0"/>
              <a:t>+ S</a:t>
            </a:r>
            <a:r>
              <a:rPr lang="en-US" sz="3200" b="1" baseline="-25000" dirty="0"/>
              <a:t>BHDC</a:t>
            </a:r>
            <a:r>
              <a:rPr lang="en-US" sz="3200" b="1" dirty="0"/>
              <a:t> =</a:t>
            </a:r>
            <a:endParaRPr lang="ru-RU" sz="3200" b="1" baseline="-25000" dirty="0"/>
          </a:p>
        </p:txBody>
      </p:sp>
      <p:sp>
        <p:nvSpPr>
          <p:cNvPr id="280630" name="Text Box 54"/>
          <p:cNvSpPr txBox="1">
            <a:spLocks noChangeArrowheads="1"/>
          </p:cNvSpPr>
          <p:nvPr/>
        </p:nvSpPr>
        <p:spPr bwMode="auto">
          <a:xfrm>
            <a:off x="6573918" y="4912651"/>
            <a:ext cx="1287147" cy="58477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3200" b="1" dirty="0"/>
              <a:t>S</a:t>
            </a:r>
            <a:r>
              <a:rPr lang="en-US" sz="3200" b="1" baseline="-25000" dirty="0"/>
              <a:t>BHKC</a:t>
            </a:r>
            <a:r>
              <a:rPr lang="en-US" sz="3200" b="1" dirty="0"/>
              <a:t> =</a:t>
            </a:r>
            <a:endParaRPr lang="ru-RU" sz="3200" b="1" baseline="-25000" dirty="0"/>
          </a:p>
        </p:txBody>
      </p:sp>
      <p:grpSp>
        <p:nvGrpSpPr>
          <p:cNvPr id="7" name="Group 61"/>
          <p:cNvGrpSpPr>
            <a:grpSpLocks/>
          </p:cNvGrpSpPr>
          <p:nvPr/>
        </p:nvGrpSpPr>
        <p:grpSpPr bwMode="auto">
          <a:xfrm>
            <a:off x="7761287" y="4974056"/>
            <a:ext cx="1249363" cy="461963"/>
            <a:chOff x="126" y="3696"/>
            <a:chExt cx="787" cy="291"/>
          </a:xfrm>
        </p:grpSpPr>
        <p:sp>
          <p:nvSpPr>
            <p:cNvPr id="1057" name="Text Box 58"/>
            <p:cNvSpPr txBox="1">
              <a:spLocks noChangeArrowheads="1"/>
            </p:cNvSpPr>
            <p:nvPr/>
          </p:nvSpPr>
          <p:spPr bwMode="auto">
            <a:xfrm>
              <a:off x="126" y="3696"/>
              <a:ext cx="78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400" b="1" dirty="0"/>
                <a:t>BC  BH</a:t>
              </a:r>
              <a:r>
                <a:rPr lang="ru-RU" sz="2400" b="1" dirty="0"/>
                <a:t> =</a:t>
              </a:r>
              <a:endParaRPr lang="ru-RU" sz="2400" b="1" baseline="-25000" dirty="0"/>
            </a:p>
          </p:txBody>
        </p:sp>
        <p:graphicFrame>
          <p:nvGraphicFramePr>
            <p:cNvPr id="1027" name="Object 5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36162620"/>
                </p:ext>
              </p:extLst>
            </p:nvPr>
          </p:nvGraphicFramePr>
          <p:xfrm>
            <a:off x="348" y="3774"/>
            <a:ext cx="192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53" name="Формула" r:id="rId10" imgW="75960" imgH="75960" progId="Equation.3">
                    <p:embed/>
                  </p:oleObj>
                </mc:Choice>
                <mc:Fallback>
                  <p:oleObj name="Формула" r:id="rId10" imgW="75960" imgH="759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8" y="3774"/>
                          <a:ext cx="192" cy="1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0641" name="Text Box 65"/>
          <p:cNvSpPr txBox="1">
            <a:spLocks noChangeArrowheads="1"/>
          </p:cNvSpPr>
          <p:nvPr/>
        </p:nvSpPr>
        <p:spPr bwMode="auto">
          <a:xfrm>
            <a:off x="1425115" y="5534357"/>
            <a:ext cx="8610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2400" b="1" i="1" dirty="0">
                <a:solidFill>
                  <a:schemeClr val="tx2"/>
                </a:solidFill>
              </a:rPr>
              <a:t>  </a:t>
            </a: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ko‘pburchaklardan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tuzilgan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ko‘pburchaklar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yuzalarining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yig‘indisiga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1"/>
          <p:cNvGrpSpPr>
            <a:grpSpLocks/>
          </p:cNvGrpSpPr>
          <p:nvPr/>
        </p:nvGrpSpPr>
        <p:grpSpPr bwMode="auto">
          <a:xfrm>
            <a:off x="2438400" y="3200400"/>
            <a:ext cx="3873500" cy="457200"/>
            <a:chOff x="576" y="2016"/>
            <a:chExt cx="2440" cy="288"/>
          </a:xfrm>
        </p:grpSpPr>
        <p:sp>
          <p:nvSpPr>
            <p:cNvPr id="1055" name="Freeform 66"/>
            <p:cNvSpPr>
              <a:spLocks/>
            </p:cNvSpPr>
            <p:nvPr/>
          </p:nvSpPr>
          <p:spPr bwMode="auto">
            <a:xfrm>
              <a:off x="576" y="2016"/>
              <a:ext cx="136" cy="288"/>
            </a:xfrm>
            <a:custGeom>
              <a:avLst/>
              <a:gdLst>
                <a:gd name="T0" fmla="*/ 0 w 136"/>
                <a:gd name="T1" fmla="*/ 0 h 288"/>
                <a:gd name="T2" fmla="*/ 104 w 136"/>
                <a:gd name="T3" fmla="*/ 128 h 288"/>
                <a:gd name="T4" fmla="*/ 136 w 136"/>
                <a:gd name="T5" fmla="*/ 288 h 288"/>
                <a:gd name="T6" fmla="*/ 0 60000 65536"/>
                <a:gd name="T7" fmla="*/ 0 60000 65536"/>
                <a:gd name="T8" fmla="*/ 0 60000 65536"/>
                <a:gd name="T9" fmla="*/ 0 w 136"/>
                <a:gd name="T10" fmla="*/ 0 h 288"/>
                <a:gd name="T11" fmla="*/ 136 w 136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6" h="288">
                  <a:moveTo>
                    <a:pt x="0" y="0"/>
                  </a:moveTo>
                  <a:cubicBezTo>
                    <a:pt x="17" y="21"/>
                    <a:pt x="81" y="80"/>
                    <a:pt x="104" y="128"/>
                  </a:cubicBezTo>
                  <a:cubicBezTo>
                    <a:pt x="127" y="176"/>
                    <a:pt x="129" y="255"/>
                    <a:pt x="136" y="288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6" name="Freeform 67"/>
            <p:cNvSpPr>
              <a:spLocks/>
            </p:cNvSpPr>
            <p:nvPr/>
          </p:nvSpPr>
          <p:spPr bwMode="auto">
            <a:xfrm>
              <a:off x="2880" y="2016"/>
              <a:ext cx="136" cy="288"/>
            </a:xfrm>
            <a:custGeom>
              <a:avLst/>
              <a:gdLst>
                <a:gd name="T0" fmla="*/ 0 w 136"/>
                <a:gd name="T1" fmla="*/ 0 h 288"/>
                <a:gd name="T2" fmla="*/ 104 w 136"/>
                <a:gd name="T3" fmla="*/ 128 h 288"/>
                <a:gd name="T4" fmla="*/ 136 w 136"/>
                <a:gd name="T5" fmla="*/ 288 h 288"/>
                <a:gd name="T6" fmla="*/ 0 60000 65536"/>
                <a:gd name="T7" fmla="*/ 0 60000 65536"/>
                <a:gd name="T8" fmla="*/ 0 60000 65536"/>
                <a:gd name="T9" fmla="*/ 0 w 136"/>
                <a:gd name="T10" fmla="*/ 0 h 288"/>
                <a:gd name="T11" fmla="*/ 136 w 136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6" h="288">
                  <a:moveTo>
                    <a:pt x="0" y="0"/>
                  </a:moveTo>
                  <a:cubicBezTo>
                    <a:pt x="17" y="21"/>
                    <a:pt x="81" y="80"/>
                    <a:pt x="104" y="128"/>
                  </a:cubicBezTo>
                  <a:cubicBezTo>
                    <a:pt x="127" y="176"/>
                    <a:pt x="129" y="255"/>
                    <a:pt x="136" y="288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" name="Group 70"/>
          <p:cNvGrpSpPr>
            <a:grpSpLocks/>
          </p:cNvGrpSpPr>
          <p:nvPr/>
        </p:nvGrpSpPr>
        <p:grpSpPr bwMode="auto">
          <a:xfrm>
            <a:off x="2743200" y="2438400"/>
            <a:ext cx="3962400" cy="152400"/>
            <a:chOff x="768" y="1536"/>
            <a:chExt cx="2496" cy="96"/>
          </a:xfrm>
        </p:grpSpPr>
        <p:sp>
          <p:nvSpPr>
            <p:cNvPr id="1053" name="Line 68"/>
            <p:cNvSpPr>
              <a:spLocks noChangeShapeType="1"/>
            </p:cNvSpPr>
            <p:nvPr/>
          </p:nvSpPr>
          <p:spPr bwMode="auto">
            <a:xfrm>
              <a:off x="768" y="1536"/>
              <a:ext cx="192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Line 69"/>
            <p:cNvSpPr>
              <a:spLocks noChangeShapeType="1"/>
            </p:cNvSpPr>
            <p:nvPr/>
          </p:nvSpPr>
          <p:spPr bwMode="auto">
            <a:xfrm>
              <a:off x="3072" y="1536"/>
              <a:ext cx="192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80648" name="Text Box 72"/>
          <p:cNvSpPr txBox="1">
            <a:spLocks noChangeArrowheads="1"/>
          </p:cNvSpPr>
          <p:nvPr/>
        </p:nvSpPr>
        <p:spPr bwMode="auto">
          <a:xfrm>
            <a:off x="1524000" y="5638800"/>
            <a:ext cx="876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yuzlarga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endParaRPr lang="ru-RU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484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0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0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80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0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0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80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0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80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0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0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280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80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80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80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280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80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80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280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80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80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80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280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280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0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0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0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06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06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06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06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06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06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06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06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639" grpId="0" animBg="1"/>
      <p:bldP spid="280649" grpId="0" animBg="1"/>
      <p:bldP spid="280608" grpId="0" animBg="1"/>
      <p:bldP spid="280621" grpId="0"/>
      <p:bldP spid="280624" grpId="0"/>
      <p:bldP spid="280626" grpId="0"/>
      <p:bldP spid="280630" grpId="0"/>
      <p:bldP spid="280641" grpId="0"/>
      <p:bldP spid="280641" grpId="1"/>
      <p:bldP spid="280641" grpId="2"/>
      <p:bldP spid="280641" grpId="3"/>
      <p:bldP spid="280648" grpId="0"/>
      <p:bldP spid="28064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Freeform 2"/>
          <p:cNvSpPr>
            <a:spLocks/>
          </p:cNvSpPr>
          <p:nvPr/>
        </p:nvSpPr>
        <p:spPr bwMode="auto">
          <a:xfrm>
            <a:off x="3581400" y="2362200"/>
            <a:ext cx="5257800" cy="2362200"/>
          </a:xfrm>
          <a:custGeom>
            <a:avLst/>
            <a:gdLst>
              <a:gd name="T0" fmla="*/ 0 w 3312"/>
              <a:gd name="T1" fmla="*/ 1488 h 1488"/>
              <a:gd name="T2" fmla="*/ 1008 w 3312"/>
              <a:gd name="T3" fmla="*/ 0 h 1488"/>
              <a:gd name="T4" fmla="*/ 3312 w 3312"/>
              <a:gd name="T5" fmla="*/ 0 h 1488"/>
              <a:gd name="T6" fmla="*/ 2304 w 3312"/>
              <a:gd name="T7" fmla="*/ 1488 h 1488"/>
              <a:gd name="T8" fmla="*/ 0 w 3312"/>
              <a:gd name="T9" fmla="*/ 1488 h 14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12"/>
              <a:gd name="T16" fmla="*/ 0 h 1488"/>
              <a:gd name="T17" fmla="*/ 3312 w 3312"/>
              <a:gd name="T18" fmla="*/ 1488 h 14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12" h="1488">
                <a:moveTo>
                  <a:pt x="0" y="1488"/>
                </a:moveTo>
                <a:lnTo>
                  <a:pt x="1008" y="0"/>
                </a:lnTo>
                <a:lnTo>
                  <a:pt x="3312" y="0"/>
                </a:lnTo>
                <a:lnTo>
                  <a:pt x="2304" y="1488"/>
                </a:lnTo>
                <a:lnTo>
                  <a:pt x="0" y="148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9219" name="AutoShape 5"/>
          <p:cNvSpPr>
            <a:spLocks noChangeArrowheads="1"/>
          </p:cNvSpPr>
          <p:nvPr/>
        </p:nvSpPr>
        <p:spPr bwMode="auto">
          <a:xfrm>
            <a:off x="3581400" y="2362200"/>
            <a:ext cx="5257800" cy="2362200"/>
          </a:xfrm>
          <a:prstGeom prst="parallelogram">
            <a:avLst>
              <a:gd name="adj" fmla="val 67362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3200400" y="4572000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4724400" y="1905000"/>
            <a:ext cx="38664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9222" name="Text Box 8"/>
          <p:cNvSpPr txBox="1">
            <a:spLocks noChangeArrowheads="1"/>
          </p:cNvSpPr>
          <p:nvPr/>
        </p:nvSpPr>
        <p:spPr bwMode="auto">
          <a:xfrm>
            <a:off x="8686800" y="1905000"/>
            <a:ext cx="37542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sp>
        <p:nvSpPr>
          <p:cNvPr id="9223" name="Text Box 9"/>
          <p:cNvSpPr txBox="1">
            <a:spLocks noChangeArrowheads="1"/>
          </p:cNvSpPr>
          <p:nvPr/>
        </p:nvSpPr>
        <p:spPr bwMode="auto">
          <a:xfrm>
            <a:off x="6950075" y="4648200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sp>
        <p:nvSpPr>
          <p:cNvPr id="283661" name="Line 13"/>
          <p:cNvSpPr>
            <a:spLocks noChangeShapeType="1"/>
          </p:cNvSpPr>
          <p:nvPr/>
        </p:nvSpPr>
        <p:spPr bwMode="auto">
          <a:xfrm>
            <a:off x="7162800" y="4724400"/>
            <a:ext cx="19050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9225" name="Group 44"/>
          <p:cNvGrpSpPr>
            <a:grpSpLocks/>
          </p:cNvGrpSpPr>
          <p:nvPr/>
        </p:nvGrpSpPr>
        <p:grpSpPr bwMode="auto">
          <a:xfrm>
            <a:off x="4953005" y="2362200"/>
            <a:ext cx="411163" cy="2809876"/>
            <a:chOff x="2160" y="1488"/>
            <a:chExt cx="259" cy="1770"/>
          </a:xfrm>
        </p:grpSpPr>
        <p:grpSp>
          <p:nvGrpSpPr>
            <p:cNvPr id="9266" name="Group 10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9268" name="Line 11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69" name="Freeform 12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267" name="Text Box 14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8610606" y="2362200"/>
            <a:ext cx="458788" cy="2886076"/>
            <a:chOff x="3552" y="816"/>
            <a:chExt cx="289" cy="1818"/>
          </a:xfrm>
        </p:grpSpPr>
        <p:grpSp>
          <p:nvGrpSpPr>
            <p:cNvPr id="9262" name="Group 16"/>
            <p:cNvGrpSpPr>
              <a:grpSpLocks/>
            </p:cNvGrpSpPr>
            <p:nvPr/>
          </p:nvGrpSpPr>
          <p:grpSpPr bwMode="auto">
            <a:xfrm>
              <a:off x="3552" y="816"/>
              <a:ext cx="144" cy="1488"/>
              <a:chOff x="1248" y="1440"/>
              <a:chExt cx="144" cy="1488"/>
            </a:xfrm>
          </p:grpSpPr>
          <p:sp>
            <p:nvSpPr>
              <p:cNvPr id="9264" name="Line 17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65" name="Freeform 18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263" name="Text Box 19"/>
            <p:cNvSpPr txBox="1">
              <a:spLocks noChangeArrowheads="1"/>
            </p:cNvSpPr>
            <p:nvPr/>
          </p:nvSpPr>
          <p:spPr bwMode="auto">
            <a:xfrm>
              <a:off x="3600" y="2304"/>
              <a:ext cx="24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K</a:t>
              </a:r>
              <a:endParaRPr lang="ru-RU" sz="2800" b="1"/>
            </a:p>
          </p:txBody>
        </p:sp>
      </p:grpSp>
      <p:sp>
        <p:nvSpPr>
          <p:cNvPr id="9227" name="Text Box 42"/>
          <p:cNvSpPr txBox="1">
            <a:spLocks noChangeArrowheads="1"/>
          </p:cNvSpPr>
          <p:nvPr/>
        </p:nvSpPr>
        <p:spPr bwMode="auto">
          <a:xfrm>
            <a:off x="273898" y="604053"/>
            <a:ext cx="60034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45"/>
          <p:cNvGrpSpPr>
            <a:grpSpLocks/>
          </p:cNvGrpSpPr>
          <p:nvPr/>
        </p:nvGrpSpPr>
        <p:grpSpPr bwMode="auto">
          <a:xfrm rot="10304072" flipV="1">
            <a:off x="8788400" y="1447800"/>
            <a:ext cx="2260600" cy="990600"/>
            <a:chOff x="763" y="1945"/>
            <a:chExt cx="2019" cy="886"/>
          </a:xfrm>
        </p:grpSpPr>
        <p:sp>
          <p:nvSpPr>
            <p:cNvPr id="9256" name="Freeform 46"/>
            <p:cNvSpPr>
              <a:spLocks/>
            </p:cNvSpPr>
            <p:nvPr/>
          </p:nvSpPr>
          <p:spPr bwMode="auto">
            <a:xfrm rot="-3316674">
              <a:off x="1322" y="1450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3695" name="Freeform 47"/>
            <p:cNvSpPr>
              <a:spLocks/>
            </p:cNvSpPr>
            <p:nvPr/>
          </p:nvSpPr>
          <p:spPr bwMode="auto">
            <a:xfrm rot="-3316674">
              <a:off x="2484" y="2395"/>
              <a:ext cx="214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58" name="Freeform 48"/>
            <p:cNvSpPr>
              <a:spLocks/>
            </p:cNvSpPr>
            <p:nvPr/>
          </p:nvSpPr>
          <p:spPr bwMode="auto">
            <a:xfrm rot="-3316674">
              <a:off x="2671" y="2522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59" name="Group 49"/>
            <p:cNvGrpSpPr>
              <a:grpSpLocks/>
            </p:cNvGrpSpPr>
            <p:nvPr/>
          </p:nvGrpSpPr>
          <p:grpSpPr bwMode="auto">
            <a:xfrm>
              <a:off x="763" y="1945"/>
              <a:ext cx="1677" cy="744"/>
              <a:chOff x="763" y="1945"/>
              <a:chExt cx="1677" cy="744"/>
            </a:xfrm>
          </p:grpSpPr>
          <p:sp>
            <p:nvSpPr>
              <p:cNvPr id="9260" name="Freeform 50"/>
              <p:cNvSpPr>
                <a:spLocks/>
              </p:cNvSpPr>
              <p:nvPr/>
            </p:nvSpPr>
            <p:spPr bwMode="auto">
              <a:xfrm rot="-3316674">
                <a:off x="1271" y="1519"/>
                <a:ext cx="744" cy="1595"/>
              </a:xfrm>
              <a:custGeom>
                <a:avLst/>
                <a:gdLst>
                  <a:gd name="T0" fmla="*/ 867 w 1094"/>
                  <a:gd name="T1" fmla="*/ 2612 h 2612"/>
                  <a:gd name="T2" fmla="*/ 1094 w 1094"/>
                  <a:gd name="T3" fmla="*/ 2522 h 2612"/>
                  <a:gd name="T4" fmla="*/ 1016 w 1094"/>
                  <a:gd name="T5" fmla="*/ 2554 h 2612"/>
                  <a:gd name="T6" fmla="*/ 84 w 1094"/>
                  <a:gd name="T7" fmla="*/ 0 h 2612"/>
                  <a:gd name="T8" fmla="*/ 0 w 1094"/>
                  <a:gd name="T9" fmla="*/ 30 h 2612"/>
                  <a:gd name="T10" fmla="*/ 940 w 1094"/>
                  <a:gd name="T11" fmla="*/ 258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61" name="Freeform 51"/>
              <p:cNvSpPr>
                <a:spLocks/>
              </p:cNvSpPr>
              <p:nvPr/>
            </p:nvSpPr>
            <p:spPr bwMode="auto">
              <a:xfrm>
                <a:off x="763" y="2084"/>
                <a:ext cx="42" cy="155"/>
              </a:xfrm>
              <a:custGeom>
                <a:avLst/>
                <a:gdLst>
                  <a:gd name="T0" fmla="*/ 33 w 42"/>
                  <a:gd name="T1" fmla="*/ 0 h 155"/>
                  <a:gd name="T2" fmla="*/ 41 w 42"/>
                  <a:gd name="T3" fmla="*/ 48 h 155"/>
                  <a:gd name="T4" fmla="*/ 29 w 42"/>
                  <a:gd name="T5" fmla="*/ 116 h 155"/>
                  <a:gd name="T6" fmla="*/ 9 w 42"/>
                  <a:gd name="T7" fmla="*/ 152 h 155"/>
                  <a:gd name="T8" fmla="*/ 1 w 42"/>
                  <a:gd name="T9" fmla="*/ 96 h 155"/>
                  <a:gd name="T10" fmla="*/ 5 w 42"/>
                  <a:gd name="T11" fmla="*/ 52 h 155"/>
                  <a:gd name="T12" fmla="*/ 33 w 42"/>
                  <a:gd name="T13" fmla="*/ 0 h 15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2"/>
                  <a:gd name="T22" fmla="*/ 0 h 155"/>
                  <a:gd name="T23" fmla="*/ 42 w 42"/>
                  <a:gd name="T24" fmla="*/ 155 h 15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2" h="155">
                    <a:moveTo>
                      <a:pt x="33" y="0"/>
                    </a:moveTo>
                    <a:cubicBezTo>
                      <a:pt x="42" y="3"/>
                      <a:pt x="42" y="29"/>
                      <a:pt x="41" y="48"/>
                    </a:cubicBezTo>
                    <a:cubicBezTo>
                      <a:pt x="40" y="67"/>
                      <a:pt x="34" y="99"/>
                      <a:pt x="29" y="116"/>
                    </a:cubicBezTo>
                    <a:cubicBezTo>
                      <a:pt x="24" y="133"/>
                      <a:pt x="14" y="155"/>
                      <a:pt x="9" y="152"/>
                    </a:cubicBezTo>
                    <a:cubicBezTo>
                      <a:pt x="4" y="149"/>
                      <a:pt x="2" y="113"/>
                      <a:pt x="1" y="96"/>
                    </a:cubicBezTo>
                    <a:cubicBezTo>
                      <a:pt x="0" y="79"/>
                      <a:pt x="0" y="68"/>
                      <a:pt x="5" y="52"/>
                    </a:cubicBezTo>
                    <a:cubicBezTo>
                      <a:pt x="10" y="36"/>
                      <a:pt x="27" y="11"/>
                      <a:pt x="33" y="0"/>
                    </a:cubicBezTo>
                    <a:close/>
                  </a:path>
                </a:pathLst>
              </a:custGeom>
              <a:solidFill>
                <a:srgbClr val="CC0F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ru-RU"/>
              </a:p>
            </p:txBody>
          </p:sp>
        </p:grpSp>
      </p:grpSp>
      <p:grpSp>
        <p:nvGrpSpPr>
          <p:cNvPr id="8" name="Group 53"/>
          <p:cNvGrpSpPr>
            <a:grpSpLocks/>
          </p:cNvGrpSpPr>
          <p:nvPr/>
        </p:nvGrpSpPr>
        <p:grpSpPr bwMode="auto">
          <a:xfrm rot="20382236" flipV="1">
            <a:off x="2971800" y="2514600"/>
            <a:ext cx="2260600" cy="990600"/>
            <a:chOff x="763" y="1945"/>
            <a:chExt cx="2019" cy="886"/>
          </a:xfrm>
        </p:grpSpPr>
        <p:sp>
          <p:nvSpPr>
            <p:cNvPr id="9250" name="Freeform 54"/>
            <p:cNvSpPr>
              <a:spLocks/>
            </p:cNvSpPr>
            <p:nvPr/>
          </p:nvSpPr>
          <p:spPr bwMode="auto">
            <a:xfrm rot="-3316674">
              <a:off x="1322" y="1450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3703" name="Freeform 55"/>
            <p:cNvSpPr>
              <a:spLocks/>
            </p:cNvSpPr>
            <p:nvPr/>
          </p:nvSpPr>
          <p:spPr bwMode="auto">
            <a:xfrm rot="-3316674">
              <a:off x="2482" y="2398"/>
              <a:ext cx="214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52" name="Freeform 56"/>
            <p:cNvSpPr>
              <a:spLocks/>
            </p:cNvSpPr>
            <p:nvPr/>
          </p:nvSpPr>
          <p:spPr bwMode="auto">
            <a:xfrm rot="-3316674">
              <a:off x="2671" y="2522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53" name="Group 57"/>
            <p:cNvGrpSpPr>
              <a:grpSpLocks/>
            </p:cNvGrpSpPr>
            <p:nvPr/>
          </p:nvGrpSpPr>
          <p:grpSpPr bwMode="auto">
            <a:xfrm>
              <a:off x="763" y="1945"/>
              <a:ext cx="1677" cy="744"/>
              <a:chOff x="763" y="1945"/>
              <a:chExt cx="1677" cy="744"/>
            </a:xfrm>
          </p:grpSpPr>
          <p:sp>
            <p:nvSpPr>
              <p:cNvPr id="9254" name="Freeform 58"/>
              <p:cNvSpPr>
                <a:spLocks/>
              </p:cNvSpPr>
              <p:nvPr/>
            </p:nvSpPr>
            <p:spPr bwMode="auto">
              <a:xfrm rot="-3316674">
                <a:off x="1271" y="1519"/>
                <a:ext cx="744" cy="1595"/>
              </a:xfrm>
              <a:custGeom>
                <a:avLst/>
                <a:gdLst>
                  <a:gd name="T0" fmla="*/ 867 w 1094"/>
                  <a:gd name="T1" fmla="*/ 2612 h 2612"/>
                  <a:gd name="T2" fmla="*/ 1094 w 1094"/>
                  <a:gd name="T3" fmla="*/ 2522 h 2612"/>
                  <a:gd name="T4" fmla="*/ 1016 w 1094"/>
                  <a:gd name="T5" fmla="*/ 2554 h 2612"/>
                  <a:gd name="T6" fmla="*/ 84 w 1094"/>
                  <a:gd name="T7" fmla="*/ 0 h 2612"/>
                  <a:gd name="T8" fmla="*/ 0 w 1094"/>
                  <a:gd name="T9" fmla="*/ 30 h 2612"/>
                  <a:gd name="T10" fmla="*/ 940 w 1094"/>
                  <a:gd name="T11" fmla="*/ 258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55" name="Freeform 59"/>
              <p:cNvSpPr>
                <a:spLocks/>
              </p:cNvSpPr>
              <p:nvPr/>
            </p:nvSpPr>
            <p:spPr bwMode="auto">
              <a:xfrm>
                <a:off x="763" y="2084"/>
                <a:ext cx="42" cy="155"/>
              </a:xfrm>
              <a:custGeom>
                <a:avLst/>
                <a:gdLst>
                  <a:gd name="T0" fmla="*/ 33 w 42"/>
                  <a:gd name="T1" fmla="*/ 0 h 155"/>
                  <a:gd name="T2" fmla="*/ 41 w 42"/>
                  <a:gd name="T3" fmla="*/ 48 h 155"/>
                  <a:gd name="T4" fmla="*/ 29 w 42"/>
                  <a:gd name="T5" fmla="*/ 116 h 155"/>
                  <a:gd name="T6" fmla="*/ 9 w 42"/>
                  <a:gd name="T7" fmla="*/ 152 h 155"/>
                  <a:gd name="T8" fmla="*/ 1 w 42"/>
                  <a:gd name="T9" fmla="*/ 96 h 155"/>
                  <a:gd name="T10" fmla="*/ 5 w 42"/>
                  <a:gd name="T11" fmla="*/ 52 h 155"/>
                  <a:gd name="T12" fmla="*/ 33 w 42"/>
                  <a:gd name="T13" fmla="*/ 0 h 15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2"/>
                  <a:gd name="T22" fmla="*/ 0 h 155"/>
                  <a:gd name="T23" fmla="*/ 42 w 42"/>
                  <a:gd name="T24" fmla="*/ 155 h 15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2" h="155">
                    <a:moveTo>
                      <a:pt x="33" y="0"/>
                    </a:moveTo>
                    <a:cubicBezTo>
                      <a:pt x="42" y="3"/>
                      <a:pt x="42" y="29"/>
                      <a:pt x="41" y="48"/>
                    </a:cubicBezTo>
                    <a:cubicBezTo>
                      <a:pt x="40" y="67"/>
                      <a:pt x="34" y="99"/>
                      <a:pt x="29" y="116"/>
                    </a:cubicBezTo>
                    <a:cubicBezTo>
                      <a:pt x="24" y="133"/>
                      <a:pt x="14" y="155"/>
                      <a:pt x="9" y="152"/>
                    </a:cubicBezTo>
                    <a:cubicBezTo>
                      <a:pt x="4" y="149"/>
                      <a:pt x="2" y="113"/>
                      <a:pt x="1" y="96"/>
                    </a:cubicBezTo>
                    <a:cubicBezTo>
                      <a:pt x="0" y="79"/>
                      <a:pt x="0" y="68"/>
                      <a:pt x="5" y="52"/>
                    </a:cubicBezTo>
                    <a:cubicBezTo>
                      <a:pt x="10" y="36"/>
                      <a:pt x="27" y="11"/>
                      <a:pt x="33" y="0"/>
                    </a:cubicBezTo>
                    <a:close/>
                  </a:path>
                </a:pathLst>
              </a:custGeom>
              <a:solidFill>
                <a:srgbClr val="CC0F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ru-RU"/>
              </a:p>
            </p:txBody>
          </p:sp>
        </p:grpSp>
      </p:grpSp>
      <p:sp>
        <p:nvSpPr>
          <p:cNvPr id="283712" name="Text Box 64"/>
          <p:cNvSpPr txBox="1">
            <a:spLocks noChangeArrowheads="1"/>
          </p:cNvSpPr>
          <p:nvPr/>
        </p:nvSpPr>
        <p:spPr bwMode="auto">
          <a:xfrm>
            <a:off x="2809784" y="5796315"/>
            <a:ext cx="6712735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66"/>
          <p:cNvGrpSpPr>
            <a:grpSpLocks/>
          </p:cNvGrpSpPr>
          <p:nvPr/>
        </p:nvGrpSpPr>
        <p:grpSpPr bwMode="auto">
          <a:xfrm>
            <a:off x="5181599" y="2362201"/>
            <a:ext cx="2813050" cy="2047876"/>
            <a:chOff x="2304" y="1488"/>
            <a:chExt cx="1772" cy="1290"/>
          </a:xfrm>
        </p:grpSpPr>
        <p:sp>
          <p:nvSpPr>
            <p:cNvPr id="9247" name="Freeform 62"/>
            <p:cNvSpPr>
              <a:spLocks/>
            </p:cNvSpPr>
            <p:nvPr/>
          </p:nvSpPr>
          <p:spPr bwMode="auto">
            <a:xfrm>
              <a:off x="2304" y="1488"/>
              <a:ext cx="1592" cy="1064"/>
            </a:xfrm>
            <a:custGeom>
              <a:avLst/>
              <a:gdLst>
                <a:gd name="T0" fmla="*/ 0 w 1592"/>
                <a:gd name="T1" fmla="*/ 0 h 1064"/>
                <a:gd name="T2" fmla="*/ 1592 w 1592"/>
                <a:gd name="T3" fmla="*/ 1064 h 1064"/>
                <a:gd name="T4" fmla="*/ 0 60000 65536"/>
                <a:gd name="T5" fmla="*/ 0 60000 65536"/>
                <a:gd name="T6" fmla="*/ 0 w 1592"/>
                <a:gd name="T7" fmla="*/ 0 h 1064"/>
                <a:gd name="T8" fmla="*/ 1592 w 1592"/>
                <a:gd name="T9" fmla="*/ 1064 h 10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92" h="1064">
                  <a:moveTo>
                    <a:pt x="0" y="0"/>
                  </a:moveTo>
                  <a:lnTo>
                    <a:pt x="1592" y="1064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8" name="Freeform 63"/>
            <p:cNvSpPr>
              <a:spLocks/>
            </p:cNvSpPr>
            <p:nvPr/>
          </p:nvSpPr>
          <p:spPr bwMode="auto">
            <a:xfrm>
              <a:off x="3765" y="2323"/>
              <a:ext cx="227" cy="126"/>
            </a:xfrm>
            <a:custGeom>
              <a:avLst/>
              <a:gdLst>
                <a:gd name="T0" fmla="*/ 227 w 227"/>
                <a:gd name="T1" fmla="*/ 85 h 126"/>
                <a:gd name="T2" fmla="*/ 80 w 227"/>
                <a:gd name="T3" fmla="*/ 0 h 126"/>
                <a:gd name="T4" fmla="*/ 0 w 227"/>
                <a:gd name="T5" fmla="*/ 126 h 126"/>
                <a:gd name="T6" fmla="*/ 0 60000 65536"/>
                <a:gd name="T7" fmla="*/ 0 60000 65536"/>
                <a:gd name="T8" fmla="*/ 0 60000 65536"/>
                <a:gd name="T9" fmla="*/ 0 w 227"/>
                <a:gd name="T10" fmla="*/ 0 h 126"/>
                <a:gd name="T11" fmla="*/ 227 w 227"/>
                <a:gd name="T12" fmla="*/ 126 h 1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" h="126">
                  <a:moveTo>
                    <a:pt x="227" y="85"/>
                  </a:moveTo>
                  <a:lnTo>
                    <a:pt x="80" y="0"/>
                  </a:lnTo>
                  <a:lnTo>
                    <a:pt x="0" y="126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9" name="Text Box 65"/>
            <p:cNvSpPr txBox="1">
              <a:spLocks noChangeArrowheads="1"/>
            </p:cNvSpPr>
            <p:nvPr/>
          </p:nvSpPr>
          <p:spPr bwMode="auto">
            <a:xfrm>
              <a:off x="3840" y="2448"/>
              <a:ext cx="2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800" b="1"/>
                <a:t>Р</a:t>
              </a:r>
            </a:p>
          </p:txBody>
        </p:sp>
      </p:grpSp>
      <p:sp>
        <p:nvSpPr>
          <p:cNvPr id="283700" name="Freeform 52" descr="Дуб"/>
          <p:cNvSpPr>
            <a:spLocks/>
          </p:cNvSpPr>
          <p:nvPr/>
        </p:nvSpPr>
        <p:spPr bwMode="auto">
          <a:xfrm>
            <a:off x="4773613" y="1944688"/>
            <a:ext cx="4343400" cy="2082800"/>
          </a:xfrm>
          <a:custGeom>
            <a:avLst/>
            <a:gdLst>
              <a:gd name="T0" fmla="*/ 8 w 2736"/>
              <a:gd name="T1" fmla="*/ 95 h 1312"/>
              <a:gd name="T2" fmla="*/ 1831 w 2736"/>
              <a:gd name="T3" fmla="*/ 1312 h 1312"/>
              <a:gd name="T4" fmla="*/ 1766 w 2736"/>
              <a:gd name="T5" fmla="*/ 1057 h 1312"/>
              <a:gd name="T6" fmla="*/ 2310 w 2736"/>
              <a:gd name="T7" fmla="*/ 232 h 1312"/>
              <a:gd name="T8" fmla="*/ 2736 w 2736"/>
              <a:gd name="T9" fmla="*/ 12 h 1312"/>
              <a:gd name="T10" fmla="*/ 2321 w 2736"/>
              <a:gd name="T11" fmla="*/ 230 h 1312"/>
              <a:gd name="T12" fmla="*/ 601 w 2736"/>
              <a:gd name="T13" fmla="*/ 264 h 1312"/>
              <a:gd name="T14" fmla="*/ 0 w 2736"/>
              <a:gd name="T15" fmla="*/ 94 h 1312"/>
              <a:gd name="T16" fmla="*/ 602 w 2736"/>
              <a:gd name="T17" fmla="*/ 274 h 1312"/>
              <a:gd name="T18" fmla="*/ 1775 w 2736"/>
              <a:gd name="T19" fmla="*/ 1053 h 1312"/>
              <a:gd name="T20" fmla="*/ 1824 w 2736"/>
              <a:gd name="T21" fmla="*/ 1312 h 1312"/>
              <a:gd name="T22" fmla="*/ 2681 w 2736"/>
              <a:gd name="T23" fmla="*/ 47 h 1312"/>
              <a:gd name="T24" fmla="*/ 2701 w 2736"/>
              <a:gd name="T25" fmla="*/ 0 h 1312"/>
              <a:gd name="T26" fmla="*/ 2720 w 2736"/>
              <a:gd name="T27" fmla="*/ 27 h 1312"/>
              <a:gd name="T28" fmla="*/ 2688 w 2736"/>
              <a:gd name="T29" fmla="*/ 43 h 1312"/>
              <a:gd name="T30" fmla="*/ 2693 w 2736"/>
              <a:gd name="T31" fmla="*/ 20 h 1312"/>
              <a:gd name="T32" fmla="*/ 8 w 2736"/>
              <a:gd name="T33" fmla="*/ 95 h 131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736"/>
              <a:gd name="T52" fmla="*/ 0 h 1312"/>
              <a:gd name="T53" fmla="*/ 2736 w 2736"/>
              <a:gd name="T54" fmla="*/ 1312 h 131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736" h="1312">
                <a:moveTo>
                  <a:pt x="8" y="95"/>
                </a:moveTo>
                <a:lnTo>
                  <a:pt x="1831" y="1312"/>
                </a:lnTo>
                <a:lnTo>
                  <a:pt x="1766" y="1057"/>
                </a:lnTo>
                <a:lnTo>
                  <a:pt x="2310" y="232"/>
                </a:lnTo>
                <a:lnTo>
                  <a:pt x="2736" y="12"/>
                </a:lnTo>
                <a:lnTo>
                  <a:pt x="2321" y="230"/>
                </a:lnTo>
                <a:lnTo>
                  <a:pt x="601" y="264"/>
                </a:lnTo>
                <a:lnTo>
                  <a:pt x="0" y="94"/>
                </a:lnTo>
                <a:lnTo>
                  <a:pt x="602" y="274"/>
                </a:lnTo>
                <a:lnTo>
                  <a:pt x="1775" y="1053"/>
                </a:lnTo>
                <a:lnTo>
                  <a:pt x="1824" y="1312"/>
                </a:lnTo>
                <a:lnTo>
                  <a:pt x="2681" y="47"/>
                </a:lnTo>
                <a:lnTo>
                  <a:pt x="2701" y="0"/>
                </a:lnTo>
                <a:lnTo>
                  <a:pt x="2720" y="27"/>
                </a:lnTo>
                <a:lnTo>
                  <a:pt x="2688" y="43"/>
                </a:lnTo>
                <a:lnTo>
                  <a:pt x="2693" y="20"/>
                </a:lnTo>
                <a:lnTo>
                  <a:pt x="8" y="95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83715" name="Freeform 67" descr="Дуб"/>
          <p:cNvSpPr>
            <a:spLocks/>
          </p:cNvSpPr>
          <p:nvPr/>
        </p:nvSpPr>
        <p:spPr bwMode="auto">
          <a:xfrm rot="10800000">
            <a:off x="4876800" y="685800"/>
            <a:ext cx="4343400" cy="2082800"/>
          </a:xfrm>
          <a:custGeom>
            <a:avLst/>
            <a:gdLst>
              <a:gd name="T0" fmla="*/ 8 w 2736"/>
              <a:gd name="T1" fmla="*/ 95 h 1312"/>
              <a:gd name="T2" fmla="*/ 1831 w 2736"/>
              <a:gd name="T3" fmla="*/ 1312 h 1312"/>
              <a:gd name="T4" fmla="*/ 1766 w 2736"/>
              <a:gd name="T5" fmla="*/ 1057 h 1312"/>
              <a:gd name="T6" fmla="*/ 2310 w 2736"/>
              <a:gd name="T7" fmla="*/ 232 h 1312"/>
              <a:gd name="T8" fmla="*/ 2736 w 2736"/>
              <a:gd name="T9" fmla="*/ 12 h 1312"/>
              <a:gd name="T10" fmla="*/ 2321 w 2736"/>
              <a:gd name="T11" fmla="*/ 230 h 1312"/>
              <a:gd name="T12" fmla="*/ 601 w 2736"/>
              <a:gd name="T13" fmla="*/ 264 h 1312"/>
              <a:gd name="T14" fmla="*/ 0 w 2736"/>
              <a:gd name="T15" fmla="*/ 94 h 1312"/>
              <a:gd name="T16" fmla="*/ 602 w 2736"/>
              <a:gd name="T17" fmla="*/ 274 h 1312"/>
              <a:gd name="T18" fmla="*/ 1775 w 2736"/>
              <a:gd name="T19" fmla="*/ 1053 h 1312"/>
              <a:gd name="T20" fmla="*/ 1824 w 2736"/>
              <a:gd name="T21" fmla="*/ 1312 h 1312"/>
              <a:gd name="T22" fmla="*/ 2681 w 2736"/>
              <a:gd name="T23" fmla="*/ 47 h 1312"/>
              <a:gd name="T24" fmla="*/ 2701 w 2736"/>
              <a:gd name="T25" fmla="*/ 0 h 1312"/>
              <a:gd name="T26" fmla="*/ 2720 w 2736"/>
              <a:gd name="T27" fmla="*/ 27 h 1312"/>
              <a:gd name="T28" fmla="*/ 2688 w 2736"/>
              <a:gd name="T29" fmla="*/ 43 h 1312"/>
              <a:gd name="T30" fmla="*/ 2693 w 2736"/>
              <a:gd name="T31" fmla="*/ 20 h 1312"/>
              <a:gd name="T32" fmla="*/ 8 w 2736"/>
              <a:gd name="T33" fmla="*/ 95 h 131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736"/>
              <a:gd name="T52" fmla="*/ 0 h 1312"/>
              <a:gd name="T53" fmla="*/ 2736 w 2736"/>
              <a:gd name="T54" fmla="*/ 1312 h 131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736" h="1312">
                <a:moveTo>
                  <a:pt x="8" y="95"/>
                </a:moveTo>
                <a:lnTo>
                  <a:pt x="1831" y="1312"/>
                </a:lnTo>
                <a:lnTo>
                  <a:pt x="1766" y="1057"/>
                </a:lnTo>
                <a:lnTo>
                  <a:pt x="2310" y="232"/>
                </a:lnTo>
                <a:lnTo>
                  <a:pt x="2736" y="12"/>
                </a:lnTo>
                <a:lnTo>
                  <a:pt x="2321" y="230"/>
                </a:lnTo>
                <a:lnTo>
                  <a:pt x="601" y="264"/>
                </a:lnTo>
                <a:lnTo>
                  <a:pt x="0" y="94"/>
                </a:lnTo>
                <a:lnTo>
                  <a:pt x="602" y="274"/>
                </a:lnTo>
                <a:lnTo>
                  <a:pt x="1775" y="1053"/>
                </a:lnTo>
                <a:lnTo>
                  <a:pt x="1824" y="1312"/>
                </a:lnTo>
                <a:lnTo>
                  <a:pt x="2681" y="47"/>
                </a:lnTo>
                <a:lnTo>
                  <a:pt x="2701" y="0"/>
                </a:lnTo>
                <a:lnTo>
                  <a:pt x="2720" y="27"/>
                </a:lnTo>
                <a:lnTo>
                  <a:pt x="2688" y="43"/>
                </a:lnTo>
                <a:lnTo>
                  <a:pt x="2693" y="20"/>
                </a:lnTo>
                <a:lnTo>
                  <a:pt x="8" y="95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83716" name="Freeform 68"/>
          <p:cNvSpPr>
            <a:spLocks/>
          </p:cNvSpPr>
          <p:nvPr/>
        </p:nvSpPr>
        <p:spPr bwMode="auto">
          <a:xfrm>
            <a:off x="5118100" y="571500"/>
            <a:ext cx="1244600" cy="1854200"/>
          </a:xfrm>
          <a:custGeom>
            <a:avLst/>
            <a:gdLst>
              <a:gd name="T0" fmla="*/ 0 w 784"/>
              <a:gd name="T1" fmla="*/ 1168 h 1168"/>
              <a:gd name="T2" fmla="*/ 784 w 784"/>
              <a:gd name="T3" fmla="*/ 0 h 1168"/>
              <a:gd name="T4" fmla="*/ 0 60000 65536"/>
              <a:gd name="T5" fmla="*/ 0 60000 65536"/>
              <a:gd name="T6" fmla="*/ 0 w 784"/>
              <a:gd name="T7" fmla="*/ 0 h 1168"/>
              <a:gd name="T8" fmla="*/ 784 w 784"/>
              <a:gd name="T9" fmla="*/ 1168 h 11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84" h="1168">
                <a:moveTo>
                  <a:pt x="0" y="1168"/>
                </a:moveTo>
                <a:lnTo>
                  <a:pt x="784" y="0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11" name="Group 74"/>
          <p:cNvGrpSpPr>
            <a:grpSpLocks/>
          </p:cNvGrpSpPr>
          <p:nvPr/>
        </p:nvGrpSpPr>
        <p:grpSpPr bwMode="auto">
          <a:xfrm>
            <a:off x="5867400" y="228600"/>
            <a:ext cx="2971800" cy="2133600"/>
            <a:chOff x="2736" y="144"/>
            <a:chExt cx="1872" cy="1344"/>
          </a:xfrm>
        </p:grpSpPr>
        <p:sp>
          <p:nvSpPr>
            <p:cNvPr id="9244" name="Freeform 71"/>
            <p:cNvSpPr>
              <a:spLocks/>
            </p:cNvSpPr>
            <p:nvPr/>
          </p:nvSpPr>
          <p:spPr bwMode="auto">
            <a:xfrm>
              <a:off x="3016" y="424"/>
              <a:ext cx="1592" cy="1064"/>
            </a:xfrm>
            <a:custGeom>
              <a:avLst/>
              <a:gdLst>
                <a:gd name="T0" fmla="*/ 0 w 1592"/>
                <a:gd name="T1" fmla="*/ 0 h 1064"/>
                <a:gd name="T2" fmla="*/ 1592 w 1592"/>
                <a:gd name="T3" fmla="*/ 1064 h 1064"/>
                <a:gd name="T4" fmla="*/ 0 60000 65536"/>
                <a:gd name="T5" fmla="*/ 0 60000 65536"/>
                <a:gd name="T6" fmla="*/ 0 w 1592"/>
                <a:gd name="T7" fmla="*/ 0 h 1064"/>
                <a:gd name="T8" fmla="*/ 1592 w 1592"/>
                <a:gd name="T9" fmla="*/ 1064 h 10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92" h="1064">
                  <a:moveTo>
                    <a:pt x="0" y="0"/>
                  </a:moveTo>
                  <a:lnTo>
                    <a:pt x="1592" y="1064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5" name="Freeform 72"/>
            <p:cNvSpPr>
              <a:spLocks/>
            </p:cNvSpPr>
            <p:nvPr/>
          </p:nvSpPr>
          <p:spPr bwMode="auto">
            <a:xfrm rot="-10579224">
              <a:off x="2928" y="528"/>
              <a:ext cx="227" cy="126"/>
            </a:xfrm>
            <a:custGeom>
              <a:avLst/>
              <a:gdLst>
                <a:gd name="T0" fmla="*/ 227 w 227"/>
                <a:gd name="T1" fmla="*/ 85 h 126"/>
                <a:gd name="T2" fmla="*/ 80 w 227"/>
                <a:gd name="T3" fmla="*/ 0 h 126"/>
                <a:gd name="T4" fmla="*/ 0 w 227"/>
                <a:gd name="T5" fmla="*/ 126 h 126"/>
                <a:gd name="T6" fmla="*/ 0 60000 65536"/>
                <a:gd name="T7" fmla="*/ 0 60000 65536"/>
                <a:gd name="T8" fmla="*/ 0 60000 65536"/>
                <a:gd name="T9" fmla="*/ 0 w 227"/>
                <a:gd name="T10" fmla="*/ 0 h 126"/>
                <a:gd name="T11" fmla="*/ 227 w 227"/>
                <a:gd name="T12" fmla="*/ 126 h 1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" h="126">
                  <a:moveTo>
                    <a:pt x="227" y="85"/>
                  </a:moveTo>
                  <a:lnTo>
                    <a:pt x="80" y="0"/>
                  </a:lnTo>
                  <a:lnTo>
                    <a:pt x="0" y="126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6" name="Text Box 73"/>
            <p:cNvSpPr txBox="1">
              <a:spLocks noChangeArrowheads="1"/>
            </p:cNvSpPr>
            <p:nvPr/>
          </p:nvSpPr>
          <p:spPr bwMode="auto">
            <a:xfrm>
              <a:off x="2736" y="144"/>
              <a:ext cx="22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S</a:t>
              </a:r>
              <a:endParaRPr lang="ru-RU" sz="2800" b="1"/>
            </a:p>
          </p:txBody>
        </p:sp>
      </p:grpSp>
      <p:grpSp>
        <p:nvGrpSpPr>
          <p:cNvPr id="12" name="Group 75"/>
          <p:cNvGrpSpPr>
            <a:grpSpLocks/>
          </p:cNvGrpSpPr>
          <p:nvPr/>
        </p:nvGrpSpPr>
        <p:grpSpPr bwMode="auto">
          <a:xfrm rot="10304072" flipV="1">
            <a:off x="8686800" y="1371600"/>
            <a:ext cx="2260600" cy="990600"/>
            <a:chOff x="763" y="1945"/>
            <a:chExt cx="2019" cy="886"/>
          </a:xfrm>
        </p:grpSpPr>
        <p:sp>
          <p:nvSpPr>
            <p:cNvPr id="9238" name="Freeform 76"/>
            <p:cNvSpPr>
              <a:spLocks/>
            </p:cNvSpPr>
            <p:nvPr/>
          </p:nvSpPr>
          <p:spPr bwMode="auto">
            <a:xfrm rot="-3316674">
              <a:off x="1322" y="1450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3725" name="Freeform 77"/>
            <p:cNvSpPr>
              <a:spLocks/>
            </p:cNvSpPr>
            <p:nvPr/>
          </p:nvSpPr>
          <p:spPr bwMode="auto">
            <a:xfrm rot="-3316674">
              <a:off x="2484" y="2395"/>
              <a:ext cx="214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40" name="Freeform 78"/>
            <p:cNvSpPr>
              <a:spLocks/>
            </p:cNvSpPr>
            <p:nvPr/>
          </p:nvSpPr>
          <p:spPr bwMode="auto">
            <a:xfrm rot="-3316674">
              <a:off x="2671" y="2522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41" name="Group 79"/>
            <p:cNvGrpSpPr>
              <a:grpSpLocks/>
            </p:cNvGrpSpPr>
            <p:nvPr/>
          </p:nvGrpSpPr>
          <p:grpSpPr bwMode="auto">
            <a:xfrm>
              <a:off x="763" y="1945"/>
              <a:ext cx="1677" cy="744"/>
              <a:chOff x="763" y="1945"/>
              <a:chExt cx="1677" cy="744"/>
            </a:xfrm>
          </p:grpSpPr>
          <p:sp>
            <p:nvSpPr>
              <p:cNvPr id="9242" name="Freeform 80"/>
              <p:cNvSpPr>
                <a:spLocks/>
              </p:cNvSpPr>
              <p:nvPr/>
            </p:nvSpPr>
            <p:spPr bwMode="auto">
              <a:xfrm rot="-3316674">
                <a:off x="1271" y="1519"/>
                <a:ext cx="744" cy="1595"/>
              </a:xfrm>
              <a:custGeom>
                <a:avLst/>
                <a:gdLst>
                  <a:gd name="T0" fmla="*/ 867 w 1094"/>
                  <a:gd name="T1" fmla="*/ 2612 h 2612"/>
                  <a:gd name="T2" fmla="*/ 1094 w 1094"/>
                  <a:gd name="T3" fmla="*/ 2522 h 2612"/>
                  <a:gd name="T4" fmla="*/ 1016 w 1094"/>
                  <a:gd name="T5" fmla="*/ 2554 h 2612"/>
                  <a:gd name="T6" fmla="*/ 84 w 1094"/>
                  <a:gd name="T7" fmla="*/ 0 h 2612"/>
                  <a:gd name="T8" fmla="*/ 0 w 1094"/>
                  <a:gd name="T9" fmla="*/ 30 h 2612"/>
                  <a:gd name="T10" fmla="*/ 940 w 1094"/>
                  <a:gd name="T11" fmla="*/ 2584 h 26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94"/>
                  <a:gd name="T19" fmla="*/ 0 h 2612"/>
                  <a:gd name="T20" fmla="*/ 1094 w 1094"/>
                  <a:gd name="T21" fmla="*/ 2612 h 26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3" name="Freeform 81"/>
              <p:cNvSpPr>
                <a:spLocks/>
              </p:cNvSpPr>
              <p:nvPr/>
            </p:nvSpPr>
            <p:spPr bwMode="auto">
              <a:xfrm>
                <a:off x="763" y="2084"/>
                <a:ext cx="42" cy="155"/>
              </a:xfrm>
              <a:custGeom>
                <a:avLst/>
                <a:gdLst>
                  <a:gd name="T0" fmla="*/ 33 w 42"/>
                  <a:gd name="T1" fmla="*/ 0 h 155"/>
                  <a:gd name="T2" fmla="*/ 41 w 42"/>
                  <a:gd name="T3" fmla="*/ 48 h 155"/>
                  <a:gd name="T4" fmla="*/ 29 w 42"/>
                  <a:gd name="T5" fmla="*/ 116 h 155"/>
                  <a:gd name="T6" fmla="*/ 9 w 42"/>
                  <a:gd name="T7" fmla="*/ 152 h 155"/>
                  <a:gd name="T8" fmla="*/ 1 w 42"/>
                  <a:gd name="T9" fmla="*/ 96 h 155"/>
                  <a:gd name="T10" fmla="*/ 5 w 42"/>
                  <a:gd name="T11" fmla="*/ 52 h 155"/>
                  <a:gd name="T12" fmla="*/ 33 w 42"/>
                  <a:gd name="T13" fmla="*/ 0 h 15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2"/>
                  <a:gd name="T22" fmla="*/ 0 h 155"/>
                  <a:gd name="T23" fmla="*/ 42 w 42"/>
                  <a:gd name="T24" fmla="*/ 155 h 15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2" h="155">
                    <a:moveTo>
                      <a:pt x="33" y="0"/>
                    </a:moveTo>
                    <a:cubicBezTo>
                      <a:pt x="42" y="3"/>
                      <a:pt x="42" y="29"/>
                      <a:pt x="41" y="48"/>
                    </a:cubicBezTo>
                    <a:cubicBezTo>
                      <a:pt x="40" y="67"/>
                      <a:pt x="34" y="99"/>
                      <a:pt x="29" y="116"/>
                    </a:cubicBezTo>
                    <a:cubicBezTo>
                      <a:pt x="24" y="133"/>
                      <a:pt x="14" y="155"/>
                      <a:pt x="9" y="152"/>
                    </a:cubicBezTo>
                    <a:cubicBezTo>
                      <a:pt x="4" y="149"/>
                      <a:pt x="2" y="113"/>
                      <a:pt x="1" y="96"/>
                    </a:cubicBezTo>
                    <a:cubicBezTo>
                      <a:pt x="0" y="79"/>
                      <a:pt x="0" y="68"/>
                      <a:pt x="5" y="52"/>
                    </a:cubicBezTo>
                    <a:cubicBezTo>
                      <a:pt x="10" y="36"/>
                      <a:pt x="27" y="11"/>
                      <a:pt x="33" y="0"/>
                    </a:cubicBezTo>
                    <a:close/>
                  </a:path>
                </a:pathLst>
              </a:custGeom>
              <a:solidFill>
                <a:srgbClr val="CC0F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ru-RU"/>
              </a:p>
            </p:txBody>
          </p:sp>
        </p:grpSp>
      </p:grpSp>
      <p:sp>
        <p:nvSpPr>
          <p:cNvPr id="283691" name="Freeform 43" descr="Дуб"/>
          <p:cNvSpPr>
            <a:spLocks/>
          </p:cNvSpPr>
          <p:nvPr/>
        </p:nvSpPr>
        <p:spPr bwMode="auto">
          <a:xfrm>
            <a:off x="6303964" y="1219201"/>
            <a:ext cx="2535237" cy="3529013"/>
          </a:xfrm>
          <a:custGeom>
            <a:avLst/>
            <a:gdLst>
              <a:gd name="T0" fmla="*/ 1594 w 1597"/>
              <a:gd name="T1" fmla="*/ 7 h 2223"/>
              <a:gd name="T2" fmla="*/ 1584 w 1597"/>
              <a:gd name="T3" fmla="*/ 2199 h 2223"/>
              <a:gd name="T4" fmla="*/ 1409 w 1597"/>
              <a:gd name="T5" fmla="*/ 2002 h 2223"/>
              <a:gd name="T6" fmla="*/ 421 w 1597"/>
              <a:gd name="T7" fmla="*/ 1993 h 2223"/>
              <a:gd name="T8" fmla="*/ 0 w 1597"/>
              <a:gd name="T9" fmla="*/ 2223 h 2223"/>
              <a:gd name="T10" fmla="*/ 413 w 1597"/>
              <a:gd name="T11" fmla="*/ 2001 h 2223"/>
              <a:gd name="T12" fmla="*/ 1403 w 1597"/>
              <a:gd name="T13" fmla="*/ 593 h 2223"/>
              <a:gd name="T14" fmla="*/ 1597 w 1597"/>
              <a:gd name="T15" fmla="*/ 0 h 2223"/>
              <a:gd name="T16" fmla="*/ 1410 w 1597"/>
              <a:gd name="T17" fmla="*/ 600 h 2223"/>
              <a:gd name="T18" fmla="*/ 1401 w 1597"/>
              <a:gd name="T19" fmla="*/ 2008 h 2223"/>
              <a:gd name="T20" fmla="*/ 1588 w 1597"/>
              <a:gd name="T21" fmla="*/ 2193 h 2223"/>
              <a:gd name="T22" fmla="*/ 10 w 1597"/>
              <a:gd name="T23" fmla="*/ 2187 h 2223"/>
              <a:gd name="T24" fmla="*/ 22 w 1597"/>
              <a:gd name="T25" fmla="*/ 2218 h 2223"/>
              <a:gd name="T26" fmla="*/ 53 w 1597"/>
              <a:gd name="T27" fmla="*/ 2200 h 2223"/>
              <a:gd name="T28" fmla="*/ 31 w 1597"/>
              <a:gd name="T29" fmla="*/ 2192 h 2223"/>
              <a:gd name="T30" fmla="*/ 1594 w 1597"/>
              <a:gd name="T31" fmla="*/ 7 h 222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597"/>
              <a:gd name="T49" fmla="*/ 0 h 2223"/>
              <a:gd name="T50" fmla="*/ 1597 w 1597"/>
              <a:gd name="T51" fmla="*/ 2223 h 222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597" h="2223">
                <a:moveTo>
                  <a:pt x="1594" y="7"/>
                </a:moveTo>
                <a:lnTo>
                  <a:pt x="1584" y="2199"/>
                </a:lnTo>
                <a:lnTo>
                  <a:pt x="1409" y="2002"/>
                </a:lnTo>
                <a:lnTo>
                  <a:pt x="421" y="1993"/>
                </a:lnTo>
                <a:lnTo>
                  <a:pt x="0" y="2223"/>
                </a:lnTo>
                <a:lnTo>
                  <a:pt x="413" y="2001"/>
                </a:lnTo>
                <a:lnTo>
                  <a:pt x="1403" y="593"/>
                </a:lnTo>
                <a:lnTo>
                  <a:pt x="1597" y="0"/>
                </a:lnTo>
                <a:lnTo>
                  <a:pt x="1410" y="600"/>
                </a:lnTo>
                <a:lnTo>
                  <a:pt x="1401" y="2008"/>
                </a:lnTo>
                <a:lnTo>
                  <a:pt x="1588" y="2193"/>
                </a:lnTo>
                <a:lnTo>
                  <a:pt x="10" y="2187"/>
                </a:lnTo>
                <a:lnTo>
                  <a:pt x="22" y="2218"/>
                </a:lnTo>
                <a:lnTo>
                  <a:pt x="53" y="2200"/>
                </a:lnTo>
                <a:lnTo>
                  <a:pt x="31" y="2192"/>
                </a:lnTo>
                <a:lnTo>
                  <a:pt x="1594" y="7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408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3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3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3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37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83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11111E-6 L 0.26806 0.25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83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83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3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3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36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3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3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3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83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33333E-6 L 0.00139 0.41667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20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283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83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83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83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22222E-6 L -0.29027 -0.25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00" y="-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83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83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283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0" grpId="0" animBg="1"/>
      <p:bldP spid="283661" grpId="0" animBg="1"/>
      <p:bldP spid="283712" grpId="0"/>
      <p:bldP spid="283700" grpId="0" animBg="1"/>
      <p:bldP spid="283700" grpId="1" animBg="1"/>
      <p:bldP spid="283715" grpId="0" animBg="1"/>
      <p:bldP spid="283715" grpId="1" animBg="1"/>
      <p:bldP spid="283716" grpId="0" animBg="1"/>
      <p:bldP spid="283691" grpId="0" animBg="1"/>
      <p:bldP spid="28369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reeform 2"/>
          <p:cNvSpPr>
            <a:spLocks/>
          </p:cNvSpPr>
          <p:nvPr/>
        </p:nvSpPr>
        <p:spPr bwMode="auto">
          <a:xfrm>
            <a:off x="3581400" y="2362200"/>
            <a:ext cx="5257800" cy="2362200"/>
          </a:xfrm>
          <a:custGeom>
            <a:avLst/>
            <a:gdLst>
              <a:gd name="T0" fmla="*/ 0 w 3312"/>
              <a:gd name="T1" fmla="*/ 1488 h 1488"/>
              <a:gd name="T2" fmla="*/ 1008 w 3312"/>
              <a:gd name="T3" fmla="*/ 0 h 1488"/>
              <a:gd name="T4" fmla="*/ 3312 w 3312"/>
              <a:gd name="T5" fmla="*/ 0 h 1488"/>
              <a:gd name="T6" fmla="*/ 2304 w 3312"/>
              <a:gd name="T7" fmla="*/ 1488 h 1488"/>
              <a:gd name="T8" fmla="*/ 0 w 3312"/>
              <a:gd name="T9" fmla="*/ 1488 h 14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12"/>
              <a:gd name="T16" fmla="*/ 0 h 1488"/>
              <a:gd name="T17" fmla="*/ 3312 w 3312"/>
              <a:gd name="T18" fmla="*/ 1488 h 14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12" h="1488">
                <a:moveTo>
                  <a:pt x="0" y="1488"/>
                </a:moveTo>
                <a:lnTo>
                  <a:pt x="1008" y="0"/>
                </a:lnTo>
                <a:lnTo>
                  <a:pt x="3312" y="0"/>
                </a:lnTo>
                <a:lnTo>
                  <a:pt x="2304" y="1488"/>
                </a:lnTo>
                <a:lnTo>
                  <a:pt x="0" y="148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3581400" y="2362200"/>
            <a:ext cx="5257800" cy="2362200"/>
          </a:xfrm>
          <a:prstGeom prst="parallelogram">
            <a:avLst>
              <a:gd name="adj" fmla="val 67362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200400" y="4572000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724400" y="1905000"/>
            <a:ext cx="38664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8686800" y="1905000"/>
            <a:ext cx="37542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6950075" y="4648200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sp>
        <p:nvSpPr>
          <p:cNvPr id="286728" name="Line 8"/>
          <p:cNvSpPr>
            <a:spLocks noChangeShapeType="1"/>
          </p:cNvSpPr>
          <p:nvPr/>
        </p:nvSpPr>
        <p:spPr bwMode="auto">
          <a:xfrm>
            <a:off x="7162800" y="4724400"/>
            <a:ext cx="19050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953005" y="2362200"/>
            <a:ext cx="411163" cy="2809876"/>
            <a:chOff x="2160" y="1488"/>
            <a:chExt cx="259" cy="1770"/>
          </a:xfrm>
        </p:grpSpPr>
        <p:grpSp>
          <p:nvGrpSpPr>
            <p:cNvPr id="10287" name="Group 10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10289" name="Line 11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90" name="Freeform 12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288" name="Text Box 13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8610606" y="2362200"/>
            <a:ext cx="458788" cy="2886076"/>
            <a:chOff x="3552" y="816"/>
            <a:chExt cx="289" cy="1818"/>
          </a:xfrm>
        </p:grpSpPr>
        <p:grpSp>
          <p:nvGrpSpPr>
            <p:cNvPr id="10283" name="Group 15"/>
            <p:cNvGrpSpPr>
              <a:grpSpLocks/>
            </p:cNvGrpSpPr>
            <p:nvPr/>
          </p:nvGrpSpPr>
          <p:grpSpPr bwMode="auto">
            <a:xfrm>
              <a:off x="3552" y="816"/>
              <a:ext cx="144" cy="1488"/>
              <a:chOff x="1248" y="1440"/>
              <a:chExt cx="144" cy="1488"/>
            </a:xfrm>
          </p:grpSpPr>
          <p:sp>
            <p:nvSpPr>
              <p:cNvPr id="10285" name="Line 16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86" name="Freeform 17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284" name="Text Box 18"/>
            <p:cNvSpPr txBox="1">
              <a:spLocks noChangeArrowheads="1"/>
            </p:cNvSpPr>
            <p:nvPr/>
          </p:nvSpPr>
          <p:spPr bwMode="auto">
            <a:xfrm>
              <a:off x="3600" y="2304"/>
              <a:ext cx="24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K</a:t>
              </a:r>
              <a:endParaRPr lang="ru-RU" sz="2800" b="1"/>
            </a:p>
          </p:txBody>
        </p:sp>
      </p:grp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5181599" y="2362201"/>
            <a:ext cx="2813050" cy="2047876"/>
            <a:chOff x="2304" y="1488"/>
            <a:chExt cx="1772" cy="1290"/>
          </a:xfrm>
        </p:grpSpPr>
        <p:sp>
          <p:nvSpPr>
            <p:cNvPr id="10280" name="Freeform 36"/>
            <p:cNvSpPr>
              <a:spLocks/>
            </p:cNvSpPr>
            <p:nvPr/>
          </p:nvSpPr>
          <p:spPr bwMode="auto">
            <a:xfrm>
              <a:off x="2304" y="1488"/>
              <a:ext cx="1592" cy="1064"/>
            </a:xfrm>
            <a:custGeom>
              <a:avLst/>
              <a:gdLst>
                <a:gd name="T0" fmla="*/ 0 w 1592"/>
                <a:gd name="T1" fmla="*/ 0 h 1064"/>
                <a:gd name="T2" fmla="*/ 1592 w 1592"/>
                <a:gd name="T3" fmla="*/ 1064 h 1064"/>
                <a:gd name="T4" fmla="*/ 0 60000 65536"/>
                <a:gd name="T5" fmla="*/ 0 60000 65536"/>
                <a:gd name="T6" fmla="*/ 0 w 1592"/>
                <a:gd name="T7" fmla="*/ 0 h 1064"/>
                <a:gd name="T8" fmla="*/ 1592 w 1592"/>
                <a:gd name="T9" fmla="*/ 1064 h 10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92" h="1064">
                  <a:moveTo>
                    <a:pt x="0" y="0"/>
                  </a:moveTo>
                  <a:lnTo>
                    <a:pt x="1592" y="1064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1" name="Freeform 37"/>
            <p:cNvSpPr>
              <a:spLocks/>
            </p:cNvSpPr>
            <p:nvPr/>
          </p:nvSpPr>
          <p:spPr bwMode="auto">
            <a:xfrm>
              <a:off x="3765" y="2323"/>
              <a:ext cx="227" cy="126"/>
            </a:xfrm>
            <a:custGeom>
              <a:avLst/>
              <a:gdLst>
                <a:gd name="T0" fmla="*/ 227 w 227"/>
                <a:gd name="T1" fmla="*/ 85 h 126"/>
                <a:gd name="T2" fmla="*/ 80 w 227"/>
                <a:gd name="T3" fmla="*/ 0 h 126"/>
                <a:gd name="T4" fmla="*/ 0 w 227"/>
                <a:gd name="T5" fmla="*/ 126 h 126"/>
                <a:gd name="T6" fmla="*/ 0 60000 65536"/>
                <a:gd name="T7" fmla="*/ 0 60000 65536"/>
                <a:gd name="T8" fmla="*/ 0 60000 65536"/>
                <a:gd name="T9" fmla="*/ 0 w 227"/>
                <a:gd name="T10" fmla="*/ 0 h 126"/>
                <a:gd name="T11" fmla="*/ 227 w 227"/>
                <a:gd name="T12" fmla="*/ 126 h 1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" h="126">
                  <a:moveTo>
                    <a:pt x="227" y="85"/>
                  </a:moveTo>
                  <a:lnTo>
                    <a:pt x="80" y="0"/>
                  </a:lnTo>
                  <a:lnTo>
                    <a:pt x="0" y="126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2" name="Text Box 38"/>
            <p:cNvSpPr txBox="1">
              <a:spLocks noChangeArrowheads="1"/>
            </p:cNvSpPr>
            <p:nvPr/>
          </p:nvSpPr>
          <p:spPr bwMode="auto">
            <a:xfrm>
              <a:off x="3840" y="2448"/>
              <a:ext cx="2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800" b="1"/>
                <a:t>Р</a:t>
              </a:r>
            </a:p>
          </p:txBody>
        </p:sp>
      </p:grpSp>
      <p:sp>
        <p:nvSpPr>
          <p:cNvPr id="286761" name="Freeform 41"/>
          <p:cNvSpPr>
            <a:spLocks/>
          </p:cNvSpPr>
          <p:nvPr/>
        </p:nvSpPr>
        <p:spPr bwMode="auto">
          <a:xfrm>
            <a:off x="5118100" y="571500"/>
            <a:ext cx="1244600" cy="1854200"/>
          </a:xfrm>
          <a:custGeom>
            <a:avLst/>
            <a:gdLst>
              <a:gd name="T0" fmla="*/ 0 w 784"/>
              <a:gd name="T1" fmla="*/ 1168 h 1168"/>
              <a:gd name="T2" fmla="*/ 784 w 784"/>
              <a:gd name="T3" fmla="*/ 0 h 1168"/>
              <a:gd name="T4" fmla="*/ 0 60000 65536"/>
              <a:gd name="T5" fmla="*/ 0 60000 65536"/>
              <a:gd name="T6" fmla="*/ 0 w 784"/>
              <a:gd name="T7" fmla="*/ 0 h 1168"/>
              <a:gd name="T8" fmla="*/ 784 w 784"/>
              <a:gd name="T9" fmla="*/ 1168 h 11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84" h="1168">
                <a:moveTo>
                  <a:pt x="0" y="1168"/>
                </a:moveTo>
                <a:lnTo>
                  <a:pt x="784" y="0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7" name="Group 42"/>
          <p:cNvGrpSpPr>
            <a:grpSpLocks/>
          </p:cNvGrpSpPr>
          <p:nvPr/>
        </p:nvGrpSpPr>
        <p:grpSpPr bwMode="auto">
          <a:xfrm>
            <a:off x="5867400" y="228600"/>
            <a:ext cx="2971800" cy="2133600"/>
            <a:chOff x="2736" y="144"/>
            <a:chExt cx="1872" cy="1344"/>
          </a:xfrm>
        </p:grpSpPr>
        <p:sp>
          <p:nvSpPr>
            <p:cNvPr id="10277" name="Freeform 43"/>
            <p:cNvSpPr>
              <a:spLocks/>
            </p:cNvSpPr>
            <p:nvPr/>
          </p:nvSpPr>
          <p:spPr bwMode="auto">
            <a:xfrm>
              <a:off x="3016" y="424"/>
              <a:ext cx="1592" cy="1064"/>
            </a:xfrm>
            <a:custGeom>
              <a:avLst/>
              <a:gdLst>
                <a:gd name="T0" fmla="*/ 0 w 1592"/>
                <a:gd name="T1" fmla="*/ 0 h 1064"/>
                <a:gd name="T2" fmla="*/ 1592 w 1592"/>
                <a:gd name="T3" fmla="*/ 1064 h 1064"/>
                <a:gd name="T4" fmla="*/ 0 60000 65536"/>
                <a:gd name="T5" fmla="*/ 0 60000 65536"/>
                <a:gd name="T6" fmla="*/ 0 w 1592"/>
                <a:gd name="T7" fmla="*/ 0 h 1064"/>
                <a:gd name="T8" fmla="*/ 1592 w 1592"/>
                <a:gd name="T9" fmla="*/ 1064 h 10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92" h="1064">
                  <a:moveTo>
                    <a:pt x="0" y="0"/>
                  </a:moveTo>
                  <a:lnTo>
                    <a:pt x="1592" y="1064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8" name="Freeform 44"/>
            <p:cNvSpPr>
              <a:spLocks/>
            </p:cNvSpPr>
            <p:nvPr/>
          </p:nvSpPr>
          <p:spPr bwMode="auto">
            <a:xfrm rot="-10579224">
              <a:off x="2928" y="528"/>
              <a:ext cx="227" cy="126"/>
            </a:xfrm>
            <a:custGeom>
              <a:avLst/>
              <a:gdLst>
                <a:gd name="T0" fmla="*/ 227 w 227"/>
                <a:gd name="T1" fmla="*/ 85 h 126"/>
                <a:gd name="T2" fmla="*/ 80 w 227"/>
                <a:gd name="T3" fmla="*/ 0 h 126"/>
                <a:gd name="T4" fmla="*/ 0 w 227"/>
                <a:gd name="T5" fmla="*/ 126 h 126"/>
                <a:gd name="T6" fmla="*/ 0 60000 65536"/>
                <a:gd name="T7" fmla="*/ 0 60000 65536"/>
                <a:gd name="T8" fmla="*/ 0 60000 65536"/>
                <a:gd name="T9" fmla="*/ 0 w 227"/>
                <a:gd name="T10" fmla="*/ 0 h 126"/>
                <a:gd name="T11" fmla="*/ 227 w 227"/>
                <a:gd name="T12" fmla="*/ 126 h 1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" h="126">
                  <a:moveTo>
                    <a:pt x="227" y="85"/>
                  </a:moveTo>
                  <a:lnTo>
                    <a:pt x="80" y="0"/>
                  </a:lnTo>
                  <a:lnTo>
                    <a:pt x="0" y="126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9" name="Text Box 45"/>
            <p:cNvSpPr txBox="1">
              <a:spLocks noChangeArrowheads="1"/>
            </p:cNvSpPr>
            <p:nvPr/>
          </p:nvSpPr>
          <p:spPr bwMode="auto">
            <a:xfrm>
              <a:off x="2736" y="144"/>
              <a:ext cx="22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S</a:t>
              </a:r>
              <a:endParaRPr lang="ru-RU" sz="2800" b="1"/>
            </a:p>
          </p:txBody>
        </p:sp>
      </p:grpSp>
      <p:grpSp>
        <p:nvGrpSpPr>
          <p:cNvPr id="8" name="Group 59"/>
          <p:cNvGrpSpPr>
            <a:grpSpLocks/>
          </p:cNvGrpSpPr>
          <p:nvPr/>
        </p:nvGrpSpPr>
        <p:grpSpPr bwMode="auto">
          <a:xfrm>
            <a:off x="7010400" y="1905000"/>
            <a:ext cx="457200" cy="2819400"/>
            <a:chOff x="3456" y="1200"/>
            <a:chExt cx="288" cy="1776"/>
          </a:xfrm>
        </p:grpSpPr>
        <p:grpSp>
          <p:nvGrpSpPr>
            <p:cNvPr id="10273" name="Group 55"/>
            <p:cNvGrpSpPr>
              <a:grpSpLocks/>
            </p:cNvGrpSpPr>
            <p:nvPr/>
          </p:nvGrpSpPr>
          <p:grpSpPr bwMode="auto">
            <a:xfrm rot="10800000">
              <a:off x="3600" y="1488"/>
              <a:ext cx="144" cy="1488"/>
              <a:chOff x="1248" y="1440"/>
              <a:chExt cx="144" cy="1488"/>
            </a:xfrm>
          </p:grpSpPr>
          <p:sp>
            <p:nvSpPr>
              <p:cNvPr id="10275" name="Line 56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76" name="Freeform 57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274" name="Text Box 58"/>
            <p:cNvSpPr txBox="1">
              <a:spLocks noChangeArrowheads="1"/>
            </p:cNvSpPr>
            <p:nvPr/>
          </p:nvSpPr>
          <p:spPr bwMode="auto">
            <a:xfrm>
              <a:off x="3456" y="1200"/>
              <a:ext cx="22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F</a:t>
              </a:r>
              <a:endParaRPr lang="ru-RU" sz="2800" b="1"/>
            </a:p>
          </p:txBody>
        </p:sp>
      </p:grpSp>
      <p:sp>
        <p:nvSpPr>
          <p:cNvPr id="286780" name="Freeform 60"/>
          <p:cNvSpPr>
            <a:spLocks/>
          </p:cNvSpPr>
          <p:nvPr/>
        </p:nvSpPr>
        <p:spPr bwMode="auto">
          <a:xfrm>
            <a:off x="2679700" y="2374900"/>
            <a:ext cx="2489200" cy="1588"/>
          </a:xfrm>
          <a:custGeom>
            <a:avLst/>
            <a:gdLst>
              <a:gd name="T0" fmla="*/ 0 w 1568"/>
              <a:gd name="T1" fmla="*/ 0 h 1"/>
              <a:gd name="T2" fmla="*/ 1568 w 1568"/>
              <a:gd name="T3" fmla="*/ 0 h 1"/>
              <a:gd name="T4" fmla="*/ 0 60000 65536"/>
              <a:gd name="T5" fmla="*/ 0 60000 65536"/>
              <a:gd name="T6" fmla="*/ 0 w 1568"/>
              <a:gd name="T7" fmla="*/ 0 h 1"/>
              <a:gd name="T8" fmla="*/ 1568 w 156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68" h="1">
                <a:moveTo>
                  <a:pt x="0" y="0"/>
                </a:moveTo>
                <a:lnTo>
                  <a:pt x="1568" y="0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10" name="Group 61"/>
          <p:cNvGrpSpPr>
            <a:grpSpLocks/>
          </p:cNvGrpSpPr>
          <p:nvPr/>
        </p:nvGrpSpPr>
        <p:grpSpPr bwMode="auto">
          <a:xfrm>
            <a:off x="3352800" y="1905000"/>
            <a:ext cx="457200" cy="2819400"/>
            <a:chOff x="3456" y="1200"/>
            <a:chExt cx="288" cy="1776"/>
          </a:xfrm>
        </p:grpSpPr>
        <p:grpSp>
          <p:nvGrpSpPr>
            <p:cNvPr id="10269" name="Group 62"/>
            <p:cNvGrpSpPr>
              <a:grpSpLocks/>
            </p:cNvGrpSpPr>
            <p:nvPr/>
          </p:nvGrpSpPr>
          <p:grpSpPr bwMode="auto">
            <a:xfrm rot="10800000">
              <a:off x="3600" y="1488"/>
              <a:ext cx="144" cy="1488"/>
              <a:chOff x="1248" y="1440"/>
              <a:chExt cx="144" cy="1488"/>
            </a:xfrm>
          </p:grpSpPr>
          <p:sp>
            <p:nvSpPr>
              <p:cNvPr id="10271" name="Line 63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72" name="Freeform 64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270" name="Text Box 65"/>
            <p:cNvSpPr txBox="1">
              <a:spLocks noChangeArrowheads="1"/>
            </p:cNvSpPr>
            <p:nvPr/>
          </p:nvSpPr>
          <p:spPr bwMode="auto">
            <a:xfrm>
              <a:off x="3456" y="1200"/>
              <a:ext cx="2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L</a:t>
              </a:r>
              <a:endParaRPr lang="ru-RU" sz="2800" b="1"/>
            </a:p>
          </p:txBody>
        </p:sp>
      </p:grpSp>
      <p:grpSp>
        <p:nvGrpSpPr>
          <p:cNvPr id="12" name="Group 76"/>
          <p:cNvGrpSpPr>
            <a:grpSpLocks/>
          </p:cNvGrpSpPr>
          <p:nvPr/>
        </p:nvGrpSpPr>
        <p:grpSpPr bwMode="auto">
          <a:xfrm>
            <a:off x="4343400" y="2667001"/>
            <a:ext cx="2908300" cy="2049463"/>
            <a:chOff x="1776" y="1680"/>
            <a:chExt cx="1832" cy="1291"/>
          </a:xfrm>
        </p:grpSpPr>
        <p:grpSp>
          <p:nvGrpSpPr>
            <p:cNvPr id="10265" name="Group 70"/>
            <p:cNvGrpSpPr>
              <a:grpSpLocks/>
            </p:cNvGrpSpPr>
            <p:nvPr/>
          </p:nvGrpSpPr>
          <p:grpSpPr bwMode="auto">
            <a:xfrm>
              <a:off x="2016" y="1776"/>
              <a:ext cx="1592" cy="1195"/>
              <a:chOff x="1824" y="2701"/>
              <a:chExt cx="1592" cy="1195"/>
            </a:xfrm>
          </p:grpSpPr>
          <p:sp>
            <p:nvSpPr>
              <p:cNvPr id="10267" name="Freeform 67"/>
              <p:cNvSpPr>
                <a:spLocks/>
              </p:cNvSpPr>
              <p:nvPr/>
            </p:nvSpPr>
            <p:spPr bwMode="auto">
              <a:xfrm rot="10800000">
                <a:off x="1824" y="2832"/>
                <a:ext cx="1592" cy="1064"/>
              </a:xfrm>
              <a:custGeom>
                <a:avLst/>
                <a:gdLst>
                  <a:gd name="T0" fmla="*/ 0 w 1592"/>
                  <a:gd name="T1" fmla="*/ 0 h 1064"/>
                  <a:gd name="T2" fmla="*/ 1592 w 1592"/>
                  <a:gd name="T3" fmla="*/ 1064 h 1064"/>
                  <a:gd name="T4" fmla="*/ 0 60000 65536"/>
                  <a:gd name="T5" fmla="*/ 0 60000 65536"/>
                  <a:gd name="T6" fmla="*/ 0 w 1592"/>
                  <a:gd name="T7" fmla="*/ 0 h 1064"/>
                  <a:gd name="T8" fmla="*/ 1592 w 1592"/>
                  <a:gd name="T9" fmla="*/ 1064 h 106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92" h="1064">
                    <a:moveTo>
                      <a:pt x="0" y="0"/>
                    </a:moveTo>
                    <a:lnTo>
                      <a:pt x="1592" y="1064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68" name="Freeform 68"/>
              <p:cNvSpPr>
                <a:spLocks/>
              </p:cNvSpPr>
              <p:nvPr/>
            </p:nvSpPr>
            <p:spPr bwMode="auto">
              <a:xfrm rot="14674259" flipV="1">
                <a:off x="1869" y="2752"/>
                <a:ext cx="227" cy="126"/>
              </a:xfrm>
              <a:custGeom>
                <a:avLst/>
                <a:gdLst>
                  <a:gd name="T0" fmla="*/ 227 w 227"/>
                  <a:gd name="T1" fmla="*/ 85 h 126"/>
                  <a:gd name="T2" fmla="*/ 80 w 227"/>
                  <a:gd name="T3" fmla="*/ 0 h 126"/>
                  <a:gd name="T4" fmla="*/ 0 w 227"/>
                  <a:gd name="T5" fmla="*/ 126 h 126"/>
                  <a:gd name="T6" fmla="*/ 0 60000 65536"/>
                  <a:gd name="T7" fmla="*/ 0 60000 65536"/>
                  <a:gd name="T8" fmla="*/ 0 60000 65536"/>
                  <a:gd name="T9" fmla="*/ 0 w 227"/>
                  <a:gd name="T10" fmla="*/ 0 h 126"/>
                  <a:gd name="T11" fmla="*/ 227 w 227"/>
                  <a:gd name="T12" fmla="*/ 126 h 12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7" h="126">
                    <a:moveTo>
                      <a:pt x="227" y="85"/>
                    </a:moveTo>
                    <a:lnTo>
                      <a:pt x="80" y="0"/>
                    </a:lnTo>
                    <a:lnTo>
                      <a:pt x="0" y="126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266" name="Text Box 69"/>
            <p:cNvSpPr txBox="1">
              <a:spLocks noChangeArrowheads="1"/>
            </p:cNvSpPr>
            <p:nvPr/>
          </p:nvSpPr>
          <p:spPr bwMode="auto">
            <a:xfrm>
              <a:off x="1776" y="1680"/>
              <a:ext cx="24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R</a:t>
              </a:r>
              <a:endParaRPr lang="ru-RU" sz="2800" b="1"/>
            </a:p>
          </p:txBody>
        </p:sp>
      </p:grpSp>
      <p:sp>
        <p:nvSpPr>
          <p:cNvPr id="286791" name="Freeform 71"/>
          <p:cNvSpPr>
            <a:spLocks/>
          </p:cNvSpPr>
          <p:nvPr/>
        </p:nvSpPr>
        <p:spPr bwMode="auto">
          <a:xfrm>
            <a:off x="5994400" y="4699000"/>
            <a:ext cx="1244600" cy="1854200"/>
          </a:xfrm>
          <a:custGeom>
            <a:avLst/>
            <a:gdLst>
              <a:gd name="T0" fmla="*/ 0 w 784"/>
              <a:gd name="T1" fmla="*/ 1168 h 1168"/>
              <a:gd name="T2" fmla="*/ 784 w 784"/>
              <a:gd name="T3" fmla="*/ 0 h 1168"/>
              <a:gd name="T4" fmla="*/ 0 60000 65536"/>
              <a:gd name="T5" fmla="*/ 0 60000 65536"/>
              <a:gd name="T6" fmla="*/ 0 w 784"/>
              <a:gd name="T7" fmla="*/ 0 h 1168"/>
              <a:gd name="T8" fmla="*/ 784 w 784"/>
              <a:gd name="T9" fmla="*/ 1168 h 11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84" h="1168">
                <a:moveTo>
                  <a:pt x="0" y="1168"/>
                </a:moveTo>
                <a:lnTo>
                  <a:pt x="784" y="0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14" name="Group 72"/>
          <p:cNvGrpSpPr>
            <a:grpSpLocks/>
          </p:cNvGrpSpPr>
          <p:nvPr/>
        </p:nvGrpSpPr>
        <p:grpSpPr bwMode="auto">
          <a:xfrm>
            <a:off x="3581400" y="4724401"/>
            <a:ext cx="2797175" cy="2047876"/>
            <a:chOff x="2304" y="1488"/>
            <a:chExt cx="1762" cy="1290"/>
          </a:xfrm>
        </p:grpSpPr>
        <p:sp>
          <p:nvSpPr>
            <p:cNvPr id="10262" name="Freeform 73"/>
            <p:cNvSpPr>
              <a:spLocks/>
            </p:cNvSpPr>
            <p:nvPr/>
          </p:nvSpPr>
          <p:spPr bwMode="auto">
            <a:xfrm>
              <a:off x="2304" y="1488"/>
              <a:ext cx="1592" cy="1064"/>
            </a:xfrm>
            <a:custGeom>
              <a:avLst/>
              <a:gdLst>
                <a:gd name="T0" fmla="*/ 0 w 1592"/>
                <a:gd name="T1" fmla="*/ 0 h 1064"/>
                <a:gd name="T2" fmla="*/ 1592 w 1592"/>
                <a:gd name="T3" fmla="*/ 1064 h 1064"/>
                <a:gd name="T4" fmla="*/ 0 60000 65536"/>
                <a:gd name="T5" fmla="*/ 0 60000 65536"/>
                <a:gd name="T6" fmla="*/ 0 w 1592"/>
                <a:gd name="T7" fmla="*/ 0 h 1064"/>
                <a:gd name="T8" fmla="*/ 1592 w 1592"/>
                <a:gd name="T9" fmla="*/ 1064 h 10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92" h="1064">
                  <a:moveTo>
                    <a:pt x="0" y="0"/>
                  </a:moveTo>
                  <a:lnTo>
                    <a:pt x="1592" y="1064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3" name="Freeform 74"/>
            <p:cNvSpPr>
              <a:spLocks/>
            </p:cNvSpPr>
            <p:nvPr/>
          </p:nvSpPr>
          <p:spPr bwMode="auto">
            <a:xfrm>
              <a:off x="3765" y="2323"/>
              <a:ext cx="227" cy="126"/>
            </a:xfrm>
            <a:custGeom>
              <a:avLst/>
              <a:gdLst>
                <a:gd name="T0" fmla="*/ 227 w 227"/>
                <a:gd name="T1" fmla="*/ 85 h 126"/>
                <a:gd name="T2" fmla="*/ 80 w 227"/>
                <a:gd name="T3" fmla="*/ 0 h 126"/>
                <a:gd name="T4" fmla="*/ 0 w 227"/>
                <a:gd name="T5" fmla="*/ 126 h 126"/>
                <a:gd name="T6" fmla="*/ 0 60000 65536"/>
                <a:gd name="T7" fmla="*/ 0 60000 65536"/>
                <a:gd name="T8" fmla="*/ 0 60000 65536"/>
                <a:gd name="T9" fmla="*/ 0 w 227"/>
                <a:gd name="T10" fmla="*/ 0 h 126"/>
                <a:gd name="T11" fmla="*/ 227 w 227"/>
                <a:gd name="T12" fmla="*/ 126 h 1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" h="126">
                  <a:moveTo>
                    <a:pt x="227" y="85"/>
                  </a:moveTo>
                  <a:lnTo>
                    <a:pt x="80" y="0"/>
                  </a:lnTo>
                  <a:lnTo>
                    <a:pt x="0" y="126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4" name="Text Box 75"/>
            <p:cNvSpPr txBox="1">
              <a:spLocks noChangeArrowheads="1"/>
            </p:cNvSpPr>
            <p:nvPr/>
          </p:nvSpPr>
          <p:spPr bwMode="auto">
            <a:xfrm>
              <a:off x="3840" y="2448"/>
              <a:ext cx="22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E</a:t>
              </a:r>
              <a:endParaRPr lang="ru-RU" sz="2800" b="1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325135" y="288789"/>
            <a:ext cx="54152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693490" y="3348694"/>
            <a:ext cx="1483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65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6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86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286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86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8" grpId="0" animBg="1"/>
      <p:bldP spid="286761" grpId="0" animBg="1"/>
      <p:bldP spid="286780" grpId="0" animBg="1"/>
      <p:bldP spid="286791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reeform 2"/>
          <p:cNvSpPr>
            <a:spLocks/>
          </p:cNvSpPr>
          <p:nvPr/>
        </p:nvSpPr>
        <p:spPr bwMode="auto">
          <a:xfrm>
            <a:off x="2730500" y="2376488"/>
            <a:ext cx="5257800" cy="2362200"/>
          </a:xfrm>
          <a:custGeom>
            <a:avLst/>
            <a:gdLst>
              <a:gd name="T0" fmla="*/ 0 w 3312"/>
              <a:gd name="T1" fmla="*/ 1488 h 1488"/>
              <a:gd name="T2" fmla="*/ 1008 w 3312"/>
              <a:gd name="T3" fmla="*/ 0 h 1488"/>
              <a:gd name="T4" fmla="*/ 3312 w 3312"/>
              <a:gd name="T5" fmla="*/ 0 h 1488"/>
              <a:gd name="T6" fmla="*/ 2304 w 3312"/>
              <a:gd name="T7" fmla="*/ 1488 h 1488"/>
              <a:gd name="T8" fmla="*/ 0 w 3312"/>
              <a:gd name="T9" fmla="*/ 1488 h 14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12"/>
              <a:gd name="T16" fmla="*/ 0 h 1488"/>
              <a:gd name="T17" fmla="*/ 3312 w 3312"/>
              <a:gd name="T18" fmla="*/ 1488 h 14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12" h="1488">
                <a:moveTo>
                  <a:pt x="0" y="1488"/>
                </a:moveTo>
                <a:lnTo>
                  <a:pt x="1008" y="0"/>
                </a:lnTo>
                <a:lnTo>
                  <a:pt x="3312" y="0"/>
                </a:lnTo>
                <a:lnTo>
                  <a:pt x="2304" y="1488"/>
                </a:lnTo>
                <a:lnTo>
                  <a:pt x="0" y="148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2730500" y="2376488"/>
            <a:ext cx="5257800" cy="2362200"/>
          </a:xfrm>
          <a:prstGeom prst="parallelogram">
            <a:avLst>
              <a:gd name="adj" fmla="val 67362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349500" y="4586288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873500" y="1919288"/>
            <a:ext cx="38664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7835900" y="1919288"/>
            <a:ext cx="37542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6099175" y="4662488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sp>
        <p:nvSpPr>
          <p:cNvPr id="287752" name="Line 8"/>
          <p:cNvSpPr>
            <a:spLocks noChangeShapeType="1"/>
          </p:cNvSpPr>
          <p:nvPr/>
        </p:nvSpPr>
        <p:spPr bwMode="auto">
          <a:xfrm>
            <a:off x="6311900" y="4738688"/>
            <a:ext cx="19050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102105" y="2376488"/>
            <a:ext cx="411163" cy="2809874"/>
            <a:chOff x="2160" y="1488"/>
            <a:chExt cx="259" cy="1770"/>
          </a:xfrm>
        </p:grpSpPr>
        <p:grpSp>
          <p:nvGrpSpPr>
            <p:cNvPr id="11318" name="Group 10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11320" name="Line 11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21" name="Freeform 12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319" name="Text Box 13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7759706" y="2376488"/>
            <a:ext cx="458788" cy="2886074"/>
            <a:chOff x="3552" y="816"/>
            <a:chExt cx="289" cy="1818"/>
          </a:xfrm>
        </p:grpSpPr>
        <p:grpSp>
          <p:nvGrpSpPr>
            <p:cNvPr id="11314" name="Group 15"/>
            <p:cNvGrpSpPr>
              <a:grpSpLocks/>
            </p:cNvGrpSpPr>
            <p:nvPr/>
          </p:nvGrpSpPr>
          <p:grpSpPr bwMode="auto">
            <a:xfrm>
              <a:off x="3552" y="816"/>
              <a:ext cx="144" cy="1488"/>
              <a:chOff x="1248" y="1440"/>
              <a:chExt cx="144" cy="1488"/>
            </a:xfrm>
          </p:grpSpPr>
          <p:sp>
            <p:nvSpPr>
              <p:cNvPr id="11316" name="Line 16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17" name="Freeform 17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315" name="Text Box 18"/>
            <p:cNvSpPr txBox="1">
              <a:spLocks noChangeArrowheads="1"/>
            </p:cNvSpPr>
            <p:nvPr/>
          </p:nvSpPr>
          <p:spPr bwMode="auto">
            <a:xfrm>
              <a:off x="3600" y="2304"/>
              <a:ext cx="24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K</a:t>
              </a:r>
              <a:endParaRPr lang="ru-RU" sz="2800" b="1"/>
            </a:p>
          </p:txBody>
        </p:sp>
      </p:grpSp>
      <p:sp>
        <p:nvSpPr>
          <p:cNvPr id="11275" name="Text Box 19"/>
          <p:cNvSpPr txBox="1">
            <a:spLocks noChangeArrowheads="1"/>
          </p:cNvSpPr>
          <p:nvPr/>
        </p:nvSpPr>
        <p:spPr bwMode="auto">
          <a:xfrm>
            <a:off x="334248" y="285792"/>
            <a:ext cx="461040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Parallelogrammning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formulalari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4330699" y="2376487"/>
            <a:ext cx="2813050" cy="2047874"/>
            <a:chOff x="2304" y="1488"/>
            <a:chExt cx="1772" cy="1290"/>
          </a:xfrm>
        </p:grpSpPr>
        <p:sp>
          <p:nvSpPr>
            <p:cNvPr id="11311" name="Freeform 21"/>
            <p:cNvSpPr>
              <a:spLocks/>
            </p:cNvSpPr>
            <p:nvPr/>
          </p:nvSpPr>
          <p:spPr bwMode="auto">
            <a:xfrm>
              <a:off x="2304" y="1488"/>
              <a:ext cx="1592" cy="1064"/>
            </a:xfrm>
            <a:custGeom>
              <a:avLst/>
              <a:gdLst>
                <a:gd name="T0" fmla="*/ 0 w 1592"/>
                <a:gd name="T1" fmla="*/ 0 h 1064"/>
                <a:gd name="T2" fmla="*/ 1592 w 1592"/>
                <a:gd name="T3" fmla="*/ 1064 h 1064"/>
                <a:gd name="T4" fmla="*/ 0 60000 65536"/>
                <a:gd name="T5" fmla="*/ 0 60000 65536"/>
                <a:gd name="T6" fmla="*/ 0 w 1592"/>
                <a:gd name="T7" fmla="*/ 0 h 1064"/>
                <a:gd name="T8" fmla="*/ 1592 w 1592"/>
                <a:gd name="T9" fmla="*/ 1064 h 10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92" h="1064">
                  <a:moveTo>
                    <a:pt x="0" y="0"/>
                  </a:moveTo>
                  <a:lnTo>
                    <a:pt x="1592" y="1064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2" name="Freeform 22"/>
            <p:cNvSpPr>
              <a:spLocks/>
            </p:cNvSpPr>
            <p:nvPr/>
          </p:nvSpPr>
          <p:spPr bwMode="auto">
            <a:xfrm>
              <a:off x="3765" y="2323"/>
              <a:ext cx="227" cy="126"/>
            </a:xfrm>
            <a:custGeom>
              <a:avLst/>
              <a:gdLst>
                <a:gd name="T0" fmla="*/ 227 w 227"/>
                <a:gd name="T1" fmla="*/ 85 h 126"/>
                <a:gd name="T2" fmla="*/ 80 w 227"/>
                <a:gd name="T3" fmla="*/ 0 h 126"/>
                <a:gd name="T4" fmla="*/ 0 w 227"/>
                <a:gd name="T5" fmla="*/ 126 h 126"/>
                <a:gd name="T6" fmla="*/ 0 60000 65536"/>
                <a:gd name="T7" fmla="*/ 0 60000 65536"/>
                <a:gd name="T8" fmla="*/ 0 60000 65536"/>
                <a:gd name="T9" fmla="*/ 0 w 227"/>
                <a:gd name="T10" fmla="*/ 0 h 126"/>
                <a:gd name="T11" fmla="*/ 227 w 227"/>
                <a:gd name="T12" fmla="*/ 126 h 1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" h="126">
                  <a:moveTo>
                    <a:pt x="227" y="85"/>
                  </a:moveTo>
                  <a:lnTo>
                    <a:pt x="80" y="0"/>
                  </a:lnTo>
                  <a:lnTo>
                    <a:pt x="0" y="126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3" name="Text Box 23"/>
            <p:cNvSpPr txBox="1">
              <a:spLocks noChangeArrowheads="1"/>
            </p:cNvSpPr>
            <p:nvPr/>
          </p:nvSpPr>
          <p:spPr bwMode="auto">
            <a:xfrm>
              <a:off x="3840" y="2448"/>
              <a:ext cx="2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ru-RU" sz="2800" b="1"/>
                <a:t>Р</a:t>
              </a:r>
            </a:p>
          </p:txBody>
        </p:sp>
      </p:grpSp>
      <p:sp>
        <p:nvSpPr>
          <p:cNvPr id="287768" name="Freeform 24"/>
          <p:cNvSpPr>
            <a:spLocks/>
          </p:cNvSpPr>
          <p:nvPr/>
        </p:nvSpPr>
        <p:spPr bwMode="auto">
          <a:xfrm>
            <a:off x="4267200" y="585788"/>
            <a:ext cx="1244600" cy="1854200"/>
          </a:xfrm>
          <a:custGeom>
            <a:avLst/>
            <a:gdLst>
              <a:gd name="T0" fmla="*/ 0 w 784"/>
              <a:gd name="T1" fmla="*/ 1168 h 1168"/>
              <a:gd name="T2" fmla="*/ 784 w 784"/>
              <a:gd name="T3" fmla="*/ 0 h 1168"/>
              <a:gd name="T4" fmla="*/ 0 60000 65536"/>
              <a:gd name="T5" fmla="*/ 0 60000 65536"/>
              <a:gd name="T6" fmla="*/ 0 w 784"/>
              <a:gd name="T7" fmla="*/ 0 h 1168"/>
              <a:gd name="T8" fmla="*/ 784 w 784"/>
              <a:gd name="T9" fmla="*/ 1168 h 11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84" h="1168">
                <a:moveTo>
                  <a:pt x="0" y="1168"/>
                </a:moveTo>
                <a:lnTo>
                  <a:pt x="784" y="0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5016500" y="242888"/>
            <a:ext cx="2971800" cy="2133600"/>
            <a:chOff x="2736" y="144"/>
            <a:chExt cx="1872" cy="1344"/>
          </a:xfrm>
        </p:grpSpPr>
        <p:sp>
          <p:nvSpPr>
            <p:cNvPr id="11308" name="Freeform 26"/>
            <p:cNvSpPr>
              <a:spLocks/>
            </p:cNvSpPr>
            <p:nvPr/>
          </p:nvSpPr>
          <p:spPr bwMode="auto">
            <a:xfrm>
              <a:off x="3016" y="424"/>
              <a:ext cx="1592" cy="1064"/>
            </a:xfrm>
            <a:custGeom>
              <a:avLst/>
              <a:gdLst>
                <a:gd name="T0" fmla="*/ 0 w 1592"/>
                <a:gd name="T1" fmla="*/ 0 h 1064"/>
                <a:gd name="T2" fmla="*/ 1592 w 1592"/>
                <a:gd name="T3" fmla="*/ 1064 h 1064"/>
                <a:gd name="T4" fmla="*/ 0 60000 65536"/>
                <a:gd name="T5" fmla="*/ 0 60000 65536"/>
                <a:gd name="T6" fmla="*/ 0 w 1592"/>
                <a:gd name="T7" fmla="*/ 0 h 1064"/>
                <a:gd name="T8" fmla="*/ 1592 w 1592"/>
                <a:gd name="T9" fmla="*/ 1064 h 10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92" h="1064">
                  <a:moveTo>
                    <a:pt x="0" y="0"/>
                  </a:moveTo>
                  <a:lnTo>
                    <a:pt x="1592" y="1064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09" name="Freeform 27"/>
            <p:cNvSpPr>
              <a:spLocks/>
            </p:cNvSpPr>
            <p:nvPr/>
          </p:nvSpPr>
          <p:spPr bwMode="auto">
            <a:xfrm rot="-10579224">
              <a:off x="2928" y="528"/>
              <a:ext cx="227" cy="126"/>
            </a:xfrm>
            <a:custGeom>
              <a:avLst/>
              <a:gdLst>
                <a:gd name="T0" fmla="*/ 227 w 227"/>
                <a:gd name="T1" fmla="*/ 85 h 126"/>
                <a:gd name="T2" fmla="*/ 80 w 227"/>
                <a:gd name="T3" fmla="*/ 0 h 126"/>
                <a:gd name="T4" fmla="*/ 0 w 227"/>
                <a:gd name="T5" fmla="*/ 126 h 126"/>
                <a:gd name="T6" fmla="*/ 0 60000 65536"/>
                <a:gd name="T7" fmla="*/ 0 60000 65536"/>
                <a:gd name="T8" fmla="*/ 0 60000 65536"/>
                <a:gd name="T9" fmla="*/ 0 w 227"/>
                <a:gd name="T10" fmla="*/ 0 h 126"/>
                <a:gd name="T11" fmla="*/ 227 w 227"/>
                <a:gd name="T12" fmla="*/ 126 h 1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" h="126">
                  <a:moveTo>
                    <a:pt x="227" y="85"/>
                  </a:moveTo>
                  <a:lnTo>
                    <a:pt x="80" y="0"/>
                  </a:lnTo>
                  <a:lnTo>
                    <a:pt x="0" y="126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10" name="Text Box 28"/>
            <p:cNvSpPr txBox="1">
              <a:spLocks noChangeArrowheads="1"/>
            </p:cNvSpPr>
            <p:nvPr/>
          </p:nvSpPr>
          <p:spPr bwMode="auto">
            <a:xfrm>
              <a:off x="2736" y="144"/>
              <a:ext cx="27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 dirty="0"/>
                <a:t>Q</a:t>
              </a:r>
              <a:endParaRPr lang="ru-RU" sz="2800" b="1" dirty="0"/>
            </a:p>
          </p:txBody>
        </p:sp>
      </p:grpSp>
      <p:grpSp>
        <p:nvGrpSpPr>
          <p:cNvPr id="8" name="Group 29"/>
          <p:cNvGrpSpPr>
            <a:grpSpLocks/>
          </p:cNvGrpSpPr>
          <p:nvPr/>
        </p:nvGrpSpPr>
        <p:grpSpPr bwMode="auto">
          <a:xfrm>
            <a:off x="6159500" y="1919288"/>
            <a:ext cx="457200" cy="2819400"/>
            <a:chOff x="3456" y="1200"/>
            <a:chExt cx="288" cy="1776"/>
          </a:xfrm>
        </p:grpSpPr>
        <p:grpSp>
          <p:nvGrpSpPr>
            <p:cNvPr id="11304" name="Group 30"/>
            <p:cNvGrpSpPr>
              <a:grpSpLocks/>
            </p:cNvGrpSpPr>
            <p:nvPr/>
          </p:nvGrpSpPr>
          <p:grpSpPr bwMode="auto">
            <a:xfrm rot="10800000">
              <a:off x="3600" y="1488"/>
              <a:ext cx="144" cy="1488"/>
              <a:chOff x="1248" y="1440"/>
              <a:chExt cx="144" cy="1488"/>
            </a:xfrm>
          </p:grpSpPr>
          <p:sp>
            <p:nvSpPr>
              <p:cNvPr id="11306" name="Line 31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07" name="Freeform 32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305" name="Text Box 33"/>
            <p:cNvSpPr txBox="1">
              <a:spLocks noChangeArrowheads="1"/>
            </p:cNvSpPr>
            <p:nvPr/>
          </p:nvSpPr>
          <p:spPr bwMode="auto">
            <a:xfrm>
              <a:off x="3456" y="1200"/>
              <a:ext cx="22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F</a:t>
              </a:r>
              <a:endParaRPr lang="ru-RU" sz="2800" b="1"/>
            </a:p>
          </p:txBody>
        </p:sp>
      </p:grpSp>
      <p:sp>
        <p:nvSpPr>
          <p:cNvPr id="287778" name="Freeform 34"/>
          <p:cNvSpPr>
            <a:spLocks/>
          </p:cNvSpPr>
          <p:nvPr/>
        </p:nvSpPr>
        <p:spPr bwMode="auto">
          <a:xfrm>
            <a:off x="1828800" y="2389189"/>
            <a:ext cx="2489200" cy="1587"/>
          </a:xfrm>
          <a:custGeom>
            <a:avLst/>
            <a:gdLst>
              <a:gd name="T0" fmla="*/ 0 w 1568"/>
              <a:gd name="T1" fmla="*/ 0 h 1"/>
              <a:gd name="T2" fmla="*/ 1568 w 1568"/>
              <a:gd name="T3" fmla="*/ 0 h 1"/>
              <a:gd name="T4" fmla="*/ 0 60000 65536"/>
              <a:gd name="T5" fmla="*/ 0 60000 65536"/>
              <a:gd name="T6" fmla="*/ 0 w 1568"/>
              <a:gd name="T7" fmla="*/ 0 h 1"/>
              <a:gd name="T8" fmla="*/ 1568 w 156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68" h="1">
                <a:moveTo>
                  <a:pt x="0" y="0"/>
                </a:moveTo>
                <a:lnTo>
                  <a:pt x="1568" y="0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10" name="Group 35"/>
          <p:cNvGrpSpPr>
            <a:grpSpLocks/>
          </p:cNvGrpSpPr>
          <p:nvPr/>
        </p:nvGrpSpPr>
        <p:grpSpPr bwMode="auto">
          <a:xfrm>
            <a:off x="2501900" y="1919288"/>
            <a:ext cx="457200" cy="2819400"/>
            <a:chOff x="3456" y="1200"/>
            <a:chExt cx="288" cy="1776"/>
          </a:xfrm>
        </p:grpSpPr>
        <p:grpSp>
          <p:nvGrpSpPr>
            <p:cNvPr id="11300" name="Group 36"/>
            <p:cNvGrpSpPr>
              <a:grpSpLocks/>
            </p:cNvGrpSpPr>
            <p:nvPr/>
          </p:nvGrpSpPr>
          <p:grpSpPr bwMode="auto">
            <a:xfrm rot="10800000">
              <a:off x="3600" y="1488"/>
              <a:ext cx="144" cy="1488"/>
              <a:chOff x="1248" y="1440"/>
              <a:chExt cx="144" cy="1488"/>
            </a:xfrm>
          </p:grpSpPr>
          <p:sp>
            <p:nvSpPr>
              <p:cNvPr id="11302" name="Line 37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03" name="Freeform 38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301" name="Text Box 39"/>
            <p:cNvSpPr txBox="1">
              <a:spLocks noChangeArrowheads="1"/>
            </p:cNvSpPr>
            <p:nvPr/>
          </p:nvSpPr>
          <p:spPr bwMode="auto">
            <a:xfrm>
              <a:off x="3456" y="1200"/>
              <a:ext cx="2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L</a:t>
              </a:r>
              <a:endParaRPr lang="ru-RU" sz="2800" b="1"/>
            </a:p>
          </p:txBody>
        </p:sp>
      </p:grpSp>
      <p:grpSp>
        <p:nvGrpSpPr>
          <p:cNvPr id="12" name="Group 40"/>
          <p:cNvGrpSpPr>
            <a:grpSpLocks/>
          </p:cNvGrpSpPr>
          <p:nvPr/>
        </p:nvGrpSpPr>
        <p:grpSpPr bwMode="auto">
          <a:xfrm>
            <a:off x="3492500" y="2681288"/>
            <a:ext cx="2908300" cy="2049462"/>
            <a:chOff x="1776" y="1680"/>
            <a:chExt cx="1832" cy="1291"/>
          </a:xfrm>
        </p:grpSpPr>
        <p:grpSp>
          <p:nvGrpSpPr>
            <p:cNvPr id="11296" name="Group 41"/>
            <p:cNvGrpSpPr>
              <a:grpSpLocks/>
            </p:cNvGrpSpPr>
            <p:nvPr/>
          </p:nvGrpSpPr>
          <p:grpSpPr bwMode="auto">
            <a:xfrm>
              <a:off x="2016" y="1776"/>
              <a:ext cx="1592" cy="1195"/>
              <a:chOff x="1824" y="2701"/>
              <a:chExt cx="1592" cy="1195"/>
            </a:xfrm>
          </p:grpSpPr>
          <p:sp>
            <p:nvSpPr>
              <p:cNvPr id="11298" name="Freeform 42"/>
              <p:cNvSpPr>
                <a:spLocks/>
              </p:cNvSpPr>
              <p:nvPr/>
            </p:nvSpPr>
            <p:spPr bwMode="auto">
              <a:xfrm rot="10800000">
                <a:off x="1824" y="2832"/>
                <a:ext cx="1592" cy="1064"/>
              </a:xfrm>
              <a:custGeom>
                <a:avLst/>
                <a:gdLst>
                  <a:gd name="T0" fmla="*/ 0 w 1592"/>
                  <a:gd name="T1" fmla="*/ 0 h 1064"/>
                  <a:gd name="T2" fmla="*/ 1592 w 1592"/>
                  <a:gd name="T3" fmla="*/ 1064 h 1064"/>
                  <a:gd name="T4" fmla="*/ 0 60000 65536"/>
                  <a:gd name="T5" fmla="*/ 0 60000 65536"/>
                  <a:gd name="T6" fmla="*/ 0 w 1592"/>
                  <a:gd name="T7" fmla="*/ 0 h 1064"/>
                  <a:gd name="T8" fmla="*/ 1592 w 1592"/>
                  <a:gd name="T9" fmla="*/ 1064 h 106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92" h="1064">
                    <a:moveTo>
                      <a:pt x="0" y="0"/>
                    </a:moveTo>
                    <a:lnTo>
                      <a:pt x="1592" y="1064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99" name="Freeform 43"/>
              <p:cNvSpPr>
                <a:spLocks/>
              </p:cNvSpPr>
              <p:nvPr/>
            </p:nvSpPr>
            <p:spPr bwMode="auto">
              <a:xfrm rot="14674259" flipV="1">
                <a:off x="1869" y="2752"/>
                <a:ext cx="227" cy="126"/>
              </a:xfrm>
              <a:custGeom>
                <a:avLst/>
                <a:gdLst>
                  <a:gd name="T0" fmla="*/ 227 w 227"/>
                  <a:gd name="T1" fmla="*/ 85 h 126"/>
                  <a:gd name="T2" fmla="*/ 80 w 227"/>
                  <a:gd name="T3" fmla="*/ 0 h 126"/>
                  <a:gd name="T4" fmla="*/ 0 w 227"/>
                  <a:gd name="T5" fmla="*/ 126 h 126"/>
                  <a:gd name="T6" fmla="*/ 0 60000 65536"/>
                  <a:gd name="T7" fmla="*/ 0 60000 65536"/>
                  <a:gd name="T8" fmla="*/ 0 60000 65536"/>
                  <a:gd name="T9" fmla="*/ 0 w 227"/>
                  <a:gd name="T10" fmla="*/ 0 h 126"/>
                  <a:gd name="T11" fmla="*/ 227 w 227"/>
                  <a:gd name="T12" fmla="*/ 126 h 12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7" h="126">
                    <a:moveTo>
                      <a:pt x="227" y="85"/>
                    </a:moveTo>
                    <a:lnTo>
                      <a:pt x="80" y="0"/>
                    </a:lnTo>
                    <a:lnTo>
                      <a:pt x="0" y="126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97" name="Text Box 44"/>
            <p:cNvSpPr txBox="1">
              <a:spLocks noChangeArrowheads="1"/>
            </p:cNvSpPr>
            <p:nvPr/>
          </p:nvSpPr>
          <p:spPr bwMode="auto">
            <a:xfrm>
              <a:off x="1776" y="1680"/>
              <a:ext cx="24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R</a:t>
              </a:r>
              <a:endParaRPr lang="ru-RU" sz="2800" b="1"/>
            </a:p>
          </p:txBody>
        </p:sp>
      </p:grpSp>
      <p:sp>
        <p:nvSpPr>
          <p:cNvPr id="287789" name="Freeform 45"/>
          <p:cNvSpPr>
            <a:spLocks/>
          </p:cNvSpPr>
          <p:nvPr/>
        </p:nvSpPr>
        <p:spPr bwMode="auto">
          <a:xfrm>
            <a:off x="5143500" y="4713288"/>
            <a:ext cx="1244600" cy="1854200"/>
          </a:xfrm>
          <a:custGeom>
            <a:avLst/>
            <a:gdLst>
              <a:gd name="T0" fmla="*/ 0 w 784"/>
              <a:gd name="T1" fmla="*/ 1168 h 1168"/>
              <a:gd name="T2" fmla="*/ 784 w 784"/>
              <a:gd name="T3" fmla="*/ 0 h 1168"/>
              <a:gd name="T4" fmla="*/ 0 60000 65536"/>
              <a:gd name="T5" fmla="*/ 0 60000 65536"/>
              <a:gd name="T6" fmla="*/ 0 w 784"/>
              <a:gd name="T7" fmla="*/ 0 h 1168"/>
              <a:gd name="T8" fmla="*/ 784 w 784"/>
              <a:gd name="T9" fmla="*/ 1168 h 11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84" h="1168">
                <a:moveTo>
                  <a:pt x="0" y="1168"/>
                </a:moveTo>
                <a:lnTo>
                  <a:pt x="784" y="0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14" name="Group 46"/>
          <p:cNvGrpSpPr>
            <a:grpSpLocks/>
          </p:cNvGrpSpPr>
          <p:nvPr/>
        </p:nvGrpSpPr>
        <p:grpSpPr bwMode="auto">
          <a:xfrm>
            <a:off x="2730500" y="4738687"/>
            <a:ext cx="2797175" cy="2047874"/>
            <a:chOff x="2304" y="1488"/>
            <a:chExt cx="1762" cy="1290"/>
          </a:xfrm>
        </p:grpSpPr>
        <p:sp>
          <p:nvSpPr>
            <p:cNvPr id="11293" name="Freeform 47"/>
            <p:cNvSpPr>
              <a:spLocks/>
            </p:cNvSpPr>
            <p:nvPr/>
          </p:nvSpPr>
          <p:spPr bwMode="auto">
            <a:xfrm>
              <a:off x="2304" y="1488"/>
              <a:ext cx="1592" cy="1064"/>
            </a:xfrm>
            <a:custGeom>
              <a:avLst/>
              <a:gdLst>
                <a:gd name="T0" fmla="*/ 0 w 1592"/>
                <a:gd name="T1" fmla="*/ 0 h 1064"/>
                <a:gd name="T2" fmla="*/ 1592 w 1592"/>
                <a:gd name="T3" fmla="*/ 1064 h 1064"/>
                <a:gd name="T4" fmla="*/ 0 60000 65536"/>
                <a:gd name="T5" fmla="*/ 0 60000 65536"/>
                <a:gd name="T6" fmla="*/ 0 w 1592"/>
                <a:gd name="T7" fmla="*/ 0 h 1064"/>
                <a:gd name="T8" fmla="*/ 1592 w 1592"/>
                <a:gd name="T9" fmla="*/ 1064 h 10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92" h="1064">
                  <a:moveTo>
                    <a:pt x="0" y="0"/>
                  </a:moveTo>
                  <a:lnTo>
                    <a:pt x="1592" y="1064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4" name="Freeform 48"/>
            <p:cNvSpPr>
              <a:spLocks/>
            </p:cNvSpPr>
            <p:nvPr/>
          </p:nvSpPr>
          <p:spPr bwMode="auto">
            <a:xfrm>
              <a:off x="3765" y="2323"/>
              <a:ext cx="227" cy="126"/>
            </a:xfrm>
            <a:custGeom>
              <a:avLst/>
              <a:gdLst>
                <a:gd name="T0" fmla="*/ 227 w 227"/>
                <a:gd name="T1" fmla="*/ 85 h 126"/>
                <a:gd name="T2" fmla="*/ 80 w 227"/>
                <a:gd name="T3" fmla="*/ 0 h 126"/>
                <a:gd name="T4" fmla="*/ 0 w 227"/>
                <a:gd name="T5" fmla="*/ 126 h 126"/>
                <a:gd name="T6" fmla="*/ 0 60000 65536"/>
                <a:gd name="T7" fmla="*/ 0 60000 65536"/>
                <a:gd name="T8" fmla="*/ 0 60000 65536"/>
                <a:gd name="T9" fmla="*/ 0 w 227"/>
                <a:gd name="T10" fmla="*/ 0 h 126"/>
                <a:gd name="T11" fmla="*/ 227 w 227"/>
                <a:gd name="T12" fmla="*/ 126 h 1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7" h="126">
                  <a:moveTo>
                    <a:pt x="227" y="85"/>
                  </a:moveTo>
                  <a:lnTo>
                    <a:pt x="80" y="0"/>
                  </a:lnTo>
                  <a:lnTo>
                    <a:pt x="0" y="126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5" name="Text Box 49"/>
            <p:cNvSpPr txBox="1">
              <a:spLocks noChangeArrowheads="1"/>
            </p:cNvSpPr>
            <p:nvPr/>
          </p:nvSpPr>
          <p:spPr bwMode="auto">
            <a:xfrm>
              <a:off x="3840" y="2448"/>
              <a:ext cx="22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E</a:t>
              </a:r>
              <a:endParaRPr lang="ru-RU" sz="2800" b="1"/>
            </a:p>
          </p:txBody>
        </p:sp>
      </p:grpSp>
      <p:sp>
        <p:nvSpPr>
          <p:cNvPr id="287795" name="Text Box 51"/>
          <p:cNvSpPr txBox="1">
            <a:spLocks noChangeArrowheads="1"/>
          </p:cNvSpPr>
          <p:nvPr/>
        </p:nvSpPr>
        <p:spPr bwMode="auto">
          <a:xfrm>
            <a:off x="7772401" y="279401"/>
            <a:ext cx="247535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∙ BH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7796" name="Text Box 52"/>
          <p:cNvSpPr txBox="1">
            <a:spLocks noChangeArrowheads="1"/>
          </p:cNvSpPr>
          <p:nvPr/>
        </p:nvSpPr>
        <p:spPr bwMode="auto">
          <a:xfrm>
            <a:off x="7772400" y="838201"/>
            <a:ext cx="2372765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BP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7797" name="Text Box 53"/>
          <p:cNvSpPr txBox="1">
            <a:spLocks noChangeArrowheads="1"/>
          </p:cNvSpPr>
          <p:nvPr/>
        </p:nvSpPr>
        <p:spPr bwMode="auto">
          <a:xfrm>
            <a:off x="8382001" y="2133601"/>
            <a:ext cx="247535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7798" name="Text Box 54"/>
          <p:cNvSpPr txBox="1">
            <a:spLocks noChangeArrowheads="1"/>
          </p:cNvSpPr>
          <p:nvPr/>
        </p:nvSpPr>
        <p:spPr bwMode="auto">
          <a:xfrm>
            <a:off x="7772400" y="1524001"/>
            <a:ext cx="2440092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DF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7799" name="Text Box 55"/>
          <p:cNvSpPr txBox="1">
            <a:spLocks noChangeArrowheads="1"/>
          </p:cNvSpPr>
          <p:nvPr/>
        </p:nvSpPr>
        <p:spPr bwMode="auto">
          <a:xfrm>
            <a:off x="8382001" y="2819401"/>
            <a:ext cx="247535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CK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7800" name="Text Box 56"/>
          <p:cNvSpPr txBox="1">
            <a:spLocks noChangeArrowheads="1"/>
          </p:cNvSpPr>
          <p:nvPr/>
        </p:nvSpPr>
        <p:spPr bwMode="auto">
          <a:xfrm>
            <a:off x="8382000" y="3505201"/>
            <a:ext cx="240642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CQ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7801" name="Text Box 57"/>
          <p:cNvSpPr txBox="1">
            <a:spLocks noChangeArrowheads="1"/>
          </p:cNvSpPr>
          <p:nvPr/>
        </p:nvSpPr>
        <p:spPr bwMode="auto">
          <a:xfrm>
            <a:off x="8382001" y="4191001"/>
            <a:ext cx="2343719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7802" name="Text Box 58"/>
          <p:cNvSpPr txBox="1">
            <a:spLocks noChangeArrowheads="1"/>
          </p:cNvSpPr>
          <p:nvPr/>
        </p:nvSpPr>
        <p:spPr bwMode="auto">
          <a:xfrm>
            <a:off x="8382000" y="4876801"/>
            <a:ext cx="2361352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ABCD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∙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24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7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7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87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7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7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87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7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7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87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7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7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287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87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7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7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287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8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87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87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287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28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7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87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287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287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87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87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8" dur="1000"/>
                                        <p:tgtEl>
                                          <p:spTgt spid="287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52" grpId="0" animBg="1"/>
      <p:bldP spid="287768" grpId="0" animBg="1"/>
      <p:bldP spid="287778" grpId="0" animBg="1"/>
      <p:bldP spid="287789" grpId="0" animBg="1"/>
      <p:bldP spid="287795" grpId="0"/>
      <p:bldP spid="287796" grpId="0"/>
      <p:bldP spid="287797" grpId="0"/>
      <p:bldP spid="287798" grpId="0"/>
      <p:bldP spid="287799" grpId="0"/>
      <p:bldP spid="287800" grpId="0"/>
      <p:bldP spid="287801" grpId="0"/>
      <p:bldP spid="2878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6" name="Text Box 4"/>
          <p:cNvSpPr txBox="1">
            <a:spLocks noChangeArrowheads="1"/>
          </p:cNvSpPr>
          <p:nvPr/>
        </p:nvSpPr>
        <p:spPr bwMode="auto">
          <a:xfrm>
            <a:off x="1676400" y="685800"/>
            <a:ext cx="88392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Freeform 23"/>
          <p:cNvSpPr>
            <a:spLocks/>
          </p:cNvSpPr>
          <p:nvPr/>
        </p:nvSpPr>
        <p:spPr bwMode="auto">
          <a:xfrm>
            <a:off x="3429000" y="2057400"/>
            <a:ext cx="5257800" cy="2362200"/>
          </a:xfrm>
          <a:custGeom>
            <a:avLst/>
            <a:gdLst>
              <a:gd name="T0" fmla="*/ 0 w 3312"/>
              <a:gd name="T1" fmla="*/ 1488 h 1488"/>
              <a:gd name="T2" fmla="*/ 1008 w 3312"/>
              <a:gd name="T3" fmla="*/ 0 h 1488"/>
              <a:gd name="T4" fmla="*/ 3312 w 3312"/>
              <a:gd name="T5" fmla="*/ 0 h 1488"/>
              <a:gd name="T6" fmla="*/ 2304 w 3312"/>
              <a:gd name="T7" fmla="*/ 1488 h 1488"/>
              <a:gd name="T8" fmla="*/ 0 w 3312"/>
              <a:gd name="T9" fmla="*/ 1488 h 14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12"/>
              <a:gd name="T16" fmla="*/ 0 h 1488"/>
              <a:gd name="T17" fmla="*/ 3312 w 3312"/>
              <a:gd name="T18" fmla="*/ 1488 h 14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12" h="1488">
                <a:moveTo>
                  <a:pt x="0" y="1488"/>
                </a:moveTo>
                <a:lnTo>
                  <a:pt x="1008" y="0"/>
                </a:lnTo>
                <a:lnTo>
                  <a:pt x="3312" y="0"/>
                </a:lnTo>
                <a:lnTo>
                  <a:pt x="2304" y="1488"/>
                </a:lnTo>
                <a:lnTo>
                  <a:pt x="0" y="148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2292" name="Text Box 24"/>
          <p:cNvSpPr txBox="1">
            <a:spLocks noChangeArrowheads="1"/>
          </p:cNvSpPr>
          <p:nvPr/>
        </p:nvSpPr>
        <p:spPr bwMode="auto">
          <a:xfrm>
            <a:off x="3048000" y="4267200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12293" name="Text Box 25"/>
          <p:cNvSpPr txBox="1">
            <a:spLocks noChangeArrowheads="1"/>
          </p:cNvSpPr>
          <p:nvPr/>
        </p:nvSpPr>
        <p:spPr bwMode="auto">
          <a:xfrm>
            <a:off x="4572000" y="1600200"/>
            <a:ext cx="38664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12294" name="Text Box 26"/>
          <p:cNvSpPr txBox="1">
            <a:spLocks noChangeArrowheads="1"/>
          </p:cNvSpPr>
          <p:nvPr/>
        </p:nvSpPr>
        <p:spPr bwMode="auto">
          <a:xfrm>
            <a:off x="8534400" y="1600200"/>
            <a:ext cx="37542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sp>
        <p:nvSpPr>
          <p:cNvPr id="12295" name="Text Box 27"/>
          <p:cNvSpPr txBox="1">
            <a:spLocks noChangeArrowheads="1"/>
          </p:cNvSpPr>
          <p:nvPr/>
        </p:nvSpPr>
        <p:spPr bwMode="auto">
          <a:xfrm>
            <a:off x="6797675" y="4343400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grpSp>
        <p:nvGrpSpPr>
          <p:cNvPr id="12296" name="Group 28"/>
          <p:cNvGrpSpPr>
            <a:grpSpLocks/>
          </p:cNvGrpSpPr>
          <p:nvPr/>
        </p:nvGrpSpPr>
        <p:grpSpPr bwMode="auto">
          <a:xfrm>
            <a:off x="4800605" y="2057400"/>
            <a:ext cx="411163" cy="2809876"/>
            <a:chOff x="2160" y="1488"/>
            <a:chExt cx="259" cy="1770"/>
          </a:xfrm>
        </p:grpSpPr>
        <p:grpSp>
          <p:nvGrpSpPr>
            <p:cNvPr id="12302" name="Group 29"/>
            <p:cNvGrpSpPr>
              <a:grpSpLocks/>
            </p:cNvGrpSpPr>
            <p:nvPr/>
          </p:nvGrpSpPr>
          <p:grpSpPr bwMode="auto">
            <a:xfrm>
              <a:off x="2160" y="1488"/>
              <a:ext cx="144" cy="1488"/>
              <a:chOff x="1248" y="1440"/>
              <a:chExt cx="144" cy="1488"/>
            </a:xfrm>
          </p:grpSpPr>
          <p:sp>
            <p:nvSpPr>
              <p:cNvPr id="12304" name="Line 30"/>
              <p:cNvSpPr>
                <a:spLocks noChangeShapeType="1"/>
              </p:cNvSpPr>
              <p:nvPr/>
            </p:nvSpPr>
            <p:spPr bwMode="auto">
              <a:xfrm>
                <a:off x="1392" y="1440"/>
                <a:ext cx="0" cy="14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05" name="Freeform 31"/>
              <p:cNvSpPr>
                <a:spLocks/>
              </p:cNvSpPr>
              <p:nvPr/>
            </p:nvSpPr>
            <p:spPr bwMode="auto">
              <a:xfrm>
                <a:off x="1248" y="2784"/>
                <a:ext cx="144" cy="144"/>
              </a:xfrm>
              <a:custGeom>
                <a:avLst/>
                <a:gdLst>
                  <a:gd name="T0" fmla="*/ 144 w 144"/>
                  <a:gd name="T1" fmla="*/ 0 h 144"/>
                  <a:gd name="T2" fmla="*/ 0 w 144"/>
                  <a:gd name="T3" fmla="*/ 0 h 144"/>
                  <a:gd name="T4" fmla="*/ 0 w 144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44"/>
                  <a:gd name="T10" fmla="*/ 0 h 144"/>
                  <a:gd name="T11" fmla="*/ 144 w 144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" h="144">
                    <a:moveTo>
                      <a:pt x="144" y="0"/>
                    </a:moveTo>
                    <a:lnTo>
                      <a:pt x="0" y="0"/>
                    </a:lnTo>
                    <a:lnTo>
                      <a:pt x="0" y="14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303" name="Text Box 32"/>
            <p:cNvSpPr txBox="1">
              <a:spLocks noChangeArrowheads="1"/>
            </p:cNvSpPr>
            <p:nvPr/>
          </p:nvSpPr>
          <p:spPr bwMode="auto">
            <a:xfrm>
              <a:off x="2160" y="2928"/>
              <a:ext cx="25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H</a:t>
              </a:r>
              <a:endParaRPr lang="ru-RU" sz="2800" b="1"/>
            </a:p>
          </p:txBody>
        </p:sp>
      </p:grpSp>
      <p:sp>
        <p:nvSpPr>
          <p:cNvPr id="12298" name="Text Box 34"/>
          <p:cNvSpPr txBox="1">
            <a:spLocks noChangeArrowheads="1"/>
          </p:cNvSpPr>
          <p:nvPr/>
        </p:nvSpPr>
        <p:spPr bwMode="auto">
          <a:xfrm>
            <a:off x="5029200" y="29718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2</a:t>
            </a:r>
          </a:p>
        </p:txBody>
      </p:sp>
      <p:sp>
        <p:nvSpPr>
          <p:cNvPr id="12299" name="Freeform 35"/>
          <p:cNvSpPr>
            <a:spLocks/>
          </p:cNvSpPr>
          <p:nvPr/>
        </p:nvSpPr>
        <p:spPr bwMode="auto">
          <a:xfrm>
            <a:off x="3429000" y="4419600"/>
            <a:ext cx="3657600" cy="533400"/>
          </a:xfrm>
          <a:custGeom>
            <a:avLst/>
            <a:gdLst>
              <a:gd name="T0" fmla="*/ 0 w 2304"/>
              <a:gd name="T1" fmla="*/ 0 h 336"/>
              <a:gd name="T2" fmla="*/ 1104 w 2304"/>
              <a:gd name="T3" fmla="*/ 336 h 336"/>
              <a:gd name="T4" fmla="*/ 2304 w 2304"/>
              <a:gd name="T5" fmla="*/ 0 h 336"/>
              <a:gd name="T6" fmla="*/ 0 60000 65536"/>
              <a:gd name="T7" fmla="*/ 0 60000 65536"/>
              <a:gd name="T8" fmla="*/ 0 60000 65536"/>
              <a:gd name="T9" fmla="*/ 0 w 2304"/>
              <a:gd name="T10" fmla="*/ 0 h 336"/>
              <a:gd name="T11" fmla="*/ 2304 w 2304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04" h="336">
                <a:moveTo>
                  <a:pt x="0" y="0"/>
                </a:moveTo>
                <a:cubicBezTo>
                  <a:pt x="360" y="168"/>
                  <a:pt x="720" y="336"/>
                  <a:pt x="1104" y="336"/>
                </a:cubicBezTo>
                <a:cubicBezTo>
                  <a:pt x="1488" y="336"/>
                  <a:pt x="1896" y="168"/>
                  <a:pt x="2304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2300" name="Text Box 36"/>
          <p:cNvSpPr txBox="1">
            <a:spLocks noChangeArrowheads="1"/>
          </p:cNvSpPr>
          <p:nvPr/>
        </p:nvSpPr>
        <p:spPr bwMode="auto">
          <a:xfrm>
            <a:off x="4953000" y="49530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5</a:t>
            </a:r>
          </a:p>
        </p:txBody>
      </p:sp>
      <p:sp>
        <p:nvSpPr>
          <p:cNvPr id="284709" name="Text Box 37"/>
          <p:cNvSpPr txBox="1">
            <a:spLocks noChangeArrowheads="1"/>
          </p:cNvSpPr>
          <p:nvPr/>
        </p:nvSpPr>
        <p:spPr bwMode="auto">
          <a:xfrm>
            <a:off x="4343400" y="152400"/>
            <a:ext cx="44196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BCD 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341442" y="2852936"/>
            <a:ext cx="22044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10</a:t>
            </a:r>
            <a:endParaRPr lang="ru-RU" sz="54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429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Freeform 3"/>
          <p:cNvSpPr>
            <a:spLocks/>
          </p:cNvSpPr>
          <p:nvPr/>
        </p:nvSpPr>
        <p:spPr bwMode="auto">
          <a:xfrm>
            <a:off x="3429000" y="2057400"/>
            <a:ext cx="5257800" cy="2362200"/>
          </a:xfrm>
          <a:custGeom>
            <a:avLst/>
            <a:gdLst>
              <a:gd name="T0" fmla="*/ 0 w 3312"/>
              <a:gd name="T1" fmla="*/ 1488 h 1488"/>
              <a:gd name="T2" fmla="*/ 1008 w 3312"/>
              <a:gd name="T3" fmla="*/ 0 h 1488"/>
              <a:gd name="T4" fmla="*/ 3312 w 3312"/>
              <a:gd name="T5" fmla="*/ 0 h 1488"/>
              <a:gd name="T6" fmla="*/ 2304 w 3312"/>
              <a:gd name="T7" fmla="*/ 1488 h 1488"/>
              <a:gd name="T8" fmla="*/ 0 w 3312"/>
              <a:gd name="T9" fmla="*/ 1488 h 14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12"/>
              <a:gd name="T16" fmla="*/ 0 h 1488"/>
              <a:gd name="T17" fmla="*/ 3312 w 3312"/>
              <a:gd name="T18" fmla="*/ 1488 h 14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12" h="1488">
                <a:moveTo>
                  <a:pt x="0" y="1488"/>
                </a:moveTo>
                <a:lnTo>
                  <a:pt x="1008" y="0"/>
                </a:lnTo>
                <a:lnTo>
                  <a:pt x="3312" y="0"/>
                </a:lnTo>
                <a:lnTo>
                  <a:pt x="2304" y="1488"/>
                </a:lnTo>
                <a:lnTo>
                  <a:pt x="0" y="148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048000" y="4267200"/>
            <a:ext cx="40267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А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572000" y="1600200"/>
            <a:ext cx="38664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В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8534400" y="1600200"/>
            <a:ext cx="375424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ru-RU" sz="2800" b="1"/>
              <a:t>С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6797675" y="4343400"/>
            <a:ext cx="410690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/>
              <a:t>D</a:t>
            </a:r>
            <a:endParaRPr lang="ru-RU" sz="2800" b="1"/>
          </a:p>
        </p:txBody>
      </p:sp>
      <p:sp>
        <p:nvSpPr>
          <p:cNvPr id="13321" name="Text Box 14"/>
          <p:cNvSpPr txBox="1">
            <a:spLocks noChangeArrowheads="1"/>
          </p:cNvSpPr>
          <p:nvPr/>
        </p:nvSpPr>
        <p:spPr bwMode="auto">
          <a:xfrm>
            <a:off x="5791200" y="31242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 dirty="0"/>
              <a:t>7</a:t>
            </a:r>
            <a:endParaRPr lang="ru-RU" sz="2800" b="1" dirty="0"/>
          </a:p>
        </p:txBody>
      </p:sp>
      <p:sp>
        <p:nvSpPr>
          <p:cNvPr id="13322" name="Freeform 15"/>
          <p:cNvSpPr>
            <a:spLocks/>
          </p:cNvSpPr>
          <p:nvPr/>
        </p:nvSpPr>
        <p:spPr bwMode="auto">
          <a:xfrm>
            <a:off x="3403600" y="2054226"/>
            <a:ext cx="1606550" cy="2365375"/>
          </a:xfrm>
          <a:custGeom>
            <a:avLst/>
            <a:gdLst>
              <a:gd name="T0" fmla="*/ 1012 w 1012"/>
              <a:gd name="T1" fmla="*/ 0 h 1490"/>
              <a:gd name="T2" fmla="*/ 288 w 1012"/>
              <a:gd name="T3" fmla="*/ 450 h 1490"/>
              <a:gd name="T4" fmla="*/ 0 w 1012"/>
              <a:gd name="T5" fmla="*/ 1490 h 1490"/>
              <a:gd name="T6" fmla="*/ 0 60000 65536"/>
              <a:gd name="T7" fmla="*/ 0 60000 65536"/>
              <a:gd name="T8" fmla="*/ 0 60000 65536"/>
              <a:gd name="T9" fmla="*/ 0 w 1012"/>
              <a:gd name="T10" fmla="*/ 0 h 1490"/>
              <a:gd name="T11" fmla="*/ 1012 w 1012"/>
              <a:gd name="T12" fmla="*/ 1490 h 14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12" h="1490">
                <a:moveTo>
                  <a:pt x="1012" y="0"/>
                </a:moveTo>
                <a:cubicBezTo>
                  <a:pt x="891" y="75"/>
                  <a:pt x="457" y="202"/>
                  <a:pt x="288" y="450"/>
                </a:cubicBezTo>
                <a:cubicBezTo>
                  <a:pt x="119" y="698"/>
                  <a:pt x="60" y="1273"/>
                  <a:pt x="0" y="149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23" name="Text Box 16"/>
          <p:cNvSpPr txBox="1">
            <a:spLocks noChangeArrowheads="1"/>
          </p:cNvSpPr>
          <p:nvPr/>
        </p:nvSpPr>
        <p:spPr bwMode="auto">
          <a:xfrm>
            <a:off x="3429000" y="25146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800" b="1" dirty="0"/>
              <a:t>6</a:t>
            </a:r>
            <a:endParaRPr lang="ru-RU" sz="2800" b="1" dirty="0"/>
          </a:p>
        </p:txBody>
      </p:sp>
      <p:grpSp>
        <p:nvGrpSpPr>
          <p:cNvPr id="13324" name="Group 17"/>
          <p:cNvGrpSpPr>
            <a:grpSpLocks/>
          </p:cNvGrpSpPr>
          <p:nvPr/>
        </p:nvGrpSpPr>
        <p:grpSpPr bwMode="auto">
          <a:xfrm>
            <a:off x="4178300" y="2362201"/>
            <a:ext cx="2908300" cy="2049463"/>
            <a:chOff x="1776" y="1680"/>
            <a:chExt cx="1832" cy="1291"/>
          </a:xfrm>
        </p:grpSpPr>
        <p:grpSp>
          <p:nvGrpSpPr>
            <p:cNvPr id="13326" name="Group 18"/>
            <p:cNvGrpSpPr>
              <a:grpSpLocks/>
            </p:cNvGrpSpPr>
            <p:nvPr/>
          </p:nvGrpSpPr>
          <p:grpSpPr bwMode="auto">
            <a:xfrm>
              <a:off x="2016" y="1776"/>
              <a:ext cx="1592" cy="1195"/>
              <a:chOff x="1824" y="2701"/>
              <a:chExt cx="1592" cy="1195"/>
            </a:xfrm>
          </p:grpSpPr>
          <p:sp>
            <p:nvSpPr>
              <p:cNvPr id="13328" name="Freeform 19"/>
              <p:cNvSpPr>
                <a:spLocks/>
              </p:cNvSpPr>
              <p:nvPr/>
            </p:nvSpPr>
            <p:spPr bwMode="auto">
              <a:xfrm rot="10800000">
                <a:off x="1824" y="2832"/>
                <a:ext cx="1592" cy="1064"/>
              </a:xfrm>
              <a:custGeom>
                <a:avLst/>
                <a:gdLst>
                  <a:gd name="T0" fmla="*/ 0 w 1592"/>
                  <a:gd name="T1" fmla="*/ 0 h 1064"/>
                  <a:gd name="T2" fmla="*/ 1592 w 1592"/>
                  <a:gd name="T3" fmla="*/ 1064 h 1064"/>
                  <a:gd name="T4" fmla="*/ 0 60000 65536"/>
                  <a:gd name="T5" fmla="*/ 0 60000 65536"/>
                  <a:gd name="T6" fmla="*/ 0 w 1592"/>
                  <a:gd name="T7" fmla="*/ 0 h 1064"/>
                  <a:gd name="T8" fmla="*/ 1592 w 1592"/>
                  <a:gd name="T9" fmla="*/ 1064 h 106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92" h="1064">
                    <a:moveTo>
                      <a:pt x="0" y="0"/>
                    </a:moveTo>
                    <a:lnTo>
                      <a:pt x="1592" y="1064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29" name="Freeform 20"/>
              <p:cNvSpPr>
                <a:spLocks/>
              </p:cNvSpPr>
              <p:nvPr/>
            </p:nvSpPr>
            <p:spPr bwMode="auto">
              <a:xfrm rot="14674259" flipV="1">
                <a:off x="1869" y="2752"/>
                <a:ext cx="227" cy="126"/>
              </a:xfrm>
              <a:custGeom>
                <a:avLst/>
                <a:gdLst>
                  <a:gd name="T0" fmla="*/ 227 w 227"/>
                  <a:gd name="T1" fmla="*/ 85 h 126"/>
                  <a:gd name="T2" fmla="*/ 80 w 227"/>
                  <a:gd name="T3" fmla="*/ 0 h 126"/>
                  <a:gd name="T4" fmla="*/ 0 w 227"/>
                  <a:gd name="T5" fmla="*/ 126 h 126"/>
                  <a:gd name="T6" fmla="*/ 0 60000 65536"/>
                  <a:gd name="T7" fmla="*/ 0 60000 65536"/>
                  <a:gd name="T8" fmla="*/ 0 60000 65536"/>
                  <a:gd name="T9" fmla="*/ 0 w 227"/>
                  <a:gd name="T10" fmla="*/ 0 h 126"/>
                  <a:gd name="T11" fmla="*/ 227 w 227"/>
                  <a:gd name="T12" fmla="*/ 126 h 12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7" h="126">
                    <a:moveTo>
                      <a:pt x="227" y="85"/>
                    </a:moveTo>
                    <a:lnTo>
                      <a:pt x="80" y="0"/>
                    </a:lnTo>
                    <a:lnTo>
                      <a:pt x="0" y="126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327" name="Text Box 21"/>
            <p:cNvSpPr txBox="1">
              <a:spLocks noChangeArrowheads="1"/>
            </p:cNvSpPr>
            <p:nvPr/>
          </p:nvSpPr>
          <p:spPr bwMode="auto">
            <a:xfrm>
              <a:off x="1776" y="1680"/>
              <a:ext cx="24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 wrap="none">
              <a:spAutoFit/>
            </a:bodyPr>
            <a:lstStyle/>
            <a:p>
              <a:r>
                <a:rPr lang="en-US" sz="2800" b="1"/>
                <a:t>R</a:t>
              </a:r>
              <a:endParaRPr lang="ru-RU" sz="2800" b="1"/>
            </a:p>
          </p:txBody>
        </p:sp>
      </p:grp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1676400" y="685800"/>
            <a:ext cx="88392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37"/>
          <p:cNvSpPr txBox="1">
            <a:spLocks noChangeArrowheads="1"/>
          </p:cNvSpPr>
          <p:nvPr/>
        </p:nvSpPr>
        <p:spPr bwMode="auto">
          <a:xfrm>
            <a:off x="4343400" y="152400"/>
            <a:ext cx="44196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BCD -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341442" y="2852936"/>
            <a:ext cx="22044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7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42</a:t>
            </a:r>
            <a:endParaRPr lang="ru-RU" sz="5400" b="1" dirty="0">
              <a:solidFill>
                <a:srgbClr val="7A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133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5844</TotalTime>
  <Words>677</Words>
  <Application>Microsoft Office PowerPoint</Application>
  <PresentationFormat>Широкоэкранный</PresentationFormat>
  <Paragraphs>222</Paragraphs>
  <Slides>17</Slides>
  <Notes>9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Berlin Sans FB Demi</vt:lpstr>
      <vt:lpstr>Calibri</vt:lpstr>
      <vt:lpstr>Calibri Light</vt:lpstr>
      <vt:lpstr>Cambria Math</vt:lpstr>
      <vt:lpstr>Тема Office</vt:lpstr>
      <vt:lpstr>Формула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Mustaqil bajarish uchun topshiriqlar:</vt:lpstr>
      <vt:lpstr>KO‘PBURCHAK YUZINI TOPING</vt:lpstr>
      <vt:lpstr>SHAKLNING BO‘YALGAN QISMINING  YUZINI TOPING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700</cp:revision>
  <dcterms:created xsi:type="dcterms:W3CDTF">2020-06-19T20:52:49Z</dcterms:created>
  <dcterms:modified xsi:type="dcterms:W3CDTF">2021-03-02T09:35:31Z</dcterms:modified>
</cp:coreProperties>
</file>