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2"/>
  </p:notesMasterIdLst>
  <p:sldIdLst>
    <p:sldId id="306" r:id="rId2"/>
    <p:sldId id="351" r:id="rId3"/>
    <p:sldId id="356" r:id="rId4"/>
    <p:sldId id="352" r:id="rId5"/>
    <p:sldId id="353" r:id="rId6"/>
    <p:sldId id="357" r:id="rId7"/>
    <p:sldId id="358" r:id="rId8"/>
    <p:sldId id="354" r:id="rId9"/>
    <p:sldId id="339" r:id="rId10"/>
    <p:sldId id="355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000"/>
    <a:srgbClr val="000000"/>
    <a:srgbClr val="5D2884"/>
    <a:srgbClr val="2B1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9630" autoAdjust="0"/>
  </p:normalViewPr>
  <p:slideViewPr>
    <p:cSldViewPr>
      <p:cViewPr>
        <p:scale>
          <a:sx n="77" d="100"/>
          <a:sy n="77" d="100"/>
        </p:scale>
        <p:origin x="-378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AD9ED24-08C7-4753-BD90-BC96150E4A47}" type="slidenum">
              <a:rPr lang="ru-RU"/>
              <a:pPr/>
              <a:t>3</a:t>
            </a:fld>
            <a:endParaRPr lang="ru-RU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Н.Ф. Гаврилова «Поурочные разработки по геометрии: 8 класс»</a:t>
            </a:r>
          </a:p>
        </p:txBody>
      </p:sp>
    </p:spTree>
    <p:extLst>
      <p:ext uri="{BB962C8B-B14F-4D97-AF65-F5344CB8AC3E}">
        <p14:creationId xmlns:p14="http://schemas.microsoft.com/office/powerpoint/2010/main" val="40003569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530FB25-5C78-4A25-9E1C-1D8175EE23CF}" type="slidenum">
              <a:rPr lang="ru-RU"/>
              <a:pPr/>
              <a:t>5</a:t>
            </a:fld>
            <a:endParaRPr lang="ru-RU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А.П. Ершова, В.В. Голобородько, А.С. Ершова «Самостоятельные и контрольные работы по алгебре и геометрии для 8 класса»</a:t>
            </a:r>
          </a:p>
        </p:txBody>
      </p:sp>
    </p:spTree>
    <p:extLst>
      <p:ext uri="{BB962C8B-B14F-4D97-AF65-F5344CB8AC3E}">
        <p14:creationId xmlns:p14="http://schemas.microsoft.com/office/powerpoint/2010/main" val="1460046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C35D2BA-E9FC-4D1F-918A-9255BCEF242D}" type="slidenum">
              <a:rPr lang="ru-RU"/>
              <a:pPr eaLnBrk="1" hangingPunct="1"/>
              <a:t>6</a:t>
            </a:fld>
            <a:endParaRPr lang="ru-RU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«Геометрия 7-9»  Л.С. Атанасян и др.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090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C35D2BA-E9FC-4D1F-918A-9255BCEF242D}" type="slidenum">
              <a:rPr lang="ru-RU"/>
              <a:pPr eaLnBrk="1" hangingPunct="1"/>
              <a:t>7</a:t>
            </a:fld>
            <a:endParaRPr lang="ru-RU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«Геометрия 7-9»  Л.С. Атанасян и др.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4682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F0B4F59-85CA-4A28-BBAA-6905CFC2150B}" type="slidenum">
              <a:rPr lang="ru-RU"/>
              <a:pPr/>
              <a:t>8</a:t>
            </a:fld>
            <a:endParaRPr lang="ru-RU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Н.Ф. Гаврилова «Поурочные разработки по геометрии: 8 класс»</a:t>
            </a:r>
          </a:p>
        </p:txBody>
      </p:sp>
    </p:spTree>
    <p:extLst>
      <p:ext uri="{BB962C8B-B14F-4D97-AF65-F5344CB8AC3E}">
        <p14:creationId xmlns:p14="http://schemas.microsoft.com/office/powerpoint/2010/main" val="356239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043A3F0-0C4D-4315-86BB-B9D9D5334F44}" type="slidenum">
              <a:rPr lang="ru-RU"/>
              <a:pPr/>
              <a:t>10</a:t>
            </a:fld>
            <a:endParaRPr lang="ru-RU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Н.Ф. Гаврилова «Поурочные разработки по геометрии: 8 класс»</a:t>
            </a:r>
          </a:p>
        </p:txBody>
      </p:sp>
    </p:spTree>
    <p:extLst>
      <p:ext uri="{BB962C8B-B14F-4D97-AF65-F5344CB8AC3E}">
        <p14:creationId xmlns:p14="http://schemas.microsoft.com/office/powerpoint/2010/main" val="4200065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5919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984432" y="3058977"/>
            <a:ext cx="1838286" cy="19107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334614" y="2995498"/>
            <a:ext cx="823668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TO‘G‘RI TO‘RTBURCHAKNING YUZI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reeform 8"/>
          <p:cNvSpPr>
            <a:spLocks/>
          </p:cNvSpPr>
          <p:nvPr/>
        </p:nvSpPr>
        <p:spPr bwMode="auto">
          <a:xfrm>
            <a:off x="2743200" y="2057400"/>
            <a:ext cx="2971800" cy="2819400"/>
          </a:xfrm>
          <a:custGeom>
            <a:avLst/>
            <a:gdLst>
              <a:gd name="T0" fmla="*/ 0 w 1728"/>
              <a:gd name="T1" fmla="*/ 2819400 h 1776"/>
              <a:gd name="T2" fmla="*/ 0 w 1728"/>
              <a:gd name="T3" fmla="*/ 0 h 1776"/>
              <a:gd name="T4" fmla="*/ 2958042 w 1728"/>
              <a:gd name="T5" fmla="*/ 0 h 1776"/>
              <a:gd name="T6" fmla="*/ 2971800 w 1728"/>
              <a:gd name="T7" fmla="*/ 2819400 h 1776"/>
              <a:gd name="T8" fmla="*/ 0 w 1728"/>
              <a:gd name="T9" fmla="*/ 2819400 h 17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28" h="1776">
                <a:moveTo>
                  <a:pt x="0" y="1776"/>
                </a:moveTo>
                <a:lnTo>
                  <a:pt x="0" y="0"/>
                </a:lnTo>
                <a:lnTo>
                  <a:pt x="1720" y="0"/>
                </a:lnTo>
                <a:lnTo>
                  <a:pt x="1728" y="1776"/>
                </a:lnTo>
                <a:lnTo>
                  <a:pt x="0" y="177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66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75" name="Freeform 19" descr="Контурные ромбики"/>
          <p:cNvSpPr>
            <a:spLocks/>
          </p:cNvSpPr>
          <p:nvPr/>
        </p:nvSpPr>
        <p:spPr bwMode="auto">
          <a:xfrm>
            <a:off x="2743200" y="2070100"/>
            <a:ext cx="2997200" cy="2806700"/>
          </a:xfrm>
          <a:custGeom>
            <a:avLst/>
            <a:gdLst>
              <a:gd name="T0" fmla="*/ 0 w 1888"/>
              <a:gd name="T1" fmla="*/ 2806700 h 1768"/>
              <a:gd name="T2" fmla="*/ 0 w 1888"/>
              <a:gd name="T3" fmla="*/ 0 h 1768"/>
              <a:gd name="T4" fmla="*/ 1498600 w 1888"/>
              <a:gd name="T5" fmla="*/ 1371600 h 1768"/>
              <a:gd name="T6" fmla="*/ 2946400 w 1888"/>
              <a:gd name="T7" fmla="*/ 0 h 1768"/>
              <a:gd name="T8" fmla="*/ 2997200 w 1888"/>
              <a:gd name="T9" fmla="*/ 2794000 h 1768"/>
              <a:gd name="T10" fmla="*/ 0 w 1888"/>
              <a:gd name="T11" fmla="*/ 2806700 h 17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888" h="1768">
                <a:moveTo>
                  <a:pt x="0" y="1768"/>
                </a:moveTo>
                <a:lnTo>
                  <a:pt x="0" y="0"/>
                </a:lnTo>
                <a:lnTo>
                  <a:pt x="944" y="864"/>
                </a:lnTo>
                <a:lnTo>
                  <a:pt x="1856" y="0"/>
                </a:lnTo>
                <a:lnTo>
                  <a:pt x="1888" y="1760"/>
                </a:lnTo>
                <a:lnTo>
                  <a:pt x="0" y="1768"/>
                </a:lnTo>
                <a:close/>
              </a:path>
            </a:pathLst>
          </a:custGeom>
          <a:pattFill prst="openDmnd">
            <a:fgClr>
              <a:srgbClr val="0099FF"/>
            </a:fgClr>
            <a:bgClr>
              <a:srgbClr val="FFFF66"/>
            </a:bgClr>
          </a:patt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76" name="Text Box 3"/>
          <p:cNvSpPr txBox="1">
            <a:spLocks noChangeArrowheads="1"/>
          </p:cNvSpPr>
          <p:nvPr/>
        </p:nvSpPr>
        <p:spPr bwMode="auto">
          <a:xfrm>
            <a:off x="874200" y="341293"/>
            <a:ext cx="1023881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2400" dirty="0" smtClean="0"/>
              <a:t> </a:t>
            </a:r>
            <a:r>
              <a:rPr lang="ru-RU" sz="2800" b="1" dirty="0"/>
              <a:t>А</a:t>
            </a:r>
            <a:r>
              <a:rPr lang="en-US" sz="2800" b="1" dirty="0" smtClean="0"/>
              <a:t>BOCD </a:t>
            </a:r>
            <a:r>
              <a:rPr lang="en-US" sz="2800" dirty="0" err="1" smtClean="0"/>
              <a:t>beshburchak</a:t>
            </a:r>
            <a:r>
              <a:rPr lang="en-US" sz="2800" dirty="0" smtClean="0"/>
              <a:t> </a:t>
            </a:r>
            <a:r>
              <a:rPr lang="en-US" sz="2800" dirty="0" err="1" smtClean="0"/>
              <a:t>yuzasi</a:t>
            </a:r>
            <a:r>
              <a:rPr lang="en-US" sz="2800" dirty="0"/>
              <a:t> </a:t>
            </a:r>
            <a:r>
              <a:rPr lang="ru-RU" sz="2800" b="1" dirty="0" smtClean="0"/>
              <a:t>48 </a:t>
            </a:r>
            <a:r>
              <a:rPr lang="en-US" sz="2800" b="1" dirty="0" smtClean="0"/>
              <a:t>cm</a:t>
            </a:r>
            <a:r>
              <a:rPr lang="ru-RU" sz="2800" b="1" baseline="30000" dirty="0" smtClean="0"/>
              <a:t>2</a:t>
            </a:r>
            <a:r>
              <a:rPr lang="ru-RU" sz="2800" dirty="0"/>
              <a:t>. </a:t>
            </a:r>
            <a:r>
              <a:rPr lang="ru-RU" sz="2800" dirty="0" smtClean="0"/>
              <a:t>АВС</a:t>
            </a:r>
            <a:r>
              <a:rPr lang="en-US" sz="2800" dirty="0" smtClean="0"/>
              <a:t>D </a:t>
            </a:r>
            <a:r>
              <a:rPr lang="en-US" sz="2800" dirty="0" err="1" smtClean="0"/>
              <a:t>kvadratning</a:t>
            </a:r>
            <a:r>
              <a:rPr lang="en-US" sz="2800" dirty="0" smtClean="0"/>
              <a:t> </a:t>
            </a:r>
          </a:p>
          <a:p>
            <a:pPr algn="ctr" eaLnBrk="1" hangingPunct="1"/>
            <a:r>
              <a:rPr lang="en-US" sz="2800" dirty="0" smtClean="0"/>
              <a:t> </a:t>
            </a:r>
            <a:r>
              <a:rPr lang="en-US" sz="2800" dirty="0" err="1" smtClean="0"/>
              <a:t>perimetri</a:t>
            </a:r>
            <a:r>
              <a:rPr lang="en-US" sz="2800" dirty="0" smtClean="0"/>
              <a:t> </a:t>
            </a:r>
            <a:r>
              <a:rPr lang="en-US" sz="2800" dirty="0" err="1" smtClean="0"/>
              <a:t>va</a:t>
            </a:r>
            <a:r>
              <a:rPr lang="en-US" sz="2800" dirty="0" smtClean="0"/>
              <a:t> </a:t>
            </a:r>
            <a:r>
              <a:rPr lang="en-US" sz="2800" dirty="0" err="1" smtClean="0"/>
              <a:t>yuzasini</a:t>
            </a:r>
            <a:r>
              <a:rPr lang="en-US" sz="2800" dirty="0" smtClean="0"/>
              <a:t> toping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2286001" y="4876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/>
              <a:t>A</a:t>
            </a:r>
            <a:endParaRPr lang="ru-RU" sz="2400" b="1"/>
          </a:p>
        </p:txBody>
      </p:sp>
      <p:sp>
        <p:nvSpPr>
          <p:cNvPr id="28678" name="Text Box 5"/>
          <p:cNvSpPr txBox="1">
            <a:spLocks noChangeArrowheads="1"/>
          </p:cNvSpPr>
          <p:nvPr/>
        </p:nvSpPr>
        <p:spPr bwMode="auto">
          <a:xfrm>
            <a:off x="2514601" y="16002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/>
              <a:t>В</a:t>
            </a:r>
          </a:p>
        </p:txBody>
      </p:sp>
      <p:sp>
        <p:nvSpPr>
          <p:cNvPr id="28679" name="Text Box 6"/>
          <p:cNvSpPr txBox="1">
            <a:spLocks noChangeArrowheads="1"/>
          </p:cNvSpPr>
          <p:nvPr/>
        </p:nvSpPr>
        <p:spPr bwMode="auto">
          <a:xfrm>
            <a:off x="5257801" y="15240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/>
              <a:t>С</a:t>
            </a:r>
          </a:p>
        </p:txBody>
      </p:sp>
      <p:sp>
        <p:nvSpPr>
          <p:cNvPr id="28680" name="Text Box 9"/>
          <p:cNvSpPr txBox="1">
            <a:spLocks noChangeArrowheads="1"/>
          </p:cNvSpPr>
          <p:nvPr/>
        </p:nvSpPr>
        <p:spPr bwMode="auto">
          <a:xfrm>
            <a:off x="5791201" y="48006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/>
              <a:t>D</a:t>
            </a:r>
            <a:endParaRPr lang="ru-RU" sz="2400" b="1"/>
          </a:p>
        </p:txBody>
      </p:sp>
      <p:sp>
        <p:nvSpPr>
          <p:cNvPr id="300043" name="Rectangle 11"/>
          <p:cNvSpPr>
            <a:spLocks noChangeArrowheads="1"/>
          </p:cNvSpPr>
          <p:nvPr/>
        </p:nvSpPr>
        <p:spPr bwMode="auto">
          <a:xfrm>
            <a:off x="6173508" y="2057400"/>
            <a:ext cx="4813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 dirty="0"/>
              <a:t>1) 48 : 3 </a:t>
            </a:r>
            <a:r>
              <a:rPr lang="ru-RU" sz="2800" b="1" dirty="0" smtClean="0"/>
              <a:t>· </a:t>
            </a:r>
            <a:r>
              <a:rPr lang="ru-RU" sz="2800" b="1" dirty="0"/>
              <a:t>4 = 64 (см</a:t>
            </a:r>
            <a:r>
              <a:rPr lang="ru-RU" sz="2800" b="1" baseline="30000" dirty="0"/>
              <a:t>2</a:t>
            </a:r>
            <a:r>
              <a:rPr lang="ru-RU" sz="2800" b="1" dirty="0"/>
              <a:t>) </a:t>
            </a:r>
            <a:r>
              <a:rPr lang="en-US" sz="2800" b="1" dirty="0"/>
              <a:t>S</a:t>
            </a:r>
            <a:r>
              <a:rPr lang="ru-RU" sz="2800" b="1" baseline="-25000" dirty="0"/>
              <a:t>АВС</a:t>
            </a:r>
            <a:r>
              <a:rPr lang="en-US" sz="2800" b="1" baseline="-25000" dirty="0"/>
              <a:t>D</a:t>
            </a:r>
            <a:endParaRPr lang="ru-RU" sz="2800" b="1" dirty="0"/>
          </a:p>
        </p:txBody>
      </p:sp>
      <p:sp>
        <p:nvSpPr>
          <p:cNvPr id="28682" name="Freeform 16"/>
          <p:cNvSpPr>
            <a:spLocks/>
          </p:cNvSpPr>
          <p:nvPr/>
        </p:nvSpPr>
        <p:spPr bwMode="auto">
          <a:xfrm>
            <a:off x="2743200" y="2057400"/>
            <a:ext cx="2971800" cy="2781300"/>
          </a:xfrm>
          <a:custGeom>
            <a:avLst/>
            <a:gdLst>
              <a:gd name="T0" fmla="*/ 0 w 1728"/>
              <a:gd name="T1" fmla="*/ 0 h 1752"/>
              <a:gd name="T2" fmla="*/ 2971800 w 1728"/>
              <a:gd name="T3" fmla="*/ 2781300 h 175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728" h="1752">
                <a:moveTo>
                  <a:pt x="0" y="0"/>
                </a:moveTo>
                <a:lnTo>
                  <a:pt x="1728" y="1752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3" name="Freeform 17"/>
          <p:cNvSpPr>
            <a:spLocks/>
          </p:cNvSpPr>
          <p:nvPr/>
        </p:nvSpPr>
        <p:spPr bwMode="auto">
          <a:xfrm>
            <a:off x="2743200" y="2057400"/>
            <a:ext cx="2971800" cy="2806700"/>
          </a:xfrm>
          <a:custGeom>
            <a:avLst/>
            <a:gdLst>
              <a:gd name="T0" fmla="*/ 2971800 w 1728"/>
              <a:gd name="T1" fmla="*/ 0 h 1768"/>
              <a:gd name="T2" fmla="*/ 0 w 1728"/>
              <a:gd name="T3" fmla="*/ 2806700 h 176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728" h="1768">
                <a:moveTo>
                  <a:pt x="1728" y="0"/>
                </a:moveTo>
                <a:lnTo>
                  <a:pt x="0" y="1768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4" name="Text Box 7"/>
          <p:cNvSpPr txBox="1">
            <a:spLocks noChangeArrowheads="1"/>
          </p:cNvSpPr>
          <p:nvPr/>
        </p:nvSpPr>
        <p:spPr bwMode="auto">
          <a:xfrm>
            <a:off x="4038601" y="2971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/>
              <a:t>О</a:t>
            </a:r>
          </a:p>
        </p:txBody>
      </p:sp>
      <p:sp>
        <p:nvSpPr>
          <p:cNvPr id="300052" name="Rectangle 20"/>
          <p:cNvSpPr>
            <a:spLocks noChangeArrowheads="1"/>
          </p:cNvSpPr>
          <p:nvPr/>
        </p:nvSpPr>
        <p:spPr bwMode="auto">
          <a:xfrm>
            <a:off x="6248171" y="2917418"/>
            <a:ext cx="415131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 dirty="0"/>
              <a:t>2</a:t>
            </a:r>
            <a:r>
              <a:rPr lang="ru-RU" sz="2800" b="1" dirty="0"/>
              <a:t>) АВ = 8(см),  </a:t>
            </a:r>
          </a:p>
          <a:p>
            <a:pPr eaLnBrk="1" hangingPunct="1"/>
            <a:r>
              <a:rPr lang="ru-RU" sz="2800" b="1" dirty="0"/>
              <a:t>    </a:t>
            </a:r>
            <a:r>
              <a:rPr lang="en-US" sz="2800" b="1" dirty="0"/>
              <a:t>P</a:t>
            </a:r>
            <a:r>
              <a:rPr lang="ru-RU" sz="2800" b="1" baseline="-25000" dirty="0"/>
              <a:t>АВС</a:t>
            </a:r>
            <a:r>
              <a:rPr lang="en-US" sz="2800" b="1" baseline="-25000" dirty="0"/>
              <a:t>D</a:t>
            </a:r>
            <a:r>
              <a:rPr lang="ru-RU" sz="2800" b="1" dirty="0"/>
              <a:t> = 8 </a:t>
            </a:r>
            <a:r>
              <a:rPr lang="ru-RU" sz="2800" b="1" dirty="0" smtClean="0"/>
              <a:t>∙ </a:t>
            </a:r>
            <a:r>
              <a:rPr lang="ru-RU" sz="2800" b="1" dirty="0"/>
              <a:t>4 = 32(см)</a:t>
            </a:r>
          </a:p>
        </p:txBody>
      </p:sp>
    </p:spTree>
    <p:extLst>
      <p:ext uri="{BB962C8B-B14F-4D97-AF65-F5344CB8AC3E}">
        <p14:creationId xmlns:p14="http://schemas.microsoft.com/office/powerpoint/2010/main" val="410110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0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0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0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0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0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0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43" grpId="0"/>
      <p:bldP spid="3000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060" name="Freeform 140"/>
          <p:cNvSpPr>
            <a:spLocks/>
          </p:cNvSpPr>
          <p:nvPr/>
        </p:nvSpPr>
        <p:spPr bwMode="auto">
          <a:xfrm>
            <a:off x="6841148" y="1715617"/>
            <a:ext cx="4093870" cy="3505200"/>
          </a:xfrm>
          <a:custGeom>
            <a:avLst/>
            <a:gdLst>
              <a:gd name="T0" fmla="*/ 0 w 2784"/>
              <a:gd name="T1" fmla="*/ 1920 h 2208"/>
              <a:gd name="T2" fmla="*/ 0 w 2784"/>
              <a:gd name="T3" fmla="*/ 624 h 2208"/>
              <a:gd name="T4" fmla="*/ 1488 w 2784"/>
              <a:gd name="T5" fmla="*/ 0 h 2208"/>
              <a:gd name="T6" fmla="*/ 2784 w 2784"/>
              <a:gd name="T7" fmla="*/ 576 h 2208"/>
              <a:gd name="T8" fmla="*/ 2784 w 2784"/>
              <a:gd name="T9" fmla="*/ 2208 h 2208"/>
              <a:gd name="T10" fmla="*/ 0 w 2784"/>
              <a:gd name="T11" fmla="*/ 1920 h 22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784" h="2208">
                <a:moveTo>
                  <a:pt x="0" y="1920"/>
                </a:moveTo>
                <a:lnTo>
                  <a:pt x="0" y="624"/>
                </a:lnTo>
                <a:lnTo>
                  <a:pt x="1488" y="0"/>
                </a:lnTo>
                <a:lnTo>
                  <a:pt x="2784" y="576"/>
                </a:lnTo>
                <a:lnTo>
                  <a:pt x="2784" y="2208"/>
                </a:lnTo>
                <a:lnTo>
                  <a:pt x="0" y="192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062" name="Line 142"/>
          <p:cNvSpPr>
            <a:spLocks noChangeShapeType="1"/>
          </p:cNvSpPr>
          <p:nvPr/>
        </p:nvSpPr>
        <p:spPr bwMode="auto">
          <a:xfrm flipH="1">
            <a:off x="6841148" y="2630017"/>
            <a:ext cx="409387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063" name="Text Box 143"/>
          <p:cNvSpPr txBox="1">
            <a:spLocks noChangeArrowheads="1"/>
          </p:cNvSpPr>
          <p:nvPr/>
        </p:nvSpPr>
        <p:spPr bwMode="auto">
          <a:xfrm>
            <a:off x="6460148" y="4687418"/>
            <a:ext cx="3706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А</a:t>
            </a:r>
          </a:p>
        </p:txBody>
      </p:sp>
      <p:sp>
        <p:nvSpPr>
          <p:cNvPr id="210064" name="Text Box 144"/>
          <p:cNvSpPr txBox="1">
            <a:spLocks noChangeArrowheads="1"/>
          </p:cNvSpPr>
          <p:nvPr/>
        </p:nvSpPr>
        <p:spPr bwMode="auto">
          <a:xfrm>
            <a:off x="6460148" y="2401418"/>
            <a:ext cx="3577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B</a:t>
            </a:r>
            <a:endParaRPr lang="ru-RU" sz="2400" b="1"/>
          </a:p>
        </p:txBody>
      </p:sp>
      <p:sp>
        <p:nvSpPr>
          <p:cNvPr id="210065" name="Text Box 145"/>
          <p:cNvSpPr txBox="1">
            <a:spLocks noChangeArrowheads="1"/>
          </p:cNvSpPr>
          <p:nvPr/>
        </p:nvSpPr>
        <p:spPr bwMode="auto">
          <a:xfrm>
            <a:off x="8472264" y="1484784"/>
            <a:ext cx="3481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/>
              <a:t>C</a:t>
            </a:r>
            <a:endParaRPr lang="ru-RU" sz="2400" b="1" dirty="0"/>
          </a:p>
        </p:txBody>
      </p:sp>
      <p:sp>
        <p:nvSpPr>
          <p:cNvPr id="210066" name="Text Box 146"/>
          <p:cNvSpPr txBox="1">
            <a:spLocks noChangeArrowheads="1"/>
          </p:cNvSpPr>
          <p:nvPr/>
        </p:nvSpPr>
        <p:spPr bwMode="auto">
          <a:xfrm>
            <a:off x="10973954" y="2340106"/>
            <a:ext cx="3786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/>
              <a:t>D</a:t>
            </a:r>
            <a:endParaRPr lang="ru-RU" sz="2400" b="1" dirty="0"/>
          </a:p>
        </p:txBody>
      </p:sp>
      <p:sp>
        <p:nvSpPr>
          <p:cNvPr id="210067" name="Text Box 147"/>
          <p:cNvSpPr txBox="1">
            <a:spLocks noChangeArrowheads="1"/>
          </p:cNvSpPr>
          <p:nvPr/>
        </p:nvSpPr>
        <p:spPr bwMode="auto">
          <a:xfrm>
            <a:off x="10896918" y="5085245"/>
            <a:ext cx="3257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F</a:t>
            </a:r>
            <a:endParaRPr lang="ru-RU" sz="2400" b="1"/>
          </a:p>
        </p:txBody>
      </p:sp>
      <p:graphicFrame>
        <p:nvGraphicFramePr>
          <p:cNvPr id="210068" name="Object 1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634844"/>
              </p:ext>
            </p:extLst>
          </p:nvPr>
        </p:nvGraphicFramePr>
        <p:xfrm>
          <a:off x="1276342" y="3464589"/>
          <a:ext cx="4093059" cy="5996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Уравнение" r:id="rId3" imgW="1320480" imgH="228600" progId="Equation.3">
                  <p:embed/>
                </p:oleObj>
              </mc:Choice>
              <mc:Fallback>
                <p:oleObj name="Уравнение" r:id="rId3" imgW="13204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42" y="3464589"/>
                        <a:ext cx="4093059" cy="599614"/>
                      </a:xfrm>
                      <a:prstGeom prst="rect">
                        <a:avLst/>
                      </a:prstGeom>
                      <a:solidFill>
                        <a:srgbClr val="00B0F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0069" name="Freeform 149"/>
          <p:cNvSpPr>
            <a:spLocks/>
          </p:cNvSpPr>
          <p:nvPr/>
        </p:nvSpPr>
        <p:spPr bwMode="auto">
          <a:xfrm>
            <a:off x="6841148" y="1715617"/>
            <a:ext cx="4093870" cy="3048000"/>
          </a:xfrm>
          <a:custGeom>
            <a:avLst/>
            <a:gdLst>
              <a:gd name="T0" fmla="*/ 0 w 2784"/>
              <a:gd name="T1" fmla="*/ 1920 h 1920"/>
              <a:gd name="T2" fmla="*/ 0 w 2784"/>
              <a:gd name="T3" fmla="*/ 624 h 1920"/>
              <a:gd name="T4" fmla="*/ 1488 w 2784"/>
              <a:gd name="T5" fmla="*/ 0 h 1920"/>
              <a:gd name="T6" fmla="*/ 2784 w 2784"/>
              <a:gd name="T7" fmla="*/ 576 h 1920"/>
              <a:gd name="T8" fmla="*/ 0 w 2784"/>
              <a:gd name="T9" fmla="*/ 1920 h 19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84" h="1920">
                <a:moveTo>
                  <a:pt x="0" y="1920"/>
                </a:moveTo>
                <a:lnTo>
                  <a:pt x="0" y="624"/>
                </a:lnTo>
                <a:lnTo>
                  <a:pt x="1488" y="0"/>
                </a:lnTo>
                <a:lnTo>
                  <a:pt x="2784" y="576"/>
                </a:lnTo>
                <a:lnTo>
                  <a:pt x="0" y="192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FF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070" name="Freeform 150"/>
          <p:cNvSpPr>
            <a:spLocks/>
          </p:cNvSpPr>
          <p:nvPr/>
        </p:nvSpPr>
        <p:spPr bwMode="auto">
          <a:xfrm>
            <a:off x="6841148" y="2630017"/>
            <a:ext cx="4093870" cy="2590800"/>
          </a:xfrm>
          <a:custGeom>
            <a:avLst/>
            <a:gdLst>
              <a:gd name="T0" fmla="*/ 0 w 2784"/>
              <a:gd name="T1" fmla="*/ 1344 h 1632"/>
              <a:gd name="T2" fmla="*/ 2784 w 2784"/>
              <a:gd name="T3" fmla="*/ 0 h 1632"/>
              <a:gd name="T4" fmla="*/ 2784 w 2784"/>
              <a:gd name="T5" fmla="*/ 1632 h 1632"/>
              <a:gd name="T6" fmla="*/ 0 w 2784"/>
              <a:gd name="T7" fmla="*/ 1344 h 16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84" h="1632">
                <a:moveTo>
                  <a:pt x="0" y="1344"/>
                </a:moveTo>
                <a:lnTo>
                  <a:pt x="2784" y="0"/>
                </a:lnTo>
                <a:lnTo>
                  <a:pt x="2784" y="1632"/>
                </a:lnTo>
                <a:lnTo>
                  <a:pt x="0" y="1344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66FF99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91344" y="196587"/>
                <a:ext cx="11593288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Agar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</a:rPr>
                      <m:t>𝑨𝑩𝑪𝑫𝑭</m:t>
                    </m:r>
                  </m:oMath>
                </a14:m>
                <a:r>
                  <a:rPr lang="en-US" sz="24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ko‘pburchakning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54 cm² </a:t>
                </a:r>
                <a:r>
                  <a:rPr lang="en-US" sz="24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2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ADF </a:t>
                </a:r>
                <a:r>
                  <a:rPr lang="en-US" sz="24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uchburchakning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esa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1/3 </a:t>
                </a:r>
                <a:r>
                  <a:rPr lang="en-US" sz="24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qismini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tashkil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qilsa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ABCD </a:t>
                </a:r>
                <a:r>
                  <a:rPr lang="en-US" sz="24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to‘rtburchak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yuzini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4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344" y="196587"/>
                <a:ext cx="11593288" cy="830997"/>
              </a:xfrm>
              <a:prstGeom prst="rect">
                <a:avLst/>
              </a:prstGeom>
              <a:blipFill rotWithShape="0">
                <a:blip r:embed="rId5"/>
                <a:stretch>
                  <a:fillRect l="-789" t="-5109" b="-145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29645" y="4293746"/>
                <a:ext cx="4285597" cy="13849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800" b="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𝐷𝐹</m:t>
                        </m:r>
                      </m:sub>
                    </m:sSub>
                  </m:oMath>
                </a14:m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54 : 3 = 18 cm²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800" b="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𝐵𝐶𝐷</m:t>
                        </m:r>
                      </m:sub>
                    </m:sSub>
                  </m:oMath>
                </a14:m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54 – 18 = 36 cm²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645" y="4293746"/>
                <a:ext cx="4285597" cy="1384995"/>
              </a:xfrm>
              <a:prstGeom prst="rect">
                <a:avLst/>
              </a:prstGeom>
              <a:blipFill rotWithShape="0">
                <a:blip r:embed="rId6"/>
                <a:stretch>
                  <a:fillRect t="-4386" b="-109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605050" y="1232281"/>
                <a:ext cx="2734788" cy="23648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𝐴𝐵𝐶𝐷𝐹</m:t>
                        </m:r>
                      </m:sub>
                    </m:sSub>
                  </m:oMath>
                </a14:m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54 </a:t>
                </a:r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cm²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𝐴𝐷𝐹</m:t>
                        </m:r>
                      </m:sub>
                    </m:sSub>
                  </m:oMath>
                </a14:m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sSub>
                      <m:sSubPr>
                        <m:ctrlPr>
                          <a:rPr lang="ru-RU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𝐴𝐵𝐶𝐷𝐹</m:t>
                        </m:r>
                      </m:sub>
                    </m:sSub>
                  </m:oMath>
                </a14:m>
                <a:endParaRPr lang="en-US" sz="2800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𝐴𝐵𝐶𝐷</m:t>
                        </m:r>
                      </m:sub>
                    </m:sSub>
                  </m:oMath>
                </a14:m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 ? m²</a:t>
                </a:r>
              </a:p>
              <a:p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5050" y="1232281"/>
                <a:ext cx="2734788" cy="2364878"/>
              </a:xfrm>
              <a:prstGeom prst="rect">
                <a:avLst/>
              </a:prstGeom>
              <a:blipFill rotWithShape="0">
                <a:blip r:embed="rId7"/>
                <a:stretch>
                  <a:fillRect l="-4454" t="-2577" r="-31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5557043" y="5446343"/>
            <a:ext cx="3089307" cy="12618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i="1" dirty="0">
                <a:solidFill>
                  <a:srgbClr val="C00000"/>
                </a:solidFill>
              </a:rPr>
              <a:t>36 cm²</a:t>
            </a:r>
            <a:endParaRPr lang="en-US" sz="3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97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0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10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0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069" grpId="0" animBg="1"/>
      <p:bldP spid="21007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15"/>
          <p:cNvGrpSpPr>
            <a:grpSpLocks/>
          </p:cNvGrpSpPr>
          <p:nvPr/>
        </p:nvGrpSpPr>
        <p:grpSpPr bwMode="auto">
          <a:xfrm>
            <a:off x="2743200" y="1941984"/>
            <a:ext cx="4419600" cy="4191000"/>
            <a:chOff x="768" y="1296"/>
            <a:chExt cx="3768" cy="3544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30740" name="Freeform 2"/>
            <p:cNvSpPr>
              <a:spLocks/>
            </p:cNvSpPr>
            <p:nvPr/>
          </p:nvSpPr>
          <p:spPr bwMode="auto">
            <a:xfrm>
              <a:off x="768" y="1296"/>
              <a:ext cx="1872" cy="1776"/>
            </a:xfrm>
            <a:custGeom>
              <a:avLst/>
              <a:gdLst>
                <a:gd name="T0" fmla="*/ 0 w 1728"/>
                <a:gd name="T1" fmla="*/ 1776 h 1776"/>
                <a:gd name="T2" fmla="*/ 0 w 1728"/>
                <a:gd name="T3" fmla="*/ 0 h 1776"/>
                <a:gd name="T4" fmla="*/ 1863 w 1728"/>
                <a:gd name="T5" fmla="*/ 0 h 1776"/>
                <a:gd name="T6" fmla="*/ 1872 w 1728"/>
                <a:gd name="T7" fmla="*/ 1776 h 1776"/>
                <a:gd name="T8" fmla="*/ 0 w 1728"/>
                <a:gd name="T9" fmla="*/ 1776 h 17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28" h="1776">
                  <a:moveTo>
                    <a:pt x="0" y="1776"/>
                  </a:moveTo>
                  <a:lnTo>
                    <a:pt x="0" y="0"/>
                  </a:lnTo>
                  <a:lnTo>
                    <a:pt x="1720" y="0"/>
                  </a:lnTo>
                  <a:lnTo>
                    <a:pt x="1728" y="1776"/>
                  </a:lnTo>
                  <a:lnTo>
                    <a:pt x="0" y="1776"/>
                  </a:lnTo>
                  <a:close/>
                </a:path>
              </a:pathLst>
            </a:custGeom>
            <a:grp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741" name="Freeform 14"/>
            <p:cNvSpPr>
              <a:spLocks/>
            </p:cNvSpPr>
            <p:nvPr/>
          </p:nvSpPr>
          <p:spPr bwMode="auto">
            <a:xfrm>
              <a:off x="2664" y="3072"/>
              <a:ext cx="1872" cy="1768"/>
            </a:xfrm>
            <a:custGeom>
              <a:avLst/>
              <a:gdLst>
                <a:gd name="T0" fmla="*/ 0 w 1872"/>
                <a:gd name="T1" fmla="*/ 1768 h 1768"/>
                <a:gd name="T2" fmla="*/ 0 w 1872"/>
                <a:gd name="T3" fmla="*/ 0 h 1768"/>
                <a:gd name="T4" fmla="*/ 1872 w 1872"/>
                <a:gd name="T5" fmla="*/ 0 h 1768"/>
                <a:gd name="T6" fmla="*/ 1872 w 1872"/>
                <a:gd name="T7" fmla="*/ 1768 h 1768"/>
                <a:gd name="T8" fmla="*/ 0 w 1872"/>
                <a:gd name="T9" fmla="*/ 1768 h 1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72" h="1768">
                  <a:moveTo>
                    <a:pt x="0" y="1768"/>
                  </a:moveTo>
                  <a:lnTo>
                    <a:pt x="0" y="0"/>
                  </a:lnTo>
                  <a:lnTo>
                    <a:pt x="1872" y="0"/>
                  </a:lnTo>
                  <a:lnTo>
                    <a:pt x="1872" y="1768"/>
                  </a:lnTo>
                  <a:lnTo>
                    <a:pt x="0" y="1768"/>
                  </a:lnTo>
                  <a:close/>
                </a:path>
              </a:pathLst>
            </a:custGeom>
            <a:grp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623392" y="202937"/>
            <a:ext cx="1116124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3200" b="1" i="1" dirty="0">
                <a:solidFill>
                  <a:srgbClr val="002060"/>
                </a:solidFill>
              </a:rPr>
              <a:t>А</a:t>
            </a:r>
            <a:r>
              <a:rPr lang="en-US" sz="3200" b="1" i="1" dirty="0">
                <a:solidFill>
                  <a:srgbClr val="002060"/>
                </a:solidFill>
              </a:rPr>
              <a:t>BCD</a:t>
            </a:r>
            <a:r>
              <a:rPr lang="ru-RU" sz="3200" b="1" i="1" dirty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va</a:t>
            </a:r>
            <a:r>
              <a:rPr lang="ru-RU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smtClean="0">
                <a:solidFill>
                  <a:srgbClr val="002060"/>
                </a:solidFill>
              </a:rPr>
              <a:t>NDKP </a:t>
            </a:r>
            <a:r>
              <a:rPr lang="ru-RU" sz="3200" b="1" i="1" dirty="0">
                <a:solidFill>
                  <a:srgbClr val="002060"/>
                </a:solidFill>
              </a:rPr>
              <a:t>–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kvadratlar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teng</a:t>
            </a:r>
            <a:r>
              <a:rPr lang="ru-RU" sz="3200" b="1" i="1" dirty="0" smtClean="0">
                <a:solidFill>
                  <a:srgbClr val="002060"/>
                </a:solidFill>
              </a:rPr>
              <a:t>. </a:t>
            </a:r>
            <a:r>
              <a:rPr lang="ru-RU" sz="3200" b="1" i="1" dirty="0">
                <a:solidFill>
                  <a:srgbClr val="002060"/>
                </a:solidFill>
              </a:rPr>
              <a:t>АВ = </a:t>
            </a:r>
            <a:r>
              <a:rPr lang="ru-RU" sz="3200" b="1" i="1" dirty="0" smtClean="0">
                <a:solidFill>
                  <a:srgbClr val="002060"/>
                </a:solidFill>
              </a:rPr>
              <a:t>8</a:t>
            </a:r>
            <a:r>
              <a:rPr lang="en-US" sz="3200" b="1" i="1" dirty="0" smtClean="0">
                <a:solidFill>
                  <a:srgbClr val="002060"/>
                </a:solidFill>
              </a:rPr>
              <a:t> cm</a:t>
            </a:r>
            <a:r>
              <a:rPr lang="en-US" sz="3200" b="1" i="1" dirty="0">
                <a:solidFill>
                  <a:srgbClr val="002060"/>
                </a:solidFill>
              </a:rPr>
              <a:t>,</a:t>
            </a:r>
            <a:r>
              <a:rPr lang="ru-RU" sz="3200" b="1" i="1" dirty="0" smtClean="0">
                <a:solidFill>
                  <a:srgbClr val="002060"/>
                </a:solidFill>
              </a:rPr>
              <a:t> </a:t>
            </a:r>
            <a:endParaRPr lang="ru-RU" sz="3200" b="1" i="1" dirty="0">
              <a:solidFill>
                <a:srgbClr val="002060"/>
              </a:solidFill>
            </a:endParaRPr>
          </a:p>
          <a:p>
            <a:pPr algn="ctr" eaLnBrk="1" hangingPunct="1"/>
            <a:r>
              <a:rPr lang="ru-RU" sz="3200" b="1" i="1" dirty="0" smtClean="0">
                <a:solidFill>
                  <a:srgbClr val="002060"/>
                </a:solidFill>
              </a:rPr>
              <a:t> АСК</a:t>
            </a:r>
            <a:r>
              <a:rPr lang="en-US" sz="3200" b="1" i="1" dirty="0" smtClean="0">
                <a:solidFill>
                  <a:srgbClr val="002060"/>
                </a:solidFill>
              </a:rPr>
              <a:t>N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to‘rtburchak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yuzini</a:t>
            </a:r>
            <a:r>
              <a:rPr lang="en-US" sz="3200" b="1" i="1" dirty="0" smtClean="0">
                <a:solidFill>
                  <a:srgbClr val="002060"/>
                </a:solidFill>
              </a:rPr>
              <a:t> toping</a:t>
            </a:r>
            <a:r>
              <a:rPr lang="ru-RU" sz="3200" b="1" i="1" dirty="0" smtClean="0">
                <a:solidFill>
                  <a:srgbClr val="002060"/>
                </a:solidFill>
              </a:rPr>
              <a:t>.</a:t>
            </a:r>
            <a:endParaRPr lang="ru-RU" sz="3200" b="1" i="1" dirty="0">
              <a:solidFill>
                <a:srgbClr val="002060"/>
              </a:solidFill>
            </a:endParaRPr>
          </a:p>
        </p:txBody>
      </p:sp>
      <p:sp>
        <p:nvSpPr>
          <p:cNvPr id="30724" name="Text Box 5"/>
          <p:cNvSpPr txBox="1">
            <a:spLocks noChangeArrowheads="1"/>
          </p:cNvSpPr>
          <p:nvPr/>
        </p:nvSpPr>
        <p:spPr bwMode="auto">
          <a:xfrm>
            <a:off x="2362201" y="3923184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/>
              <a:t>A</a:t>
            </a:r>
            <a:endParaRPr lang="ru-RU" sz="2400" b="1"/>
          </a:p>
        </p:txBody>
      </p:sp>
      <p:sp>
        <p:nvSpPr>
          <p:cNvPr id="30725" name="Text Box 6"/>
          <p:cNvSpPr txBox="1">
            <a:spLocks noChangeArrowheads="1"/>
          </p:cNvSpPr>
          <p:nvPr/>
        </p:nvSpPr>
        <p:spPr bwMode="auto">
          <a:xfrm>
            <a:off x="2514601" y="1484784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/>
              <a:t>В</a:t>
            </a:r>
          </a:p>
        </p:txBody>
      </p:sp>
      <p:sp>
        <p:nvSpPr>
          <p:cNvPr id="30726" name="Text Box 7"/>
          <p:cNvSpPr txBox="1">
            <a:spLocks noChangeArrowheads="1"/>
          </p:cNvSpPr>
          <p:nvPr/>
        </p:nvSpPr>
        <p:spPr bwMode="auto">
          <a:xfrm>
            <a:off x="4876801" y="1560984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/>
              <a:t>С</a:t>
            </a:r>
          </a:p>
        </p:txBody>
      </p:sp>
      <p:sp>
        <p:nvSpPr>
          <p:cNvPr id="30727" name="Text Box 12"/>
          <p:cNvSpPr txBox="1">
            <a:spLocks noChangeArrowheads="1"/>
          </p:cNvSpPr>
          <p:nvPr/>
        </p:nvSpPr>
        <p:spPr bwMode="auto">
          <a:xfrm>
            <a:off x="7162801" y="3770784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/>
              <a:t>К</a:t>
            </a:r>
          </a:p>
        </p:txBody>
      </p:sp>
      <p:sp>
        <p:nvSpPr>
          <p:cNvPr id="30728" name="Text Box 16"/>
          <p:cNvSpPr txBox="1">
            <a:spLocks noChangeArrowheads="1"/>
          </p:cNvSpPr>
          <p:nvPr/>
        </p:nvSpPr>
        <p:spPr bwMode="auto">
          <a:xfrm>
            <a:off x="7162801" y="5980584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/>
              <a:t>Р</a:t>
            </a:r>
          </a:p>
        </p:txBody>
      </p:sp>
      <p:sp>
        <p:nvSpPr>
          <p:cNvPr id="30729" name="Text Box 17"/>
          <p:cNvSpPr txBox="1">
            <a:spLocks noChangeArrowheads="1"/>
          </p:cNvSpPr>
          <p:nvPr/>
        </p:nvSpPr>
        <p:spPr bwMode="auto">
          <a:xfrm>
            <a:off x="4648201" y="6056784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 dirty="0" smtClean="0"/>
              <a:t>N</a:t>
            </a:r>
            <a:endParaRPr lang="ru-RU" sz="2400" b="1" dirty="0"/>
          </a:p>
        </p:txBody>
      </p:sp>
      <p:sp>
        <p:nvSpPr>
          <p:cNvPr id="30730" name="Rectangle 18"/>
          <p:cNvSpPr>
            <a:spLocks noChangeArrowheads="1"/>
          </p:cNvSpPr>
          <p:nvPr/>
        </p:nvSpPr>
        <p:spPr bwMode="auto">
          <a:xfrm>
            <a:off x="1547317" y="2759874"/>
            <a:ext cx="10038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 dirty="0"/>
              <a:t>8 </a:t>
            </a:r>
            <a:r>
              <a:rPr lang="en-US" sz="2800" b="1" dirty="0" smtClean="0"/>
              <a:t>cm</a:t>
            </a:r>
            <a:endParaRPr lang="ru-RU" sz="2800" b="1" dirty="0"/>
          </a:p>
        </p:txBody>
      </p:sp>
      <p:sp>
        <p:nvSpPr>
          <p:cNvPr id="302083" name="Freeform 3" descr="Контурные ромбики"/>
          <p:cNvSpPr>
            <a:spLocks/>
          </p:cNvSpPr>
          <p:nvPr/>
        </p:nvSpPr>
        <p:spPr bwMode="auto">
          <a:xfrm>
            <a:off x="2746365" y="1954684"/>
            <a:ext cx="4445000" cy="4191000"/>
          </a:xfrm>
          <a:custGeom>
            <a:avLst/>
            <a:gdLst>
              <a:gd name="T0" fmla="*/ 2235200 w 2800"/>
              <a:gd name="T1" fmla="*/ 4191000 h 2640"/>
              <a:gd name="T2" fmla="*/ 0 w 2800"/>
              <a:gd name="T3" fmla="*/ 2108200 h 2640"/>
              <a:gd name="T4" fmla="*/ 2184400 w 2800"/>
              <a:gd name="T5" fmla="*/ 0 h 2640"/>
              <a:gd name="T6" fmla="*/ 2184400 w 2800"/>
              <a:gd name="T7" fmla="*/ 0 h 2640"/>
              <a:gd name="T8" fmla="*/ 4445000 w 2800"/>
              <a:gd name="T9" fmla="*/ 2108200 h 2640"/>
              <a:gd name="T10" fmla="*/ 2235200 w 2800"/>
              <a:gd name="T11" fmla="*/ 4191000 h 26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800" h="2640">
                <a:moveTo>
                  <a:pt x="1408" y="2640"/>
                </a:moveTo>
                <a:lnTo>
                  <a:pt x="0" y="1328"/>
                </a:lnTo>
                <a:lnTo>
                  <a:pt x="1376" y="0"/>
                </a:lnTo>
                <a:lnTo>
                  <a:pt x="2800" y="1328"/>
                </a:lnTo>
                <a:lnTo>
                  <a:pt x="1408" y="2640"/>
                </a:lnTo>
                <a:close/>
              </a:path>
            </a:pathLst>
          </a:custGeom>
          <a:pattFill prst="openDmnd">
            <a:fgClr>
              <a:srgbClr val="0099FF"/>
            </a:fgClr>
            <a:bgClr>
              <a:srgbClr val="FFFF66"/>
            </a:bgClr>
          </a:patt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2" name="Freeform 11"/>
          <p:cNvSpPr>
            <a:spLocks/>
          </p:cNvSpPr>
          <p:nvPr/>
        </p:nvSpPr>
        <p:spPr bwMode="auto">
          <a:xfrm>
            <a:off x="2730500" y="4050184"/>
            <a:ext cx="4445000" cy="1588"/>
          </a:xfrm>
          <a:custGeom>
            <a:avLst/>
            <a:gdLst>
              <a:gd name="T0" fmla="*/ 4445000 w 2800"/>
              <a:gd name="T1" fmla="*/ 0 h 1"/>
              <a:gd name="T2" fmla="*/ 0 w 2800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00" h="1">
                <a:moveTo>
                  <a:pt x="2800" y="0"/>
                </a:move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3" name="Text Box 8"/>
          <p:cNvSpPr txBox="1">
            <a:spLocks noChangeArrowheads="1"/>
          </p:cNvSpPr>
          <p:nvPr/>
        </p:nvSpPr>
        <p:spPr bwMode="auto">
          <a:xfrm>
            <a:off x="4953001" y="3618384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/>
              <a:t>D</a:t>
            </a:r>
            <a:endParaRPr lang="ru-RU" sz="2400" b="1"/>
          </a:p>
        </p:txBody>
      </p:sp>
      <p:sp>
        <p:nvSpPr>
          <p:cNvPr id="30734" name="Freeform 10"/>
          <p:cNvSpPr>
            <a:spLocks/>
          </p:cNvSpPr>
          <p:nvPr/>
        </p:nvSpPr>
        <p:spPr bwMode="auto">
          <a:xfrm>
            <a:off x="4914900" y="1941984"/>
            <a:ext cx="50800" cy="4191000"/>
          </a:xfrm>
          <a:custGeom>
            <a:avLst/>
            <a:gdLst>
              <a:gd name="T0" fmla="*/ 0 w 32"/>
              <a:gd name="T1" fmla="*/ 0 h 2640"/>
              <a:gd name="T2" fmla="*/ 50800 w 32"/>
              <a:gd name="T3" fmla="*/ 4191000 h 26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2" h="2640">
                <a:moveTo>
                  <a:pt x="0" y="0"/>
                </a:moveTo>
                <a:lnTo>
                  <a:pt x="32" y="264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2099" name="Rectangle 19"/>
          <p:cNvSpPr>
            <a:spLocks noChangeArrowheads="1"/>
          </p:cNvSpPr>
          <p:nvPr/>
        </p:nvSpPr>
        <p:spPr bwMode="auto">
          <a:xfrm>
            <a:off x="3048000" y="2018184"/>
            <a:ext cx="119616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64 с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r>
              <a:rPr lang="ru-RU" sz="2800" b="1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2100" name="Rectangle 20"/>
          <p:cNvSpPr>
            <a:spLocks noChangeArrowheads="1"/>
          </p:cNvSpPr>
          <p:nvPr/>
        </p:nvSpPr>
        <p:spPr bwMode="auto">
          <a:xfrm>
            <a:off x="3702409" y="3250631"/>
            <a:ext cx="119616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32 с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r>
              <a:rPr lang="ru-RU" sz="2800" b="1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2101" name="Rectangle 21"/>
          <p:cNvSpPr>
            <a:spLocks noChangeArrowheads="1"/>
          </p:cNvSpPr>
          <p:nvPr/>
        </p:nvSpPr>
        <p:spPr bwMode="auto">
          <a:xfrm>
            <a:off x="5205624" y="3235138"/>
            <a:ext cx="119616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32 с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m²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2102" name="Rectangle 22"/>
          <p:cNvSpPr>
            <a:spLocks noChangeArrowheads="1"/>
          </p:cNvSpPr>
          <p:nvPr/>
        </p:nvSpPr>
        <p:spPr bwMode="auto">
          <a:xfrm>
            <a:off x="5246554" y="4329542"/>
            <a:ext cx="119616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32 с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r>
              <a:rPr lang="ru-RU" sz="2800" b="1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2103" name="Rectangle 23"/>
          <p:cNvSpPr>
            <a:spLocks noChangeArrowheads="1"/>
          </p:cNvSpPr>
          <p:nvPr/>
        </p:nvSpPr>
        <p:spPr bwMode="auto">
          <a:xfrm>
            <a:off x="3702409" y="4378515"/>
            <a:ext cx="119616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32 с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r>
              <a:rPr lang="ru-RU" sz="2800" b="1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04617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2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2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2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2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0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2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2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0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2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2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0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2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2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0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83" grpId="0" animBg="1"/>
      <p:bldP spid="302099" grpId="0"/>
      <p:bldP spid="302100" grpId="0"/>
      <p:bldP spid="302101" grpId="0"/>
      <p:bldP spid="302102" grpId="0"/>
      <p:bldP spid="30210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0585" name="Group 9"/>
          <p:cNvGrpSpPr>
            <a:grpSpLocks/>
          </p:cNvGrpSpPr>
          <p:nvPr/>
        </p:nvGrpSpPr>
        <p:grpSpPr bwMode="auto">
          <a:xfrm>
            <a:off x="1487488" y="332656"/>
            <a:ext cx="3048000" cy="1708150"/>
            <a:chOff x="192" y="1008"/>
            <a:chExt cx="1920" cy="1076"/>
          </a:xfrm>
        </p:grpSpPr>
        <p:sp>
          <p:nvSpPr>
            <p:cNvPr id="280581" name="Rectangle 5"/>
            <p:cNvSpPr>
              <a:spLocks noChangeArrowheads="1"/>
            </p:cNvSpPr>
            <p:nvPr/>
          </p:nvSpPr>
          <p:spPr bwMode="auto">
            <a:xfrm>
              <a:off x="432" y="1008"/>
              <a:ext cx="1680" cy="76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6D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0583" name="Text Box 7"/>
            <p:cNvSpPr txBox="1">
              <a:spLocks noChangeArrowheads="1"/>
            </p:cNvSpPr>
            <p:nvPr/>
          </p:nvSpPr>
          <p:spPr bwMode="auto">
            <a:xfrm>
              <a:off x="192" y="1187"/>
              <a:ext cx="2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>
                  <a:latin typeface="Times New Roman" panose="02020603050405020304" pitchFamily="18" charset="0"/>
                </a:rPr>
                <a:t>b</a:t>
              </a:r>
              <a:endParaRPr lang="ru-RU" sz="3600" b="1">
                <a:latin typeface="Times New Roman" panose="02020603050405020304" pitchFamily="18" charset="0"/>
              </a:endParaRPr>
            </a:p>
          </p:txBody>
        </p:sp>
        <p:sp>
          <p:nvSpPr>
            <p:cNvPr id="280584" name="Text Box 8"/>
            <p:cNvSpPr txBox="1">
              <a:spLocks noChangeArrowheads="1"/>
            </p:cNvSpPr>
            <p:nvPr/>
          </p:nvSpPr>
          <p:spPr bwMode="auto">
            <a:xfrm>
              <a:off x="1104" y="1680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 dirty="0">
                  <a:latin typeface="Times New Roman" panose="02020603050405020304" pitchFamily="18" charset="0"/>
                </a:rPr>
                <a:t>a</a:t>
              </a:r>
              <a:endParaRPr lang="ru-RU" sz="3600" b="1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80586" name="Group 10"/>
          <p:cNvGrpSpPr>
            <a:grpSpLocks/>
          </p:cNvGrpSpPr>
          <p:nvPr/>
        </p:nvGrpSpPr>
        <p:grpSpPr bwMode="auto">
          <a:xfrm>
            <a:off x="1487488" y="304800"/>
            <a:ext cx="3048000" cy="1722438"/>
            <a:chOff x="192" y="1008"/>
            <a:chExt cx="1920" cy="1085"/>
          </a:xfrm>
        </p:grpSpPr>
        <p:sp>
          <p:nvSpPr>
            <p:cNvPr id="280587" name="Rectangle 11"/>
            <p:cNvSpPr>
              <a:spLocks noChangeArrowheads="1"/>
            </p:cNvSpPr>
            <p:nvPr/>
          </p:nvSpPr>
          <p:spPr bwMode="auto">
            <a:xfrm>
              <a:off x="432" y="1008"/>
              <a:ext cx="1680" cy="76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6D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0588" name="Text Box 12"/>
            <p:cNvSpPr txBox="1">
              <a:spLocks noChangeArrowheads="1"/>
            </p:cNvSpPr>
            <p:nvPr/>
          </p:nvSpPr>
          <p:spPr bwMode="auto">
            <a:xfrm>
              <a:off x="192" y="1187"/>
              <a:ext cx="2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>
                  <a:latin typeface="Times New Roman" panose="02020603050405020304" pitchFamily="18" charset="0"/>
                </a:rPr>
                <a:t>b</a:t>
              </a:r>
              <a:endParaRPr lang="ru-RU" sz="3600" b="1">
                <a:latin typeface="Times New Roman" panose="02020603050405020304" pitchFamily="18" charset="0"/>
              </a:endParaRPr>
            </a:p>
          </p:txBody>
        </p:sp>
        <p:sp>
          <p:nvSpPr>
            <p:cNvPr id="280589" name="Text Box 13"/>
            <p:cNvSpPr txBox="1">
              <a:spLocks noChangeArrowheads="1"/>
            </p:cNvSpPr>
            <p:nvPr/>
          </p:nvSpPr>
          <p:spPr bwMode="auto">
            <a:xfrm>
              <a:off x="1108" y="1689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 dirty="0">
                  <a:latin typeface="Times New Roman" panose="02020603050405020304" pitchFamily="18" charset="0"/>
                </a:rPr>
                <a:t>a</a:t>
              </a:r>
              <a:endParaRPr lang="ru-RU" sz="3600" b="1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80597" name="Group 21"/>
          <p:cNvGrpSpPr>
            <a:grpSpLocks/>
          </p:cNvGrpSpPr>
          <p:nvPr/>
        </p:nvGrpSpPr>
        <p:grpSpPr bwMode="auto">
          <a:xfrm>
            <a:off x="4378816" y="4941168"/>
            <a:ext cx="1245154" cy="1752600"/>
            <a:chOff x="2064" y="3120"/>
            <a:chExt cx="768" cy="1104"/>
          </a:xfrm>
        </p:grpSpPr>
        <p:sp>
          <p:nvSpPr>
            <p:cNvPr id="280594" name="Text Box 18"/>
            <p:cNvSpPr txBox="1">
              <a:spLocks noChangeArrowheads="1"/>
            </p:cNvSpPr>
            <p:nvPr/>
          </p:nvSpPr>
          <p:spPr bwMode="auto">
            <a:xfrm>
              <a:off x="2352" y="3820"/>
              <a:ext cx="2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>
                  <a:latin typeface="Times New Roman" panose="02020603050405020304" pitchFamily="18" charset="0"/>
                </a:rPr>
                <a:t>b</a:t>
              </a:r>
              <a:endParaRPr lang="ru-RU" sz="3600" b="1">
                <a:latin typeface="Times New Roman" panose="02020603050405020304" pitchFamily="18" charset="0"/>
              </a:endParaRPr>
            </a:p>
          </p:txBody>
        </p:sp>
        <p:sp>
          <p:nvSpPr>
            <p:cNvPr id="280590" name="Freeform 14"/>
            <p:cNvSpPr>
              <a:spLocks/>
            </p:cNvSpPr>
            <p:nvPr/>
          </p:nvSpPr>
          <p:spPr bwMode="auto">
            <a:xfrm>
              <a:off x="2064" y="3120"/>
              <a:ext cx="768" cy="777"/>
            </a:xfrm>
            <a:custGeom>
              <a:avLst/>
              <a:gdLst>
                <a:gd name="T0" fmla="*/ 0 w 816"/>
                <a:gd name="T1" fmla="*/ 776 h 777"/>
                <a:gd name="T2" fmla="*/ 816 w 816"/>
                <a:gd name="T3" fmla="*/ 776 h 777"/>
                <a:gd name="T4" fmla="*/ 816 w 816"/>
                <a:gd name="T5" fmla="*/ 768 h 777"/>
                <a:gd name="T6" fmla="*/ 816 w 816"/>
                <a:gd name="T7" fmla="*/ 0 h 777"/>
                <a:gd name="T8" fmla="*/ 0 w 816"/>
                <a:gd name="T9" fmla="*/ 0 h 777"/>
                <a:gd name="T10" fmla="*/ 0 w 816"/>
                <a:gd name="T11" fmla="*/ 776 h 7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6" h="777">
                  <a:moveTo>
                    <a:pt x="0" y="776"/>
                  </a:moveTo>
                  <a:cubicBezTo>
                    <a:pt x="203" y="776"/>
                    <a:pt x="680" y="777"/>
                    <a:pt x="816" y="776"/>
                  </a:cubicBezTo>
                  <a:lnTo>
                    <a:pt x="816" y="768"/>
                  </a:lnTo>
                  <a:lnTo>
                    <a:pt x="816" y="0"/>
                  </a:lnTo>
                  <a:lnTo>
                    <a:pt x="0" y="0"/>
                  </a:lnTo>
                  <a:lnTo>
                    <a:pt x="0" y="776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0099FF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80593" name="Rectangle 17"/>
          <p:cNvSpPr>
            <a:spLocks noChangeArrowheads="1"/>
          </p:cNvSpPr>
          <p:nvPr/>
        </p:nvSpPr>
        <p:spPr bwMode="auto">
          <a:xfrm rot="5400000">
            <a:off x="3643908" y="2998068"/>
            <a:ext cx="2667000" cy="1219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6D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80598" name="Group 22"/>
          <p:cNvGrpSpPr>
            <a:grpSpLocks/>
          </p:cNvGrpSpPr>
          <p:nvPr/>
        </p:nvGrpSpPr>
        <p:grpSpPr bwMode="auto">
          <a:xfrm>
            <a:off x="1199455" y="2260600"/>
            <a:ext cx="3179361" cy="2681288"/>
            <a:chOff x="96" y="1424"/>
            <a:chExt cx="2008" cy="1689"/>
          </a:xfrm>
        </p:grpSpPr>
        <p:sp>
          <p:nvSpPr>
            <p:cNvPr id="280591" name="Freeform 15"/>
            <p:cNvSpPr>
              <a:spLocks/>
            </p:cNvSpPr>
            <p:nvPr/>
          </p:nvSpPr>
          <p:spPr bwMode="auto">
            <a:xfrm>
              <a:off x="425" y="1424"/>
              <a:ext cx="1679" cy="1689"/>
            </a:xfrm>
            <a:custGeom>
              <a:avLst/>
              <a:gdLst>
                <a:gd name="T0" fmla="*/ 0 w 816"/>
                <a:gd name="T1" fmla="*/ 776 h 777"/>
                <a:gd name="T2" fmla="*/ 816 w 816"/>
                <a:gd name="T3" fmla="*/ 776 h 777"/>
                <a:gd name="T4" fmla="*/ 816 w 816"/>
                <a:gd name="T5" fmla="*/ 768 h 777"/>
                <a:gd name="T6" fmla="*/ 816 w 816"/>
                <a:gd name="T7" fmla="*/ 0 h 777"/>
                <a:gd name="T8" fmla="*/ 0 w 816"/>
                <a:gd name="T9" fmla="*/ 0 h 777"/>
                <a:gd name="T10" fmla="*/ 0 w 816"/>
                <a:gd name="T11" fmla="*/ 776 h 7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6" h="777">
                  <a:moveTo>
                    <a:pt x="0" y="776"/>
                  </a:moveTo>
                  <a:cubicBezTo>
                    <a:pt x="203" y="776"/>
                    <a:pt x="680" y="777"/>
                    <a:pt x="816" y="776"/>
                  </a:cubicBezTo>
                  <a:lnTo>
                    <a:pt x="816" y="768"/>
                  </a:lnTo>
                  <a:lnTo>
                    <a:pt x="816" y="0"/>
                  </a:lnTo>
                  <a:lnTo>
                    <a:pt x="0" y="0"/>
                  </a:lnTo>
                  <a:lnTo>
                    <a:pt x="0" y="776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00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0595" name="Text Box 19"/>
            <p:cNvSpPr txBox="1">
              <a:spLocks noChangeArrowheads="1"/>
            </p:cNvSpPr>
            <p:nvPr/>
          </p:nvSpPr>
          <p:spPr bwMode="auto">
            <a:xfrm>
              <a:off x="96" y="2064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 dirty="0">
                  <a:latin typeface="Times New Roman" panose="02020603050405020304" pitchFamily="18" charset="0"/>
                </a:rPr>
                <a:t>a</a:t>
              </a:r>
              <a:endParaRPr lang="ru-RU" sz="3600" b="1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280599" name="Freeform 23"/>
          <p:cNvSpPr>
            <a:spLocks/>
          </p:cNvSpPr>
          <p:nvPr/>
        </p:nvSpPr>
        <p:spPr bwMode="auto">
          <a:xfrm>
            <a:off x="1720376" y="2250584"/>
            <a:ext cx="3880023" cy="3934964"/>
          </a:xfrm>
          <a:custGeom>
            <a:avLst/>
            <a:gdLst>
              <a:gd name="T0" fmla="*/ 0 w 2448"/>
              <a:gd name="T1" fmla="*/ 2448 h 2448"/>
              <a:gd name="T2" fmla="*/ 2448 w 2448"/>
              <a:gd name="T3" fmla="*/ 2448 h 2448"/>
              <a:gd name="T4" fmla="*/ 2448 w 2448"/>
              <a:gd name="T5" fmla="*/ 0 h 2448"/>
              <a:gd name="T6" fmla="*/ 0 w 2448"/>
              <a:gd name="T7" fmla="*/ 0 h 2448"/>
              <a:gd name="T8" fmla="*/ 0 w 2448"/>
              <a:gd name="T9" fmla="*/ 2448 h 2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48" h="2448">
                <a:moveTo>
                  <a:pt x="0" y="2448"/>
                </a:moveTo>
                <a:lnTo>
                  <a:pt x="2448" y="2448"/>
                </a:lnTo>
                <a:lnTo>
                  <a:pt x="2448" y="0"/>
                </a:lnTo>
                <a:lnTo>
                  <a:pt x="0" y="0"/>
                </a:lnTo>
                <a:lnTo>
                  <a:pt x="0" y="2448"/>
                </a:lnTo>
                <a:close/>
              </a:path>
            </a:pathLst>
          </a:custGeom>
          <a:solidFill>
            <a:srgbClr val="BBE0E3">
              <a:alpha val="81000"/>
            </a:srgbClr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0580" name="Text Box 4"/>
          <p:cNvSpPr txBox="1">
            <a:spLocks noChangeArrowheads="1"/>
          </p:cNvSpPr>
          <p:nvPr/>
        </p:nvSpPr>
        <p:spPr bwMode="auto">
          <a:xfrm>
            <a:off x="6554789" y="177006"/>
            <a:ext cx="5105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Teorema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80596" name="Text Box 20"/>
          <p:cNvSpPr txBox="1">
            <a:spLocks noChangeArrowheads="1"/>
          </p:cNvSpPr>
          <p:nvPr/>
        </p:nvSpPr>
        <p:spPr bwMode="auto">
          <a:xfrm>
            <a:off x="2832672" y="598488"/>
            <a:ext cx="42672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b="1" dirty="0"/>
              <a:t>S</a:t>
            </a:r>
            <a:endParaRPr lang="ru-RU" sz="4000" b="1" dirty="0"/>
          </a:p>
        </p:txBody>
      </p:sp>
      <p:sp>
        <p:nvSpPr>
          <p:cNvPr id="280600" name="Text Box 24"/>
          <p:cNvSpPr txBox="1">
            <a:spLocks noChangeArrowheads="1"/>
          </p:cNvSpPr>
          <p:nvPr/>
        </p:nvSpPr>
        <p:spPr bwMode="auto">
          <a:xfrm>
            <a:off x="2904742" y="3886200"/>
            <a:ext cx="108074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(</a:t>
            </a:r>
            <a:r>
              <a:rPr lang="en-US" sz="2800" b="1"/>
              <a:t>a</a:t>
            </a:r>
            <a:r>
              <a:rPr lang="ru-RU" sz="2800" b="1"/>
              <a:t>+</a:t>
            </a:r>
            <a:r>
              <a:rPr lang="en-US" sz="2800" b="1"/>
              <a:t>b</a:t>
            </a:r>
            <a:r>
              <a:rPr lang="ru-RU" sz="2800" b="1"/>
              <a:t>)</a:t>
            </a:r>
            <a:r>
              <a:rPr lang="ru-RU" sz="2800" b="1" baseline="30000"/>
              <a:t>2</a:t>
            </a:r>
            <a:endParaRPr lang="ru-RU" sz="2800" b="1"/>
          </a:p>
        </p:txBody>
      </p:sp>
      <p:sp>
        <p:nvSpPr>
          <p:cNvPr id="280601" name="Text Box 25"/>
          <p:cNvSpPr txBox="1">
            <a:spLocks noChangeArrowheads="1"/>
          </p:cNvSpPr>
          <p:nvPr/>
        </p:nvSpPr>
        <p:spPr bwMode="auto">
          <a:xfrm>
            <a:off x="7553330" y="2970163"/>
            <a:ext cx="24288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dirty="0"/>
              <a:t>= </a:t>
            </a:r>
            <a:r>
              <a:rPr lang="en-US" sz="2800" b="1" dirty="0"/>
              <a:t>S</a:t>
            </a:r>
            <a:r>
              <a:rPr lang="ru-RU" sz="2800" b="1" dirty="0"/>
              <a:t> +</a:t>
            </a:r>
            <a:r>
              <a:rPr lang="en-US" sz="2800" b="1" dirty="0"/>
              <a:t> S</a:t>
            </a:r>
            <a:r>
              <a:rPr lang="ru-RU" sz="2800" b="1" dirty="0"/>
              <a:t> +</a:t>
            </a:r>
            <a:r>
              <a:rPr lang="en-US" sz="2800" b="1" dirty="0"/>
              <a:t> a</a:t>
            </a:r>
            <a:r>
              <a:rPr lang="ru-RU" sz="2800" b="1" baseline="30000" dirty="0"/>
              <a:t>2</a:t>
            </a:r>
            <a:r>
              <a:rPr lang="ru-RU" sz="2800" b="1" dirty="0"/>
              <a:t> + </a:t>
            </a:r>
            <a:r>
              <a:rPr lang="en-US" sz="2800" b="1" dirty="0"/>
              <a:t>b</a:t>
            </a:r>
            <a:r>
              <a:rPr lang="ru-RU" sz="2800" b="1" baseline="30000" dirty="0"/>
              <a:t>2</a:t>
            </a:r>
            <a:endParaRPr lang="ru-RU" sz="2800" b="1" dirty="0"/>
          </a:p>
        </p:txBody>
      </p:sp>
      <p:sp>
        <p:nvSpPr>
          <p:cNvPr id="280602" name="Text Box 26"/>
          <p:cNvSpPr txBox="1">
            <a:spLocks noChangeArrowheads="1"/>
          </p:cNvSpPr>
          <p:nvPr/>
        </p:nvSpPr>
        <p:spPr bwMode="auto">
          <a:xfrm>
            <a:off x="6096000" y="3912156"/>
            <a:ext cx="39244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/>
              <a:t>a</a:t>
            </a:r>
            <a:r>
              <a:rPr lang="ru-RU" sz="2800" b="1" baseline="30000"/>
              <a:t>2</a:t>
            </a:r>
            <a:r>
              <a:rPr lang="ru-RU" sz="2800" b="1"/>
              <a:t> +2</a:t>
            </a:r>
            <a:r>
              <a:rPr lang="en-US" sz="2800" b="1"/>
              <a:t>ab +</a:t>
            </a:r>
            <a:r>
              <a:rPr lang="ru-RU" sz="2800" b="1"/>
              <a:t> </a:t>
            </a:r>
            <a:r>
              <a:rPr lang="en-US" sz="2800" b="1"/>
              <a:t>b</a:t>
            </a:r>
            <a:r>
              <a:rPr lang="ru-RU" sz="2800" b="1" baseline="30000"/>
              <a:t>2</a:t>
            </a:r>
            <a:r>
              <a:rPr lang="en-US" sz="2800" b="1" baseline="30000"/>
              <a:t> </a:t>
            </a:r>
            <a:r>
              <a:rPr lang="en-US" sz="2800" b="1"/>
              <a:t>= 2S + a</a:t>
            </a:r>
            <a:r>
              <a:rPr lang="en-US" sz="2800" b="1" baseline="30000"/>
              <a:t>2</a:t>
            </a:r>
            <a:r>
              <a:rPr lang="en-US" sz="2800" b="1"/>
              <a:t> + b</a:t>
            </a:r>
            <a:r>
              <a:rPr lang="en-US" sz="2800" b="1" baseline="30000"/>
              <a:t>2</a:t>
            </a:r>
            <a:endParaRPr lang="ru-RU" sz="2800" b="1"/>
          </a:p>
        </p:txBody>
      </p:sp>
      <p:grpSp>
        <p:nvGrpSpPr>
          <p:cNvPr id="280605" name="Group 29"/>
          <p:cNvGrpSpPr>
            <a:grpSpLocks/>
          </p:cNvGrpSpPr>
          <p:nvPr/>
        </p:nvGrpSpPr>
        <p:grpSpPr bwMode="auto">
          <a:xfrm>
            <a:off x="6096001" y="3821670"/>
            <a:ext cx="3240088" cy="712788"/>
            <a:chOff x="2880" y="1536"/>
            <a:chExt cx="2041" cy="449"/>
          </a:xfrm>
        </p:grpSpPr>
        <p:sp>
          <p:nvSpPr>
            <p:cNvPr id="280603" name="Line 27"/>
            <p:cNvSpPr>
              <a:spLocks noChangeShapeType="1"/>
            </p:cNvSpPr>
            <p:nvPr/>
          </p:nvSpPr>
          <p:spPr bwMode="auto">
            <a:xfrm flipV="1">
              <a:off x="2880" y="1536"/>
              <a:ext cx="288" cy="43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0604" name="Line 28"/>
            <p:cNvSpPr>
              <a:spLocks noChangeShapeType="1"/>
            </p:cNvSpPr>
            <p:nvPr/>
          </p:nvSpPr>
          <p:spPr bwMode="auto">
            <a:xfrm flipV="1">
              <a:off x="4633" y="1553"/>
              <a:ext cx="288" cy="43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80609" name="Group 33"/>
          <p:cNvGrpSpPr>
            <a:grpSpLocks/>
          </p:cNvGrpSpPr>
          <p:nvPr/>
        </p:nvGrpSpPr>
        <p:grpSpPr bwMode="auto">
          <a:xfrm>
            <a:off x="7581900" y="3783568"/>
            <a:ext cx="2400300" cy="733425"/>
            <a:chOff x="3816" y="1512"/>
            <a:chExt cx="1512" cy="462"/>
          </a:xfrm>
        </p:grpSpPr>
        <p:sp>
          <p:nvSpPr>
            <p:cNvPr id="280607" name="Line 31"/>
            <p:cNvSpPr>
              <a:spLocks noChangeShapeType="1"/>
            </p:cNvSpPr>
            <p:nvPr/>
          </p:nvSpPr>
          <p:spPr bwMode="auto">
            <a:xfrm flipV="1">
              <a:off x="3816" y="1542"/>
              <a:ext cx="288" cy="432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0608" name="Line 32"/>
            <p:cNvSpPr>
              <a:spLocks noChangeShapeType="1"/>
            </p:cNvSpPr>
            <p:nvPr/>
          </p:nvSpPr>
          <p:spPr bwMode="auto">
            <a:xfrm flipV="1">
              <a:off x="5040" y="1512"/>
              <a:ext cx="288" cy="432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80610" name="Text Box 34"/>
          <p:cNvSpPr txBox="1">
            <a:spLocks noChangeArrowheads="1"/>
          </p:cNvSpPr>
          <p:nvPr/>
        </p:nvSpPr>
        <p:spPr bwMode="auto">
          <a:xfrm>
            <a:off x="7467600" y="4736068"/>
            <a:ext cx="14334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2</a:t>
            </a:r>
            <a:r>
              <a:rPr lang="en-US" sz="2800" b="1"/>
              <a:t>ab = 2S</a:t>
            </a:r>
            <a:endParaRPr lang="ru-RU" sz="2800" b="1"/>
          </a:p>
        </p:txBody>
      </p:sp>
      <p:grpSp>
        <p:nvGrpSpPr>
          <p:cNvPr id="280615" name="Group 39"/>
          <p:cNvGrpSpPr>
            <a:grpSpLocks/>
          </p:cNvGrpSpPr>
          <p:nvPr/>
        </p:nvGrpSpPr>
        <p:grpSpPr bwMode="auto">
          <a:xfrm>
            <a:off x="9067801" y="4583668"/>
            <a:ext cx="777875" cy="685800"/>
            <a:chOff x="4752" y="2016"/>
            <a:chExt cx="490" cy="432"/>
          </a:xfrm>
        </p:grpSpPr>
        <p:sp>
          <p:nvSpPr>
            <p:cNvPr id="280613" name="Line 37"/>
            <p:cNvSpPr>
              <a:spLocks noChangeShapeType="1"/>
            </p:cNvSpPr>
            <p:nvPr/>
          </p:nvSpPr>
          <p:spPr bwMode="auto">
            <a:xfrm flipV="1">
              <a:off x="4752" y="2016"/>
              <a:ext cx="288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0614" name="Text Box 38"/>
            <p:cNvSpPr txBox="1">
              <a:spLocks noChangeArrowheads="1"/>
            </p:cNvSpPr>
            <p:nvPr/>
          </p:nvSpPr>
          <p:spPr bwMode="auto">
            <a:xfrm>
              <a:off x="4896" y="2112"/>
              <a:ext cx="34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b="1"/>
                <a:t>: 2</a:t>
              </a:r>
            </a:p>
          </p:txBody>
        </p:sp>
      </p:grpSp>
      <p:sp>
        <p:nvSpPr>
          <p:cNvPr id="280616" name="Text Box 40"/>
          <p:cNvSpPr txBox="1">
            <a:spLocks noChangeArrowheads="1"/>
          </p:cNvSpPr>
          <p:nvPr/>
        </p:nvSpPr>
        <p:spPr bwMode="auto">
          <a:xfrm>
            <a:off x="7772401" y="5498068"/>
            <a:ext cx="10679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/>
              <a:t>S</a:t>
            </a:r>
            <a:r>
              <a:rPr lang="ru-RU" sz="2800" b="1"/>
              <a:t> = </a:t>
            </a:r>
            <a:r>
              <a:rPr lang="en-US" sz="2800" b="1"/>
              <a:t>ab</a:t>
            </a:r>
            <a:endParaRPr lang="ru-RU" sz="2800" b="1"/>
          </a:p>
        </p:txBody>
      </p:sp>
      <p:sp>
        <p:nvSpPr>
          <p:cNvPr id="280617" name="Text Box 41"/>
          <p:cNvSpPr txBox="1">
            <a:spLocks noChangeArrowheads="1"/>
          </p:cNvSpPr>
          <p:nvPr/>
        </p:nvSpPr>
        <p:spPr bwMode="auto">
          <a:xfrm>
            <a:off x="6248400" y="2145268"/>
            <a:ext cx="450956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Isbot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qilash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</a:t>
            </a:r>
            <a:r>
              <a:rPr lang="en-US" sz="2800" b="1" i="1" dirty="0" err="1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endParaRPr lang="ru-RU" sz="2800" b="1" i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0618" name="Text Box 42"/>
          <p:cNvSpPr txBox="1">
            <a:spLocks noChangeArrowheads="1"/>
          </p:cNvSpPr>
          <p:nvPr/>
        </p:nvSpPr>
        <p:spPr bwMode="auto">
          <a:xfrm>
            <a:off x="2523741" y="5410200"/>
            <a:ext cx="3545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/>
              <a:t>S</a:t>
            </a:r>
            <a:endParaRPr lang="ru-RU" sz="2800" b="1" dirty="0"/>
          </a:p>
        </p:txBody>
      </p:sp>
      <p:sp>
        <p:nvSpPr>
          <p:cNvPr id="280619" name="Text Box 43"/>
          <p:cNvSpPr txBox="1">
            <a:spLocks noChangeArrowheads="1"/>
          </p:cNvSpPr>
          <p:nvPr/>
        </p:nvSpPr>
        <p:spPr bwMode="auto">
          <a:xfrm>
            <a:off x="2599941" y="3200400"/>
            <a:ext cx="48442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/>
              <a:t>a</a:t>
            </a:r>
            <a:r>
              <a:rPr lang="ru-RU" sz="2800" b="1" baseline="30000" dirty="0"/>
              <a:t>2</a:t>
            </a:r>
            <a:endParaRPr lang="ru-RU" sz="2800" b="1" dirty="0"/>
          </a:p>
        </p:txBody>
      </p:sp>
      <p:sp>
        <p:nvSpPr>
          <p:cNvPr id="280620" name="Text Box 44"/>
          <p:cNvSpPr txBox="1">
            <a:spLocks noChangeArrowheads="1"/>
          </p:cNvSpPr>
          <p:nvPr/>
        </p:nvSpPr>
        <p:spPr bwMode="auto">
          <a:xfrm>
            <a:off x="4733542" y="5334000"/>
            <a:ext cx="49885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/>
              <a:t>b</a:t>
            </a:r>
            <a:r>
              <a:rPr lang="ru-RU" sz="2800" b="1" baseline="30000"/>
              <a:t>2</a:t>
            </a:r>
            <a:endParaRPr lang="ru-RU" sz="2800" b="1"/>
          </a:p>
        </p:txBody>
      </p:sp>
      <p:sp>
        <p:nvSpPr>
          <p:cNvPr id="280621" name="Text Box 45"/>
          <p:cNvSpPr txBox="1">
            <a:spLocks noChangeArrowheads="1"/>
          </p:cNvSpPr>
          <p:nvPr/>
        </p:nvSpPr>
        <p:spPr bwMode="auto">
          <a:xfrm>
            <a:off x="4809741" y="2971800"/>
            <a:ext cx="3545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/>
              <a:t>S</a:t>
            </a:r>
            <a:endParaRPr lang="ru-RU" sz="2800" b="1"/>
          </a:p>
        </p:txBody>
      </p:sp>
      <p:grpSp>
        <p:nvGrpSpPr>
          <p:cNvPr id="280626" name="Group 50"/>
          <p:cNvGrpSpPr>
            <a:grpSpLocks/>
          </p:cNvGrpSpPr>
          <p:nvPr/>
        </p:nvGrpSpPr>
        <p:grpSpPr bwMode="auto">
          <a:xfrm>
            <a:off x="1609341" y="4876800"/>
            <a:ext cx="2819400" cy="1371600"/>
            <a:chOff x="336" y="3072"/>
            <a:chExt cx="1776" cy="864"/>
          </a:xfrm>
        </p:grpSpPr>
        <p:sp>
          <p:nvSpPr>
            <p:cNvPr id="280624" name="Oval 48"/>
            <p:cNvSpPr>
              <a:spLocks noChangeArrowheads="1"/>
            </p:cNvSpPr>
            <p:nvPr/>
          </p:nvSpPr>
          <p:spPr bwMode="auto">
            <a:xfrm>
              <a:off x="2016" y="3840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0625" name="Oval 49"/>
            <p:cNvSpPr>
              <a:spLocks noChangeArrowheads="1"/>
            </p:cNvSpPr>
            <p:nvPr/>
          </p:nvSpPr>
          <p:spPr bwMode="auto">
            <a:xfrm>
              <a:off x="336" y="307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80627" name="Text Box 51"/>
          <p:cNvSpPr txBox="1">
            <a:spLocks noChangeArrowheads="1"/>
          </p:cNvSpPr>
          <p:nvPr/>
        </p:nvSpPr>
        <p:spPr bwMode="auto">
          <a:xfrm>
            <a:off x="3634258" y="1689963"/>
            <a:ext cx="110639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/>
              <a:t>  </a:t>
            </a:r>
            <a:r>
              <a:rPr lang="ru-RU" sz="4000" b="1" dirty="0" smtClean="0"/>
              <a:t>а+</a:t>
            </a:r>
            <a:r>
              <a:rPr lang="en-US" sz="4000" b="1" dirty="0"/>
              <a:t>b</a:t>
            </a:r>
            <a:endParaRPr lang="ru-RU" sz="40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740651" y="625181"/>
            <a:ext cx="77524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to‘rtburchakning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4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a·b</a:t>
            </a:r>
            <a:r>
              <a:rPr lang="en-US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378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06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71 -0.00394 L -0.01498 0.6784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805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1" y="34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280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280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80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0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80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0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0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0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06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06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06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06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06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06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06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06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0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98 0.00394 L 0.28438 -0.13819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806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61" y="-7106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2805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2806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0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80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80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280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80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80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280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80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80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280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80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80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280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80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80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280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0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80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1000"/>
                                        <p:tgtEl>
                                          <p:spTgt spid="280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280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280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80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80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2" dur="1000"/>
                                        <p:tgtEl>
                                          <p:spTgt spid="280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80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80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9" dur="1000"/>
                                        <p:tgtEl>
                                          <p:spTgt spid="280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80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80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6" dur="1000"/>
                                        <p:tgtEl>
                                          <p:spTgt spid="280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93" grpId="0" animBg="1"/>
      <p:bldP spid="280599" grpId="0" animBg="1"/>
      <p:bldP spid="280599" grpId="1" animBg="1"/>
      <p:bldP spid="280600" grpId="0"/>
      <p:bldP spid="280600" grpId="1"/>
      <p:bldP spid="280601" grpId="0"/>
      <p:bldP spid="280602" grpId="0"/>
      <p:bldP spid="280610" grpId="0"/>
      <p:bldP spid="280616" grpId="0"/>
      <p:bldP spid="280618" grpId="0"/>
      <p:bldP spid="280619" grpId="0"/>
      <p:bldP spid="280620" grpId="0"/>
      <p:bldP spid="280621" grpId="0"/>
      <p:bldP spid="280627" grpId="0"/>
      <p:bldP spid="28062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1631504" y="4653880"/>
            <a:ext cx="2819400" cy="1295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grpSp>
        <p:nvGrpSpPr>
          <p:cNvPr id="287756" name="Group 12"/>
          <p:cNvGrpSpPr>
            <a:grpSpLocks/>
          </p:cNvGrpSpPr>
          <p:nvPr/>
        </p:nvGrpSpPr>
        <p:grpSpPr bwMode="auto">
          <a:xfrm>
            <a:off x="1631504" y="1966913"/>
            <a:ext cx="2819400" cy="2667000"/>
            <a:chOff x="576" y="1152"/>
            <a:chExt cx="1776" cy="1680"/>
          </a:xfrm>
        </p:grpSpPr>
        <p:sp>
          <p:nvSpPr>
            <p:cNvPr id="15369" name="Rectangle 6"/>
            <p:cNvSpPr>
              <a:spLocks noChangeArrowheads="1"/>
            </p:cNvSpPr>
            <p:nvPr/>
          </p:nvSpPr>
          <p:spPr bwMode="auto">
            <a:xfrm>
              <a:off x="576" y="1152"/>
              <a:ext cx="1776" cy="168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5370" name="Text Box 7"/>
            <p:cNvSpPr txBox="1">
              <a:spLocks noChangeArrowheads="1"/>
            </p:cNvSpPr>
            <p:nvPr/>
          </p:nvSpPr>
          <p:spPr bwMode="auto">
            <a:xfrm>
              <a:off x="1008" y="1872"/>
              <a:ext cx="92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/>
                      </a:gs>
                      <a:gs pos="100000">
                        <a:srgbClr val="FFFF66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sz="2800" b="1" dirty="0"/>
                <a:t>121 см</a:t>
              </a:r>
              <a:r>
                <a:rPr lang="ru-RU" sz="2800" b="1" baseline="30000" dirty="0"/>
                <a:t>2</a:t>
              </a:r>
              <a:endParaRPr lang="ru-RU" sz="2800" b="1" dirty="0"/>
            </a:p>
          </p:txBody>
        </p:sp>
      </p:grpSp>
      <p:grpSp>
        <p:nvGrpSpPr>
          <p:cNvPr id="287755" name="Group 11"/>
          <p:cNvGrpSpPr>
            <a:grpSpLocks/>
          </p:cNvGrpSpPr>
          <p:nvPr/>
        </p:nvGrpSpPr>
        <p:grpSpPr bwMode="auto">
          <a:xfrm>
            <a:off x="4450904" y="4653880"/>
            <a:ext cx="1295400" cy="1295400"/>
            <a:chOff x="2352" y="2832"/>
            <a:chExt cx="816" cy="816"/>
          </a:xfrm>
        </p:grpSpPr>
        <p:sp>
          <p:nvSpPr>
            <p:cNvPr id="15367" name="Rectangle 5"/>
            <p:cNvSpPr>
              <a:spLocks noChangeArrowheads="1"/>
            </p:cNvSpPr>
            <p:nvPr/>
          </p:nvSpPr>
          <p:spPr bwMode="auto">
            <a:xfrm>
              <a:off x="2352" y="2832"/>
              <a:ext cx="816" cy="81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5368" name="Text Box 8"/>
            <p:cNvSpPr txBox="1">
              <a:spLocks noChangeArrowheads="1"/>
            </p:cNvSpPr>
            <p:nvPr/>
          </p:nvSpPr>
          <p:spPr bwMode="auto">
            <a:xfrm>
              <a:off x="2352" y="3024"/>
              <a:ext cx="80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800" b="1" dirty="0" smtClean="0"/>
                <a:t>49</a:t>
              </a:r>
              <a:r>
                <a:rPr lang="ru-RU" sz="2800" b="1" dirty="0" smtClean="0"/>
                <a:t> </a:t>
              </a:r>
              <a:r>
                <a:rPr lang="ru-RU" sz="2800" b="1" dirty="0"/>
                <a:t>см</a:t>
              </a:r>
              <a:r>
                <a:rPr lang="ru-RU" sz="2800" b="1" baseline="30000" dirty="0"/>
                <a:t>2</a:t>
              </a:r>
              <a:endParaRPr lang="ru-RU" sz="2800" b="1" dirty="0"/>
            </a:p>
          </p:txBody>
        </p:sp>
      </p:grpSp>
      <p:sp>
        <p:nvSpPr>
          <p:cNvPr id="287753" name="Text Box 9"/>
          <p:cNvSpPr txBox="1">
            <a:spLocks noChangeArrowheads="1"/>
          </p:cNvSpPr>
          <p:nvPr/>
        </p:nvSpPr>
        <p:spPr bwMode="auto">
          <a:xfrm>
            <a:off x="2558540" y="4958680"/>
            <a:ext cx="96532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 - </a:t>
            </a:r>
            <a:r>
              <a:rPr lang="ru-RU" sz="3600" b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15366" name="Text Box 10"/>
          <p:cNvSpPr txBox="1">
            <a:spLocks noChangeArrowheads="1"/>
          </p:cNvSpPr>
          <p:nvPr/>
        </p:nvSpPr>
        <p:spPr bwMode="auto">
          <a:xfrm>
            <a:off x="335360" y="315007"/>
            <a:ext cx="11984657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800" b="1" i="1" dirty="0" err="1" smtClean="0"/>
              <a:t>To‘g‘ri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to‘rtburchak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tomonlariga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qurilgan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kvadratlarning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yuzi</a:t>
            </a:r>
            <a:r>
              <a:rPr lang="en-US" sz="2800" b="1" i="1" dirty="0" smtClean="0"/>
              <a:t> </a:t>
            </a:r>
            <a:r>
              <a:rPr lang="ru-RU" sz="2800" b="1" i="1" dirty="0" smtClean="0"/>
              <a:t>4</a:t>
            </a:r>
            <a:r>
              <a:rPr lang="en-US" sz="2800" b="1" i="1" dirty="0" smtClean="0"/>
              <a:t>9</a:t>
            </a:r>
            <a:r>
              <a:rPr lang="ru-RU" sz="2800" b="1" i="1" dirty="0" smtClean="0"/>
              <a:t> с</a:t>
            </a:r>
            <a:r>
              <a:rPr lang="en-US" sz="2800" b="1" i="1" dirty="0" smtClean="0"/>
              <a:t>m</a:t>
            </a:r>
            <a:r>
              <a:rPr lang="ru-RU" sz="2800" b="1" i="1" baseline="30000" dirty="0" smtClean="0"/>
              <a:t>2</a:t>
            </a:r>
            <a:r>
              <a:rPr lang="ru-RU" sz="2800" b="1" i="1" dirty="0" smtClean="0"/>
              <a:t> </a:t>
            </a:r>
            <a:r>
              <a:rPr lang="en-US" sz="2800" b="1" i="1" dirty="0" err="1" smtClean="0"/>
              <a:t>va</a:t>
            </a:r>
            <a:r>
              <a:rPr lang="ru-RU" sz="2800" b="1" i="1" dirty="0" smtClean="0"/>
              <a:t> </a:t>
            </a:r>
            <a:r>
              <a:rPr lang="ru-RU" sz="2800" b="1" i="1" dirty="0"/>
              <a:t>121 </a:t>
            </a:r>
            <a:r>
              <a:rPr lang="ru-RU" sz="2800" b="1" i="1" dirty="0" smtClean="0"/>
              <a:t>с</a:t>
            </a:r>
            <a:r>
              <a:rPr lang="en-US" sz="2800" b="1" i="1" dirty="0" smtClean="0"/>
              <a:t>m</a:t>
            </a:r>
            <a:r>
              <a:rPr lang="ru-RU" sz="2800" b="1" i="1" baseline="30000" dirty="0" smtClean="0"/>
              <a:t>2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ga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teng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bo‘lgan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to‘g‘ri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to‘rtburchakning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yuzini</a:t>
            </a:r>
            <a:r>
              <a:rPr lang="en-US" sz="2800" b="1" i="1" dirty="0"/>
              <a:t> </a:t>
            </a:r>
            <a:r>
              <a:rPr lang="en-US" sz="2800" b="1" i="1" dirty="0" smtClean="0"/>
              <a:t>toping. </a:t>
            </a:r>
          </a:p>
          <a:p>
            <a:pPr eaLnBrk="1" hangingPunct="1"/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835482" y="1551242"/>
                <a:ext cx="4623958" cy="18569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lang="en-US" sz="32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64 с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ru-RU" sz="32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32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ru-RU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lang="en-US" sz="32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121 с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ru-RU" sz="32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endParaRPr lang="en-US" sz="3200" baseline="30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b="1" dirty="0">
                    <a:solidFill>
                      <a:srgbClr val="7A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S - </a:t>
                </a:r>
                <a:r>
                  <a:rPr lang="ru-RU" sz="3200" b="1" dirty="0">
                    <a:solidFill>
                      <a:srgbClr val="7A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  <a:p>
                <a:endParaRPr lang="en-US" sz="2800" b="1" baseline="30000" dirty="0" smtClean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482" y="1551242"/>
                <a:ext cx="4623958" cy="1856919"/>
              </a:xfrm>
              <a:prstGeom prst="rect">
                <a:avLst/>
              </a:prstGeom>
              <a:blipFill rotWithShape="0">
                <a:blip r:embed="rId3"/>
                <a:stretch>
                  <a:fillRect l="-3426" t="-4262" r="-6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905240" y="3300413"/>
                <a:ext cx="3960440" cy="22409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endParaRPr lang="en-US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 dirty="0" smtClean="0"/>
                  <a:t> =</a:t>
                </a:r>
                <a:r>
                  <a:rPr lang="en-US" sz="3200" dirty="0" smtClean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49</m:t>
                        </m:r>
                      </m:e>
                    </m:rad>
                  </m:oMath>
                </a14:m>
                <a:r>
                  <a:rPr lang="en-US" sz="3200" b="1" dirty="0" smtClean="0"/>
                  <a:t> = 7</a:t>
                </a:r>
                <a:r>
                  <a:rPr lang="ru-RU" sz="3200" b="1" dirty="0" smtClean="0"/>
                  <a:t> </a:t>
                </a:r>
                <a:endParaRPr lang="en-US" sz="32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200" b="1" dirty="0" smtClean="0"/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𝟏𝟐𝟏</m:t>
                        </m:r>
                      </m:e>
                    </m:rad>
                  </m:oMath>
                </a14:m>
                <a:r>
                  <a:rPr lang="ru-RU" sz="3200" b="1" dirty="0" smtClean="0"/>
                  <a:t> </a:t>
                </a:r>
                <a:r>
                  <a:rPr lang="en-US" sz="3200" b="1" dirty="0" smtClean="0"/>
                  <a:t>= 11</a:t>
                </a:r>
                <a:endParaRPr lang="en-US" sz="3200" b="1" baseline="30000" dirty="0"/>
              </a:p>
              <a:p>
                <a:r>
                  <a:rPr lang="en-US" sz="32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en-US" sz="3200" dirty="0" smtClean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= 7·11 = 77 </a:t>
                </a:r>
                <a:r>
                  <a:rPr lang="ru-RU" sz="3200" dirty="0"/>
                  <a:t>с</a:t>
                </a:r>
                <a:r>
                  <a:rPr lang="en-US" sz="3200" dirty="0"/>
                  <a:t>m</a:t>
                </a:r>
                <a:r>
                  <a:rPr lang="ru-RU" sz="3200" baseline="30000" dirty="0"/>
                  <a:t>2</a:t>
                </a:r>
                <a:r>
                  <a:rPr lang="en-US" sz="3200" dirty="0" smtClean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240" y="3300413"/>
                <a:ext cx="3960440" cy="2240934"/>
              </a:xfrm>
              <a:prstGeom prst="rect">
                <a:avLst/>
              </a:prstGeom>
              <a:blipFill rotWithShape="0">
                <a:blip r:embed="rId4"/>
                <a:stretch>
                  <a:fillRect l="-4160" t="-3533" b="-51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30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87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287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7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7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7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77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77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77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77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77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77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77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77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5360" y="269373"/>
            <a:ext cx="116652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4</a:t>
            </a:r>
            <a:r>
              <a:rPr lang="en-US" sz="28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240 m²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basketbol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sport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15%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Sport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maydoni-ning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32%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ru-RU" sz="28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528048" y="2432516"/>
            <a:ext cx="4320480" cy="248808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562175" y="3355643"/>
            <a:ext cx="255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55311" y="4182880"/>
                <a:ext cx="5454763" cy="15696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rgbClr val="00000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sz="3200" b="1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240 : 0,15 = 1600 (m²)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00000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sz="3200" b="1" i="1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1600 </a:t>
                </a:r>
                <a:r>
                  <a:rPr lang="en-US" sz="3200" i="1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3200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0,32 </a:t>
                </a:r>
                <a:r>
                  <a:rPr lang="en-US" sz="3200" i="1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5000 </a:t>
                </a:r>
                <a:r>
                  <a:rPr lang="en-US" sz="3200" i="1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(m²</a:t>
                </a:r>
                <a:r>
                  <a:rPr lang="en-US" sz="3200" i="1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en-US" sz="3200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11" y="4182880"/>
                <a:ext cx="5454763" cy="1569660"/>
              </a:xfrm>
              <a:prstGeom prst="rect">
                <a:avLst/>
              </a:prstGeom>
              <a:blipFill rotWithShape="0">
                <a:blip r:embed="rId3"/>
                <a:stretch>
                  <a:fillRect l="-1006" t="-5039" r="-1676" b="-11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6556531" y="2444151"/>
            <a:ext cx="1368152" cy="2464816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557011" y="2462067"/>
            <a:ext cx="1372659" cy="911335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817373" y="2576656"/>
                <a:ext cx="70827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7373" y="2576656"/>
                <a:ext cx="708271" cy="58477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6854500" y="3769635"/>
                <a:ext cx="677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𝒔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4500" y="3769635"/>
                <a:ext cx="677814" cy="58477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8885291" y="3268576"/>
                <a:ext cx="80284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5291" y="3268576"/>
                <a:ext cx="802847" cy="58477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97540" y="1857131"/>
                <a:ext cx="5062027" cy="20621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en-US" sz="3200" i="1" dirty="0" smtClean="0"/>
                  <a:t>= 240 m²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sz="3200" i="1" dirty="0"/>
                  <a:t>= </a:t>
                </a:r>
                <a:r>
                  <a:rPr lang="en-US" sz="3200" i="1" dirty="0" smtClean="0"/>
                  <a:t> 15% </a:t>
                </a:r>
                <a:r>
                  <a:rPr lang="en-US" sz="3200" i="1" dirty="0" err="1" smtClean="0"/>
                  <a:t>i</a:t>
                </a:r>
                <a:r>
                  <a:rPr lang="en-US" sz="3200" i="1" dirty="0" smtClean="0"/>
                  <a:t> </a:t>
                </a:r>
                <a:r>
                  <a:rPr lang="en-US" sz="3200" i="1" dirty="0"/>
                  <a:t>240 m² </a:t>
                </a:r>
                <a:endParaRPr lang="en-US" sz="3200" i="1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sz="3200" i="1" dirty="0"/>
                  <a:t>= 32% </a:t>
                </a:r>
                <a:r>
                  <a:rPr lang="en-US" sz="3200" i="1" dirty="0" err="1"/>
                  <a:t>i</a:t>
                </a:r>
                <a:r>
                  <a:rPr lang="en-US" sz="3200" i="1" dirty="0" smtClean="0"/>
                  <a:t> 240:0,15 m² - ?</a:t>
                </a:r>
                <a:r>
                  <a:rPr lang="en-US" sz="3200" i="1" dirty="0"/>
                  <a:t> </a:t>
                </a:r>
                <a:r>
                  <a:rPr lang="en-US" sz="3200" i="1" dirty="0" smtClean="0"/>
                  <a:t>m²</a:t>
                </a: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40" y="1857131"/>
                <a:ext cx="5062027" cy="2062103"/>
              </a:xfrm>
              <a:prstGeom prst="rect">
                <a:avLst/>
              </a:prstGeom>
              <a:blipFill rotWithShape="0">
                <a:blip r:embed="rId7"/>
                <a:stretch>
                  <a:fillRect l="-3012" t="-3846" r="-2169" b="-91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6448149" y="5157278"/>
            <a:ext cx="31438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i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5000 m²</a:t>
            </a:r>
            <a:endParaRPr lang="ru-RU" sz="3200" dirty="0">
              <a:solidFill>
                <a:srgbClr val="7A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664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8" grpId="0" animBg="1"/>
      <p:bldP spid="9" grpId="0" animBg="1"/>
      <p:bldP spid="10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35360" y="269373"/>
                <a:ext cx="11665296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i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№ 7</a:t>
                </a:r>
                <a:r>
                  <a:rPr lang="en-US" sz="2800" b="1" i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ABCD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to‘rtburchakda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AB:BC = 5:7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𝐴𝐵𝐶𝐷</m:t>
                        </m:r>
                      </m:sub>
                    </m:sSub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48 cm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yuzini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  </a:t>
                </a:r>
                <a:endParaRPr lang="ru-RU" sz="2800" b="1" i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60" y="269373"/>
                <a:ext cx="11665296" cy="954107"/>
              </a:xfrm>
              <a:prstGeom prst="rect">
                <a:avLst/>
              </a:prstGeom>
              <a:blipFill rotWithShape="0">
                <a:blip r:embed="rId3"/>
                <a:stretch>
                  <a:fillRect l="-1045" t="-6369" r="-52" b="-165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6567389" y="2784690"/>
            <a:ext cx="255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35360" y="3938622"/>
            <a:ext cx="3264035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 (5x + 7x)∙2 = 48</a:t>
            </a:r>
          </a:p>
          <a:p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12x = 24</a:t>
            </a:r>
          </a:p>
          <a:p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x = 2 </a:t>
            </a:r>
            <a:endParaRPr lang="en-US" sz="2800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253342" y="1665838"/>
            <a:ext cx="3427421" cy="1907176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831432" y="3348281"/>
            <a:ext cx="4219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A</a:t>
            </a:r>
            <a:endParaRPr lang="ru-RU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488970" y="1323295"/>
                <a:ext cx="2781467" cy="20621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:r>
                  <a:rPr lang="en-US" sz="3200" i="1" dirty="0" smtClean="0"/>
                  <a:t>AB : BC = 5:7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𝐴𝐵𝐶𝐷</m:t>
                        </m:r>
                      </m:sub>
                    </m:sSub>
                  </m:oMath>
                </a14:m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= 48 cm </a:t>
                </a:r>
                <a:endParaRPr lang="en-US" sz="3200" i="1" dirty="0" smtClean="0"/>
              </a:p>
              <a:p>
                <a:r>
                  <a:rPr lang="en-US" sz="3200" i="1" dirty="0" smtClean="0"/>
                  <a:t>S - ?</a:t>
                </a:r>
                <a:r>
                  <a:rPr lang="en-US" sz="3200" i="1" dirty="0"/>
                  <a:t> </a:t>
                </a:r>
                <a:r>
                  <a:rPr lang="en-US" sz="3200" i="1" dirty="0" smtClean="0"/>
                  <a:t>cm²</a:t>
                </a: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970" y="1323295"/>
                <a:ext cx="2781467" cy="2062103"/>
              </a:xfrm>
              <a:prstGeom prst="rect">
                <a:avLst/>
              </a:prstGeom>
              <a:blipFill rotWithShape="0">
                <a:blip r:embed="rId4"/>
                <a:stretch>
                  <a:fillRect l="-5482" t="-3846" r="-4825" b="-88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3513607" y="5525651"/>
            <a:ext cx="31438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i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140 cm²</a:t>
            </a:r>
            <a:endParaRPr lang="ru-RU" sz="3200" dirty="0">
              <a:solidFill>
                <a:srgbClr val="7A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822587" y="1161328"/>
            <a:ext cx="4074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B</a:t>
            </a:r>
            <a:endParaRPr lang="ru-RU" sz="32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0704034" y="1165385"/>
            <a:ext cx="4042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C</a:t>
            </a:r>
            <a:endParaRPr lang="ru-RU" sz="32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0842636" y="3348281"/>
            <a:ext cx="4379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D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6651268" y="2261470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5x</a:t>
            </a:r>
            <a:endParaRPr lang="ru-RU" sz="24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590845" y="1274723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2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24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12312" y="4393619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AutoNum type="arabicParenR" startAt="2"/>
            </a:pP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= 10 cm, BC = 14 cm.</a:t>
            </a:r>
          </a:p>
          <a:p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S = 10· 14 = 140 cm²</a:t>
            </a:r>
            <a:endParaRPr lang="en-US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455335" y="2193349"/>
            <a:ext cx="1721753" cy="461665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</a:t>
            </a:r>
            <a:r>
              <a:rPr lang="en-US" sz="2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AB·BC</a:t>
            </a:r>
            <a:endParaRPr lang="ru-RU" sz="24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208457" y="2912900"/>
            <a:ext cx="2277996" cy="461665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en-US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(AB+BC)·2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48388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10" grpId="0"/>
      <p:bldP spid="16" grpId="0"/>
      <p:bldP spid="17" grpId="0"/>
      <p:bldP spid="18" grpId="0"/>
      <p:bldP spid="4" grpId="0"/>
      <p:bldP spid="19" grpId="0"/>
      <p:bldP spid="11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reeform 2"/>
          <p:cNvSpPr>
            <a:spLocks/>
          </p:cNvSpPr>
          <p:nvPr/>
        </p:nvSpPr>
        <p:spPr bwMode="auto">
          <a:xfrm>
            <a:off x="2349500" y="2489200"/>
            <a:ext cx="4051300" cy="2540000"/>
          </a:xfrm>
          <a:custGeom>
            <a:avLst/>
            <a:gdLst>
              <a:gd name="T0" fmla="*/ 9488 w 3416"/>
              <a:gd name="T1" fmla="*/ 2540000 h 1792"/>
              <a:gd name="T2" fmla="*/ 0 w 3416"/>
              <a:gd name="T3" fmla="*/ 0 h 1792"/>
              <a:gd name="T4" fmla="*/ 4041812 w 3416"/>
              <a:gd name="T5" fmla="*/ 22679 h 1792"/>
              <a:gd name="T6" fmla="*/ 4051300 w 3416"/>
              <a:gd name="T7" fmla="*/ 2540000 h 1792"/>
              <a:gd name="T8" fmla="*/ 0 w 3416"/>
              <a:gd name="T9" fmla="*/ 2540000 h 17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16" h="1792">
                <a:moveTo>
                  <a:pt x="8" y="1792"/>
                </a:moveTo>
                <a:lnTo>
                  <a:pt x="0" y="0"/>
                </a:lnTo>
                <a:lnTo>
                  <a:pt x="3408" y="16"/>
                </a:lnTo>
                <a:lnTo>
                  <a:pt x="3416" y="1792"/>
                </a:lnTo>
                <a:lnTo>
                  <a:pt x="0" y="1792"/>
                </a:ln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95986" name="Group 50"/>
          <p:cNvGrpSpPr>
            <a:grpSpLocks/>
          </p:cNvGrpSpPr>
          <p:nvPr/>
        </p:nvGrpSpPr>
        <p:grpSpPr bwMode="auto">
          <a:xfrm>
            <a:off x="2362200" y="2514600"/>
            <a:ext cx="7848600" cy="2514600"/>
            <a:chOff x="528" y="1584"/>
            <a:chExt cx="4944" cy="1584"/>
          </a:xfrm>
        </p:grpSpPr>
        <p:sp>
          <p:nvSpPr>
            <p:cNvPr id="20508" name="Freeform 13"/>
            <p:cNvSpPr>
              <a:spLocks/>
            </p:cNvSpPr>
            <p:nvPr/>
          </p:nvSpPr>
          <p:spPr bwMode="auto">
            <a:xfrm>
              <a:off x="3056" y="1584"/>
              <a:ext cx="2416" cy="768"/>
            </a:xfrm>
            <a:custGeom>
              <a:avLst/>
              <a:gdLst>
                <a:gd name="T0" fmla="*/ 16 w 2416"/>
                <a:gd name="T1" fmla="*/ 768 h 768"/>
                <a:gd name="T2" fmla="*/ 2416 w 2416"/>
                <a:gd name="T3" fmla="*/ 0 h 768"/>
                <a:gd name="T4" fmla="*/ 0 w 2416"/>
                <a:gd name="T5" fmla="*/ 0 h 768"/>
                <a:gd name="T6" fmla="*/ 16 w 2416"/>
                <a:gd name="T7" fmla="*/ 768 h 76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416" h="768">
                  <a:moveTo>
                    <a:pt x="16" y="768"/>
                  </a:moveTo>
                  <a:lnTo>
                    <a:pt x="2416" y="0"/>
                  </a:lnTo>
                  <a:lnTo>
                    <a:pt x="0" y="0"/>
                  </a:lnTo>
                  <a:lnTo>
                    <a:pt x="16" y="76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8BFF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09" name="Freeform 42"/>
            <p:cNvSpPr>
              <a:spLocks/>
            </p:cNvSpPr>
            <p:nvPr/>
          </p:nvSpPr>
          <p:spPr bwMode="auto">
            <a:xfrm>
              <a:off x="528" y="2352"/>
              <a:ext cx="2544" cy="816"/>
            </a:xfrm>
            <a:custGeom>
              <a:avLst/>
              <a:gdLst>
                <a:gd name="T0" fmla="*/ 2544 w 2544"/>
                <a:gd name="T1" fmla="*/ 0 h 816"/>
                <a:gd name="T2" fmla="*/ 0 w 2544"/>
                <a:gd name="T3" fmla="*/ 816 h 816"/>
                <a:gd name="T4" fmla="*/ 2544 w 2544"/>
                <a:gd name="T5" fmla="*/ 816 h 816"/>
                <a:gd name="T6" fmla="*/ 2544 w 2544"/>
                <a:gd name="T7" fmla="*/ 0 h 81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44" h="816">
                  <a:moveTo>
                    <a:pt x="2544" y="0"/>
                  </a:moveTo>
                  <a:lnTo>
                    <a:pt x="0" y="816"/>
                  </a:lnTo>
                  <a:lnTo>
                    <a:pt x="2544" y="816"/>
                  </a:lnTo>
                  <a:lnTo>
                    <a:pt x="254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8BFF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95946" name="Freeform 10"/>
          <p:cNvSpPr>
            <a:spLocks/>
          </p:cNvSpPr>
          <p:nvPr/>
        </p:nvSpPr>
        <p:spPr bwMode="auto">
          <a:xfrm>
            <a:off x="2336800" y="2489200"/>
            <a:ext cx="7874000" cy="2540000"/>
          </a:xfrm>
          <a:custGeom>
            <a:avLst/>
            <a:gdLst>
              <a:gd name="T0" fmla="*/ 25400 w 4960"/>
              <a:gd name="T1" fmla="*/ 2540000 h 1600"/>
              <a:gd name="T2" fmla="*/ 7874000 w 4960"/>
              <a:gd name="T3" fmla="*/ 25400 h 1600"/>
              <a:gd name="T4" fmla="*/ 0 w 4960"/>
              <a:gd name="T5" fmla="*/ 0 h 1600"/>
              <a:gd name="T6" fmla="*/ 25400 w 4960"/>
              <a:gd name="T7" fmla="*/ 2540000 h 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960" h="1600">
                <a:moveTo>
                  <a:pt x="16" y="1600"/>
                </a:moveTo>
                <a:lnTo>
                  <a:pt x="4960" y="16"/>
                </a:lnTo>
                <a:lnTo>
                  <a:pt x="0" y="0"/>
                </a:lnTo>
                <a:lnTo>
                  <a:pt x="16" y="1600"/>
                </a:lnTo>
                <a:close/>
              </a:path>
            </a:pathLst>
          </a:custGeom>
          <a:solidFill>
            <a:srgbClr val="FFFF66">
              <a:alpha val="65097"/>
            </a:srgbClr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5" name="Text Box 3"/>
          <p:cNvSpPr txBox="1">
            <a:spLocks noChangeArrowheads="1"/>
          </p:cNvSpPr>
          <p:nvPr/>
        </p:nvSpPr>
        <p:spPr bwMode="auto">
          <a:xfrm>
            <a:off x="876313" y="488404"/>
            <a:ext cx="10996587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b="1" dirty="0"/>
              <a:t>ABCD</a:t>
            </a:r>
            <a:r>
              <a:rPr lang="ru-RU" sz="3200" b="1" dirty="0"/>
              <a:t> </a:t>
            </a:r>
            <a:r>
              <a:rPr lang="ru-RU" sz="2800" dirty="0"/>
              <a:t>– </a:t>
            </a:r>
            <a:r>
              <a:rPr lang="en-US" sz="2800" dirty="0" err="1" smtClean="0"/>
              <a:t>to‘g‘ri</a:t>
            </a:r>
            <a:r>
              <a:rPr lang="en-US" sz="2800" dirty="0" smtClean="0"/>
              <a:t> </a:t>
            </a:r>
            <a:r>
              <a:rPr lang="en-US" sz="2800" dirty="0" err="1" smtClean="0"/>
              <a:t>to‘rtburchak</a:t>
            </a:r>
            <a:r>
              <a:rPr lang="ru-RU" sz="2800" dirty="0" smtClean="0"/>
              <a:t>. </a:t>
            </a:r>
            <a:r>
              <a:rPr lang="ru-RU" sz="3200" b="1" dirty="0" smtClean="0"/>
              <a:t>СЕ </a:t>
            </a:r>
            <a:r>
              <a:rPr lang="ru-RU" sz="3200" b="1" dirty="0"/>
              <a:t>= </a:t>
            </a:r>
            <a:r>
              <a:rPr lang="en-US" sz="3200" b="1" dirty="0"/>
              <a:t>DE</a:t>
            </a:r>
            <a:r>
              <a:rPr lang="ru-RU" sz="3200" b="1" dirty="0"/>
              <a:t>, </a:t>
            </a:r>
            <a:r>
              <a:rPr lang="en-US" sz="3200" b="1" dirty="0" smtClean="0"/>
              <a:t> </a:t>
            </a:r>
            <a:r>
              <a:rPr lang="en-US" sz="3200" b="1" dirty="0"/>
              <a:t>S</a:t>
            </a:r>
            <a:r>
              <a:rPr lang="en-US" sz="3200" b="1" baseline="-25000" dirty="0"/>
              <a:t>ABCD</a:t>
            </a:r>
            <a:r>
              <a:rPr lang="ru-RU" sz="3200" b="1" dirty="0"/>
              <a:t> = </a:t>
            </a:r>
            <a:r>
              <a:rPr lang="en-US" sz="3200" b="1" dirty="0"/>
              <a:t>Q</a:t>
            </a:r>
            <a:endParaRPr lang="ru-RU" sz="3200" b="1" dirty="0"/>
          </a:p>
          <a:p>
            <a:pPr eaLnBrk="1" hangingPunct="1"/>
            <a:r>
              <a:rPr lang="en-US" sz="3200" b="1" dirty="0" err="1" smtClean="0"/>
              <a:t>Topish</a:t>
            </a:r>
            <a:r>
              <a:rPr lang="ru-RU" sz="3200" b="1" dirty="0" smtClean="0"/>
              <a:t>: </a:t>
            </a:r>
            <a:endParaRPr lang="en-US" sz="3200" b="1" baseline="-25000" dirty="0" smtClean="0"/>
          </a:p>
        </p:txBody>
      </p:sp>
      <p:sp>
        <p:nvSpPr>
          <p:cNvPr id="20486" name="Text Box 4"/>
          <p:cNvSpPr txBox="1">
            <a:spLocks noChangeArrowheads="1"/>
          </p:cNvSpPr>
          <p:nvPr/>
        </p:nvSpPr>
        <p:spPr bwMode="auto">
          <a:xfrm>
            <a:off x="1905001" y="4876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/>
              <a:t>A</a:t>
            </a:r>
            <a:endParaRPr lang="ru-RU" sz="2400" b="1"/>
          </a:p>
        </p:txBody>
      </p:sp>
      <p:sp>
        <p:nvSpPr>
          <p:cNvPr id="20487" name="Text Box 5"/>
          <p:cNvSpPr txBox="1">
            <a:spLocks noChangeArrowheads="1"/>
          </p:cNvSpPr>
          <p:nvPr/>
        </p:nvSpPr>
        <p:spPr bwMode="auto">
          <a:xfrm>
            <a:off x="2057401" y="2057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/>
              <a:t>В</a:t>
            </a:r>
          </a:p>
        </p:txBody>
      </p:sp>
      <p:sp>
        <p:nvSpPr>
          <p:cNvPr id="20488" name="Text Box 6"/>
          <p:cNvSpPr txBox="1">
            <a:spLocks noChangeArrowheads="1"/>
          </p:cNvSpPr>
          <p:nvPr/>
        </p:nvSpPr>
        <p:spPr bwMode="auto">
          <a:xfrm>
            <a:off x="6019801" y="19812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/>
              <a:t>С</a:t>
            </a:r>
          </a:p>
        </p:txBody>
      </p:sp>
      <p:sp>
        <p:nvSpPr>
          <p:cNvPr id="20489" name="Text Box 7"/>
          <p:cNvSpPr txBox="1">
            <a:spLocks noChangeArrowheads="1"/>
          </p:cNvSpPr>
          <p:nvPr/>
        </p:nvSpPr>
        <p:spPr bwMode="auto">
          <a:xfrm>
            <a:off x="6172201" y="50292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/>
              <a:t>D</a:t>
            </a:r>
            <a:endParaRPr lang="ru-RU" sz="2400" b="1"/>
          </a:p>
        </p:txBody>
      </p:sp>
      <p:sp>
        <p:nvSpPr>
          <p:cNvPr id="20490" name="Text Box 12"/>
          <p:cNvSpPr txBox="1">
            <a:spLocks noChangeArrowheads="1"/>
          </p:cNvSpPr>
          <p:nvPr/>
        </p:nvSpPr>
        <p:spPr bwMode="auto">
          <a:xfrm>
            <a:off x="6400801" y="3733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/>
              <a:t>Е</a:t>
            </a:r>
            <a:endParaRPr lang="ru-RU" sz="2400" b="1"/>
          </a:p>
        </p:txBody>
      </p:sp>
      <p:sp>
        <p:nvSpPr>
          <p:cNvPr id="20491" name="Line 33"/>
          <p:cNvSpPr>
            <a:spLocks noChangeShapeType="1"/>
          </p:cNvSpPr>
          <p:nvPr/>
        </p:nvSpPr>
        <p:spPr bwMode="auto">
          <a:xfrm flipV="1">
            <a:off x="2362200" y="2209800"/>
            <a:ext cx="883920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2" name="Freeform 34"/>
          <p:cNvSpPr>
            <a:spLocks/>
          </p:cNvSpPr>
          <p:nvPr/>
        </p:nvSpPr>
        <p:spPr bwMode="auto">
          <a:xfrm>
            <a:off x="6388100" y="2514600"/>
            <a:ext cx="4279900" cy="1588"/>
          </a:xfrm>
          <a:custGeom>
            <a:avLst/>
            <a:gdLst>
              <a:gd name="T0" fmla="*/ 0 w 2696"/>
              <a:gd name="T1" fmla="*/ 0 h 1"/>
              <a:gd name="T2" fmla="*/ 4279900 w 2696"/>
              <a:gd name="T3" fmla="*/ 1588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696" h="1">
                <a:moveTo>
                  <a:pt x="0" y="0"/>
                </a:moveTo>
                <a:lnTo>
                  <a:pt x="2696" y="1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3" name="Text Box 35"/>
          <p:cNvSpPr txBox="1">
            <a:spLocks noChangeArrowheads="1"/>
          </p:cNvSpPr>
          <p:nvPr/>
        </p:nvSpPr>
        <p:spPr bwMode="auto">
          <a:xfrm>
            <a:off x="9982201" y="2057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/>
              <a:t>F</a:t>
            </a:r>
            <a:endParaRPr lang="ru-RU" sz="2400" b="1"/>
          </a:p>
        </p:txBody>
      </p:sp>
      <p:grpSp>
        <p:nvGrpSpPr>
          <p:cNvPr id="20494" name="Group 38"/>
          <p:cNvGrpSpPr>
            <a:grpSpLocks/>
          </p:cNvGrpSpPr>
          <p:nvPr/>
        </p:nvGrpSpPr>
        <p:grpSpPr bwMode="auto">
          <a:xfrm>
            <a:off x="6248400" y="2971800"/>
            <a:ext cx="304800" cy="152400"/>
            <a:chOff x="2976" y="1872"/>
            <a:chExt cx="192" cy="96"/>
          </a:xfrm>
        </p:grpSpPr>
        <p:sp>
          <p:nvSpPr>
            <p:cNvPr id="20506" name="Line 36"/>
            <p:cNvSpPr>
              <a:spLocks noChangeShapeType="1"/>
            </p:cNvSpPr>
            <p:nvPr/>
          </p:nvSpPr>
          <p:spPr bwMode="auto">
            <a:xfrm flipV="1">
              <a:off x="2976" y="1872"/>
              <a:ext cx="192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07" name="Line 37"/>
            <p:cNvSpPr>
              <a:spLocks noChangeShapeType="1"/>
            </p:cNvSpPr>
            <p:nvPr/>
          </p:nvSpPr>
          <p:spPr bwMode="auto">
            <a:xfrm flipV="1">
              <a:off x="2976" y="1920"/>
              <a:ext cx="192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0495" name="Group 39"/>
          <p:cNvGrpSpPr>
            <a:grpSpLocks/>
          </p:cNvGrpSpPr>
          <p:nvPr/>
        </p:nvGrpSpPr>
        <p:grpSpPr bwMode="auto">
          <a:xfrm>
            <a:off x="6248400" y="4267200"/>
            <a:ext cx="304800" cy="152400"/>
            <a:chOff x="2976" y="1872"/>
            <a:chExt cx="192" cy="96"/>
          </a:xfrm>
        </p:grpSpPr>
        <p:sp>
          <p:nvSpPr>
            <p:cNvPr id="20504" name="Line 40"/>
            <p:cNvSpPr>
              <a:spLocks noChangeShapeType="1"/>
            </p:cNvSpPr>
            <p:nvPr/>
          </p:nvSpPr>
          <p:spPr bwMode="auto">
            <a:xfrm flipV="1">
              <a:off x="2976" y="1872"/>
              <a:ext cx="192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05" name="Line 41"/>
            <p:cNvSpPr>
              <a:spLocks noChangeShapeType="1"/>
            </p:cNvSpPr>
            <p:nvPr/>
          </p:nvSpPr>
          <p:spPr bwMode="auto">
            <a:xfrm flipV="1">
              <a:off x="2976" y="1920"/>
              <a:ext cx="192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95981" name="Group 45"/>
          <p:cNvGrpSpPr>
            <a:grpSpLocks/>
          </p:cNvGrpSpPr>
          <p:nvPr/>
        </p:nvGrpSpPr>
        <p:grpSpPr bwMode="auto">
          <a:xfrm>
            <a:off x="5994400" y="3335339"/>
            <a:ext cx="812800" cy="822325"/>
            <a:chOff x="2816" y="2101"/>
            <a:chExt cx="512" cy="518"/>
          </a:xfrm>
        </p:grpSpPr>
        <p:sp>
          <p:nvSpPr>
            <p:cNvPr id="20502" name="Freeform 43"/>
            <p:cNvSpPr>
              <a:spLocks/>
            </p:cNvSpPr>
            <p:nvPr/>
          </p:nvSpPr>
          <p:spPr bwMode="auto">
            <a:xfrm>
              <a:off x="3072" y="2101"/>
              <a:ext cx="256" cy="171"/>
            </a:xfrm>
            <a:custGeom>
              <a:avLst/>
              <a:gdLst>
                <a:gd name="T0" fmla="*/ 0 w 256"/>
                <a:gd name="T1" fmla="*/ 11 h 171"/>
                <a:gd name="T2" fmla="*/ 176 w 256"/>
                <a:gd name="T3" fmla="*/ 27 h 171"/>
                <a:gd name="T4" fmla="*/ 256 w 256"/>
                <a:gd name="T5" fmla="*/ 171 h 1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56" h="171">
                  <a:moveTo>
                    <a:pt x="0" y="11"/>
                  </a:moveTo>
                  <a:cubicBezTo>
                    <a:pt x="29" y="14"/>
                    <a:pt x="133" y="0"/>
                    <a:pt x="176" y="27"/>
                  </a:cubicBezTo>
                  <a:cubicBezTo>
                    <a:pt x="219" y="54"/>
                    <a:pt x="239" y="141"/>
                    <a:pt x="256" y="171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03" name="Freeform 44"/>
            <p:cNvSpPr>
              <a:spLocks/>
            </p:cNvSpPr>
            <p:nvPr/>
          </p:nvSpPr>
          <p:spPr bwMode="auto">
            <a:xfrm rot="-10070167">
              <a:off x="2816" y="2448"/>
              <a:ext cx="256" cy="171"/>
            </a:xfrm>
            <a:custGeom>
              <a:avLst/>
              <a:gdLst>
                <a:gd name="T0" fmla="*/ 0 w 256"/>
                <a:gd name="T1" fmla="*/ 11 h 171"/>
                <a:gd name="T2" fmla="*/ 176 w 256"/>
                <a:gd name="T3" fmla="*/ 27 h 171"/>
                <a:gd name="T4" fmla="*/ 256 w 256"/>
                <a:gd name="T5" fmla="*/ 171 h 1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56" h="171">
                  <a:moveTo>
                    <a:pt x="0" y="11"/>
                  </a:moveTo>
                  <a:cubicBezTo>
                    <a:pt x="29" y="14"/>
                    <a:pt x="133" y="0"/>
                    <a:pt x="176" y="27"/>
                  </a:cubicBezTo>
                  <a:cubicBezTo>
                    <a:pt x="219" y="54"/>
                    <a:pt x="239" y="141"/>
                    <a:pt x="256" y="171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95984" name="Group 48"/>
          <p:cNvGrpSpPr>
            <a:grpSpLocks/>
          </p:cNvGrpSpPr>
          <p:nvPr/>
        </p:nvGrpSpPr>
        <p:grpSpPr bwMode="auto">
          <a:xfrm>
            <a:off x="6096000" y="2514600"/>
            <a:ext cx="609600" cy="2514600"/>
            <a:chOff x="2880" y="1584"/>
            <a:chExt cx="384" cy="1584"/>
          </a:xfrm>
        </p:grpSpPr>
        <p:sp>
          <p:nvSpPr>
            <p:cNvPr id="20500" name="Freeform 46"/>
            <p:cNvSpPr>
              <a:spLocks/>
            </p:cNvSpPr>
            <p:nvPr/>
          </p:nvSpPr>
          <p:spPr bwMode="auto">
            <a:xfrm>
              <a:off x="3072" y="1584"/>
              <a:ext cx="192" cy="192"/>
            </a:xfrm>
            <a:custGeom>
              <a:avLst/>
              <a:gdLst>
                <a:gd name="T0" fmla="*/ 192 w 192"/>
                <a:gd name="T1" fmla="*/ 0 h 192"/>
                <a:gd name="T2" fmla="*/ 192 w 192"/>
                <a:gd name="T3" fmla="*/ 192 h 192"/>
                <a:gd name="T4" fmla="*/ 0 w 192"/>
                <a:gd name="T5" fmla="*/ 192 h 19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" h="192">
                  <a:moveTo>
                    <a:pt x="192" y="0"/>
                  </a:moveTo>
                  <a:lnTo>
                    <a:pt x="192" y="192"/>
                  </a:lnTo>
                  <a:lnTo>
                    <a:pt x="0" y="192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01" name="Freeform 47"/>
            <p:cNvSpPr>
              <a:spLocks/>
            </p:cNvSpPr>
            <p:nvPr/>
          </p:nvSpPr>
          <p:spPr bwMode="auto">
            <a:xfrm flipH="1" flipV="1">
              <a:off x="2880" y="2976"/>
              <a:ext cx="192" cy="192"/>
            </a:xfrm>
            <a:custGeom>
              <a:avLst/>
              <a:gdLst>
                <a:gd name="T0" fmla="*/ 192 w 192"/>
                <a:gd name="T1" fmla="*/ 0 h 192"/>
                <a:gd name="T2" fmla="*/ 192 w 192"/>
                <a:gd name="T3" fmla="*/ 192 h 192"/>
                <a:gd name="T4" fmla="*/ 0 w 192"/>
                <a:gd name="T5" fmla="*/ 192 h 19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" h="192">
                  <a:moveTo>
                    <a:pt x="192" y="0"/>
                  </a:moveTo>
                  <a:lnTo>
                    <a:pt x="192" y="192"/>
                  </a:lnTo>
                  <a:lnTo>
                    <a:pt x="0" y="192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0498" name="Freeform 49"/>
          <p:cNvSpPr>
            <a:spLocks/>
          </p:cNvSpPr>
          <p:nvPr/>
        </p:nvSpPr>
        <p:spPr bwMode="auto">
          <a:xfrm>
            <a:off x="6375400" y="2489200"/>
            <a:ext cx="25400" cy="2540000"/>
          </a:xfrm>
          <a:custGeom>
            <a:avLst/>
            <a:gdLst>
              <a:gd name="T0" fmla="*/ 25400 w 16"/>
              <a:gd name="T1" fmla="*/ 2540000 h 1600"/>
              <a:gd name="T2" fmla="*/ 0 w 16"/>
              <a:gd name="T3" fmla="*/ 0 h 160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6" h="1600">
                <a:moveTo>
                  <a:pt x="16" y="1600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5987" name="Rectangle 51"/>
          <p:cNvSpPr>
            <a:spLocks noChangeArrowheads="1"/>
          </p:cNvSpPr>
          <p:nvPr/>
        </p:nvSpPr>
        <p:spPr bwMode="auto">
          <a:xfrm>
            <a:off x="8904312" y="488404"/>
            <a:ext cx="5036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C00000"/>
                </a:solidFill>
              </a:rPr>
              <a:t>Q</a:t>
            </a:r>
            <a:endParaRPr lang="ru-RU" sz="32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462214" y="989738"/>
                <a:ext cx="149053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𝐒</m:t>
                        </m:r>
                      </m:e>
                      <m:sub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𝐀𝐁𝐅</m:t>
                        </m:r>
                      </m:sub>
                    </m:sSub>
                  </m:oMath>
                </a14:m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-?</a:t>
                </a: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214" y="989738"/>
                <a:ext cx="1490536" cy="584775"/>
              </a:xfrm>
              <a:prstGeom prst="rect">
                <a:avLst/>
              </a:prstGeom>
              <a:blipFill rotWithShape="0">
                <a:blip r:embed="rId3"/>
                <a:stretch>
                  <a:fillRect t="-13542" r="-9426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4747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5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5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5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5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59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59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59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59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59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59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59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59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5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5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5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59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59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59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59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59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59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59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59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38889E-6 3.33333E-6 L -0.37499 0.4 " pathEditMode="relative" ptsTypes="AA">
                                      <p:cBhvr>
                                        <p:cTn id="65" dur="2000" fill="hold"/>
                                        <p:tgtEl>
                                          <p:spTgt spid="2959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46" grpId="0" animBg="1"/>
      <p:bldP spid="29598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04112" y="1774279"/>
            <a:ext cx="4129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36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55746" y="4620708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946873" y="1665737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6055757" y="2782745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6021578" y="3899754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3747" y="2595422"/>
            <a:ext cx="326243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108 – 109</a:t>
            </a:r>
          </a:p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sahifalar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04112" y="2947188"/>
            <a:ext cx="31854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38933" y="4026582"/>
            <a:ext cx="486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– </a:t>
            </a: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458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3" grpId="0"/>
        </p:bldLst>
      </p:timing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5646</TotalTime>
  <Words>730</Words>
  <Application>Microsoft Office PowerPoint</Application>
  <PresentationFormat>Произвольный</PresentationFormat>
  <Paragraphs>143</Paragraphs>
  <Slides>10</Slides>
  <Notes>7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Уравнение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Mustaqil bajarish uchun topshiriqlar: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Admin</cp:lastModifiedBy>
  <cp:revision>680</cp:revision>
  <dcterms:created xsi:type="dcterms:W3CDTF">2020-06-19T20:52:49Z</dcterms:created>
  <dcterms:modified xsi:type="dcterms:W3CDTF">2021-01-03T15:43:20Z</dcterms:modified>
</cp:coreProperties>
</file>