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46" r:id="rId3"/>
    <p:sldId id="341" r:id="rId4"/>
    <p:sldId id="350" r:id="rId5"/>
    <p:sldId id="345" r:id="rId6"/>
    <p:sldId id="351" r:id="rId7"/>
    <p:sldId id="340" r:id="rId8"/>
    <p:sldId id="342" r:id="rId9"/>
    <p:sldId id="343" r:id="rId10"/>
    <p:sldId id="348" r:id="rId11"/>
    <p:sldId id="353" r:id="rId12"/>
    <p:sldId id="352" r:id="rId13"/>
    <p:sldId id="339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7CFFF"/>
    <a:srgbClr val="7A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66" d="100"/>
          <a:sy n="66" d="100"/>
        </p:scale>
        <p:origin x="8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3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571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5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25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B9C3A-331E-423B-B262-C0B605D620E0}" type="slidenum">
              <a:rPr lang="ru-RU"/>
              <a:pPr/>
              <a:t>8</a:t>
            </a:fld>
            <a:endParaRPr lang="ru-RU"/>
          </a:p>
        </p:txBody>
      </p:sp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59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A5A11-52D4-48A1-AA0C-65CB03364163}" type="slidenum">
              <a:rPr lang="ru-RU"/>
              <a:pPr/>
              <a:t>9</a:t>
            </a:fld>
            <a:endParaRPr lang="ru-RU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278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A5A11-52D4-48A1-AA0C-65CB03364163}" type="slidenum">
              <a:rPr lang="ru-RU"/>
              <a:pPr/>
              <a:t>10</a:t>
            </a:fld>
            <a:endParaRPr lang="ru-RU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91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7DB770-CF3B-4277-A3D9-004F203A4877}" type="slidenum">
              <a:rPr lang="ru-RU"/>
              <a:pPr/>
              <a:t>11</a:t>
            </a:fld>
            <a:endParaRPr lang="ru-RU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821944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601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7.png"/><Relationship Id="rId4" Type="http://schemas.openxmlformats.org/officeDocument/2006/relationships/image" Target="../media/image3.wmf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468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178192" y="2716843"/>
            <a:ext cx="2284486" cy="22628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127448" y="2644758"/>
            <a:ext cx="823668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YUZ HAQIDA TUSHUNCHA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104 - bet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360" y="1277643"/>
            <a:ext cx="1152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2,25 cm²,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0,81 dm²,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289 mm²,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5,76 m²,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400 dm²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819736" y="2176957"/>
                <a:ext cx="1800200" cy="1584176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28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a²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9736" y="2176957"/>
                <a:ext cx="1800200" cy="158417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9429050" y="2686458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36554" y="2262304"/>
                <a:ext cx="2366802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- 2,25 cm²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 cm</a:t>
                </a: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554" y="2262304"/>
                <a:ext cx="2366802" cy="1754326"/>
              </a:xfrm>
              <a:prstGeom prst="rect">
                <a:avLst/>
              </a:prstGeom>
              <a:blipFill rotWithShape="0">
                <a:blip r:embed="rId4"/>
                <a:stretch>
                  <a:fillRect l="-5412" t="-3472" r="-41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927472" y="3601136"/>
                <a:ext cx="3704669" cy="1845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e>
                    </m:rad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1,5 cm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4a = 1,5 ∙4 = 6 cm</a:t>
                </a:r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472" y="3601136"/>
                <a:ext cx="3704669" cy="1845249"/>
              </a:xfrm>
              <a:prstGeom prst="rect">
                <a:avLst/>
              </a:prstGeom>
              <a:blipFill rotWithShape="0">
                <a:blip r:embed="rId5"/>
                <a:stretch>
                  <a:fillRect l="-3289" t="-3642" r="-24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936554" y="5229200"/>
            <a:ext cx="212712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A0000"/>
                </a:solidFill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</a:rPr>
              <a:t>: </a:t>
            </a:r>
            <a:r>
              <a:rPr lang="en-US" sz="28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cm.</a:t>
            </a:r>
            <a:endParaRPr lang="en-US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479376" y="2420888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7A0000"/>
                </a:solidFill>
              </a:rPr>
              <a:t>1</a:t>
            </a:r>
            <a:endParaRPr lang="ru-RU" sz="2400" b="1" dirty="0">
              <a:solidFill>
                <a:srgbClr val="7A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295755" y="2473922"/>
            <a:ext cx="432048" cy="43204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A0000"/>
                </a:solidFill>
              </a:rPr>
              <a:t>5</a:t>
            </a:r>
            <a:endParaRPr lang="ru-RU" sz="2800" b="1" dirty="0">
              <a:solidFill>
                <a:srgbClr val="7A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856797" y="2276872"/>
                <a:ext cx="2288255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- 400 dm²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8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797" y="2276872"/>
                <a:ext cx="2288255" cy="1754326"/>
              </a:xfrm>
              <a:prstGeom prst="rect">
                <a:avLst/>
              </a:prstGeom>
              <a:blipFill rotWithShape="0">
                <a:blip r:embed="rId6"/>
                <a:stretch>
                  <a:fillRect l="-5600" t="-3833" r="-42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47715" y="3615704"/>
                <a:ext cx="3826497" cy="17948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𝟒𝟎𝟎</m:t>
                        </m:r>
                      </m:e>
                    </m:rad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20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4a = 20 ∙4 = 80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endParaRPr lang="en-US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715" y="3615704"/>
                <a:ext cx="3826497" cy="1794850"/>
              </a:xfrm>
              <a:prstGeom prst="rect">
                <a:avLst/>
              </a:prstGeom>
              <a:blipFill rotWithShape="0">
                <a:blip r:embed="rId7"/>
                <a:stretch>
                  <a:fillRect l="-3185" t="-3390" r="-22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856797" y="5229200"/>
            <a:ext cx="234673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A0000"/>
                </a:solidFill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</a:rPr>
              <a:t>: 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 dm.</a:t>
            </a:r>
            <a:endParaRPr lang="en-US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34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3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/>
          <p:cNvSpPr>
            <a:spLocks noChangeArrowheads="1"/>
          </p:cNvSpPr>
          <p:nvPr/>
        </p:nvSpPr>
        <p:spPr bwMode="auto">
          <a:xfrm>
            <a:off x="2819400" y="2634208"/>
            <a:ext cx="5029200" cy="2286000"/>
          </a:xfrm>
          <a:prstGeom prst="parallelogram">
            <a:avLst>
              <a:gd name="adj" fmla="val 55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6147" name="Freeform 5"/>
          <p:cNvSpPr>
            <a:spLocks/>
          </p:cNvSpPr>
          <p:nvPr/>
        </p:nvSpPr>
        <p:spPr bwMode="auto">
          <a:xfrm>
            <a:off x="4089400" y="2621508"/>
            <a:ext cx="2489200" cy="2286000"/>
          </a:xfrm>
          <a:custGeom>
            <a:avLst/>
            <a:gdLst>
              <a:gd name="T0" fmla="*/ 0 w 1568"/>
              <a:gd name="T1" fmla="*/ 0 h 1440"/>
              <a:gd name="T2" fmla="*/ 2489200 w 1568"/>
              <a:gd name="T3" fmla="*/ 2286000 h 14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68" h="1440">
                <a:moveTo>
                  <a:pt x="0" y="0"/>
                </a:moveTo>
                <a:lnTo>
                  <a:pt x="1568" y="14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438401" y="484400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А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3733801" y="225320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7848601" y="217700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6553201" y="484400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1919536" y="662254"/>
            <a:ext cx="8458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i="1" dirty="0">
                <a:solidFill>
                  <a:srgbClr val="002060"/>
                </a:solidFill>
              </a:rPr>
              <a:t>ABCD</a:t>
            </a:r>
            <a:r>
              <a:rPr lang="ru-RU" sz="3200" b="1" i="1" dirty="0">
                <a:solidFill>
                  <a:srgbClr val="002060"/>
                </a:solidFill>
              </a:rPr>
              <a:t> –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parallelogramm</a:t>
            </a:r>
            <a:r>
              <a:rPr lang="ru-RU" sz="3200" b="1" i="1" dirty="0" smtClean="0">
                <a:solidFill>
                  <a:srgbClr val="002060"/>
                </a:solidFill>
              </a:rPr>
              <a:t>.  </a:t>
            </a:r>
            <a:r>
              <a:rPr lang="en-US" sz="3200" b="1" i="1" dirty="0">
                <a:solidFill>
                  <a:srgbClr val="002060"/>
                </a:solidFill>
              </a:rPr>
              <a:t>S</a:t>
            </a:r>
            <a:r>
              <a:rPr lang="en-US" sz="3200" b="1" i="1" baseline="-25000" dirty="0">
                <a:solidFill>
                  <a:srgbClr val="002060"/>
                </a:solidFill>
              </a:rPr>
              <a:t>ABCD</a:t>
            </a:r>
            <a:r>
              <a:rPr lang="ru-RU" sz="3200" b="1" i="1" dirty="0">
                <a:solidFill>
                  <a:srgbClr val="002060"/>
                </a:solidFill>
              </a:rPr>
              <a:t> = </a:t>
            </a:r>
            <a:r>
              <a:rPr lang="ru-RU" sz="3200" b="1" i="1" dirty="0" smtClean="0">
                <a:solidFill>
                  <a:srgbClr val="002060"/>
                </a:solidFill>
              </a:rPr>
              <a:t>12</a:t>
            </a:r>
            <a:r>
              <a:rPr lang="en-US" sz="3200" b="1" i="1" dirty="0" smtClean="0">
                <a:solidFill>
                  <a:srgbClr val="002060"/>
                </a:solidFill>
              </a:rPr>
              <a:t> cm²</a:t>
            </a:r>
            <a:r>
              <a:rPr lang="ru-RU" sz="3200" b="1" i="1" dirty="0" smtClean="0">
                <a:solidFill>
                  <a:srgbClr val="002060"/>
                </a:solidFill>
              </a:rPr>
              <a:t>. </a:t>
            </a:r>
            <a:endParaRPr lang="ru-RU" sz="3200" b="1" i="1" dirty="0">
              <a:solidFill>
                <a:srgbClr val="002060"/>
              </a:solidFill>
            </a:endParaRPr>
          </a:p>
          <a:p>
            <a:pPr eaLnBrk="1" hangingPunct="1"/>
            <a:r>
              <a:rPr lang="en-US" sz="3200" b="1" i="1" dirty="0" err="1" smtClean="0">
                <a:solidFill>
                  <a:srgbClr val="002060"/>
                </a:solidFill>
              </a:rPr>
              <a:t>Topish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kerak</a:t>
            </a:r>
            <a:r>
              <a:rPr lang="ru-RU" sz="3200" b="1" i="1" dirty="0" smtClean="0">
                <a:solidFill>
                  <a:srgbClr val="002060"/>
                </a:solidFill>
              </a:rPr>
              <a:t>: </a:t>
            </a:r>
            <a:r>
              <a:rPr lang="en-US" sz="3200" b="1" i="1" dirty="0">
                <a:solidFill>
                  <a:srgbClr val="002060"/>
                </a:solidFill>
              </a:rPr>
              <a:t>S</a:t>
            </a:r>
            <a:r>
              <a:rPr lang="en-US" sz="3200" b="1" i="1" baseline="-25000" dirty="0">
                <a:solidFill>
                  <a:srgbClr val="002060"/>
                </a:solidFill>
              </a:rPr>
              <a:t>ABD</a:t>
            </a:r>
            <a:r>
              <a:rPr lang="ru-RU" sz="3200" b="1" i="1" dirty="0">
                <a:solidFill>
                  <a:srgbClr val="002060"/>
                </a:solidFill>
              </a:rPr>
              <a:t>, </a:t>
            </a:r>
            <a:r>
              <a:rPr lang="en-US" sz="3200" b="1" i="1" baseline="-25000" dirty="0">
                <a:solidFill>
                  <a:srgbClr val="002060"/>
                </a:solidFill>
              </a:rPr>
              <a:t> </a:t>
            </a:r>
            <a:r>
              <a:rPr lang="en-US" sz="3200" b="1" i="1" dirty="0">
                <a:solidFill>
                  <a:srgbClr val="002060"/>
                </a:solidFill>
              </a:rPr>
              <a:t>S</a:t>
            </a:r>
            <a:r>
              <a:rPr lang="en-US" sz="3200" b="1" i="1" baseline="-25000" dirty="0">
                <a:solidFill>
                  <a:srgbClr val="002060"/>
                </a:solidFill>
              </a:rPr>
              <a:t>BCD</a:t>
            </a:r>
            <a:endParaRPr lang="ru-RU" sz="3200" b="1" i="1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40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1828800" y="1752600"/>
            <a:ext cx="14478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2133600" y="1371601"/>
            <a:ext cx="7569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3 см</a:t>
            </a:r>
          </a:p>
        </p:txBody>
      </p:sp>
      <p:sp>
        <p:nvSpPr>
          <p:cNvPr id="279559" name="Text Box 7"/>
          <p:cNvSpPr txBox="1">
            <a:spLocks noChangeArrowheads="1"/>
          </p:cNvSpPr>
          <p:nvPr/>
        </p:nvSpPr>
        <p:spPr bwMode="auto">
          <a:xfrm>
            <a:off x="1957388" y="2286001"/>
            <a:ext cx="1091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S=9</a:t>
            </a:r>
            <a:r>
              <a:rPr lang="ru-RU" sz="2400" b="1"/>
              <a:t>см</a:t>
            </a:r>
            <a:r>
              <a:rPr lang="en-US" sz="2400" b="1" baseline="30000"/>
              <a:t>2</a:t>
            </a:r>
            <a:endParaRPr lang="ru-RU" sz="2400" b="1"/>
          </a:p>
        </p:txBody>
      </p:sp>
      <p:grpSp>
        <p:nvGrpSpPr>
          <p:cNvPr id="279565" name="Group 13"/>
          <p:cNvGrpSpPr>
            <a:grpSpLocks/>
          </p:cNvGrpSpPr>
          <p:nvPr/>
        </p:nvGrpSpPr>
        <p:grpSpPr bwMode="auto">
          <a:xfrm>
            <a:off x="695325" y="315913"/>
            <a:ext cx="11737976" cy="5780088"/>
            <a:chOff x="-522" y="199"/>
            <a:chExt cx="7394" cy="3641"/>
          </a:xfrm>
        </p:grpSpPr>
        <p:sp>
          <p:nvSpPr>
            <p:cNvPr id="279560" name="Rectangle 8"/>
            <p:cNvSpPr>
              <a:spLocks noChangeArrowheads="1"/>
            </p:cNvSpPr>
            <p:nvPr/>
          </p:nvSpPr>
          <p:spPr bwMode="auto">
            <a:xfrm>
              <a:off x="1104" y="2016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1" name="Rectangle 9"/>
            <p:cNvSpPr>
              <a:spLocks noChangeArrowheads="1"/>
            </p:cNvSpPr>
            <p:nvPr/>
          </p:nvSpPr>
          <p:spPr bwMode="auto">
            <a:xfrm>
              <a:off x="2016" y="1104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2" name="Rectangle 10"/>
            <p:cNvSpPr>
              <a:spLocks noChangeArrowheads="1"/>
            </p:cNvSpPr>
            <p:nvPr/>
          </p:nvSpPr>
          <p:spPr bwMode="auto">
            <a:xfrm>
              <a:off x="2016" y="2928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3" name="Rectangle 11"/>
            <p:cNvSpPr>
              <a:spLocks noChangeArrowheads="1"/>
            </p:cNvSpPr>
            <p:nvPr/>
          </p:nvSpPr>
          <p:spPr bwMode="auto">
            <a:xfrm>
              <a:off x="192" y="2928"/>
              <a:ext cx="912" cy="9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9564" name="Text Box 12"/>
            <p:cNvSpPr txBox="1">
              <a:spLocks noChangeArrowheads="1"/>
            </p:cNvSpPr>
            <p:nvPr/>
          </p:nvSpPr>
          <p:spPr bwMode="auto">
            <a:xfrm>
              <a:off x="-522" y="199"/>
              <a:ext cx="739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sz="3600" b="1" i="1" dirty="0" err="1" smtClean="0">
                  <a:solidFill>
                    <a:srgbClr val="000000"/>
                  </a:solidFill>
                </a:rPr>
                <a:t>Xossadan</a:t>
              </a:r>
              <a:r>
                <a:rPr lang="en-US" sz="3600" b="1" i="1" dirty="0" smtClean="0">
                  <a:solidFill>
                    <a:srgbClr val="000000"/>
                  </a:solidFill>
                </a:rPr>
                <a:t> </a:t>
              </a:r>
              <a:r>
                <a:rPr lang="en-US" sz="3600" b="1" i="1" dirty="0" err="1" smtClean="0">
                  <a:solidFill>
                    <a:srgbClr val="000000"/>
                  </a:solidFill>
                </a:rPr>
                <a:t>foydalanib</a:t>
              </a:r>
              <a:r>
                <a:rPr lang="en-US" sz="3600" b="1" i="1" dirty="0" smtClean="0">
                  <a:solidFill>
                    <a:srgbClr val="000000"/>
                  </a:solidFill>
                </a:rPr>
                <a:t>, </a:t>
              </a:r>
              <a:r>
                <a:rPr lang="en-US" sz="3600" b="1" i="1" dirty="0" err="1" smtClean="0">
                  <a:solidFill>
                    <a:srgbClr val="000000"/>
                  </a:solidFill>
                </a:rPr>
                <a:t>shaklning</a:t>
              </a:r>
              <a:r>
                <a:rPr lang="en-US" sz="3600" b="1" i="1" dirty="0" smtClean="0">
                  <a:solidFill>
                    <a:srgbClr val="000000"/>
                  </a:solidFill>
                </a:rPr>
                <a:t> </a:t>
              </a:r>
              <a:r>
                <a:rPr lang="en-US" sz="3600" b="1" i="1" dirty="0" err="1" smtClean="0">
                  <a:solidFill>
                    <a:srgbClr val="000000"/>
                  </a:solidFill>
                </a:rPr>
                <a:t>yuzini</a:t>
              </a:r>
              <a:r>
                <a:rPr lang="en-US" sz="3600" b="1" i="1" dirty="0" smtClean="0">
                  <a:solidFill>
                    <a:srgbClr val="000000"/>
                  </a:solidFill>
                </a:rPr>
                <a:t> toping.</a:t>
              </a:r>
              <a:endParaRPr lang="ru-RU" sz="3600" b="1" i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79566" name="Rectangle 14"/>
          <p:cNvSpPr>
            <a:spLocks noChangeArrowheads="1"/>
          </p:cNvSpPr>
          <p:nvPr/>
        </p:nvSpPr>
        <p:spPr bwMode="auto">
          <a:xfrm>
            <a:off x="7391400" y="3962400"/>
            <a:ext cx="14478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79570" name="Group 18"/>
          <p:cNvGrpSpPr>
            <a:grpSpLocks/>
          </p:cNvGrpSpPr>
          <p:nvPr/>
        </p:nvGrpSpPr>
        <p:grpSpPr bwMode="auto">
          <a:xfrm>
            <a:off x="7391400" y="3962400"/>
            <a:ext cx="1447800" cy="1447800"/>
            <a:chOff x="3696" y="2496"/>
            <a:chExt cx="912" cy="912"/>
          </a:xfrm>
        </p:grpSpPr>
        <p:sp>
          <p:nvSpPr>
            <p:cNvPr id="279568" name="Freeform 16"/>
            <p:cNvSpPr>
              <a:spLocks/>
            </p:cNvSpPr>
            <p:nvPr/>
          </p:nvSpPr>
          <p:spPr bwMode="auto">
            <a:xfrm>
              <a:off x="3696" y="2496"/>
              <a:ext cx="912" cy="912"/>
            </a:xfrm>
            <a:custGeom>
              <a:avLst/>
              <a:gdLst>
                <a:gd name="T0" fmla="*/ 0 w 912"/>
                <a:gd name="T1" fmla="*/ 912 h 912"/>
                <a:gd name="T2" fmla="*/ 912 w 912"/>
                <a:gd name="T3" fmla="*/ 0 h 912"/>
                <a:gd name="T4" fmla="*/ 0 w 912"/>
                <a:gd name="T5" fmla="*/ 0 h 912"/>
                <a:gd name="T6" fmla="*/ 0 w 912"/>
                <a:gd name="T7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912">
                  <a:moveTo>
                    <a:pt x="0" y="912"/>
                  </a:moveTo>
                  <a:lnTo>
                    <a:pt x="912" y="0"/>
                  </a:lnTo>
                  <a:lnTo>
                    <a:pt x="0" y="0"/>
                  </a:lnTo>
                  <a:lnTo>
                    <a:pt x="0" y="912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9569" name="Line 17"/>
            <p:cNvSpPr>
              <a:spLocks noChangeShapeType="1"/>
            </p:cNvSpPr>
            <p:nvPr/>
          </p:nvSpPr>
          <p:spPr bwMode="auto">
            <a:xfrm flipH="1">
              <a:off x="3696" y="2496"/>
              <a:ext cx="912" cy="9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9572" name="Freeform 20"/>
          <p:cNvSpPr>
            <a:spLocks/>
          </p:cNvSpPr>
          <p:nvPr/>
        </p:nvSpPr>
        <p:spPr bwMode="auto">
          <a:xfrm>
            <a:off x="7378700" y="3962400"/>
            <a:ext cx="1460500" cy="1447800"/>
          </a:xfrm>
          <a:custGeom>
            <a:avLst/>
            <a:gdLst>
              <a:gd name="T0" fmla="*/ 920 w 920"/>
              <a:gd name="T1" fmla="*/ 0 h 912"/>
              <a:gd name="T2" fmla="*/ 0 w 920"/>
              <a:gd name="T3" fmla="*/ 8 h 912"/>
              <a:gd name="T4" fmla="*/ 8 w 920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20" h="912">
                <a:moveTo>
                  <a:pt x="920" y="0"/>
                </a:moveTo>
                <a:lnTo>
                  <a:pt x="0" y="8"/>
                </a:lnTo>
                <a:lnTo>
                  <a:pt x="8" y="91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7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9" grpId="0"/>
      <p:bldP spid="279566" grpId="0" animBg="1"/>
      <p:bldP spid="2795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2 - 3 -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3747" y="2595422"/>
            <a:ext cx="3262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 – 104</a:t>
            </a: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947188"/>
            <a:ext cx="3441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– 10 -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15542" y="3957554"/>
            <a:ext cx="486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</a:t>
            </a: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teoremalarni</a:t>
            </a: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9" name="Oval 5"/>
          <p:cNvSpPr>
            <a:spLocks noChangeArrowheads="1"/>
          </p:cNvSpPr>
          <p:nvPr/>
        </p:nvSpPr>
        <p:spPr bwMode="auto">
          <a:xfrm>
            <a:off x="3048000" y="4648200"/>
            <a:ext cx="839788" cy="7635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1с</a:t>
            </a:r>
            <a:r>
              <a:rPr lang="en-US" sz="2400" b="1" dirty="0" smtClean="0">
                <a:latin typeface="Times New Roman" panose="02020603050405020304" pitchFamily="18" charset="0"/>
              </a:rPr>
              <a:t>m</a:t>
            </a:r>
            <a:r>
              <a:rPr lang="ru-RU" sz="2400" b="1" baseline="30000" dirty="0" smtClean="0">
                <a:latin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277510" name="Oval 6"/>
          <p:cNvSpPr>
            <a:spLocks noChangeArrowheads="1"/>
          </p:cNvSpPr>
          <p:nvPr/>
        </p:nvSpPr>
        <p:spPr bwMode="auto">
          <a:xfrm>
            <a:off x="4191001" y="3886200"/>
            <a:ext cx="900113" cy="7635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dm</a:t>
            </a:r>
            <a:r>
              <a:rPr lang="ru-RU" sz="2800" b="1" baseline="30000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7511" name="Oval 7"/>
          <p:cNvSpPr>
            <a:spLocks noChangeArrowheads="1"/>
          </p:cNvSpPr>
          <p:nvPr/>
        </p:nvSpPr>
        <p:spPr bwMode="auto">
          <a:xfrm>
            <a:off x="5410201" y="3048001"/>
            <a:ext cx="898525" cy="8223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</a:rPr>
              <a:t>m</a:t>
            </a:r>
            <a:r>
              <a:rPr lang="ru-RU" sz="2800" b="1" baseline="30000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7512" name="Oval 8"/>
          <p:cNvSpPr>
            <a:spLocks noChangeArrowheads="1"/>
          </p:cNvSpPr>
          <p:nvPr/>
        </p:nvSpPr>
        <p:spPr bwMode="auto">
          <a:xfrm>
            <a:off x="7848600" y="1371601"/>
            <a:ext cx="838200" cy="8223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</a:rPr>
              <a:t>g</a:t>
            </a:r>
            <a:r>
              <a:rPr lang="ru-RU" sz="2800" b="1" dirty="0" smtClean="0">
                <a:latin typeface="Times New Roman" panose="02020603050405020304" pitchFamily="18" charset="0"/>
              </a:rPr>
              <a:t>а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7525" name="Oval 21"/>
          <p:cNvSpPr>
            <a:spLocks noChangeArrowheads="1"/>
          </p:cNvSpPr>
          <p:nvPr/>
        </p:nvSpPr>
        <p:spPr bwMode="auto">
          <a:xfrm>
            <a:off x="1752600" y="5486401"/>
            <a:ext cx="781050" cy="7651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99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</a:rPr>
              <a:t>1</a:t>
            </a:r>
            <a:r>
              <a:rPr lang="en-US" sz="2400" b="1" dirty="0" smtClean="0">
                <a:latin typeface="Times New Roman" panose="02020603050405020304" pitchFamily="18" charset="0"/>
              </a:rPr>
              <a:t>mm</a:t>
            </a:r>
            <a:r>
              <a:rPr lang="ru-RU" sz="2400" b="1" baseline="30000" dirty="0" smtClean="0">
                <a:latin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</a:endParaRPr>
          </a:p>
        </p:txBody>
      </p:sp>
      <p:sp>
        <p:nvSpPr>
          <p:cNvPr id="277536" name="Oval 32"/>
          <p:cNvSpPr>
            <a:spLocks noChangeArrowheads="1"/>
          </p:cNvSpPr>
          <p:nvPr/>
        </p:nvSpPr>
        <p:spPr bwMode="auto">
          <a:xfrm>
            <a:off x="9067800" y="533401"/>
            <a:ext cx="838200" cy="8223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</a:rPr>
              <a:t>km</a:t>
            </a:r>
            <a:r>
              <a:rPr lang="ru-RU" sz="2800" b="1" baseline="30000" dirty="0" smtClean="0">
                <a:latin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277541" name="Oval 37"/>
          <p:cNvSpPr>
            <a:spLocks noChangeArrowheads="1"/>
          </p:cNvSpPr>
          <p:nvPr/>
        </p:nvSpPr>
        <p:spPr bwMode="auto">
          <a:xfrm>
            <a:off x="6705600" y="2209801"/>
            <a:ext cx="838200" cy="8223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  <a:contourClr>
              <a:srgbClr val="66FFFF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</a:rPr>
              <a:t>1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ar</a:t>
            </a:r>
            <a:endParaRPr lang="ru-RU" sz="2800" b="1" dirty="0">
              <a:latin typeface="Times New Roman" panose="02020603050405020304" pitchFamily="18" charset="0"/>
            </a:endParaRPr>
          </a:p>
        </p:txBody>
      </p:sp>
      <p:grpSp>
        <p:nvGrpSpPr>
          <p:cNvPr id="277564" name="Group 60"/>
          <p:cNvGrpSpPr>
            <a:grpSpLocks/>
          </p:cNvGrpSpPr>
          <p:nvPr/>
        </p:nvGrpSpPr>
        <p:grpSpPr bwMode="auto">
          <a:xfrm>
            <a:off x="1679575" y="45487"/>
            <a:ext cx="7807325" cy="5046663"/>
            <a:chOff x="96" y="20"/>
            <a:chExt cx="4918" cy="3179"/>
          </a:xfrm>
        </p:grpSpPr>
        <p:graphicFrame>
          <p:nvGraphicFramePr>
            <p:cNvPr id="277535" name="Object 31"/>
            <p:cNvGraphicFramePr>
              <a:graphicFrameLocks noChangeAspect="1"/>
            </p:cNvGraphicFramePr>
            <p:nvPr/>
          </p:nvGraphicFramePr>
          <p:xfrm>
            <a:off x="3744" y="20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6" name="Формула" r:id="rId3" imgW="304560" imgH="177480" progId="Equation.3">
                    <p:embed/>
                  </p:oleObj>
                </mc:Choice>
                <mc:Fallback>
                  <p:oleObj name="Формула" r:id="rId3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20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7547" name="Freeform 43"/>
            <p:cNvSpPr>
              <a:spLocks/>
            </p:cNvSpPr>
            <p:nvPr/>
          </p:nvSpPr>
          <p:spPr bwMode="auto">
            <a:xfrm rot="-1894451" flipH="1" flipV="1">
              <a:off x="4032" y="288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8" name="Freeform 44"/>
            <p:cNvSpPr>
              <a:spLocks/>
            </p:cNvSpPr>
            <p:nvPr/>
          </p:nvSpPr>
          <p:spPr bwMode="auto">
            <a:xfrm rot="-1894451" flipH="1" flipV="1">
              <a:off x="3264" y="864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9" name="Freeform 45"/>
            <p:cNvSpPr>
              <a:spLocks/>
            </p:cNvSpPr>
            <p:nvPr/>
          </p:nvSpPr>
          <p:spPr bwMode="auto">
            <a:xfrm rot="-1894451" flipH="1" flipV="1">
              <a:off x="2496" y="1392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50" name="Freeform 46"/>
            <p:cNvSpPr>
              <a:spLocks/>
            </p:cNvSpPr>
            <p:nvPr/>
          </p:nvSpPr>
          <p:spPr bwMode="auto">
            <a:xfrm rot="-1894451" flipH="1" flipV="1">
              <a:off x="1728" y="1920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51" name="Freeform 47"/>
            <p:cNvSpPr>
              <a:spLocks/>
            </p:cNvSpPr>
            <p:nvPr/>
          </p:nvSpPr>
          <p:spPr bwMode="auto">
            <a:xfrm rot="-1894451" flipH="1" flipV="1">
              <a:off x="1008" y="2448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52" name="Freeform 48"/>
            <p:cNvSpPr>
              <a:spLocks/>
            </p:cNvSpPr>
            <p:nvPr/>
          </p:nvSpPr>
          <p:spPr bwMode="auto">
            <a:xfrm rot="-1894451" flipH="1" flipV="1">
              <a:off x="192" y="2976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FF00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277553" name="Object 49"/>
            <p:cNvGraphicFramePr>
              <a:graphicFrameLocks noChangeAspect="1"/>
            </p:cNvGraphicFramePr>
            <p:nvPr/>
          </p:nvGraphicFramePr>
          <p:xfrm>
            <a:off x="3024" y="528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7" name="Формула" r:id="rId5" imgW="304560" imgH="177480" progId="Equation.3">
                    <p:embed/>
                  </p:oleObj>
                </mc:Choice>
                <mc:Fallback>
                  <p:oleObj name="Формула" r:id="rId5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528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554" name="Object 50"/>
            <p:cNvGraphicFramePr>
              <a:graphicFrameLocks noChangeAspect="1"/>
            </p:cNvGraphicFramePr>
            <p:nvPr/>
          </p:nvGraphicFramePr>
          <p:xfrm>
            <a:off x="2352" y="1056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8" name="Формула" r:id="rId6" imgW="304560" imgH="177480" progId="Equation.3">
                    <p:embed/>
                  </p:oleObj>
                </mc:Choice>
                <mc:Fallback>
                  <p:oleObj name="Формула" r:id="rId6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1056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555" name="Object 51"/>
            <p:cNvGraphicFramePr>
              <a:graphicFrameLocks noChangeAspect="1"/>
            </p:cNvGraphicFramePr>
            <p:nvPr/>
          </p:nvGraphicFramePr>
          <p:xfrm>
            <a:off x="1584" y="1632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59" name="Формула" r:id="rId7" imgW="304560" imgH="177480" progId="Equation.3">
                    <p:embed/>
                  </p:oleObj>
                </mc:Choice>
                <mc:Fallback>
                  <p:oleObj name="Формула" r:id="rId7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4" y="1632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556" name="Object 52"/>
            <p:cNvGraphicFramePr>
              <a:graphicFrameLocks noChangeAspect="1"/>
            </p:cNvGraphicFramePr>
            <p:nvPr/>
          </p:nvGraphicFramePr>
          <p:xfrm>
            <a:off x="816" y="2160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60" name="Формула" r:id="rId8" imgW="304560" imgH="177480" progId="Equation.3">
                    <p:embed/>
                  </p:oleObj>
                </mc:Choice>
                <mc:Fallback>
                  <p:oleObj name="Формула" r:id="rId8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160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557" name="Object 53"/>
            <p:cNvGraphicFramePr>
              <a:graphicFrameLocks noChangeAspect="1"/>
            </p:cNvGraphicFramePr>
            <p:nvPr/>
          </p:nvGraphicFramePr>
          <p:xfrm>
            <a:off x="96" y="2640"/>
            <a:ext cx="720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61" name="Формула" r:id="rId9" imgW="304560" imgH="177480" progId="Equation.3">
                    <p:embed/>
                  </p:oleObj>
                </mc:Choice>
                <mc:Fallback>
                  <p:oleObj name="Формула" r:id="rId9" imgW="30456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" y="2640"/>
                          <a:ext cx="720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7563" name="Group 59"/>
          <p:cNvGrpSpPr>
            <a:grpSpLocks/>
          </p:cNvGrpSpPr>
          <p:nvPr/>
        </p:nvGrpSpPr>
        <p:grpSpPr bwMode="auto">
          <a:xfrm>
            <a:off x="2286001" y="1600201"/>
            <a:ext cx="8126413" cy="5045075"/>
            <a:chOff x="480" y="1008"/>
            <a:chExt cx="5119" cy="3178"/>
          </a:xfrm>
        </p:grpSpPr>
        <p:sp>
          <p:nvSpPr>
            <p:cNvPr id="277515" name="Freeform 11"/>
            <p:cNvSpPr>
              <a:spLocks/>
            </p:cNvSpPr>
            <p:nvPr/>
          </p:nvSpPr>
          <p:spPr bwMode="auto">
            <a:xfrm rot="-1894451">
              <a:off x="480" y="3648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27" name="Text Box 23"/>
            <p:cNvSpPr txBox="1">
              <a:spLocks noChangeArrowheads="1"/>
            </p:cNvSpPr>
            <p:nvPr/>
          </p:nvSpPr>
          <p:spPr bwMode="auto">
            <a:xfrm>
              <a:off x="912" y="3744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  <p:sp>
          <p:nvSpPr>
            <p:cNvPr id="277542" name="Freeform 38"/>
            <p:cNvSpPr>
              <a:spLocks/>
            </p:cNvSpPr>
            <p:nvPr/>
          </p:nvSpPr>
          <p:spPr bwMode="auto">
            <a:xfrm rot="-1894451">
              <a:off x="1344" y="3120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3" name="Freeform 39"/>
            <p:cNvSpPr>
              <a:spLocks/>
            </p:cNvSpPr>
            <p:nvPr/>
          </p:nvSpPr>
          <p:spPr bwMode="auto">
            <a:xfrm rot="-1894451">
              <a:off x="2160" y="2640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4" name="Freeform 40"/>
            <p:cNvSpPr>
              <a:spLocks/>
            </p:cNvSpPr>
            <p:nvPr/>
          </p:nvSpPr>
          <p:spPr bwMode="auto">
            <a:xfrm rot="-1894451">
              <a:off x="2928" y="2112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5" name="Freeform 41"/>
            <p:cNvSpPr>
              <a:spLocks/>
            </p:cNvSpPr>
            <p:nvPr/>
          </p:nvSpPr>
          <p:spPr bwMode="auto">
            <a:xfrm rot="-1894451">
              <a:off x="3696" y="1584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46" name="Freeform 42"/>
            <p:cNvSpPr>
              <a:spLocks/>
            </p:cNvSpPr>
            <p:nvPr/>
          </p:nvSpPr>
          <p:spPr bwMode="auto">
            <a:xfrm rot="-1894451">
              <a:off x="4512" y="1008"/>
              <a:ext cx="982" cy="223"/>
            </a:xfrm>
            <a:custGeom>
              <a:avLst/>
              <a:gdLst>
                <a:gd name="T0" fmla="*/ 0 w 1497"/>
                <a:gd name="T1" fmla="*/ 0 h 589"/>
                <a:gd name="T2" fmla="*/ 726 w 1497"/>
                <a:gd name="T3" fmla="*/ 589 h 589"/>
                <a:gd name="T4" fmla="*/ 1497 w 1497"/>
                <a:gd name="T5" fmla="*/ 0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7" h="589">
                  <a:moveTo>
                    <a:pt x="0" y="0"/>
                  </a:moveTo>
                  <a:cubicBezTo>
                    <a:pt x="238" y="294"/>
                    <a:pt x="477" y="589"/>
                    <a:pt x="726" y="589"/>
                  </a:cubicBezTo>
                  <a:cubicBezTo>
                    <a:pt x="975" y="589"/>
                    <a:pt x="1369" y="98"/>
                    <a:pt x="1497" y="0"/>
                  </a:cubicBezTo>
                </a:path>
              </a:pathLst>
            </a:custGeom>
            <a:noFill/>
            <a:ln w="57150" cmpd="sng">
              <a:solidFill>
                <a:srgbClr val="3399FF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558" name="Text Box 54"/>
            <p:cNvSpPr txBox="1">
              <a:spLocks noChangeArrowheads="1"/>
            </p:cNvSpPr>
            <p:nvPr/>
          </p:nvSpPr>
          <p:spPr bwMode="auto">
            <a:xfrm>
              <a:off x="1776" y="3216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  <p:sp>
          <p:nvSpPr>
            <p:cNvPr id="277559" name="Text Box 55"/>
            <p:cNvSpPr txBox="1">
              <a:spLocks noChangeArrowheads="1"/>
            </p:cNvSpPr>
            <p:nvPr/>
          </p:nvSpPr>
          <p:spPr bwMode="auto">
            <a:xfrm>
              <a:off x="2640" y="2736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  <p:sp>
          <p:nvSpPr>
            <p:cNvPr id="277560" name="Text Box 56"/>
            <p:cNvSpPr txBox="1">
              <a:spLocks noChangeArrowheads="1"/>
            </p:cNvSpPr>
            <p:nvPr/>
          </p:nvSpPr>
          <p:spPr bwMode="auto">
            <a:xfrm>
              <a:off x="3456" y="2208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  <p:sp>
          <p:nvSpPr>
            <p:cNvPr id="277561" name="Text Box 57"/>
            <p:cNvSpPr txBox="1">
              <a:spLocks noChangeArrowheads="1"/>
            </p:cNvSpPr>
            <p:nvPr/>
          </p:nvSpPr>
          <p:spPr bwMode="auto">
            <a:xfrm>
              <a:off x="4896" y="1152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  <p:sp>
          <p:nvSpPr>
            <p:cNvPr id="277562" name="Text Box 58"/>
            <p:cNvSpPr txBox="1">
              <a:spLocks noChangeArrowheads="1"/>
            </p:cNvSpPr>
            <p:nvPr/>
          </p:nvSpPr>
          <p:spPr bwMode="auto">
            <a:xfrm>
              <a:off x="4176" y="1728"/>
              <a:ext cx="7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:100</a:t>
              </a:r>
            </a:p>
          </p:txBody>
        </p:sp>
      </p:grpSp>
      <p:sp>
        <p:nvSpPr>
          <p:cNvPr id="277565" name="Text Box 61"/>
          <p:cNvSpPr txBox="1">
            <a:spLocks noChangeArrowheads="1"/>
          </p:cNvSpPr>
          <p:nvPr/>
        </p:nvSpPr>
        <p:spPr bwMode="auto">
          <a:xfrm>
            <a:off x="-144464" y="209208"/>
            <a:ext cx="60304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0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40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birliklari</a:t>
            </a:r>
            <a:endParaRPr lang="ru-RU" sz="40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9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77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7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085" y="1200998"/>
            <a:ext cx="11594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chekli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авильный пятиугольник 5"/>
          <p:cNvSpPr/>
          <p:nvPr/>
        </p:nvSpPr>
        <p:spPr>
          <a:xfrm rot="20631488">
            <a:off x="3171546" y="3306843"/>
            <a:ext cx="3156896" cy="2520280"/>
          </a:xfrm>
          <a:prstGeom prst="pentagon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0"/>
            <a:endCxn id="6" idx="2"/>
          </p:cNvCxnSpPr>
          <p:nvPr/>
        </p:nvCxnSpPr>
        <p:spPr>
          <a:xfrm flipH="1">
            <a:off x="4163259" y="3356522"/>
            <a:ext cx="236395" cy="2692130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6" idx="5"/>
            <a:endCxn id="6" idx="2"/>
          </p:cNvCxnSpPr>
          <p:nvPr/>
        </p:nvCxnSpPr>
        <p:spPr>
          <a:xfrm flipH="1">
            <a:off x="4163259" y="3842396"/>
            <a:ext cx="2020247" cy="2206256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5670" y="2302824"/>
            <a:ext cx="11305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емиугольник 14"/>
          <p:cNvSpPr/>
          <p:nvPr/>
        </p:nvSpPr>
        <p:spPr>
          <a:xfrm>
            <a:off x="6693759" y="3645024"/>
            <a:ext cx="3578696" cy="2210544"/>
          </a:xfrm>
          <a:prstGeom prst="heptagon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>
            <a:endCxn id="15" idx="4"/>
          </p:cNvCxnSpPr>
          <p:nvPr/>
        </p:nvCxnSpPr>
        <p:spPr>
          <a:xfrm flipH="1">
            <a:off x="6693750" y="3676667"/>
            <a:ext cx="1789358" cy="1389973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endCxn id="15" idx="4"/>
          </p:cNvCxnSpPr>
          <p:nvPr/>
        </p:nvCxnSpPr>
        <p:spPr>
          <a:xfrm flipH="1">
            <a:off x="6693750" y="4067326"/>
            <a:ext cx="3244393" cy="999314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15" idx="1"/>
            <a:endCxn id="15" idx="4"/>
          </p:cNvCxnSpPr>
          <p:nvPr/>
        </p:nvCxnSpPr>
        <p:spPr>
          <a:xfrm flipH="1">
            <a:off x="6693750" y="5066640"/>
            <a:ext cx="3578714" cy="0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15" idx="4"/>
          </p:cNvCxnSpPr>
          <p:nvPr/>
        </p:nvCxnSpPr>
        <p:spPr>
          <a:xfrm flipH="1" flipV="1">
            <a:off x="6693750" y="5066640"/>
            <a:ext cx="2568586" cy="788928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882988" y="3850430"/>
            <a:ext cx="1374751" cy="20988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882980" y="3850430"/>
            <a:ext cx="1374759" cy="2098850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450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5" name="AutoShape 7" descr="Крупная сетка"/>
          <p:cNvSpPr>
            <a:spLocks noChangeArrowheads="1"/>
          </p:cNvSpPr>
          <p:nvPr/>
        </p:nvSpPr>
        <p:spPr bwMode="auto">
          <a:xfrm>
            <a:off x="2767739" y="2870918"/>
            <a:ext cx="2590800" cy="1828800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8536" name="Text Box 8"/>
          <p:cNvSpPr txBox="1">
            <a:spLocks noChangeArrowheads="1"/>
          </p:cNvSpPr>
          <p:nvPr/>
        </p:nvSpPr>
        <p:spPr bwMode="auto">
          <a:xfrm>
            <a:off x="2438400" y="4550494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2362200" y="2489919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В</a:t>
            </a: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5257800" y="4623519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С</a:t>
            </a:r>
          </a:p>
        </p:txBody>
      </p:sp>
      <p:grpSp>
        <p:nvGrpSpPr>
          <p:cNvPr id="278547" name="Group 19"/>
          <p:cNvGrpSpPr>
            <a:grpSpLocks/>
          </p:cNvGrpSpPr>
          <p:nvPr/>
        </p:nvGrpSpPr>
        <p:grpSpPr bwMode="auto">
          <a:xfrm>
            <a:off x="6400800" y="2337519"/>
            <a:ext cx="3221038" cy="2671763"/>
            <a:chOff x="3312" y="1152"/>
            <a:chExt cx="2029" cy="1683"/>
          </a:xfrm>
        </p:grpSpPr>
        <p:sp>
          <p:nvSpPr>
            <p:cNvPr id="278534" name="AutoShape 6" descr="Крупная сетка"/>
            <p:cNvSpPr>
              <a:spLocks noChangeArrowheads="1"/>
            </p:cNvSpPr>
            <p:nvPr/>
          </p:nvSpPr>
          <p:spPr bwMode="auto">
            <a:xfrm>
              <a:off x="3552" y="1488"/>
              <a:ext cx="1632" cy="1152"/>
            </a:xfrm>
            <a:prstGeom prst="rtTriangle">
              <a:avLst/>
            </a:prstGeom>
            <a:pattFill prst="lgGrid">
              <a:fgClr>
                <a:srgbClr val="FF0066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8539" name="Text Box 11"/>
            <p:cNvSpPr txBox="1">
              <a:spLocks noChangeArrowheads="1"/>
            </p:cNvSpPr>
            <p:nvPr/>
          </p:nvSpPr>
          <p:spPr bwMode="auto">
            <a:xfrm>
              <a:off x="3312" y="2496"/>
              <a:ext cx="244" cy="291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N</a:t>
              </a:r>
              <a:endParaRPr lang="ru-RU" sz="2400" b="1"/>
            </a:p>
          </p:txBody>
        </p:sp>
        <p:sp>
          <p:nvSpPr>
            <p:cNvPr id="278540" name="Text Box 12"/>
            <p:cNvSpPr txBox="1">
              <a:spLocks noChangeArrowheads="1"/>
            </p:cNvSpPr>
            <p:nvPr/>
          </p:nvSpPr>
          <p:spPr bwMode="auto">
            <a:xfrm>
              <a:off x="5136" y="2544"/>
              <a:ext cx="205" cy="291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F</a:t>
              </a:r>
              <a:endParaRPr lang="ru-RU" sz="2400" b="1"/>
            </a:p>
          </p:txBody>
        </p:sp>
        <p:sp>
          <p:nvSpPr>
            <p:cNvPr id="278541" name="Text Box 13"/>
            <p:cNvSpPr txBox="1">
              <a:spLocks noChangeArrowheads="1"/>
            </p:cNvSpPr>
            <p:nvPr/>
          </p:nvSpPr>
          <p:spPr bwMode="auto">
            <a:xfrm>
              <a:off x="3360" y="1152"/>
              <a:ext cx="239" cy="291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D</a:t>
              </a:r>
              <a:endParaRPr lang="ru-RU" sz="2400" b="1"/>
            </a:p>
          </p:txBody>
        </p:sp>
      </p:grpSp>
      <p:grpSp>
        <p:nvGrpSpPr>
          <p:cNvPr id="278545" name="Group 17"/>
          <p:cNvGrpSpPr>
            <a:grpSpLocks/>
          </p:cNvGrpSpPr>
          <p:nvPr/>
        </p:nvGrpSpPr>
        <p:grpSpPr bwMode="auto">
          <a:xfrm>
            <a:off x="2507612" y="5162324"/>
            <a:ext cx="2193926" cy="461963"/>
            <a:chOff x="528" y="3120"/>
            <a:chExt cx="1382" cy="291"/>
          </a:xfrm>
        </p:grpSpPr>
        <p:sp>
          <p:nvSpPr>
            <p:cNvPr id="278542" name="Text Box 14"/>
            <p:cNvSpPr txBox="1">
              <a:spLocks noChangeArrowheads="1"/>
            </p:cNvSpPr>
            <p:nvPr/>
          </p:nvSpPr>
          <p:spPr bwMode="auto">
            <a:xfrm>
              <a:off x="769" y="3120"/>
              <a:ext cx="114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/>
                <a:t>А</a:t>
              </a:r>
              <a:r>
                <a:rPr lang="en-US" sz="2400" b="1" dirty="0"/>
                <a:t>BC </a:t>
              </a:r>
              <a:r>
                <a:rPr lang="en-US" sz="2400" b="1" dirty="0" smtClean="0"/>
                <a:t>=     </a:t>
              </a:r>
              <a:r>
                <a:rPr lang="en-US" sz="2400" b="1" dirty="0"/>
                <a:t>NFD</a:t>
              </a:r>
              <a:endParaRPr lang="ru-RU" sz="2400" b="1" dirty="0"/>
            </a:p>
          </p:txBody>
        </p:sp>
        <p:graphicFrame>
          <p:nvGraphicFramePr>
            <p:cNvPr id="278543" name="Object 15"/>
            <p:cNvGraphicFramePr>
              <a:graphicFrameLocks noChangeAspect="1"/>
            </p:cNvGraphicFramePr>
            <p:nvPr/>
          </p:nvGraphicFramePr>
          <p:xfrm>
            <a:off x="528" y="3120"/>
            <a:ext cx="206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0" name="Формула" r:id="rId3" imgW="139680" imgH="164880" progId="Equation.3">
                    <p:embed/>
                  </p:oleObj>
                </mc:Choice>
                <mc:Fallback>
                  <p:oleObj name="Формула" r:id="rId3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3120"/>
                          <a:ext cx="206" cy="2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8544" name="Object 16"/>
            <p:cNvGraphicFramePr>
              <a:graphicFrameLocks noChangeAspect="1"/>
            </p:cNvGraphicFramePr>
            <p:nvPr/>
          </p:nvGraphicFramePr>
          <p:xfrm>
            <a:off x="1296" y="3120"/>
            <a:ext cx="206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1" name="Формула" r:id="rId5" imgW="139680" imgH="164880" progId="Equation.3">
                    <p:embed/>
                  </p:oleObj>
                </mc:Choice>
                <mc:Fallback>
                  <p:oleObj name="Формула" r:id="rId5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3120"/>
                          <a:ext cx="206" cy="2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7854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491196"/>
              </p:ext>
            </p:extLst>
          </p:nvPr>
        </p:nvGraphicFramePr>
        <p:xfrm>
          <a:off x="8726682" y="2889528"/>
          <a:ext cx="2544020" cy="771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Формула" r:id="rId6" imgW="723600" imgH="228600" progId="Equation.3">
                  <p:embed/>
                </p:oleObj>
              </mc:Choice>
              <mc:Fallback>
                <p:oleObj name="Формула" r:id="rId6" imgW="723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6682" y="2889528"/>
                        <a:ext cx="2544020" cy="7717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631504" y="1421116"/>
            <a:ext cx="8589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xossa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yuzalarga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096000" y="5119315"/>
                <a:ext cx="2096921" cy="76944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ru-RU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7A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en-US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40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endParaRPr lang="ru-RU" sz="4000" dirty="0">
                  <a:solidFill>
                    <a:srgbClr val="7A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119315"/>
                <a:ext cx="2096921" cy="769441"/>
              </a:xfrm>
              <a:prstGeom prst="rect">
                <a:avLst/>
              </a:prstGeom>
              <a:blipFill rotWithShape="0">
                <a:blip r:embed="rId8"/>
                <a:stretch>
                  <a:fillRect t="-18750" b="-3281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53886" y="121095"/>
            <a:ext cx="10801200" cy="1077218"/>
          </a:xfrm>
          <a:prstGeom prst="rect">
            <a:avLst/>
          </a:prstGeom>
          <a:solidFill>
            <a:srgbClr val="47CFFF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xossalarga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231228" y="3785318"/>
                <a:ext cx="6676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1228" y="3785318"/>
                <a:ext cx="667619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177695" y="3661300"/>
                <a:ext cx="6676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695" y="3661300"/>
                <a:ext cx="667619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68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48148E-6 L -0.32825 0.0078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19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32825 0.00787 L -0.00833 -1.48148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90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8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81096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13171" y="1139581"/>
            <a:ext cx="12327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xossalarga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авильный пятиугольник 5"/>
          <p:cNvSpPr/>
          <p:nvPr/>
        </p:nvSpPr>
        <p:spPr>
          <a:xfrm rot="20631488">
            <a:off x="306153" y="3021168"/>
            <a:ext cx="3156896" cy="1920878"/>
          </a:xfrm>
          <a:prstGeom prst="pentagon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1187201" y="3068960"/>
            <a:ext cx="403038" cy="2116359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508779" y="2471775"/>
            <a:ext cx="868322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xossa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qoplamaydigan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ko‘pburchaklardan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80313" y="3981607"/>
                <a:ext cx="528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313" y="3981607"/>
                <a:ext cx="528734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632937" y="3408389"/>
                <a:ext cx="528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937" y="3408389"/>
                <a:ext cx="528734" cy="400110"/>
              </a:xfrm>
              <a:prstGeom prst="rect">
                <a:avLst/>
              </a:prstGeom>
              <a:blipFill rotWithShape="0">
                <a:blip r:embed="rId7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455628" y="3984485"/>
                <a:ext cx="528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5628" y="3984485"/>
                <a:ext cx="528734" cy="400110"/>
              </a:xfrm>
              <a:prstGeom prst="rect">
                <a:avLst/>
              </a:prstGeom>
              <a:blipFill rotWithShape="0">
                <a:blip r:embed="rId8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/>
          <p:cNvCxnSpPr/>
          <p:nvPr/>
        </p:nvCxnSpPr>
        <p:spPr>
          <a:xfrm flipH="1">
            <a:off x="1187201" y="3334909"/>
            <a:ext cx="2123238" cy="1850410"/>
          </a:xfrm>
          <a:prstGeom prst="line">
            <a:avLst/>
          </a:prstGeom>
          <a:ln w="28575">
            <a:solidFill>
              <a:srgbClr val="5D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4742025" y="4870810"/>
                <a:ext cx="3265766" cy="629018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7A0000"/>
                    </a:solidFill>
                  </a:rPr>
                  <a:t>S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ru-RU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sz="32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b="1" dirty="0">
                    <a:solidFill>
                      <a:srgbClr val="7A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7A0000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sSub>
                          <m:sSubPr>
                            <m:ctrlPr>
                              <a:rPr lang="en-US" sz="32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sub>
                    </m:sSub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025" y="4870810"/>
                <a:ext cx="3265766" cy="629018"/>
              </a:xfrm>
              <a:prstGeom prst="rect">
                <a:avLst/>
              </a:prstGeom>
              <a:blipFill rotWithShape="0">
                <a:blip r:embed="rId9"/>
                <a:stretch>
                  <a:fillRect l="-4647" t="-10476" b="-23810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04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/>
      <p:bldP spid="26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060" name="Freeform 140"/>
          <p:cNvSpPr>
            <a:spLocks/>
          </p:cNvSpPr>
          <p:nvPr/>
        </p:nvSpPr>
        <p:spPr bwMode="auto">
          <a:xfrm>
            <a:off x="644352" y="2057400"/>
            <a:ext cx="4419600" cy="3505200"/>
          </a:xfrm>
          <a:custGeom>
            <a:avLst/>
            <a:gdLst>
              <a:gd name="T0" fmla="*/ 0 w 2784"/>
              <a:gd name="T1" fmla="*/ 1920 h 2208"/>
              <a:gd name="T2" fmla="*/ 0 w 2784"/>
              <a:gd name="T3" fmla="*/ 624 h 2208"/>
              <a:gd name="T4" fmla="*/ 1488 w 2784"/>
              <a:gd name="T5" fmla="*/ 0 h 2208"/>
              <a:gd name="T6" fmla="*/ 2784 w 2784"/>
              <a:gd name="T7" fmla="*/ 576 h 2208"/>
              <a:gd name="T8" fmla="*/ 2784 w 2784"/>
              <a:gd name="T9" fmla="*/ 2208 h 2208"/>
              <a:gd name="T10" fmla="*/ 0 w 2784"/>
              <a:gd name="T11" fmla="*/ 1920 h 2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4" h="2208">
                <a:moveTo>
                  <a:pt x="0" y="1920"/>
                </a:moveTo>
                <a:lnTo>
                  <a:pt x="0" y="624"/>
                </a:lnTo>
                <a:lnTo>
                  <a:pt x="1488" y="0"/>
                </a:lnTo>
                <a:lnTo>
                  <a:pt x="2784" y="576"/>
                </a:lnTo>
                <a:lnTo>
                  <a:pt x="2784" y="2208"/>
                </a:lnTo>
                <a:lnTo>
                  <a:pt x="0" y="192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62" name="Line 142"/>
          <p:cNvSpPr>
            <a:spLocks noChangeShapeType="1"/>
          </p:cNvSpPr>
          <p:nvPr/>
        </p:nvSpPr>
        <p:spPr bwMode="auto">
          <a:xfrm flipH="1">
            <a:off x="644352" y="2971800"/>
            <a:ext cx="4419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63" name="Text Box 143"/>
          <p:cNvSpPr txBox="1">
            <a:spLocks noChangeArrowheads="1"/>
          </p:cNvSpPr>
          <p:nvPr/>
        </p:nvSpPr>
        <p:spPr bwMode="auto">
          <a:xfrm>
            <a:off x="263352" y="5029201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А</a:t>
            </a:r>
          </a:p>
        </p:txBody>
      </p:sp>
      <p:sp>
        <p:nvSpPr>
          <p:cNvPr id="210064" name="Text Box 144"/>
          <p:cNvSpPr txBox="1">
            <a:spLocks noChangeArrowheads="1"/>
          </p:cNvSpPr>
          <p:nvPr/>
        </p:nvSpPr>
        <p:spPr bwMode="auto">
          <a:xfrm>
            <a:off x="263352" y="2743201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B</a:t>
            </a:r>
            <a:endParaRPr lang="ru-RU" sz="2400" b="1"/>
          </a:p>
        </p:txBody>
      </p:sp>
      <p:sp>
        <p:nvSpPr>
          <p:cNvPr id="210065" name="Text Box 145"/>
          <p:cNvSpPr txBox="1">
            <a:spLocks noChangeArrowheads="1"/>
          </p:cNvSpPr>
          <p:nvPr/>
        </p:nvSpPr>
        <p:spPr bwMode="auto">
          <a:xfrm>
            <a:off x="3006552" y="1752601"/>
            <a:ext cx="3481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C</a:t>
            </a:r>
            <a:endParaRPr lang="ru-RU" sz="2400" b="1"/>
          </a:p>
        </p:txBody>
      </p:sp>
      <p:sp>
        <p:nvSpPr>
          <p:cNvPr id="210066" name="Text Box 146"/>
          <p:cNvSpPr txBox="1">
            <a:spLocks noChangeArrowheads="1"/>
          </p:cNvSpPr>
          <p:nvPr/>
        </p:nvSpPr>
        <p:spPr bwMode="auto">
          <a:xfrm>
            <a:off x="4987752" y="2667001"/>
            <a:ext cx="3786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210067" name="Text Box 147"/>
          <p:cNvSpPr txBox="1">
            <a:spLocks noChangeArrowheads="1"/>
          </p:cNvSpPr>
          <p:nvPr/>
        </p:nvSpPr>
        <p:spPr bwMode="auto">
          <a:xfrm>
            <a:off x="4987752" y="5486401"/>
            <a:ext cx="325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F</a:t>
            </a:r>
            <a:endParaRPr lang="ru-RU" sz="2400" b="1"/>
          </a:p>
        </p:txBody>
      </p:sp>
      <p:graphicFrame>
        <p:nvGraphicFramePr>
          <p:cNvPr id="210068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07714"/>
              </p:ext>
            </p:extLst>
          </p:nvPr>
        </p:nvGraphicFramePr>
        <p:xfrm>
          <a:off x="5730999" y="2718297"/>
          <a:ext cx="47450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Уравнение" r:id="rId3" imgW="1320480" imgH="228600" progId="Equation.3">
                  <p:embed/>
                </p:oleObj>
              </mc:Choice>
              <mc:Fallback>
                <p:oleObj name="Уравнение" r:id="rId3" imgW="1320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999" y="2718297"/>
                        <a:ext cx="4745038" cy="820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rgbClr val="92D05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069" name="Freeform 149"/>
          <p:cNvSpPr>
            <a:spLocks/>
          </p:cNvSpPr>
          <p:nvPr/>
        </p:nvSpPr>
        <p:spPr bwMode="auto">
          <a:xfrm>
            <a:off x="644352" y="2057400"/>
            <a:ext cx="4419600" cy="3048000"/>
          </a:xfrm>
          <a:custGeom>
            <a:avLst/>
            <a:gdLst>
              <a:gd name="T0" fmla="*/ 0 w 2784"/>
              <a:gd name="T1" fmla="*/ 1920 h 1920"/>
              <a:gd name="T2" fmla="*/ 0 w 2784"/>
              <a:gd name="T3" fmla="*/ 624 h 1920"/>
              <a:gd name="T4" fmla="*/ 1488 w 2784"/>
              <a:gd name="T5" fmla="*/ 0 h 1920"/>
              <a:gd name="T6" fmla="*/ 2784 w 2784"/>
              <a:gd name="T7" fmla="*/ 576 h 1920"/>
              <a:gd name="T8" fmla="*/ 0 w 2784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84" h="1920">
                <a:moveTo>
                  <a:pt x="0" y="1920"/>
                </a:moveTo>
                <a:lnTo>
                  <a:pt x="0" y="624"/>
                </a:lnTo>
                <a:lnTo>
                  <a:pt x="1488" y="0"/>
                </a:lnTo>
                <a:lnTo>
                  <a:pt x="2784" y="576"/>
                </a:lnTo>
                <a:lnTo>
                  <a:pt x="0" y="192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070" name="Freeform 150"/>
          <p:cNvSpPr>
            <a:spLocks/>
          </p:cNvSpPr>
          <p:nvPr/>
        </p:nvSpPr>
        <p:spPr bwMode="auto">
          <a:xfrm>
            <a:off x="644352" y="2971800"/>
            <a:ext cx="4419600" cy="2590800"/>
          </a:xfrm>
          <a:custGeom>
            <a:avLst/>
            <a:gdLst>
              <a:gd name="T0" fmla="*/ 0 w 2784"/>
              <a:gd name="T1" fmla="*/ 1344 h 1632"/>
              <a:gd name="T2" fmla="*/ 2784 w 2784"/>
              <a:gd name="T3" fmla="*/ 0 h 1632"/>
              <a:gd name="T4" fmla="*/ 2784 w 2784"/>
              <a:gd name="T5" fmla="*/ 1632 h 1632"/>
              <a:gd name="T6" fmla="*/ 0 w 2784"/>
              <a:gd name="T7" fmla="*/ 1344 h 1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4" h="1632">
                <a:moveTo>
                  <a:pt x="0" y="1344"/>
                </a:moveTo>
                <a:lnTo>
                  <a:pt x="2784" y="0"/>
                </a:lnTo>
                <a:lnTo>
                  <a:pt x="2784" y="1632"/>
                </a:lnTo>
                <a:lnTo>
                  <a:pt x="0" y="134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99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-81096"/>
            <a:ext cx="12192000" cy="11247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</a:t>
            </a:r>
            <a:endParaRPr lang="ru-RU" sz="4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157325"/>
              </p:ext>
            </p:extLst>
          </p:nvPr>
        </p:nvGraphicFramePr>
        <p:xfrm>
          <a:off x="5733034" y="1529741"/>
          <a:ext cx="47450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Формула" r:id="rId5" imgW="1320480" imgH="228600" progId="Equation.3">
                  <p:embed/>
                </p:oleObj>
              </mc:Choice>
              <mc:Fallback>
                <p:oleObj name="Формула" r:id="rId5" imgW="1320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3034" y="1529741"/>
                        <a:ext cx="4745038" cy="8207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096930"/>
              </p:ext>
            </p:extLst>
          </p:nvPr>
        </p:nvGraphicFramePr>
        <p:xfrm>
          <a:off x="5744760" y="4025128"/>
          <a:ext cx="47450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Уравнение" r:id="rId7" imgW="1320480" imgH="228600" progId="Equation.3">
                  <p:embed/>
                </p:oleObj>
              </mc:Choice>
              <mc:Fallback>
                <p:oleObj name="Уравнение" r:id="rId7" imgW="1320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760" y="4025128"/>
                        <a:ext cx="4745038" cy="8207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92D05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162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0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0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1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069" grpId="0" animBg="1"/>
      <p:bldP spid="2100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344" y="1477865"/>
            <a:ext cx="1002306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xossa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birligiga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1916" y="2390079"/>
            <a:ext cx="105177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Tomonining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a²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31504" y="4825628"/>
            <a:ext cx="1568058" cy="707886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a²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51784" y="4218186"/>
            <a:ext cx="2376264" cy="2091134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3500000" scaled="1"/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575235" y="1969771"/>
            <a:ext cx="899623" cy="893167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3500000" scaled="1"/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1502583" y="2231688"/>
            <a:ext cx="37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855963" y="1633102"/>
            <a:ext cx="37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0223206" y="2231688"/>
            <a:ext cx="37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0914037" y="2914429"/>
            <a:ext cx="37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153069" y="6243385"/>
            <a:ext cx="373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668846" y="4887184"/>
            <a:ext cx="373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016029" y="3692599"/>
            <a:ext cx="373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611374" y="4887185"/>
            <a:ext cx="373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1157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7" grpId="0" animBg="1"/>
      <p:bldP spid="21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Tengdosh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044" y="1340768"/>
            <a:ext cx="115259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ko‘pburchakdan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qismlarni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boshqacha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joylashtirganda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kkinchi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tuzilganlar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468" y="3054444"/>
            <a:ext cx="102251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tengdosh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ый треугольник 6"/>
              <p:cNvSpPr/>
              <p:nvPr/>
            </p:nvSpPr>
            <p:spPr>
              <a:xfrm>
                <a:off x="1199456" y="4365104"/>
                <a:ext cx="1296144" cy="2088232"/>
              </a:xfrm>
              <a:prstGeom prst="rtTriangl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7" name="Прямоугольный тре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456" y="4365104"/>
                <a:ext cx="1296144" cy="2088232"/>
              </a:xfrm>
              <a:prstGeom prst="rtTriangle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Прямоугольный треугольник 40"/>
          <p:cNvSpPr/>
          <p:nvPr/>
        </p:nvSpPr>
        <p:spPr>
          <a:xfrm rot="10800000">
            <a:off x="1199455" y="4365104"/>
            <a:ext cx="1296144" cy="2088232"/>
          </a:xfrm>
          <a:prstGeom prst="rtTriangl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847528" y="4653136"/>
                <a:ext cx="5287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528" y="4653136"/>
                <a:ext cx="528734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ый треугольник 42"/>
              <p:cNvSpPr/>
              <p:nvPr/>
            </p:nvSpPr>
            <p:spPr>
              <a:xfrm>
                <a:off x="4799857" y="4373488"/>
                <a:ext cx="1296144" cy="2088232"/>
              </a:xfrm>
              <a:prstGeom prst="rtTriangl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43" name="Прямоугольный тре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857" y="4373488"/>
                <a:ext cx="1296144" cy="2088232"/>
              </a:xfrm>
              <a:prstGeom prst="rtTriangle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Прямоугольный треугольник 61"/>
          <p:cNvSpPr/>
          <p:nvPr/>
        </p:nvSpPr>
        <p:spPr>
          <a:xfrm rot="10800000">
            <a:off x="3503713" y="4365104"/>
            <a:ext cx="1296144" cy="2088232"/>
          </a:xfrm>
          <a:prstGeom prst="rtTriangl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151784" y="4724564"/>
                <a:ext cx="495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784" y="4724564"/>
                <a:ext cx="49558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ый треугольник 62"/>
              <p:cNvSpPr/>
              <p:nvPr/>
            </p:nvSpPr>
            <p:spPr>
              <a:xfrm>
                <a:off x="8184232" y="4293096"/>
                <a:ext cx="1296144" cy="2088232"/>
              </a:xfrm>
              <a:prstGeom prst="rtTriangle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 w="381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3" name="Прямоугольный тре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4232" y="4293096"/>
                <a:ext cx="1296144" cy="2088232"/>
              </a:xfrm>
              <a:prstGeom prst="rtTriangle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Прямоугольный треугольник 63"/>
          <p:cNvSpPr/>
          <p:nvPr/>
        </p:nvSpPr>
        <p:spPr>
          <a:xfrm rot="10800000" flipV="1">
            <a:off x="6888088" y="4271485"/>
            <a:ext cx="1296144" cy="2109842"/>
          </a:xfrm>
          <a:prstGeom prst="rtTriangl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536159" y="5620022"/>
                <a:ext cx="495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59" y="5620022"/>
                <a:ext cx="49558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74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8" grpId="0"/>
      <p:bldP spid="43" grpId="0" animBg="1"/>
      <p:bldP spid="62" grpId="0" animBg="1"/>
      <p:bldP spid="9" grpId="0"/>
      <p:bldP spid="63" grpId="0" animBg="1"/>
      <p:bldP spid="64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–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103-bet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360" y="1277643"/>
            <a:ext cx="1152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54 cm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42 cm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5154" y="2852936"/>
            <a:ext cx="1728192" cy="216024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8100">
            <a:solidFill>
              <a:srgbClr val="5D2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264352" y="3076722"/>
            <a:ext cx="1743628" cy="1584176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8208381" y="3603500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54 cm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153537" y="2452826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42 cm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80547" y="250587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i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0740" y="2363396"/>
                <a:ext cx="4182171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42 cm, b = 54 cm,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sub>
                    </m:sSub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- ? cm²</a:t>
                </a: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40" y="2363396"/>
                <a:ext cx="4182171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2187" t="-2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750347" y="3803555"/>
                <a:ext cx="3440173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2∙(42+54) =192 cm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 = 192 : 4 = 48 cm</a:t>
                </a:r>
              </a:p>
              <a:p>
                <a:r>
                  <a:rPr lang="en-US" sz="2400" b="1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𝐤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48² = </a:t>
                </a:r>
                <a:r>
                  <a:rPr lang="en-US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2304 cm².</a:t>
                </a:r>
              </a:p>
              <a:p>
                <a:endParaRPr lang="ru-RU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347" y="3803555"/>
                <a:ext cx="3440173" cy="1938992"/>
              </a:xfrm>
              <a:prstGeom prst="rect">
                <a:avLst/>
              </a:prstGeom>
              <a:blipFill rotWithShape="0">
                <a:blip r:embed="rId4"/>
                <a:stretch>
                  <a:fillRect l="-2660" t="-22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811280" y="5373216"/>
            <a:ext cx="284847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A0000"/>
                </a:solidFill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</a:rPr>
              <a:t>: </a:t>
            </a:r>
            <a:r>
              <a:rPr lang="en-US" sz="28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2304 cm².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13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53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5582</TotalTime>
  <Words>489</Words>
  <Application>Microsoft Office PowerPoint</Application>
  <PresentationFormat>Широкоэкранный</PresentationFormat>
  <Paragraphs>137</Paragraphs>
  <Slides>13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657</cp:revision>
  <dcterms:created xsi:type="dcterms:W3CDTF">2020-06-19T20:52:49Z</dcterms:created>
  <dcterms:modified xsi:type="dcterms:W3CDTF">2021-02-20T07:42:46Z</dcterms:modified>
</cp:coreProperties>
</file>