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5"/>
  </p:notesMasterIdLst>
  <p:sldIdLst>
    <p:sldId id="306" r:id="rId2"/>
    <p:sldId id="346" r:id="rId3"/>
    <p:sldId id="341" r:id="rId4"/>
    <p:sldId id="350" r:id="rId5"/>
    <p:sldId id="345" r:id="rId6"/>
    <p:sldId id="351" r:id="rId7"/>
    <p:sldId id="340" r:id="rId8"/>
    <p:sldId id="342" r:id="rId9"/>
    <p:sldId id="343" r:id="rId10"/>
    <p:sldId id="348" r:id="rId11"/>
    <p:sldId id="353" r:id="rId12"/>
    <p:sldId id="352" r:id="rId13"/>
    <p:sldId id="339" r:id="rId14"/>
  </p:sldIdLst>
  <p:sldSz cx="12192000" cy="6858000"/>
  <p:notesSz cx="6858000" cy="9144000"/>
  <p:custDataLst>
    <p:tags r:id="rId1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47CFFF"/>
    <a:srgbClr val="7A0000"/>
    <a:srgbClr val="5D2884"/>
    <a:srgbClr val="2B13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9630" autoAdjust="0"/>
  </p:normalViewPr>
  <p:slideViewPr>
    <p:cSldViewPr>
      <p:cViewPr varScale="1">
        <p:scale>
          <a:sx n="66" d="100"/>
          <a:sy n="66" d="100"/>
        </p:scale>
        <p:origin x="84" y="2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17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7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C35D2BA-E9FC-4D1F-918A-9255BCEF242D}" type="slidenum">
              <a:rPr lang="ru-RU"/>
              <a:pPr eaLnBrk="1" hangingPunct="1"/>
              <a:t>3</a:t>
            </a:fld>
            <a:endParaRPr lang="ru-RU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t>«Геометрия 7-9»  Л.С. Атанасян и др.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5714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C35D2BA-E9FC-4D1F-918A-9255BCEF242D}" type="slidenum">
              <a:rPr lang="ru-RU"/>
              <a:pPr eaLnBrk="1" hangingPunct="1"/>
              <a:t>5</a:t>
            </a:fld>
            <a:endParaRPr lang="ru-RU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t>«Геометрия 7-9»  Л.С. Атанасян и др.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6255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4B9C3A-331E-423B-B262-C0B605D620E0}" type="slidenum">
              <a:rPr lang="ru-RU"/>
              <a:pPr/>
              <a:t>8</a:t>
            </a:fld>
            <a:endParaRPr lang="ru-RU"/>
          </a:p>
        </p:txBody>
      </p:sp>
      <p:sp>
        <p:nvSpPr>
          <p:cNvPr id="74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74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/>
              <a:t>«Геометрия 7-9»  Л.С. Атанасян и др.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4592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92A5A11-52D4-48A1-AA0C-65CB03364163}" type="slidenum">
              <a:rPr lang="ru-RU"/>
              <a:pPr/>
              <a:t>9</a:t>
            </a:fld>
            <a:endParaRPr lang="ru-RU"/>
          </a:p>
        </p:txBody>
      </p:sp>
      <p:sp>
        <p:nvSpPr>
          <p:cNvPr id="75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75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/>
              <a:t>«Геометрия 7-9»  Л.С. Атанасян и др.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42787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92A5A11-52D4-48A1-AA0C-65CB03364163}" type="slidenum">
              <a:rPr lang="ru-RU"/>
              <a:pPr/>
              <a:t>10</a:t>
            </a:fld>
            <a:endParaRPr lang="ru-RU"/>
          </a:p>
        </p:txBody>
      </p:sp>
      <p:sp>
        <p:nvSpPr>
          <p:cNvPr id="75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75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/>
              <a:t>«Геометрия 7-9»  Л.С. Атанасян и др.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0914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C7DB770-CF3B-4277-A3D9-004F203A4877}" type="slidenum">
              <a:rPr lang="ru-RU"/>
              <a:pPr/>
              <a:t>11</a:t>
            </a:fld>
            <a:endParaRPr lang="ru-RU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smtClean="0"/>
              <a:t>Н.Ф. Гаврилова «Поурочные разработки по геометрии: 8 класс»</a:t>
            </a:r>
          </a:p>
        </p:txBody>
      </p:sp>
    </p:spTree>
    <p:extLst>
      <p:ext uri="{BB962C8B-B14F-4D97-AF65-F5344CB8AC3E}">
        <p14:creationId xmlns:p14="http://schemas.microsoft.com/office/powerpoint/2010/main" val="821944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2/20/2021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2/20/2021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2/20/2021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259192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490904-0ECC-4ABE-B196-9E5E39392DB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6016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2/20/2021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2/20/2021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2/20/2021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2/20/2021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2/20/2021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2/20/2021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2/20/2021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2/20/2021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2/20/2021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Relationship Id="rId9" Type="http://schemas.openxmlformats.org/officeDocument/2006/relationships/oleObject" Target="../embeddings/oleObject6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oleObject" Target="../embeddings/oleObject7.bin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9.bin"/><Relationship Id="rId5" Type="http://schemas.openxmlformats.org/officeDocument/2006/relationships/oleObject" Target="../embeddings/oleObject8.bin"/><Relationship Id="rId10" Type="http://schemas.openxmlformats.org/officeDocument/2006/relationships/image" Target="../media/image7.png"/><Relationship Id="rId4" Type="http://schemas.openxmlformats.org/officeDocument/2006/relationships/image" Target="../media/image3.wmf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4680" y="-29848"/>
            <a:ext cx="12192000" cy="17306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500073" y="287851"/>
            <a:ext cx="6678119" cy="1133092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00000"/>
              </a:lnSpc>
              <a:spcBef>
                <a:spcPts val="198"/>
              </a:spcBef>
            </a:pPr>
            <a:r>
              <a:rPr lang="en-US" sz="7034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034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9178192" y="2716843"/>
            <a:ext cx="2284486" cy="22628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  <p:sp>
        <p:nvSpPr>
          <p:cNvPr id="16" name="TextBox 15"/>
          <p:cNvSpPr txBox="1"/>
          <p:nvPr/>
        </p:nvSpPr>
        <p:spPr>
          <a:xfrm>
            <a:off x="1127448" y="2644758"/>
            <a:ext cx="823668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YUZ HAQIDA TUSHUNCHA</a:t>
            </a: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220" y="2414055"/>
            <a:ext cx="727228" cy="143423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00220" y="4365104"/>
            <a:ext cx="727228" cy="14342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xmlns="" xmlns:lc="http://schemas.openxmlformats.org/drawingml/2006/lockedCanvas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86276" y="436787"/>
            <a:ext cx="1834570" cy="93610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3751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196752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104 - bet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5360" y="1277643"/>
            <a:ext cx="11521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2,25 cm²,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2)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0,81 dm²,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289 mm²,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5,76 m²,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5)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400 dm²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kvadratning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perimetrini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9819736" y="2176957"/>
                <a:ext cx="1800200" cy="1584176"/>
              </a:xfrm>
              <a:prstGeom prst="rect">
                <a:avLst/>
              </a:prstGeom>
              <a:gradFill flip="none" rotWithShape="1">
                <a:gsLst>
                  <a:gs pos="0">
                    <a:srgbClr val="FF0000">
                      <a:tint val="66000"/>
                      <a:satMod val="160000"/>
                    </a:srgbClr>
                  </a:gs>
                  <a:gs pos="50000">
                    <a:srgbClr val="FF0000">
                      <a:tint val="44500"/>
                      <a:satMod val="160000"/>
                    </a:srgbClr>
                  </a:gs>
                  <a:gs pos="100000">
                    <a:srgbClr val="FF0000">
                      <a:tint val="23500"/>
                      <a:satMod val="160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𝐒</m:t>
                        </m:r>
                      </m:e>
                      <m:sub>
                        <m:r>
                          <a:rPr lang="en-US" sz="28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𝐤</m:t>
                        </m:r>
                      </m:sub>
                    </m:sSub>
                  </m:oMath>
                </a14:m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a²</a:t>
                </a:r>
                <a:endParaRPr 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9736" y="2176957"/>
                <a:ext cx="1800200" cy="158417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 w="381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9429050" y="2686458"/>
            <a:ext cx="3626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a</a:t>
            </a:r>
            <a:endParaRPr lang="ru-RU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36554" y="2262304"/>
                <a:ext cx="2366802" cy="17543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2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𝐒</m:t>
                        </m:r>
                      </m:e>
                      <m:sub>
                        <m:r>
                          <a:rPr lang="en-US" sz="28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𝐤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- 2,25 cm²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𝐏</m:t>
                        </m:r>
                      </m:e>
                      <m:sub>
                        <m:r>
                          <a:rPr lang="en-US" sz="28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𝐤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? cm</a:t>
                </a:r>
              </a:p>
              <a:p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554" y="2262304"/>
                <a:ext cx="2366802" cy="1754326"/>
              </a:xfrm>
              <a:prstGeom prst="rect">
                <a:avLst/>
              </a:prstGeom>
              <a:blipFill rotWithShape="0">
                <a:blip r:embed="rId4"/>
                <a:stretch>
                  <a:fillRect l="-5412" t="-3472" r="-41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927472" y="3601136"/>
                <a:ext cx="3704669" cy="1845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𝟐𝟓</m:t>
                        </m:r>
                      </m:e>
                    </m:rad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1,5 cm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𝐏</m:t>
                        </m:r>
                      </m:e>
                      <m:sub>
                        <m:r>
                          <a:rPr lang="en-US" sz="28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𝐭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4a = 1,5 ∙4 = 6 cm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472" y="3601136"/>
                <a:ext cx="3704669" cy="1845249"/>
              </a:xfrm>
              <a:prstGeom prst="rect">
                <a:avLst/>
              </a:prstGeom>
              <a:blipFill rotWithShape="0">
                <a:blip r:embed="rId5"/>
                <a:stretch>
                  <a:fillRect l="-3289" t="-3642" r="-24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936554" y="5229200"/>
            <a:ext cx="2127121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7A0000"/>
                </a:solidFill>
              </a:rPr>
              <a:t>Javob</a:t>
            </a:r>
            <a:r>
              <a:rPr lang="en-US" sz="2800" b="1" dirty="0" smtClean="0">
                <a:solidFill>
                  <a:srgbClr val="7A0000"/>
                </a:solidFill>
              </a:rPr>
              <a:t>: </a:t>
            </a:r>
            <a:r>
              <a:rPr lang="en-US" sz="2800" b="1" dirty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2800" b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cm.</a:t>
            </a:r>
            <a:endParaRPr lang="en-US" sz="2800" b="1" dirty="0">
              <a:solidFill>
                <a:srgbClr val="7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3" name="Овал 2"/>
          <p:cNvSpPr/>
          <p:nvPr/>
        </p:nvSpPr>
        <p:spPr>
          <a:xfrm>
            <a:off x="479376" y="2420888"/>
            <a:ext cx="432048" cy="43204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7A0000"/>
                </a:solidFill>
              </a:rPr>
              <a:t>1</a:t>
            </a:r>
            <a:endParaRPr lang="ru-RU" sz="2400" b="1" dirty="0">
              <a:solidFill>
                <a:srgbClr val="7A000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5295755" y="2473922"/>
            <a:ext cx="432048" cy="43204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7A0000"/>
                </a:solidFill>
              </a:rPr>
              <a:t>5</a:t>
            </a:r>
            <a:endParaRPr lang="ru-RU" sz="2800" b="1" dirty="0">
              <a:solidFill>
                <a:srgbClr val="7A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856797" y="2276872"/>
                <a:ext cx="2288255" cy="17543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2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𝐒</m:t>
                        </m:r>
                      </m:e>
                      <m:sub>
                        <m:r>
                          <a:rPr lang="en-US" sz="28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𝐤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- 400 dm²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𝐏</m:t>
                        </m:r>
                      </m:e>
                      <m:sub>
                        <m:r>
                          <a:rPr lang="en-US" sz="28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𝐤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?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dm</a:t>
                </a:r>
                <a:endParaRPr lang="en-US" sz="2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6797" y="2276872"/>
                <a:ext cx="2288255" cy="1754326"/>
              </a:xfrm>
              <a:prstGeom prst="rect">
                <a:avLst/>
              </a:prstGeom>
              <a:blipFill rotWithShape="0">
                <a:blip r:embed="rId6"/>
                <a:stretch>
                  <a:fillRect l="-5600" t="-3833" r="-42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847715" y="3615704"/>
                <a:ext cx="3826497" cy="17948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𝟒𝟎𝟎</m:t>
                        </m:r>
                      </m:e>
                    </m:rad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20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dm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𝐏</m:t>
                        </m:r>
                      </m:e>
                      <m:sub>
                        <m:r>
                          <a:rPr lang="en-US" sz="28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𝐭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4a = 20 ∙4 = 80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7715" y="3615704"/>
                <a:ext cx="3826497" cy="1794850"/>
              </a:xfrm>
              <a:prstGeom prst="rect">
                <a:avLst/>
              </a:prstGeom>
              <a:blipFill rotWithShape="0">
                <a:blip r:embed="rId7"/>
                <a:stretch>
                  <a:fillRect l="-3185" t="-3390" r="-22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5856797" y="5229200"/>
            <a:ext cx="2346733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7A0000"/>
                </a:solidFill>
              </a:rPr>
              <a:t>Javob</a:t>
            </a:r>
            <a:r>
              <a:rPr lang="en-US" sz="2800" b="1" dirty="0" smtClean="0">
                <a:solidFill>
                  <a:srgbClr val="7A0000"/>
                </a:solidFill>
              </a:rPr>
              <a:t>: </a:t>
            </a:r>
            <a:r>
              <a:rPr lang="en-US" sz="2800" b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 dm.</a:t>
            </a:r>
            <a:endParaRPr lang="en-US" sz="2800" b="1" dirty="0">
              <a:solidFill>
                <a:srgbClr val="7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0344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3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4"/>
          <p:cNvSpPr>
            <a:spLocks noChangeArrowheads="1"/>
          </p:cNvSpPr>
          <p:nvPr/>
        </p:nvSpPr>
        <p:spPr bwMode="auto">
          <a:xfrm>
            <a:off x="2819400" y="2634208"/>
            <a:ext cx="5029200" cy="2286000"/>
          </a:xfrm>
          <a:prstGeom prst="parallelogram">
            <a:avLst>
              <a:gd name="adj" fmla="val 550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6147" name="Freeform 5"/>
          <p:cNvSpPr>
            <a:spLocks/>
          </p:cNvSpPr>
          <p:nvPr/>
        </p:nvSpPr>
        <p:spPr bwMode="auto">
          <a:xfrm>
            <a:off x="4089400" y="2621508"/>
            <a:ext cx="2489200" cy="2286000"/>
          </a:xfrm>
          <a:custGeom>
            <a:avLst/>
            <a:gdLst>
              <a:gd name="T0" fmla="*/ 0 w 1568"/>
              <a:gd name="T1" fmla="*/ 0 h 1440"/>
              <a:gd name="T2" fmla="*/ 2489200 w 1568"/>
              <a:gd name="T3" fmla="*/ 2286000 h 144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568" h="1440">
                <a:moveTo>
                  <a:pt x="0" y="0"/>
                </a:moveTo>
                <a:lnTo>
                  <a:pt x="1568" y="144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8" name="Text Box 6"/>
          <p:cNvSpPr txBox="1">
            <a:spLocks noChangeArrowheads="1"/>
          </p:cNvSpPr>
          <p:nvPr/>
        </p:nvSpPr>
        <p:spPr bwMode="auto">
          <a:xfrm>
            <a:off x="2438401" y="4844008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400" b="1"/>
              <a:t>А</a:t>
            </a:r>
          </a:p>
        </p:txBody>
      </p:sp>
      <p:sp>
        <p:nvSpPr>
          <p:cNvPr id="6149" name="Text Box 7"/>
          <p:cNvSpPr txBox="1">
            <a:spLocks noChangeArrowheads="1"/>
          </p:cNvSpPr>
          <p:nvPr/>
        </p:nvSpPr>
        <p:spPr bwMode="auto">
          <a:xfrm>
            <a:off x="3733801" y="2253208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400" b="1"/>
              <a:t>В</a:t>
            </a:r>
          </a:p>
        </p:txBody>
      </p:sp>
      <p:sp>
        <p:nvSpPr>
          <p:cNvPr id="6150" name="Text Box 8"/>
          <p:cNvSpPr txBox="1">
            <a:spLocks noChangeArrowheads="1"/>
          </p:cNvSpPr>
          <p:nvPr/>
        </p:nvSpPr>
        <p:spPr bwMode="auto">
          <a:xfrm>
            <a:off x="7848601" y="2177008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400" b="1"/>
              <a:t>С</a:t>
            </a:r>
          </a:p>
        </p:txBody>
      </p:sp>
      <p:sp>
        <p:nvSpPr>
          <p:cNvPr id="6151" name="Text Box 9"/>
          <p:cNvSpPr txBox="1">
            <a:spLocks noChangeArrowheads="1"/>
          </p:cNvSpPr>
          <p:nvPr/>
        </p:nvSpPr>
        <p:spPr bwMode="auto">
          <a:xfrm>
            <a:off x="6553201" y="4844008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400" b="1"/>
              <a:t>D</a:t>
            </a:r>
            <a:endParaRPr lang="ru-RU" sz="2400" b="1"/>
          </a:p>
        </p:txBody>
      </p:sp>
      <p:sp>
        <p:nvSpPr>
          <p:cNvPr id="6152" name="Text Box 10"/>
          <p:cNvSpPr txBox="1">
            <a:spLocks noChangeArrowheads="1"/>
          </p:cNvSpPr>
          <p:nvPr/>
        </p:nvSpPr>
        <p:spPr bwMode="auto">
          <a:xfrm>
            <a:off x="1919536" y="662254"/>
            <a:ext cx="84582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3200" b="1" i="1" dirty="0">
                <a:solidFill>
                  <a:srgbClr val="002060"/>
                </a:solidFill>
              </a:rPr>
              <a:t>ABCD</a:t>
            </a:r>
            <a:r>
              <a:rPr lang="ru-RU" sz="3200" b="1" i="1" dirty="0">
                <a:solidFill>
                  <a:srgbClr val="002060"/>
                </a:solidFill>
              </a:rPr>
              <a:t> – </a:t>
            </a:r>
            <a:r>
              <a:rPr lang="en-US" sz="3200" b="1" i="1" dirty="0" err="1" smtClean="0">
                <a:solidFill>
                  <a:srgbClr val="002060"/>
                </a:solidFill>
              </a:rPr>
              <a:t>parallelogramm</a:t>
            </a:r>
            <a:r>
              <a:rPr lang="ru-RU" sz="3200" b="1" i="1" dirty="0" smtClean="0">
                <a:solidFill>
                  <a:srgbClr val="002060"/>
                </a:solidFill>
              </a:rPr>
              <a:t>.  </a:t>
            </a:r>
            <a:r>
              <a:rPr lang="en-US" sz="3200" b="1" i="1" dirty="0">
                <a:solidFill>
                  <a:srgbClr val="002060"/>
                </a:solidFill>
              </a:rPr>
              <a:t>S</a:t>
            </a:r>
            <a:r>
              <a:rPr lang="en-US" sz="3200" b="1" i="1" baseline="-25000" dirty="0">
                <a:solidFill>
                  <a:srgbClr val="002060"/>
                </a:solidFill>
              </a:rPr>
              <a:t>ABCD</a:t>
            </a:r>
            <a:r>
              <a:rPr lang="ru-RU" sz="3200" b="1" i="1" dirty="0">
                <a:solidFill>
                  <a:srgbClr val="002060"/>
                </a:solidFill>
              </a:rPr>
              <a:t> = </a:t>
            </a:r>
            <a:r>
              <a:rPr lang="ru-RU" sz="3200" b="1" i="1" dirty="0" smtClean="0">
                <a:solidFill>
                  <a:srgbClr val="002060"/>
                </a:solidFill>
              </a:rPr>
              <a:t>12</a:t>
            </a:r>
            <a:r>
              <a:rPr lang="en-US" sz="3200" b="1" i="1" dirty="0" smtClean="0">
                <a:solidFill>
                  <a:srgbClr val="002060"/>
                </a:solidFill>
              </a:rPr>
              <a:t> cm²</a:t>
            </a:r>
            <a:r>
              <a:rPr lang="ru-RU" sz="3200" b="1" i="1" dirty="0" smtClean="0">
                <a:solidFill>
                  <a:srgbClr val="002060"/>
                </a:solidFill>
              </a:rPr>
              <a:t>. </a:t>
            </a:r>
            <a:endParaRPr lang="ru-RU" sz="3200" b="1" i="1" dirty="0">
              <a:solidFill>
                <a:srgbClr val="002060"/>
              </a:solidFill>
            </a:endParaRPr>
          </a:p>
          <a:p>
            <a:pPr eaLnBrk="1" hangingPunct="1"/>
            <a:r>
              <a:rPr lang="en-US" sz="3200" b="1" i="1" dirty="0" err="1" smtClean="0">
                <a:solidFill>
                  <a:srgbClr val="002060"/>
                </a:solidFill>
              </a:rPr>
              <a:t>Topish</a:t>
            </a:r>
            <a:r>
              <a:rPr lang="en-US" sz="3200" b="1" i="1" dirty="0" smtClean="0">
                <a:solidFill>
                  <a:srgbClr val="002060"/>
                </a:solidFill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</a:rPr>
              <a:t>kerak</a:t>
            </a:r>
            <a:r>
              <a:rPr lang="ru-RU" sz="3200" b="1" i="1" dirty="0" smtClean="0">
                <a:solidFill>
                  <a:srgbClr val="002060"/>
                </a:solidFill>
              </a:rPr>
              <a:t>: </a:t>
            </a:r>
            <a:r>
              <a:rPr lang="en-US" sz="3200" b="1" i="1" dirty="0">
                <a:solidFill>
                  <a:srgbClr val="002060"/>
                </a:solidFill>
              </a:rPr>
              <a:t>S</a:t>
            </a:r>
            <a:r>
              <a:rPr lang="en-US" sz="3200" b="1" i="1" baseline="-25000" dirty="0">
                <a:solidFill>
                  <a:srgbClr val="002060"/>
                </a:solidFill>
              </a:rPr>
              <a:t>ABD</a:t>
            </a:r>
            <a:r>
              <a:rPr lang="ru-RU" sz="3200" b="1" i="1" dirty="0">
                <a:solidFill>
                  <a:srgbClr val="002060"/>
                </a:solidFill>
              </a:rPr>
              <a:t>, </a:t>
            </a:r>
            <a:r>
              <a:rPr lang="en-US" sz="3200" b="1" i="1" baseline="-25000" dirty="0">
                <a:solidFill>
                  <a:srgbClr val="002060"/>
                </a:solidFill>
              </a:rPr>
              <a:t> </a:t>
            </a:r>
            <a:r>
              <a:rPr lang="en-US" sz="3200" b="1" i="1" dirty="0">
                <a:solidFill>
                  <a:srgbClr val="002060"/>
                </a:solidFill>
              </a:rPr>
              <a:t>S</a:t>
            </a:r>
            <a:r>
              <a:rPr lang="en-US" sz="3200" b="1" i="1" baseline="-25000" dirty="0">
                <a:solidFill>
                  <a:srgbClr val="002060"/>
                </a:solidFill>
              </a:rPr>
              <a:t>BCD</a:t>
            </a:r>
            <a:endParaRPr lang="ru-RU" sz="3200" b="1" i="1" baseline="-25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404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7" name="Rectangle 5"/>
          <p:cNvSpPr>
            <a:spLocks noChangeArrowheads="1"/>
          </p:cNvSpPr>
          <p:nvPr/>
        </p:nvSpPr>
        <p:spPr bwMode="auto">
          <a:xfrm>
            <a:off x="1828800" y="1752600"/>
            <a:ext cx="1447800" cy="14478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79558" name="Text Box 6"/>
          <p:cNvSpPr txBox="1">
            <a:spLocks noChangeArrowheads="1"/>
          </p:cNvSpPr>
          <p:nvPr/>
        </p:nvSpPr>
        <p:spPr bwMode="auto">
          <a:xfrm>
            <a:off x="2133600" y="1371601"/>
            <a:ext cx="75693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b="1"/>
              <a:t>3 см</a:t>
            </a:r>
          </a:p>
        </p:txBody>
      </p:sp>
      <p:sp>
        <p:nvSpPr>
          <p:cNvPr id="279559" name="Text Box 7"/>
          <p:cNvSpPr txBox="1">
            <a:spLocks noChangeArrowheads="1"/>
          </p:cNvSpPr>
          <p:nvPr/>
        </p:nvSpPr>
        <p:spPr bwMode="auto">
          <a:xfrm>
            <a:off x="1957388" y="2286001"/>
            <a:ext cx="109196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/>
              <a:t>S=9</a:t>
            </a:r>
            <a:r>
              <a:rPr lang="ru-RU" sz="2400" b="1"/>
              <a:t>см</a:t>
            </a:r>
            <a:r>
              <a:rPr lang="en-US" sz="2400" b="1" baseline="30000"/>
              <a:t>2</a:t>
            </a:r>
            <a:endParaRPr lang="ru-RU" sz="2400" b="1"/>
          </a:p>
        </p:txBody>
      </p:sp>
      <p:grpSp>
        <p:nvGrpSpPr>
          <p:cNvPr id="279565" name="Group 13"/>
          <p:cNvGrpSpPr>
            <a:grpSpLocks/>
          </p:cNvGrpSpPr>
          <p:nvPr/>
        </p:nvGrpSpPr>
        <p:grpSpPr bwMode="auto">
          <a:xfrm>
            <a:off x="695325" y="315913"/>
            <a:ext cx="11737976" cy="5780088"/>
            <a:chOff x="-522" y="199"/>
            <a:chExt cx="7394" cy="3641"/>
          </a:xfrm>
        </p:grpSpPr>
        <p:sp>
          <p:nvSpPr>
            <p:cNvPr id="279560" name="Rectangle 8"/>
            <p:cNvSpPr>
              <a:spLocks noChangeArrowheads="1"/>
            </p:cNvSpPr>
            <p:nvPr/>
          </p:nvSpPr>
          <p:spPr bwMode="auto">
            <a:xfrm>
              <a:off x="1104" y="2016"/>
              <a:ext cx="912" cy="912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00FF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9561" name="Rectangle 9"/>
            <p:cNvSpPr>
              <a:spLocks noChangeArrowheads="1"/>
            </p:cNvSpPr>
            <p:nvPr/>
          </p:nvSpPr>
          <p:spPr bwMode="auto">
            <a:xfrm>
              <a:off x="2016" y="1104"/>
              <a:ext cx="912" cy="912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00FF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9562" name="Rectangle 10"/>
            <p:cNvSpPr>
              <a:spLocks noChangeArrowheads="1"/>
            </p:cNvSpPr>
            <p:nvPr/>
          </p:nvSpPr>
          <p:spPr bwMode="auto">
            <a:xfrm>
              <a:off x="2016" y="2928"/>
              <a:ext cx="912" cy="912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00FF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9563" name="Rectangle 11"/>
            <p:cNvSpPr>
              <a:spLocks noChangeArrowheads="1"/>
            </p:cNvSpPr>
            <p:nvPr/>
          </p:nvSpPr>
          <p:spPr bwMode="auto">
            <a:xfrm>
              <a:off x="192" y="2928"/>
              <a:ext cx="912" cy="912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00FF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9564" name="Text Box 12"/>
            <p:cNvSpPr txBox="1">
              <a:spLocks noChangeArrowheads="1"/>
            </p:cNvSpPr>
            <p:nvPr/>
          </p:nvSpPr>
          <p:spPr bwMode="auto">
            <a:xfrm>
              <a:off x="-522" y="199"/>
              <a:ext cx="7394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342900" indent="-3429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800100" indent="-3429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257300" indent="-3429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714500" indent="-3429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171700" indent="-3429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628900" indent="-3429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3086100" indent="-3429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543300" indent="-3429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4000500" indent="-3429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en-US" sz="3600" b="1" i="1" dirty="0" err="1" smtClean="0">
                  <a:solidFill>
                    <a:srgbClr val="000000"/>
                  </a:solidFill>
                </a:rPr>
                <a:t>Xossadan</a:t>
              </a:r>
              <a:r>
                <a:rPr lang="en-US" sz="3600" b="1" i="1" dirty="0" smtClean="0">
                  <a:solidFill>
                    <a:srgbClr val="000000"/>
                  </a:solidFill>
                </a:rPr>
                <a:t> </a:t>
              </a:r>
              <a:r>
                <a:rPr lang="en-US" sz="3600" b="1" i="1" dirty="0" err="1" smtClean="0">
                  <a:solidFill>
                    <a:srgbClr val="000000"/>
                  </a:solidFill>
                </a:rPr>
                <a:t>foydalanib</a:t>
              </a:r>
              <a:r>
                <a:rPr lang="en-US" sz="3600" b="1" i="1" dirty="0" smtClean="0">
                  <a:solidFill>
                    <a:srgbClr val="000000"/>
                  </a:solidFill>
                </a:rPr>
                <a:t>, </a:t>
              </a:r>
              <a:r>
                <a:rPr lang="en-US" sz="3600" b="1" i="1" dirty="0" err="1" smtClean="0">
                  <a:solidFill>
                    <a:srgbClr val="000000"/>
                  </a:solidFill>
                </a:rPr>
                <a:t>shaklning</a:t>
              </a:r>
              <a:r>
                <a:rPr lang="en-US" sz="3600" b="1" i="1" dirty="0" smtClean="0">
                  <a:solidFill>
                    <a:srgbClr val="000000"/>
                  </a:solidFill>
                </a:rPr>
                <a:t> </a:t>
              </a:r>
              <a:r>
                <a:rPr lang="en-US" sz="3600" b="1" i="1" dirty="0" err="1" smtClean="0">
                  <a:solidFill>
                    <a:srgbClr val="000000"/>
                  </a:solidFill>
                </a:rPr>
                <a:t>yuzini</a:t>
              </a:r>
              <a:r>
                <a:rPr lang="en-US" sz="3600" b="1" i="1" dirty="0" smtClean="0">
                  <a:solidFill>
                    <a:srgbClr val="000000"/>
                  </a:solidFill>
                </a:rPr>
                <a:t> toping.</a:t>
              </a:r>
              <a:endParaRPr lang="ru-RU" sz="3600" b="1" i="1" dirty="0">
                <a:solidFill>
                  <a:srgbClr val="000000"/>
                </a:solidFill>
              </a:endParaRPr>
            </a:p>
          </p:txBody>
        </p:sp>
      </p:grpSp>
      <p:sp>
        <p:nvSpPr>
          <p:cNvPr id="279566" name="Rectangle 14"/>
          <p:cNvSpPr>
            <a:spLocks noChangeArrowheads="1"/>
          </p:cNvSpPr>
          <p:nvPr/>
        </p:nvSpPr>
        <p:spPr bwMode="auto">
          <a:xfrm>
            <a:off x="7391400" y="3962400"/>
            <a:ext cx="1447800" cy="14478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79570" name="Group 18"/>
          <p:cNvGrpSpPr>
            <a:grpSpLocks/>
          </p:cNvGrpSpPr>
          <p:nvPr/>
        </p:nvGrpSpPr>
        <p:grpSpPr bwMode="auto">
          <a:xfrm>
            <a:off x="7391400" y="3962400"/>
            <a:ext cx="1447800" cy="1447800"/>
            <a:chOff x="3696" y="2496"/>
            <a:chExt cx="912" cy="912"/>
          </a:xfrm>
        </p:grpSpPr>
        <p:sp>
          <p:nvSpPr>
            <p:cNvPr id="279568" name="Freeform 16"/>
            <p:cNvSpPr>
              <a:spLocks/>
            </p:cNvSpPr>
            <p:nvPr/>
          </p:nvSpPr>
          <p:spPr bwMode="auto">
            <a:xfrm>
              <a:off x="3696" y="2496"/>
              <a:ext cx="912" cy="912"/>
            </a:xfrm>
            <a:custGeom>
              <a:avLst/>
              <a:gdLst>
                <a:gd name="T0" fmla="*/ 0 w 912"/>
                <a:gd name="T1" fmla="*/ 912 h 912"/>
                <a:gd name="T2" fmla="*/ 912 w 912"/>
                <a:gd name="T3" fmla="*/ 0 h 912"/>
                <a:gd name="T4" fmla="*/ 0 w 912"/>
                <a:gd name="T5" fmla="*/ 0 h 912"/>
                <a:gd name="T6" fmla="*/ 0 w 912"/>
                <a:gd name="T7" fmla="*/ 912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12" h="912">
                  <a:moveTo>
                    <a:pt x="0" y="912"/>
                  </a:moveTo>
                  <a:lnTo>
                    <a:pt x="912" y="0"/>
                  </a:lnTo>
                  <a:lnTo>
                    <a:pt x="0" y="0"/>
                  </a:lnTo>
                  <a:lnTo>
                    <a:pt x="0" y="912"/>
                  </a:lnTo>
                  <a:close/>
                </a:path>
              </a:pathLst>
            </a:custGeom>
            <a:solidFill>
              <a:schemeClr val="bg1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9569" name="Line 17"/>
            <p:cNvSpPr>
              <a:spLocks noChangeShapeType="1"/>
            </p:cNvSpPr>
            <p:nvPr/>
          </p:nvSpPr>
          <p:spPr bwMode="auto">
            <a:xfrm flipH="1">
              <a:off x="3696" y="2496"/>
              <a:ext cx="912" cy="91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79572" name="Freeform 20"/>
          <p:cNvSpPr>
            <a:spLocks/>
          </p:cNvSpPr>
          <p:nvPr/>
        </p:nvSpPr>
        <p:spPr bwMode="auto">
          <a:xfrm>
            <a:off x="7378700" y="3962400"/>
            <a:ext cx="1460500" cy="1447800"/>
          </a:xfrm>
          <a:custGeom>
            <a:avLst/>
            <a:gdLst>
              <a:gd name="T0" fmla="*/ 920 w 920"/>
              <a:gd name="T1" fmla="*/ 0 h 912"/>
              <a:gd name="T2" fmla="*/ 0 w 920"/>
              <a:gd name="T3" fmla="*/ 8 h 912"/>
              <a:gd name="T4" fmla="*/ 8 w 920"/>
              <a:gd name="T5" fmla="*/ 912 h 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20" h="912">
                <a:moveTo>
                  <a:pt x="920" y="0"/>
                </a:moveTo>
                <a:lnTo>
                  <a:pt x="0" y="8"/>
                </a:lnTo>
                <a:lnTo>
                  <a:pt x="8" y="912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875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9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9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79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9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79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9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9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9559" grpId="0"/>
      <p:bldP spid="279566" grpId="0" animBg="1"/>
      <p:bldP spid="27957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236192"/>
            <a:ext cx="11552630" cy="68663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ru-RU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42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04112" y="1774279"/>
            <a:ext cx="4129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2 - 3 - masala</a:t>
            </a:r>
            <a:endParaRPr lang="en-US" sz="36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55746" y="4620708"/>
            <a:ext cx="4069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5375920" y="1639751"/>
            <a:ext cx="0" cy="4401750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946873" y="1665737"/>
            <a:ext cx="899989" cy="899989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6055757" y="2782745"/>
            <a:ext cx="899989" cy="899989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6021578" y="3899754"/>
            <a:ext cx="899989" cy="899989"/>
          </a:xfrm>
          <a:prstGeom prst="ellipse">
            <a:avLst/>
          </a:prstGeom>
          <a:solidFill>
            <a:srgbClr val="FFFF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3747" y="2595422"/>
            <a:ext cx="326243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103 – 104</a:t>
            </a:r>
          </a:p>
          <a:p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sahifalar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04112" y="2947188"/>
            <a:ext cx="34419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– 10 - masala</a:t>
            </a:r>
            <a:endParaRPr lang="en-US" sz="36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15542" y="3957554"/>
            <a:ext cx="48669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026">
              <a:spcAft>
                <a:spcPts val="199"/>
              </a:spcAft>
              <a:defRPr/>
            </a:pPr>
            <a:r>
              <a:rPr lang="en-US" sz="3200" b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</a:t>
            </a:r>
            <a:r>
              <a:rPr lang="en-US" sz="32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teoremalarni</a:t>
            </a:r>
            <a:r>
              <a:rPr lang="en-US" sz="32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32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2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458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21" grpId="0" animBg="1"/>
          <p:bldP spid="22" grpId="0" animBg="1"/>
          <p:bldP spid="23" grpId="0" animBg="1"/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21" grpId="0" animBg="1"/>
          <p:bldP spid="22" grpId="0" animBg="1"/>
          <p:bldP spid="23" grpId="0" animBg="1"/>
          <p:bldP spid="13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9" name="Oval 5"/>
          <p:cNvSpPr>
            <a:spLocks noChangeArrowheads="1"/>
          </p:cNvSpPr>
          <p:nvPr/>
        </p:nvSpPr>
        <p:spPr bwMode="auto">
          <a:xfrm>
            <a:off x="3048000" y="4648200"/>
            <a:ext cx="839788" cy="76358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9525">
            <a:round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FF"/>
            </a:extrusionClr>
            <a:contourClr>
              <a:srgbClr val="66FFFF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</a:rPr>
              <a:t>1с</a:t>
            </a:r>
            <a:r>
              <a:rPr lang="en-US" sz="2400" b="1" dirty="0" smtClean="0">
                <a:latin typeface="Times New Roman" panose="02020603050405020304" pitchFamily="18" charset="0"/>
              </a:rPr>
              <a:t>m</a:t>
            </a:r>
            <a:r>
              <a:rPr lang="ru-RU" sz="2400" b="1" baseline="30000" dirty="0" smtClean="0">
                <a:latin typeface="Times New Roman" panose="02020603050405020304" pitchFamily="18" charset="0"/>
              </a:rPr>
              <a:t>2</a:t>
            </a:r>
            <a:endParaRPr lang="ru-RU" sz="2400" b="1" dirty="0">
              <a:latin typeface="Times New Roman" panose="02020603050405020304" pitchFamily="18" charset="0"/>
            </a:endParaRPr>
          </a:p>
        </p:txBody>
      </p:sp>
      <p:sp>
        <p:nvSpPr>
          <p:cNvPr id="277510" name="Oval 6"/>
          <p:cNvSpPr>
            <a:spLocks noChangeArrowheads="1"/>
          </p:cNvSpPr>
          <p:nvPr/>
        </p:nvSpPr>
        <p:spPr bwMode="auto">
          <a:xfrm>
            <a:off x="4191001" y="3886200"/>
            <a:ext cx="900113" cy="76358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9525">
            <a:round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FF"/>
            </a:extrusionClr>
            <a:contourClr>
              <a:srgbClr val="66FFFF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</a:rPr>
              <a:t>1</a:t>
            </a:r>
            <a:r>
              <a:rPr lang="en-US" sz="2800" b="1" dirty="0" err="1" smtClean="0">
                <a:latin typeface="Times New Roman" panose="02020603050405020304" pitchFamily="18" charset="0"/>
              </a:rPr>
              <a:t>dm</a:t>
            </a:r>
            <a:r>
              <a:rPr lang="ru-RU" sz="2800" b="1" baseline="30000" dirty="0" smtClean="0">
                <a:latin typeface="Times New Roman" panose="02020603050405020304" pitchFamily="18" charset="0"/>
              </a:rPr>
              <a:t>2</a:t>
            </a:r>
            <a:endParaRPr lang="ru-RU" sz="2800" b="1" dirty="0">
              <a:latin typeface="Times New Roman" panose="02020603050405020304" pitchFamily="18" charset="0"/>
            </a:endParaRPr>
          </a:p>
        </p:txBody>
      </p:sp>
      <p:sp>
        <p:nvSpPr>
          <p:cNvPr id="277511" name="Oval 7"/>
          <p:cNvSpPr>
            <a:spLocks noChangeArrowheads="1"/>
          </p:cNvSpPr>
          <p:nvPr/>
        </p:nvSpPr>
        <p:spPr bwMode="auto">
          <a:xfrm>
            <a:off x="5410201" y="3048001"/>
            <a:ext cx="898525" cy="82232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9525">
            <a:round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FF"/>
            </a:extrusionClr>
            <a:contourClr>
              <a:srgbClr val="66FFFF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</a:rPr>
              <a:t>1</a:t>
            </a:r>
            <a:r>
              <a:rPr lang="en-US" sz="2800" b="1" dirty="0" smtClean="0">
                <a:latin typeface="Times New Roman" panose="02020603050405020304" pitchFamily="18" charset="0"/>
              </a:rPr>
              <a:t>m</a:t>
            </a:r>
            <a:r>
              <a:rPr lang="ru-RU" sz="2800" b="1" baseline="30000" dirty="0" smtClean="0">
                <a:latin typeface="Times New Roman" panose="02020603050405020304" pitchFamily="18" charset="0"/>
              </a:rPr>
              <a:t>2</a:t>
            </a:r>
            <a:endParaRPr lang="ru-RU" sz="2800" b="1" dirty="0">
              <a:latin typeface="Times New Roman" panose="02020603050405020304" pitchFamily="18" charset="0"/>
            </a:endParaRPr>
          </a:p>
        </p:txBody>
      </p:sp>
      <p:sp>
        <p:nvSpPr>
          <p:cNvPr id="277512" name="Oval 8"/>
          <p:cNvSpPr>
            <a:spLocks noChangeArrowheads="1"/>
          </p:cNvSpPr>
          <p:nvPr/>
        </p:nvSpPr>
        <p:spPr bwMode="auto">
          <a:xfrm>
            <a:off x="7848600" y="1371601"/>
            <a:ext cx="838200" cy="82232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9525">
            <a:round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FF"/>
            </a:extrusionClr>
            <a:contourClr>
              <a:srgbClr val="66FFFF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</a:rPr>
              <a:t>1</a:t>
            </a:r>
            <a:r>
              <a:rPr lang="en-US" sz="2800" b="1" dirty="0" smtClean="0">
                <a:latin typeface="Times New Roman" panose="02020603050405020304" pitchFamily="18" charset="0"/>
              </a:rPr>
              <a:t>g</a:t>
            </a:r>
            <a:r>
              <a:rPr lang="ru-RU" sz="2800" b="1" dirty="0" smtClean="0">
                <a:latin typeface="Times New Roman" panose="02020603050405020304" pitchFamily="18" charset="0"/>
              </a:rPr>
              <a:t>а</a:t>
            </a:r>
            <a:endParaRPr lang="ru-RU" sz="2800" b="1" dirty="0">
              <a:latin typeface="Times New Roman" panose="02020603050405020304" pitchFamily="18" charset="0"/>
            </a:endParaRPr>
          </a:p>
        </p:txBody>
      </p:sp>
      <p:sp>
        <p:nvSpPr>
          <p:cNvPr id="277525" name="Oval 21"/>
          <p:cNvSpPr>
            <a:spLocks noChangeArrowheads="1"/>
          </p:cNvSpPr>
          <p:nvPr/>
        </p:nvSpPr>
        <p:spPr bwMode="auto">
          <a:xfrm>
            <a:off x="1752600" y="5486401"/>
            <a:ext cx="781050" cy="76517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FF99"/>
              </a:gs>
            </a:gsLst>
            <a:path path="shape">
              <a:fillToRect l="50000" t="50000" r="50000" b="50000"/>
            </a:path>
          </a:gradFill>
          <a:ln w="9525">
            <a:round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FF99"/>
            </a:extrusionClr>
            <a:contourClr>
              <a:srgbClr val="00FF99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</a:rPr>
              <a:t>1</a:t>
            </a:r>
            <a:r>
              <a:rPr lang="en-US" sz="2400" b="1" dirty="0" smtClean="0">
                <a:latin typeface="Times New Roman" panose="02020603050405020304" pitchFamily="18" charset="0"/>
              </a:rPr>
              <a:t>mm</a:t>
            </a:r>
            <a:r>
              <a:rPr lang="ru-RU" sz="2400" b="1" baseline="30000" dirty="0" smtClean="0">
                <a:latin typeface="Times New Roman" panose="02020603050405020304" pitchFamily="18" charset="0"/>
              </a:rPr>
              <a:t>2</a:t>
            </a:r>
            <a:endParaRPr lang="ru-RU" sz="2400" b="1" dirty="0">
              <a:latin typeface="Times New Roman" panose="02020603050405020304" pitchFamily="18" charset="0"/>
            </a:endParaRPr>
          </a:p>
        </p:txBody>
      </p:sp>
      <p:sp>
        <p:nvSpPr>
          <p:cNvPr id="277536" name="Oval 32"/>
          <p:cNvSpPr>
            <a:spLocks noChangeArrowheads="1"/>
          </p:cNvSpPr>
          <p:nvPr/>
        </p:nvSpPr>
        <p:spPr bwMode="auto">
          <a:xfrm>
            <a:off x="9067800" y="533401"/>
            <a:ext cx="838200" cy="82232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9525">
            <a:round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FF"/>
            </a:extrusionClr>
            <a:contourClr>
              <a:srgbClr val="66FFFF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</a:rPr>
              <a:t>1</a:t>
            </a:r>
            <a:r>
              <a:rPr lang="en-US" sz="2800" b="1" dirty="0" smtClean="0">
                <a:latin typeface="Times New Roman" panose="02020603050405020304" pitchFamily="18" charset="0"/>
              </a:rPr>
              <a:t>km</a:t>
            </a:r>
            <a:r>
              <a:rPr lang="ru-RU" sz="2800" b="1" baseline="30000" dirty="0" smtClean="0">
                <a:latin typeface="Times New Roman" panose="02020603050405020304" pitchFamily="18" charset="0"/>
              </a:rPr>
              <a:t>2</a:t>
            </a:r>
            <a:endParaRPr lang="ru-RU" sz="2800" b="1" dirty="0">
              <a:latin typeface="Times New Roman" panose="02020603050405020304" pitchFamily="18" charset="0"/>
            </a:endParaRPr>
          </a:p>
        </p:txBody>
      </p:sp>
      <p:sp>
        <p:nvSpPr>
          <p:cNvPr id="277541" name="Oval 37"/>
          <p:cNvSpPr>
            <a:spLocks noChangeArrowheads="1"/>
          </p:cNvSpPr>
          <p:nvPr/>
        </p:nvSpPr>
        <p:spPr bwMode="auto">
          <a:xfrm>
            <a:off x="6705600" y="2209801"/>
            <a:ext cx="838200" cy="82232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9525">
            <a:round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FF"/>
            </a:extrusionClr>
            <a:contourClr>
              <a:srgbClr val="66FFFF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</a:rPr>
              <a:t>1</a:t>
            </a:r>
            <a:r>
              <a:rPr lang="en-US" sz="2800" b="1" dirty="0" err="1" smtClean="0">
                <a:latin typeface="Times New Roman" panose="02020603050405020304" pitchFamily="18" charset="0"/>
              </a:rPr>
              <a:t>ar</a:t>
            </a:r>
            <a:endParaRPr lang="ru-RU" sz="2800" b="1" dirty="0">
              <a:latin typeface="Times New Roman" panose="02020603050405020304" pitchFamily="18" charset="0"/>
            </a:endParaRPr>
          </a:p>
        </p:txBody>
      </p:sp>
      <p:grpSp>
        <p:nvGrpSpPr>
          <p:cNvPr id="277564" name="Group 60"/>
          <p:cNvGrpSpPr>
            <a:grpSpLocks/>
          </p:cNvGrpSpPr>
          <p:nvPr/>
        </p:nvGrpSpPr>
        <p:grpSpPr bwMode="auto">
          <a:xfrm>
            <a:off x="1679575" y="45487"/>
            <a:ext cx="7807325" cy="5046663"/>
            <a:chOff x="96" y="20"/>
            <a:chExt cx="4918" cy="3179"/>
          </a:xfrm>
        </p:grpSpPr>
        <p:graphicFrame>
          <p:nvGraphicFramePr>
            <p:cNvPr id="277535" name="Object 31"/>
            <p:cNvGraphicFramePr>
              <a:graphicFrameLocks noChangeAspect="1"/>
            </p:cNvGraphicFramePr>
            <p:nvPr/>
          </p:nvGraphicFramePr>
          <p:xfrm>
            <a:off x="3744" y="20"/>
            <a:ext cx="720" cy="4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56" name="Формула" r:id="rId3" imgW="304560" imgH="177480" progId="Equation.3">
                    <p:embed/>
                  </p:oleObj>
                </mc:Choice>
                <mc:Fallback>
                  <p:oleObj name="Формула" r:id="rId3" imgW="304560" imgH="177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44" y="20"/>
                          <a:ext cx="720" cy="4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77547" name="Freeform 43"/>
            <p:cNvSpPr>
              <a:spLocks/>
            </p:cNvSpPr>
            <p:nvPr/>
          </p:nvSpPr>
          <p:spPr bwMode="auto">
            <a:xfrm rot="-1894451" flipH="1" flipV="1">
              <a:off x="4032" y="288"/>
              <a:ext cx="982" cy="223"/>
            </a:xfrm>
            <a:custGeom>
              <a:avLst/>
              <a:gdLst>
                <a:gd name="T0" fmla="*/ 0 w 1497"/>
                <a:gd name="T1" fmla="*/ 0 h 589"/>
                <a:gd name="T2" fmla="*/ 726 w 1497"/>
                <a:gd name="T3" fmla="*/ 589 h 589"/>
                <a:gd name="T4" fmla="*/ 1497 w 1497"/>
                <a:gd name="T5" fmla="*/ 0 h 5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7" h="589">
                  <a:moveTo>
                    <a:pt x="0" y="0"/>
                  </a:moveTo>
                  <a:cubicBezTo>
                    <a:pt x="238" y="294"/>
                    <a:pt x="477" y="589"/>
                    <a:pt x="726" y="589"/>
                  </a:cubicBezTo>
                  <a:cubicBezTo>
                    <a:pt x="975" y="589"/>
                    <a:pt x="1369" y="98"/>
                    <a:pt x="1497" y="0"/>
                  </a:cubicBezTo>
                </a:path>
              </a:pathLst>
            </a:custGeom>
            <a:noFill/>
            <a:ln w="57150" cmpd="sng">
              <a:solidFill>
                <a:srgbClr val="FF00FF"/>
              </a:solidFill>
              <a:round/>
              <a:headEnd type="none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548" name="Freeform 44"/>
            <p:cNvSpPr>
              <a:spLocks/>
            </p:cNvSpPr>
            <p:nvPr/>
          </p:nvSpPr>
          <p:spPr bwMode="auto">
            <a:xfrm rot="-1894451" flipH="1" flipV="1">
              <a:off x="3264" y="864"/>
              <a:ext cx="982" cy="223"/>
            </a:xfrm>
            <a:custGeom>
              <a:avLst/>
              <a:gdLst>
                <a:gd name="T0" fmla="*/ 0 w 1497"/>
                <a:gd name="T1" fmla="*/ 0 h 589"/>
                <a:gd name="T2" fmla="*/ 726 w 1497"/>
                <a:gd name="T3" fmla="*/ 589 h 589"/>
                <a:gd name="T4" fmla="*/ 1497 w 1497"/>
                <a:gd name="T5" fmla="*/ 0 h 5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7" h="589">
                  <a:moveTo>
                    <a:pt x="0" y="0"/>
                  </a:moveTo>
                  <a:cubicBezTo>
                    <a:pt x="238" y="294"/>
                    <a:pt x="477" y="589"/>
                    <a:pt x="726" y="589"/>
                  </a:cubicBezTo>
                  <a:cubicBezTo>
                    <a:pt x="975" y="589"/>
                    <a:pt x="1369" y="98"/>
                    <a:pt x="1497" y="0"/>
                  </a:cubicBezTo>
                </a:path>
              </a:pathLst>
            </a:custGeom>
            <a:noFill/>
            <a:ln w="57150" cmpd="sng">
              <a:solidFill>
                <a:srgbClr val="FF00FF"/>
              </a:solidFill>
              <a:round/>
              <a:headEnd type="none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549" name="Freeform 45"/>
            <p:cNvSpPr>
              <a:spLocks/>
            </p:cNvSpPr>
            <p:nvPr/>
          </p:nvSpPr>
          <p:spPr bwMode="auto">
            <a:xfrm rot="-1894451" flipH="1" flipV="1">
              <a:off x="2496" y="1392"/>
              <a:ext cx="982" cy="223"/>
            </a:xfrm>
            <a:custGeom>
              <a:avLst/>
              <a:gdLst>
                <a:gd name="T0" fmla="*/ 0 w 1497"/>
                <a:gd name="T1" fmla="*/ 0 h 589"/>
                <a:gd name="T2" fmla="*/ 726 w 1497"/>
                <a:gd name="T3" fmla="*/ 589 h 589"/>
                <a:gd name="T4" fmla="*/ 1497 w 1497"/>
                <a:gd name="T5" fmla="*/ 0 h 5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7" h="589">
                  <a:moveTo>
                    <a:pt x="0" y="0"/>
                  </a:moveTo>
                  <a:cubicBezTo>
                    <a:pt x="238" y="294"/>
                    <a:pt x="477" y="589"/>
                    <a:pt x="726" y="589"/>
                  </a:cubicBezTo>
                  <a:cubicBezTo>
                    <a:pt x="975" y="589"/>
                    <a:pt x="1369" y="98"/>
                    <a:pt x="1497" y="0"/>
                  </a:cubicBezTo>
                </a:path>
              </a:pathLst>
            </a:custGeom>
            <a:noFill/>
            <a:ln w="57150" cmpd="sng">
              <a:solidFill>
                <a:srgbClr val="FF00FF"/>
              </a:solidFill>
              <a:round/>
              <a:headEnd type="none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550" name="Freeform 46"/>
            <p:cNvSpPr>
              <a:spLocks/>
            </p:cNvSpPr>
            <p:nvPr/>
          </p:nvSpPr>
          <p:spPr bwMode="auto">
            <a:xfrm rot="-1894451" flipH="1" flipV="1">
              <a:off x="1728" y="1920"/>
              <a:ext cx="982" cy="223"/>
            </a:xfrm>
            <a:custGeom>
              <a:avLst/>
              <a:gdLst>
                <a:gd name="T0" fmla="*/ 0 w 1497"/>
                <a:gd name="T1" fmla="*/ 0 h 589"/>
                <a:gd name="T2" fmla="*/ 726 w 1497"/>
                <a:gd name="T3" fmla="*/ 589 h 589"/>
                <a:gd name="T4" fmla="*/ 1497 w 1497"/>
                <a:gd name="T5" fmla="*/ 0 h 5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7" h="589">
                  <a:moveTo>
                    <a:pt x="0" y="0"/>
                  </a:moveTo>
                  <a:cubicBezTo>
                    <a:pt x="238" y="294"/>
                    <a:pt x="477" y="589"/>
                    <a:pt x="726" y="589"/>
                  </a:cubicBezTo>
                  <a:cubicBezTo>
                    <a:pt x="975" y="589"/>
                    <a:pt x="1369" y="98"/>
                    <a:pt x="1497" y="0"/>
                  </a:cubicBezTo>
                </a:path>
              </a:pathLst>
            </a:custGeom>
            <a:noFill/>
            <a:ln w="57150" cmpd="sng">
              <a:solidFill>
                <a:srgbClr val="FF00FF"/>
              </a:solidFill>
              <a:round/>
              <a:headEnd type="none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551" name="Freeform 47"/>
            <p:cNvSpPr>
              <a:spLocks/>
            </p:cNvSpPr>
            <p:nvPr/>
          </p:nvSpPr>
          <p:spPr bwMode="auto">
            <a:xfrm rot="-1894451" flipH="1" flipV="1">
              <a:off x="1008" y="2448"/>
              <a:ext cx="982" cy="223"/>
            </a:xfrm>
            <a:custGeom>
              <a:avLst/>
              <a:gdLst>
                <a:gd name="T0" fmla="*/ 0 w 1497"/>
                <a:gd name="T1" fmla="*/ 0 h 589"/>
                <a:gd name="T2" fmla="*/ 726 w 1497"/>
                <a:gd name="T3" fmla="*/ 589 h 589"/>
                <a:gd name="T4" fmla="*/ 1497 w 1497"/>
                <a:gd name="T5" fmla="*/ 0 h 5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7" h="589">
                  <a:moveTo>
                    <a:pt x="0" y="0"/>
                  </a:moveTo>
                  <a:cubicBezTo>
                    <a:pt x="238" y="294"/>
                    <a:pt x="477" y="589"/>
                    <a:pt x="726" y="589"/>
                  </a:cubicBezTo>
                  <a:cubicBezTo>
                    <a:pt x="975" y="589"/>
                    <a:pt x="1369" y="98"/>
                    <a:pt x="1497" y="0"/>
                  </a:cubicBezTo>
                </a:path>
              </a:pathLst>
            </a:custGeom>
            <a:noFill/>
            <a:ln w="57150" cmpd="sng">
              <a:solidFill>
                <a:srgbClr val="FF00FF"/>
              </a:solidFill>
              <a:round/>
              <a:headEnd type="none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552" name="Freeform 48"/>
            <p:cNvSpPr>
              <a:spLocks/>
            </p:cNvSpPr>
            <p:nvPr/>
          </p:nvSpPr>
          <p:spPr bwMode="auto">
            <a:xfrm rot="-1894451" flipH="1" flipV="1">
              <a:off x="192" y="2976"/>
              <a:ext cx="982" cy="223"/>
            </a:xfrm>
            <a:custGeom>
              <a:avLst/>
              <a:gdLst>
                <a:gd name="T0" fmla="*/ 0 w 1497"/>
                <a:gd name="T1" fmla="*/ 0 h 589"/>
                <a:gd name="T2" fmla="*/ 726 w 1497"/>
                <a:gd name="T3" fmla="*/ 589 h 589"/>
                <a:gd name="T4" fmla="*/ 1497 w 1497"/>
                <a:gd name="T5" fmla="*/ 0 h 5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7" h="589">
                  <a:moveTo>
                    <a:pt x="0" y="0"/>
                  </a:moveTo>
                  <a:cubicBezTo>
                    <a:pt x="238" y="294"/>
                    <a:pt x="477" y="589"/>
                    <a:pt x="726" y="589"/>
                  </a:cubicBezTo>
                  <a:cubicBezTo>
                    <a:pt x="975" y="589"/>
                    <a:pt x="1369" y="98"/>
                    <a:pt x="1497" y="0"/>
                  </a:cubicBezTo>
                </a:path>
              </a:pathLst>
            </a:custGeom>
            <a:noFill/>
            <a:ln w="57150" cmpd="sng">
              <a:solidFill>
                <a:srgbClr val="FF00FF"/>
              </a:solidFill>
              <a:round/>
              <a:headEnd type="none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aphicFrame>
          <p:nvGraphicFramePr>
            <p:cNvPr id="277553" name="Object 49"/>
            <p:cNvGraphicFramePr>
              <a:graphicFrameLocks noChangeAspect="1"/>
            </p:cNvGraphicFramePr>
            <p:nvPr/>
          </p:nvGraphicFramePr>
          <p:xfrm>
            <a:off x="3024" y="528"/>
            <a:ext cx="720" cy="4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57" name="Формула" r:id="rId5" imgW="304560" imgH="177480" progId="Equation.3">
                    <p:embed/>
                  </p:oleObj>
                </mc:Choice>
                <mc:Fallback>
                  <p:oleObj name="Формула" r:id="rId5" imgW="304560" imgH="177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24" y="528"/>
                          <a:ext cx="720" cy="4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77554" name="Object 50"/>
            <p:cNvGraphicFramePr>
              <a:graphicFrameLocks noChangeAspect="1"/>
            </p:cNvGraphicFramePr>
            <p:nvPr/>
          </p:nvGraphicFramePr>
          <p:xfrm>
            <a:off x="2352" y="1056"/>
            <a:ext cx="720" cy="4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58" name="Формула" r:id="rId6" imgW="304560" imgH="177480" progId="Equation.3">
                    <p:embed/>
                  </p:oleObj>
                </mc:Choice>
                <mc:Fallback>
                  <p:oleObj name="Формула" r:id="rId6" imgW="304560" imgH="177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52" y="1056"/>
                          <a:ext cx="720" cy="4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77555" name="Object 51"/>
            <p:cNvGraphicFramePr>
              <a:graphicFrameLocks noChangeAspect="1"/>
            </p:cNvGraphicFramePr>
            <p:nvPr/>
          </p:nvGraphicFramePr>
          <p:xfrm>
            <a:off x="1584" y="1632"/>
            <a:ext cx="720" cy="4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59" name="Формула" r:id="rId7" imgW="304560" imgH="177480" progId="Equation.3">
                    <p:embed/>
                  </p:oleObj>
                </mc:Choice>
                <mc:Fallback>
                  <p:oleObj name="Формула" r:id="rId7" imgW="304560" imgH="177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4" y="1632"/>
                          <a:ext cx="720" cy="4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77556" name="Object 52"/>
            <p:cNvGraphicFramePr>
              <a:graphicFrameLocks noChangeAspect="1"/>
            </p:cNvGraphicFramePr>
            <p:nvPr/>
          </p:nvGraphicFramePr>
          <p:xfrm>
            <a:off x="816" y="2160"/>
            <a:ext cx="720" cy="4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60" name="Формула" r:id="rId8" imgW="304560" imgH="177480" progId="Equation.3">
                    <p:embed/>
                  </p:oleObj>
                </mc:Choice>
                <mc:Fallback>
                  <p:oleObj name="Формула" r:id="rId8" imgW="304560" imgH="177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16" y="2160"/>
                          <a:ext cx="720" cy="4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77557" name="Object 53"/>
            <p:cNvGraphicFramePr>
              <a:graphicFrameLocks noChangeAspect="1"/>
            </p:cNvGraphicFramePr>
            <p:nvPr/>
          </p:nvGraphicFramePr>
          <p:xfrm>
            <a:off x="96" y="2640"/>
            <a:ext cx="720" cy="4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61" name="Формула" r:id="rId9" imgW="304560" imgH="177480" progId="Equation.3">
                    <p:embed/>
                  </p:oleObj>
                </mc:Choice>
                <mc:Fallback>
                  <p:oleObj name="Формула" r:id="rId9" imgW="304560" imgH="177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" y="2640"/>
                          <a:ext cx="720" cy="4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77563" name="Group 59"/>
          <p:cNvGrpSpPr>
            <a:grpSpLocks/>
          </p:cNvGrpSpPr>
          <p:nvPr/>
        </p:nvGrpSpPr>
        <p:grpSpPr bwMode="auto">
          <a:xfrm>
            <a:off x="2286001" y="1600201"/>
            <a:ext cx="8126413" cy="5045075"/>
            <a:chOff x="480" y="1008"/>
            <a:chExt cx="5119" cy="3178"/>
          </a:xfrm>
        </p:grpSpPr>
        <p:sp>
          <p:nvSpPr>
            <p:cNvPr id="277515" name="Freeform 11"/>
            <p:cNvSpPr>
              <a:spLocks/>
            </p:cNvSpPr>
            <p:nvPr/>
          </p:nvSpPr>
          <p:spPr bwMode="auto">
            <a:xfrm rot="-1894451">
              <a:off x="480" y="3648"/>
              <a:ext cx="982" cy="223"/>
            </a:xfrm>
            <a:custGeom>
              <a:avLst/>
              <a:gdLst>
                <a:gd name="T0" fmla="*/ 0 w 1497"/>
                <a:gd name="T1" fmla="*/ 0 h 589"/>
                <a:gd name="T2" fmla="*/ 726 w 1497"/>
                <a:gd name="T3" fmla="*/ 589 h 589"/>
                <a:gd name="T4" fmla="*/ 1497 w 1497"/>
                <a:gd name="T5" fmla="*/ 0 h 5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7" h="589">
                  <a:moveTo>
                    <a:pt x="0" y="0"/>
                  </a:moveTo>
                  <a:cubicBezTo>
                    <a:pt x="238" y="294"/>
                    <a:pt x="477" y="589"/>
                    <a:pt x="726" y="589"/>
                  </a:cubicBezTo>
                  <a:cubicBezTo>
                    <a:pt x="975" y="589"/>
                    <a:pt x="1369" y="98"/>
                    <a:pt x="1497" y="0"/>
                  </a:cubicBezTo>
                </a:path>
              </a:pathLst>
            </a:custGeom>
            <a:noFill/>
            <a:ln w="57150" cmpd="sng">
              <a:solidFill>
                <a:srgbClr val="3399FF"/>
              </a:solidFill>
              <a:round/>
              <a:headEnd type="none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527" name="Text Box 23"/>
            <p:cNvSpPr txBox="1">
              <a:spLocks noChangeArrowheads="1"/>
            </p:cNvSpPr>
            <p:nvPr/>
          </p:nvSpPr>
          <p:spPr bwMode="auto">
            <a:xfrm>
              <a:off x="912" y="3744"/>
              <a:ext cx="703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40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:100</a:t>
              </a:r>
            </a:p>
          </p:txBody>
        </p:sp>
        <p:sp>
          <p:nvSpPr>
            <p:cNvPr id="277542" name="Freeform 38"/>
            <p:cNvSpPr>
              <a:spLocks/>
            </p:cNvSpPr>
            <p:nvPr/>
          </p:nvSpPr>
          <p:spPr bwMode="auto">
            <a:xfrm rot="-1894451">
              <a:off x="1344" y="3120"/>
              <a:ext cx="982" cy="223"/>
            </a:xfrm>
            <a:custGeom>
              <a:avLst/>
              <a:gdLst>
                <a:gd name="T0" fmla="*/ 0 w 1497"/>
                <a:gd name="T1" fmla="*/ 0 h 589"/>
                <a:gd name="T2" fmla="*/ 726 w 1497"/>
                <a:gd name="T3" fmla="*/ 589 h 589"/>
                <a:gd name="T4" fmla="*/ 1497 w 1497"/>
                <a:gd name="T5" fmla="*/ 0 h 5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7" h="589">
                  <a:moveTo>
                    <a:pt x="0" y="0"/>
                  </a:moveTo>
                  <a:cubicBezTo>
                    <a:pt x="238" y="294"/>
                    <a:pt x="477" y="589"/>
                    <a:pt x="726" y="589"/>
                  </a:cubicBezTo>
                  <a:cubicBezTo>
                    <a:pt x="975" y="589"/>
                    <a:pt x="1369" y="98"/>
                    <a:pt x="1497" y="0"/>
                  </a:cubicBezTo>
                </a:path>
              </a:pathLst>
            </a:custGeom>
            <a:noFill/>
            <a:ln w="57150" cmpd="sng">
              <a:solidFill>
                <a:srgbClr val="3399FF"/>
              </a:solidFill>
              <a:round/>
              <a:headEnd type="none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543" name="Freeform 39"/>
            <p:cNvSpPr>
              <a:spLocks/>
            </p:cNvSpPr>
            <p:nvPr/>
          </p:nvSpPr>
          <p:spPr bwMode="auto">
            <a:xfrm rot="-1894451">
              <a:off x="2160" y="2640"/>
              <a:ext cx="982" cy="223"/>
            </a:xfrm>
            <a:custGeom>
              <a:avLst/>
              <a:gdLst>
                <a:gd name="T0" fmla="*/ 0 w 1497"/>
                <a:gd name="T1" fmla="*/ 0 h 589"/>
                <a:gd name="T2" fmla="*/ 726 w 1497"/>
                <a:gd name="T3" fmla="*/ 589 h 589"/>
                <a:gd name="T4" fmla="*/ 1497 w 1497"/>
                <a:gd name="T5" fmla="*/ 0 h 5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7" h="589">
                  <a:moveTo>
                    <a:pt x="0" y="0"/>
                  </a:moveTo>
                  <a:cubicBezTo>
                    <a:pt x="238" y="294"/>
                    <a:pt x="477" y="589"/>
                    <a:pt x="726" y="589"/>
                  </a:cubicBezTo>
                  <a:cubicBezTo>
                    <a:pt x="975" y="589"/>
                    <a:pt x="1369" y="98"/>
                    <a:pt x="1497" y="0"/>
                  </a:cubicBezTo>
                </a:path>
              </a:pathLst>
            </a:custGeom>
            <a:noFill/>
            <a:ln w="57150" cmpd="sng">
              <a:solidFill>
                <a:srgbClr val="3399FF"/>
              </a:solidFill>
              <a:round/>
              <a:headEnd type="none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544" name="Freeform 40"/>
            <p:cNvSpPr>
              <a:spLocks/>
            </p:cNvSpPr>
            <p:nvPr/>
          </p:nvSpPr>
          <p:spPr bwMode="auto">
            <a:xfrm rot="-1894451">
              <a:off x="2928" y="2112"/>
              <a:ext cx="982" cy="223"/>
            </a:xfrm>
            <a:custGeom>
              <a:avLst/>
              <a:gdLst>
                <a:gd name="T0" fmla="*/ 0 w 1497"/>
                <a:gd name="T1" fmla="*/ 0 h 589"/>
                <a:gd name="T2" fmla="*/ 726 w 1497"/>
                <a:gd name="T3" fmla="*/ 589 h 589"/>
                <a:gd name="T4" fmla="*/ 1497 w 1497"/>
                <a:gd name="T5" fmla="*/ 0 h 5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7" h="589">
                  <a:moveTo>
                    <a:pt x="0" y="0"/>
                  </a:moveTo>
                  <a:cubicBezTo>
                    <a:pt x="238" y="294"/>
                    <a:pt x="477" y="589"/>
                    <a:pt x="726" y="589"/>
                  </a:cubicBezTo>
                  <a:cubicBezTo>
                    <a:pt x="975" y="589"/>
                    <a:pt x="1369" y="98"/>
                    <a:pt x="1497" y="0"/>
                  </a:cubicBezTo>
                </a:path>
              </a:pathLst>
            </a:custGeom>
            <a:noFill/>
            <a:ln w="57150" cmpd="sng">
              <a:solidFill>
                <a:srgbClr val="3399FF"/>
              </a:solidFill>
              <a:round/>
              <a:headEnd type="none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545" name="Freeform 41"/>
            <p:cNvSpPr>
              <a:spLocks/>
            </p:cNvSpPr>
            <p:nvPr/>
          </p:nvSpPr>
          <p:spPr bwMode="auto">
            <a:xfrm rot="-1894451">
              <a:off x="3696" y="1584"/>
              <a:ext cx="982" cy="223"/>
            </a:xfrm>
            <a:custGeom>
              <a:avLst/>
              <a:gdLst>
                <a:gd name="T0" fmla="*/ 0 w 1497"/>
                <a:gd name="T1" fmla="*/ 0 h 589"/>
                <a:gd name="T2" fmla="*/ 726 w 1497"/>
                <a:gd name="T3" fmla="*/ 589 h 589"/>
                <a:gd name="T4" fmla="*/ 1497 w 1497"/>
                <a:gd name="T5" fmla="*/ 0 h 5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7" h="589">
                  <a:moveTo>
                    <a:pt x="0" y="0"/>
                  </a:moveTo>
                  <a:cubicBezTo>
                    <a:pt x="238" y="294"/>
                    <a:pt x="477" y="589"/>
                    <a:pt x="726" y="589"/>
                  </a:cubicBezTo>
                  <a:cubicBezTo>
                    <a:pt x="975" y="589"/>
                    <a:pt x="1369" y="98"/>
                    <a:pt x="1497" y="0"/>
                  </a:cubicBezTo>
                </a:path>
              </a:pathLst>
            </a:custGeom>
            <a:noFill/>
            <a:ln w="57150" cmpd="sng">
              <a:solidFill>
                <a:srgbClr val="3399FF"/>
              </a:solidFill>
              <a:round/>
              <a:headEnd type="none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546" name="Freeform 42"/>
            <p:cNvSpPr>
              <a:spLocks/>
            </p:cNvSpPr>
            <p:nvPr/>
          </p:nvSpPr>
          <p:spPr bwMode="auto">
            <a:xfrm rot="-1894451">
              <a:off x="4512" y="1008"/>
              <a:ext cx="982" cy="223"/>
            </a:xfrm>
            <a:custGeom>
              <a:avLst/>
              <a:gdLst>
                <a:gd name="T0" fmla="*/ 0 w 1497"/>
                <a:gd name="T1" fmla="*/ 0 h 589"/>
                <a:gd name="T2" fmla="*/ 726 w 1497"/>
                <a:gd name="T3" fmla="*/ 589 h 589"/>
                <a:gd name="T4" fmla="*/ 1497 w 1497"/>
                <a:gd name="T5" fmla="*/ 0 h 5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7" h="589">
                  <a:moveTo>
                    <a:pt x="0" y="0"/>
                  </a:moveTo>
                  <a:cubicBezTo>
                    <a:pt x="238" y="294"/>
                    <a:pt x="477" y="589"/>
                    <a:pt x="726" y="589"/>
                  </a:cubicBezTo>
                  <a:cubicBezTo>
                    <a:pt x="975" y="589"/>
                    <a:pt x="1369" y="98"/>
                    <a:pt x="1497" y="0"/>
                  </a:cubicBezTo>
                </a:path>
              </a:pathLst>
            </a:custGeom>
            <a:noFill/>
            <a:ln w="57150" cmpd="sng">
              <a:solidFill>
                <a:srgbClr val="3399FF"/>
              </a:solidFill>
              <a:round/>
              <a:headEnd type="none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558" name="Text Box 54"/>
            <p:cNvSpPr txBox="1">
              <a:spLocks noChangeArrowheads="1"/>
            </p:cNvSpPr>
            <p:nvPr/>
          </p:nvSpPr>
          <p:spPr bwMode="auto">
            <a:xfrm>
              <a:off x="1776" y="3216"/>
              <a:ext cx="703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40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:100</a:t>
              </a:r>
            </a:p>
          </p:txBody>
        </p:sp>
        <p:sp>
          <p:nvSpPr>
            <p:cNvPr id="277559" name="Text Box 55"/>
            <p:cNvSpPr txBox="1">
              <a:spLocks noChangeArrowheads="1"/>
            </p:cNvSpPr>
            <p:nvPr/>
          </p:nvSpPr>
          <p:spPr bwMode="auto">
            <a:xfrm>
              <a:off x="2640" y="2736"/>
              <a:ext cx="703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40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:100</a:t>
              </a:r>
            </a:p>
          </p:txBody>
        </p:sp>
        <p:sp>
          <p:nvSpPr>
            <p:cNvPr id="277560" name="Text Box 56"/>
            <p:cNvSpPr txBox="1">
              <a:spLocks noChangeArrowheads="1"/>
            </p:cNvSpPr>
            <p:nvPr/>
          </p:nvSpPr>
          <p:spPr bwMode="auto">
            <a:xfrm>
              <a:off x="3456" y="2208"/>
              <a:ext cx="703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40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:100</a:t>
              </a:r>
            </a:p>
          </p:txBody>
        </p:sp>
        <p:sp>
          <p:nvSpPr>
            <p:cNvPr id="277561" name="Text Box 57"/>
            <p:cNvSpPr txBox="1">
              <a:spLocks noChangeArrowheads="1"/>
            </p:cNvSpPr>
            <p:nvPr/>
          </p:nvSpPr>
          <p:spPr bwMode="auto">
            <a:xfrm>
              <a:off x="4896" y="1152"/>
              <a:ext cx="703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40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:100</a:t>
              </a:r>
            </a:p>
          </p:txBody>
        </p:sp>
        <p:sp>
          <p:nvSpPr>
            <p:cNvPr id="277562" name="Text Box 58"/>
            <p:cNvSpPr txBox="1">
              <a:spLocks noChangeArrowheads="1"/>
            </p:cNvSpPr>
            <p:nvPr/>
          </p:nvSpPr>
          <p:spPr bwMode="auto">
            <a:xfrm>
              <a:off x="4176" y="1728"/>
              <a:ext cx="703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40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:100</a:t>
              </a:r>
            </a:p>
          </p:txBody>
        </p:sp>
      </p:grpSp>
      <p:sp>
        <p:nvSpPr>
          <p:cNvPr id="277565" name="Text Box 61"/>
          <p:cNvSpPr txBox="1">
            <a:spLocks noChangeArrowheads="1"/>
          </p:cNvSpPr>
          <p:nvPr/>
        </p:nvSpPr>
        <p:spPr bwMode="auto">
          <a:xfrm>
            <a:off x="-144464" y="209208"/>
            <a:ext cx="603043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4000" b="1" dirty="0" err="1" smtClean="0">
                <a:solidFill>
                  <a:srgbClr val="7A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4000" b="1" dirty="0" smtClean="0">
                <a:solidFill>
                  <a:srgbClr val="7A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A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o‘lchov</a:t>
            </a:r>
            <a:r>
              <a:rPr lang="en-US" sz="4000" b="1" dirty="0" smtClean="0">
                <a:solidFill>
                  <a:srgbClr val="7A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A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birliklari</a:t>
            </a:r>
            <a:endParaRPr lang="ru-RU" sz="4000" b="1" dirty="0">
              <a:solidFill>
                <a:srgbClr val="7A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499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277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3000"/>
                                        <p:tgtEl>
                                          <p:spTgt spid="277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1247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tushuncha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6085" y="1200998"/>
            <a:ext cx="1159484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chekli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sondagi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uchburchaklarga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авильный пятиугольник 5"/>
          <p:cNvSpPr/>
          <p:nvPr/>
        </p:nvSpPr>
        <p:spPr>
          <a:xfrm rot="20631488">
            <a:off x="3171546" y="3306843"/>
            <a:ext cx="3156896" cy="2520280"/>
          </a:xfrm>
          <a:prstGeom prst="pentagon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0" scaled="1"/>
            <a:tileRect/>
          </a:gra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>
            <a:stCxn id="6" idx="0"/>
            <a:endCxn id="6" idx="2"/>
          </p:cNvCxnSpPr>
          <p:nvPr/>
        </p:nvCxnSpPr>
        <p:spPr>
          <a:xfrm flipH="1">
            <a:off x="4163259" y="3356522"/>
            <a:ext cx="236395" cy="2692130"/>
          </a:xfrm>
          <a:prstGeom prst="line">
            <a:avLst/>
          </a:prstGeom>
          <a:ln w="28575">
            <a:solidFill>
              <a:srgbClr val="5D28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6" idx="5"/>
            <a:endCxn id="6" idx="2"/>
          </p:cNvCxnSpPr>
          <p:nvPr/>
        </p:nvCxnSpPr>
        <p:spPr>
          <a:xfrm flipH="1">
            <a:off x="4163259" y="3842396"/>
            <a:ext cx="2020247" cy="2206256"/>
          </a:xfrm>
          <a:prstGeom prst="line">
            <a:avLst/>
          </a:prstGeom>
          <a:ln w="28575">
            <a:solidFill>
              <a:srgbClr val="5D28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95670" y="2302824"/>
            <a:ext cx="113052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Qavariq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ko‘pburchak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uchidan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dioganallari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uchburchaklarga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емиугольник 14"/>
          <p:cNvSpPr/>
          <p:nvPr/>
        </p:nvSpPr>
        <p:spPr>
          <a:xfrm>
            <a:off x="6693759" y="3645024"/>
            <a:ext cx="3578696" cy="2210544"/>
          </a:xfrm>
          <a:prstGeom prst="heptago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единительная линия 24"/>
          <p:cNvCxnSpPr>
            <a:endCxn id="15" idx="4"/>
          </p:cNvCxnSpPr>
          <p:nvPr/>
        </p:nvCxnSpPr>
        <p:spPr>
          <a:xfrm flipH="1">
            <a:off x="6693750" y="3676667"/>
            <a:ext cx="1789358" cy="1389973"/>
          </a:xfrm>
          <a:prstGeom prst="line">
            <a:avLst/>
          </a:prstGeom>
          <a:ln w="28575">
            <a:solidFill>
              <a:srgbClr val="5D28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>
            <a:endCxn id="15" idx="4"/>
          </p:cNvCxnSpPr>
          <p:nvPr/>
        </p:nvCxnSpPr>
        <p:spPr>
          <a:xfrm flipH="1">
            <a:off x="6693750" y="4067326"/>
            <a:ext cx="3244393" cy="999314"/>
          </a:xfrm>
          <a:prstGeom prst="line">
            <a:avLst/>
          </a:prstGeom>
          <a:ln w="28575">
            <a:solidFill>
              <a:srgbClr val="5D28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stCxn id="15" idx="1"/>
            <a:endCxn id="15" idx="4"/>
          </p:cNvCxnSpPr>
          <p:nvPr/>
        </p:nvCxnSpPr>
        <p:spPr>
          <a:xfrm flipH="1">
            <a:off x="6693750" y="5066640"/>
            <a:ext cx="3578714" cy="0"/>
          </a:xfrm>
          <a:prstGeom prst="line">
            <a:avLst/>
          </a:prstGeom>
          <a:ln w="28575">
            <a:solidFill>
              <a:srgbClr val="5D28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>
            <a:endCxn id="15" idx="4"/>
          </p:cNvCxnSpPr>
          <p:nvPr/>
        </p:nvCxnSpPr>
        <p:spPr>
          <a:xfrm flipH="1" flipV="1">
            <a:off x="6693750" y="5066640"/>
            <a:ext cx="2568586" cy="788928"/>
          </a:xfrm>
          <a:prstGeom prst="line">
            <a:avLst/>
          </a:prstGeom>
          <a:ln w="28575">
            <a:solidFill>
              <a:srgbClr val="5D28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882988" y="3850430"/>
            <a:ext cx="1374751" cy="209885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 flipH="1">
            <a:off x="882980" y="3850430"/>
            <a:ext cx="1374759" cy="2098850"/>
          </a:xfrm>
          <a:prstGeom prst="line">
            <a:avLst/>
          </a:prstGeom>
          <a:ln w="28575">
            <a:solidFill>
              <a:srgbClr val="5D28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2450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5" name="AutoShape 7" descr="Крупная сетка"/>
          <p:cNvSpPr>
            <a:spLocks noChangeArrowheads="1"/>
          </p:cNvSpPr>
          <p:nvPr/>
        </p:nvSpPr>
        <p:spPr bwMode="auto">
          <a:xfrm>
            <a:off x="2767739" y="2870918"/>
            <a:ext cx="2590800" cy="1828800"/>
          </a:xfrm>
          <a:prstGeom prst="rtTriangle">
            <a:avLst/>
          </a:prstGeom>
          <a:pattFill prst="lgGrid">
            <a:fgClr>
              <a:srgbClr val="FF0066"/>
            </a:fgClr>
            <a:bgClr>
              <a:schemeClr val="bg1"/>
            </a:bgClr>
          </a:pattFill>
          <a:ln w="38100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78536" name="Text Box 8"/>
          <p:cNvSpPr txBox="1">
            <a:spLocks noChangeArrowheads="1"/>
          </p:cNvSpPr>
          <p:nvPr/>
        </p:nvSpPr>
        <p:spPr bwMode="auto">
          <a:xfrm>
            <a:off x="2438400" y="4550494"/>
            <a:ext cx="37061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b="1"/>
              <a:t>А</a:t>
            </a:r>
          </a:p>
        </p:txBody>
      </p:sp>
      <p:sp>
        <p:nvSpPr>
          <p:cNvPr id="278537" name="Text Box 9"/>
          <p:cNvSpPr txBox="1">
            <a:spLocks noChangeArrowheads="1"/>
          </p:cNvSpPr>
          <p:nvPr/>
        </p:nvSpPr>
        <p:spPr bwMode="auto">
          <a:xfrm>
            <a:off x="2362200" y="2489919"/>
            <a:ext cx="35779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b="1"/>
              <a:t>В</a:t>
            </a:r>
          </a:p>
        </p:txBody>
      </p:sp>
      <p:sp>
        <p:nvSpPr>
          <p:cNvPr id="278538" name="Text Box 10"/>
          <p:cNvSpPr txBox="1">
            <a:spLocks noChangeArrowheads="1"/>
          </p:cNvSpPr>
          <p:nvPr/>
        </p:nvSpPr>
        <p:spPr bwMode="auto">
          <a:xfrm>
            <a:off x="5257800" y="4623519"/>
            <a:ext cx="34817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b="1"/>
              <a:t>С</a:t>
            </a:r>
          </a:p>
        </p:txBody>
      </p:sp>
      <p:grpSp>
        <p:nvGrpSpPr>
          <p:cNvPr id="278547" name="Group 19"/>
          <p:cNvGrpSpPr>
            <a:grpSpLocks/>
          </p:cNvGrpSpPr>
          <p:nvPr/>
        </p:nvGrpSpPr>
        <p:grpSpPr bwMode="auto">
          <a:xfrm>
            <a:off x="6400800" y="2337519"/>
            <a:ext cx="3221038" cy="2671763"/>
            <a:chOff x="3312" y="1152"/>
            <a:chExt cx="2029" cy="1683"/>
          </a:xfrm>
        </p:grpSpPr>
        <p:sp>
          <p:nvSpPr>
            <p:cNvPr id="278534" name="AutoShape 6" descr="Крупная сетка"/>
            <p:cNvSpPr>
              <a:spLocks noChangeArrowheads="1"/>
            </p:cNvSpPr>
            <p:nvPr/>
          </p:nvSpPr>
          <p:spPr bwMode="auto">
            <a:xfrm>
              <a:off x="3552" y="1488"/>
              <a:ext cx="1632" cy="1152"/>
            </a:xfrm>
            <a:prstGeom prst="rtTriangle">
              <a:avLst/>
            </a:prstGeom>
            <a:pattFill prst="lgGrid">
              <a:fgClr>
                <a:srgbClr val="FF0066"/>
              </a:fgClr>
              <a:bgClr>
                <a:schemeClr val="bg1"/>
              </a:bgClr>
            </a:pattFill>
            <a:ln w="38100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8539" name="Text Box 11"/>
            <p:cNvSpPr txBox="1">
              <a:spLocks noChangeArrowheads="1"/>
            </p:cNvSpPr>
            <p:nvPr/>
          </p:nvSpPr>
          <p:spPr bwMode="auto">
            <a:xfrm>
              <a:off x="3312" y="2496"/>
              <a:ext cx="244" cy="291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N</a:t>
              </a:r>
              <a:endParaRPr lang="ru-RU" sz="2400" b="1"/>
            </a:p>
          </p:txBody>
        </p:sp>
        <p:sp>
          <p:nvSpPr>
            <p:cNvPr id="278540" name="Text Box 12"/>
            <p:cNvSpPr txBox="1">
              <a:spLocks noChangeArrowheads="1"/>
            </p:cNvSpPr>
            <p:nvPr/>
          </p:nvSpPr>
          <p:spPr bwMode="auto">
            <a:xfrm>
              <a:off x="5136" y="2544"/>
              <a:ext cx="205" cy="291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F</a:t>
              </a:r>
              <a:endParaRPr lang="ru-RU" sz="2400" b="1"/>
            </a:p>
          </p:txBody>
        </p:sp>
        <p:sp>
          <p:nvSpPr>
            <p:cNvPr id="278541" name="Text Box 13"/>
            <p:cNvSpPr txBox="1">
              <a:spLocks noChangeArrowheads="1"/>
            </p:cNvSpPr>
            <p:nvPr/>
          </p:nvSpPr>
          <p:spPr bwMode="auto">
            <a:xfrm>
              <a:off x="3360" y="1152"/>
              <a:ext cx="239" cy="291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D</a:t>
              </a:r>
              <a:endParaRPr lang="ru-RU" sz="2400" b="1"/>
            </a:p>
          </p:txBody>
        </p:sp>
      </p:grpSp>
      <p:grpSp>
        <p:nvGrpSpPr>
          <p:cNvPr id="278545" name="Group 17"/>
          <p:cNvGrpSpPr>
            <a:grpSpLocks/>
          </p:cNvGrpSpPr>
          <p:nvPr/>
        </p:nvGrpSpPr>
        <p:grpSpPr bwMode="auto">
          <a:xfrm>
            <a:off x="2507612" y="5162324"/>
            <a:ext cx="2193926" cy="461963"/>
            <a:chOff x="528" y="3120"/>
            <a:chExt cx="1382" cy="291"/>
          </a:xfrm>
        </p:grpSpPr>
        <p:sp>
          <p:nvSpPr>
            <p:cNvPr id="278542" name="Text Box 14"/>
            <p:cNvSpPr txBox="1">
              <a:spLocks noChangeArrowheads="1"/>
            </p:cNvSpPr>
            <p:nvPr/>
          </p:nvSpPr>
          <p:spPr bwMode="auto">
            <a:xfrm>
              <a:off x="769" y="3120"/>
              <a:ext cx="1141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/>
                <a:t>А</a:t>
              </a:r>
              <a:r>
                <a:rPr lang="en-US" sz="2400" b="1" dirty="0"/>
                <a:t>BC </a:t>
              </a:r>
              <a:r>
                <a:rPr lang="en-US" sz="2400" b="1" dirty="0" smtClean="0"/>
                <a:t>=     </a:t>
              </a:r>
              <a:r>
                <a:rPr lang="en-US" sz="2400" b="1" dirty="0"/>
                <a:t>NFD</a:t>
              </a:r>
              <a:endParaRPr lang="ru-RU" sz="2400" b="1" dirty="0"/>
            </a:p>
          </p:txBody>
        </p:sp>
        <p:graphicFrame>
          <p:nvGraphicFramePr>
            <p:cNvPr id="278543" name="Object 15"/>
            <p:cNvGraphicFramePr>
              <a:graphicFrameLocks noChangeAspect="1"/>
            </p:cNvGraphicFramePr>
            <p:nvPr/>
          </p:nvGraphicFramePr>
          <p:xfrm>
            <a:off x="528" y="3120"/>
            <a:ext cx="206" cy="2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60" name="Формула" r:id="rId3" imgW="139680" imgH="164880" progId="Equation.3">
                    <p:embed/>
                  </p:oleObj>
                </mc:Choice>
                <mc:Fallback>
                  <p:oleObj name="Формула" r:id="rId3" imgW="1396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" y="3120"/>
                          <a:ext cx="206" cy="2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78544" name="Object 16"/>
            <p:cNvGraphicFramePr>
              <a:graphicFrameLocks noChangeAspect="1"/>
            </p:cNvGraphicFramePr>
            <p:nvPr/>
          </p:nvGraphicFramePr>
          <p:xfrm>
            <a:off x="1296" y="3120"/>
            <a:ext cx="206" cy="2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61" name="Формула" r:id="rId5" imgW="139680" imgH="164880" progId="Equation.3">
                    <p:embed/>
                  </p:oleObj>
                </mc:Choice>
                <mc:Fallback>
                  <p:oleObj name="Формула" r:id="rId5" imgW="1396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6" y="3120"/>
                          <a:ext cx="206" cy="2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78546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2491196"/>
              </p:ext>
            </p:extLst>
          </p:nvPr>
        </p:nvGraphicFramePr>
        <p:xfrm>
          <a:off x="8726682" y="2889528"/>
          <a:ext cx="2544020" cy="7717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2" name="Формула" r:id="rId6" imgW="723600" imgH="228600" progId="Equation.3">
                  <p:embed/>
                </p:oleObj>
              </mc:Choice>
              <mc:Fallback>
                <p:oleObj name="Формула" r:id="rId6" imgW="723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26682" y="2889528"/>
                        <a:ext cx="2544020" cy="7717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631504" y="1421116"/>
            <a:ext cx="85899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1-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xossa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yuzalarga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096000" y="5119315"/>
                <a:ext cx="2096921" cy="76944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B050"/>
                </a:solidFill>
              </a:ln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sSub>
                          <m:sSubPr>
                            <m:ctrlPr>
                              <a:rPr lang="ru-RU" sz="4000" b="1" i="1" smtClean="0">
                                <a:solidFill>
                                  <a:srgbClr val="7A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 smtClean="0">
                                <a:solidFill>
                                  <a:srgbClr val="7A0000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4000" b="1" i="1" smtClean="0">
                                <a:solidFill>
                                  <a:srgbClr val="7A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4400" b="1" dirty="0" smtClean="0">
                    <a:solidFill>
                      <a:srgbClr val="7A0000"/>
                    </a:solidFill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sSub>
                          <m:sSubPr>
                            <m:ctrlPr>
                              <a:rPr lang="en-US" sz="4000" b="1" i="1" smtClean="0">
                                <a:solidFill>
                                  <a:srgbClr val="7A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 smtClean="0">
                                <a:solidFill>
                                  <a:srgbClr val="7A0000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4000" b="1" i="1" smtClean="0">
                                <a:solidFill>
                                  <a:srgbClr val="7A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sub>
                    </m:sSub>
                  </m:oMath>
                </a14:m>
                <a:endParaRPr lang="ru-RU" sz="4000" dirty="0">
                  <a:solidFill>
                    <a:srgbClr val="7A0000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5119315"/>
                <a:ext cx="2096921" cy="769441"/>
              </a:xfrm>
              <a:prstGeom prst="rect">
                <a:avLst/>
              </a:prstGeom>
              <a:blipFill rotWithShape="0">
                <a:blip r:embed="rId8"/>
                <a:stretch>
                  <a:fillRect t="-18750" b="-32813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453886" y="121095"/>
            <a:ext cx="10801200" cy="1077218"/>
          </a:xfrm>
          <a:prstGeom prst="rect">
            <a:avLst/>
          </a:prstGeom>
          <a:solidFill>
            <a:srgbClr val="47CFFF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xossalarga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231228" y="3785318"/>
                <a:ext cx="66761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1228" y="3785318"/>
                <a:ext cx="667619" cy="523220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177695" y="3661300"/>
                <a:ext cx="66761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7695" y="3661300"/>
                <a:ext cx="667619" cy="523220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5688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48148E-6 L -0.32825 0.00787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2785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419" y="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32825 0.00787 L -0.00833 -1.48148E-6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2785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90" y="-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8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8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78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85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85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278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81096"/>
            <a:ext cx="12192000" cy="11247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tushuncha</a:t>
            </a:r>
            <a:endParaRPr lang="ru-RU" sz="4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213171" y="1139581"/>
            <a:ext cx="123273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miqdor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xossalarga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авильный пятиугольник 5"/>
          <p:cNvSpPr/>
          <p:nvPr/>
        </p:nvSpPr>
        <p:spPr>
          <a:xfrm rot="20631488">
            <a:off x="306153" y="3021168"/>
            <a:ext cx="3156896" cy="1920878"/>
          </a:xfrm>
          <a:prstGeom prst="pentagon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0" scaled="1"/>
            <a:tileRect/>
          </a:gra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1187201" y="3068960"/>
            <a:ext cx="403038" cy="2116359"/>
          </a:xfrm>
          <a:prstGeom prst="line">
            <a:avLst/>
          </a:prstGeom>
          <a:ln w="28575">
            <a:solidFill>
              <a:srgbClr val="5D28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508779" y="2471775"/>
            <a:ext cx="868322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xossa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ko‘pburchak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bir-birini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qoplamaydigan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ko‘pburchaklardan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ko‘pburchaklar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yuzlarining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yig‘indisiga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580313" y="3981607"/>
                <a:ext cx="5287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313" y="3981607"/>
                <a:ext cx="528734" cy="400110"/>
              </a:xfrm>
              <a:prstGeom prst="rect">
                <a:avLst/>
              </a:prstGeom>
              <a:blipFill rotWithShape="0">
                <a:blip r:embed="rId6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1632937" y="3408389"/>
                <a:ext cx="5287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2937" y="3408389"/>
                <a:ext cx="528734" cy="400110"/>
              </a:xfrm>
              <a:prstGeom prst="rect">
                <a:avLst/>
              </a:prstGeom>
              <a:blipFill rotWithShape="0">
                <a:blip r:embed="rId7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2455628" y="3984485"/>
                <a:ext cx="5287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5628" y="3984485"/>
                <a:ext cx="528734" cy="400110"/>
              </a:xfrm>
              <a:prstGeom prst="rect">
                <a:avLst/>
              </a:prstGeom>
              <a:blipFill rotWithShape="0">
                <a:blip r:embed="rId8"/>
                <a:stretch>
                  <a:fillRect b="-15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Прямая соединительная линия 33"/>
          <p:cNvCxnSpPr/>
          <p:nvPr/>
        </p:nvCxnSpPr>
        <p:spPr>
          <a:xfrm flipH="1">
            <a:off x="1187201" y="3334909"/>
            <a:ext cx="2123238" cy="1850410"/>
          </a:xfrm>
          <a:prstGeom prst="line">
            <a:avLst/>
          </a:prstGeom>
          <a:ln w="28575">
            <a:solidFill>
              <a:srgbClr val="5D28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4742025" y="4870810"/>
                <a:ext cx="3265766" cy="629018"/>
              </a:xfrm>
              <a:prstGeom prst="rect">
                <a:avLst/>
              </a:prstGeom>
              <a:ln>
                <a:solidFill>
                  <a:srgbClr val="00B050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7A0000"/>
                    </a:solidFill>
                  </a:rPr>
                  <a:t>S 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sSub>
                          <m:sSubPr>
                            <m:ctrlPr>
                              <a:rPr lang="ru-RU" sz="3200" b="1" i="1">
                                <a:solidFill>
                                  <a:srgbClr val="7A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1" i="1">
                                <a:solidFill>
                                  <a:srgbClr val="7A0000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3200" b="1" i="1">
                                <a:solidFill>
                                  <a:srgbClr val="7A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sub>
                    </m:sSub>
                    <m:r>
                      <a:rPr lang="en-US" sz="3200" b="1" i="0" smtClean="0">
                        <a:solidFill>
                          <a:srgbClr val="7A0000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3200" b="1" dirty="0">
                    <a:solidFill>
                      <a:srgbClr val="7A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sSub>
                          <m:sSubPr>
                            <m:ctrlPr>
                              <a:rPr lang="en-US" sz="3200" b="1" i="1">
                                <a:solidFill>
                                  <a:srgbClr val="7A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1" i="1">
                                <a:solidFill>
                                  <a:srgbClr val="7A0000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3200" b="1" i="1">
                                <a:solidFill>
                                  <a:srgbClr val="7A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3200" dirty="0" smtClean="0">
                    <a:solidFill>
                      <a:srgbClr val="7A0000"/>
                    </a:solidFill>
                  </a:rPr>
                  <a:t>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sSub>
                          <m:sSubPr>
                            <m:ctrlPr>
                              <a:rPr lang="en-US" sz="3200" b="1" i="1" smtClean="0">
                                <a:solidFill>
                                  <a:srgbClr val="7A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1" i="1">
                                <a:solidFill>
                                  <a:srgbClr val="7A0000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3200" b="1" i="1" smtClean="0">
                                <a:solidFill>
                                  <a:srgbClr val="7A000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</m:sub>
                    </m:sSub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2025" y="4870810"/>
                <a:ext cx="3265766" cy="629018"/>
              </a:xfrm>
              <a:prstGeom prst="rect">
                <a:avLst/>
              </a:prstGeom>
              <a:blipFill rotWithShape="0">
                <a:blip r:embed="rId9"/>
                <a:stretch>
                  <a:fillRect l="-4647" t="-10476" b="-23810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7045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9" grpId="0"/>
      <p:bldP spid="20" grpId="0"/>
      <p:bldP spid="26" grpId="0"/>
      <p:bldP spid="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060" name="Freeform 140"/>
          <p:cNvSpPr>
            <a:spLocks/>
          </p:cNvSpPr>
          <p:nvPr/>
        </p:nvSpPr>
        <p:spPr bwMode="auto">
          <a:xfrm>
            <a:off x="644352" y="2057400"/>
            <a:ext cx="4419600" cy="3505200"/>
          </a:xfrm>
          <a:custGeom>
            <a:avLst/>
            <a:gdLst>
              <a:gd name="T0" fmla="*/ 0 w 2784"/>
              <a:gd name="T1" fmla="*/ 1920 h 2208"/>
              <a:gd name="T2" fmla="*/ 0 w 2784"/>
              <a:gd name="T3" fmla="*/ 624 h 2208"/>
              <a:gd name="T4" fmla="*/ 1488 w 2784"/>
              <a:gd name="T5" fmla="*/ 0 h 2208"/>
              <a:gd name="T6" fmla="*/ 2784 w 2784"/>
              <a:gd name="T7" fmla="*/ 576 h 2208"/>
              <a:gd name="T8" fmla="*/ 2784 w 2784"/>
              <a:gd name="T9" fmla="*/ 2208 h 2208"/>
              <a:gd name="T10" fmla="*/ 0 w 2784"/>
              <a:gd name="T11" fmla="*/ 1920 h 22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84" h="2208">
                <a:moveTo>
                  <a:pt x="0" y="1920"/>
                </a:moveTo>
                <a:lnTo>
                  <a:pt x="0" y="624"/>
                </a:lnTo>
                <a:lnTo>
                  <a:pt x="1488" y="0"/>
                </a:lnTo>
                <a:lnTo>
                  <a:pt x="2784" y="576"/>
                </a:lnTo>
                <a:lnTo>
                  <a:pt x="2784" y="2208"/>
                </a:lnTo>
                <a:lnTo>
                  <a:pt x="0" y="192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0062" name="Line 142"/>
          <p:cNvSpPr>
            <a:spLocks noChangeShapeType="1"/>
          </p:cNvSpPr>
          <p:nvPr/>
        </p:nvSpPr>
        <p:spPr bwMode="auto">
          <a:xfrm flipH="1">
            <a:off x="644352" y="2971800"/>
            <a:ext cx="441960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0063" name="Text Box 143"/>
          <p:cNvSpPr txBox="1">
            <a:spLocks noChangeArrowheads="1"/>
          </p:cNvSpPr>
          <p:nvPr/>
        </p:nvSpPr>
        <p:spPr bwMode="auto">
          <a:xfrm>
            <a:off x="263352" y="5029201"/>
            <a:ext cx="37061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b="1"/>
              <a:t>А</a:t>
            </a:r>
          </a:p>
        </p:txBody>
      </p:sp>
      <p:sp>
        <p:nvSpPr>
          <p:cNvPr id="210064" name="Text Box 144"/>
          <p:cNvSpPr txBox="1">
            <a:spLocks noChangeArrowheads="1"/>
          </p:cNvSpPr>
          <p:nvPr/>
        </p:nvSpPr>
        <p:spPr bwMode="auto">
          <a:xfrm>
            <a:off x="263352" y="2743201"/>
            <a:ext cx="35779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/>
              <a:t>B</a:t>
            </a:r>
            <a:endParaRPr lang="ru-RU" sz="2400" b="1"/>
          </a:p>
        </p:txBody>
      </p:sp>
      <p:sp>
        <p:nvSpPr>
          <p:cNvPr id="210065" name="Text Box 145"/>
          <p:cNvSpPr txBox="1">
            <a:spLocks noChangeArrowheads="1"/>
          </p:cNvSpPr>
          <p:nvPr/>
        </p:nvSpPr>
        <p:spPr bwMode="auto">
          <a:xfrm>
            <a:off x="3006552" y="1752601"/>
            <a:ext cx="34817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/>
              <a:t>C</a:t>
            </a:r>
            <a:endParaRPr lang="ru-RU" sz="2400" b="1"/>
          </a:p>
        </p:txBody>
      </p:sp>
      <p:sp>
        <p:nvSpPr>
          <p:cNvPr id="210066" name="Text Box 146"/>
          <p:cNvSpPr txBox="1">
            <a:spLocks noChangeArrowheads="1"/>
          </p:cNvSpPr>
          <p:nvPr/>
        </p:nvSpPr>
        <p:spPr bwMode="auto">
          <a:xfrm>
            <a:off x="4987752" y="2667001"/>
            <a:ext cx="37863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/>
              <a:t>D</a:t>
            </a:r>
            <a:endParaRPr lang="ru-RU" sz="2400" b="1"/>
          </a:p>
        </p:txBody>
      </p:sp>
      <p:sp>
        <p:nvSpPr>
          <p:cNvPr id="210067" name="Text Box 147"/>
          <p:cNvSpPr txBox="1">
            <a:spLocks noChangeArrowheads="1"/>
          </p:cNvSpPr>
          <p:nvPr/>
        </p:nvSpPr>
        <p:spPr bwMode="auto">
          <a:xfrm>
            <a:off x="4987752" y="5486401"/>
            <a:ext cx="32573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/>
              <a:t>F</a:t>
            </a:r>
            <a:endParaRPr lang="ru-RU" sz="2400" b="1"/>
          </a:p>
        </p:txBody>
      </p:sp>
      <p:graphicFrame>
        <p:nvGraphicFramePr>
          <p:cNvPr id="210068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3807714"/>
              </p:ext>
            </p:extLst>
          </p:nvPr>
        </p:nvGraphicFramePr>
        <p:xfrm>
          <a:off x="5730999" y="2718297"/>
          <a:ext cx="4745038" cy="820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8" name="Уравнение" r:id="rId3" imgW="1320480" imgH="228600" progId="Equation.3">
                  <p:embed/>
                </p:oleObj>
              </mc:Choice>
              <mc:Fallback>
                <p:oleObj name="Уравнение" r:id="rId3" imgW="132048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0999" y="2718297"/>
                        <a:ext cx="4745038" cy="82073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solidFill>
                          <a:srgbClr val="92D050"/>
                        </a:solidFill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0069" name="Freeform 149"/>
          <p:cNvSpPr>
            <a:spLocks/>
          </p:cNvSpPr>
          <p:nvPr/>
        </p:nvSpPr>
        <p:spPr bwMode="auto">
          <a:xfrm>
            <a:off x="644352" y="2057400"/>
            <a:ext cx="4419600" cy="3048000"/>
          </a:xfrm>
          <a:custGeom>
            <a:avLst/>
            <a:gdLst>
              <a:gd name="T0" fmla="*/ 0 w 2784"/>
              <a:gd name="T1" fmla="*/ 1920 h 1920"/>
              <a:gd name="T2" fmla="*/ 0 w 2784"/>
              <a:gd name="T3" fmla="*/ 624 h 1920"/>
              <a:gd name="T4" fmla="*/ 1488 w 2784"/>
              <a:gd name="T5" fmla="*/ 0 h 1920"/>
              <a:gd name="T6" fmla="*/ 2784 w 2784"/>
              <a:gd name="T7" fmla="*/ 576 h 1920"/>
              <a:gd name="T8" fmla="*/ 0 w 2784"/>
              <a:gd name="T9" fmla="*/ 1920 h 19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84" h="1920">
                <a:moveTo>
                  <a:pt x="0" y="1920"/>
                </a:moveTo>
                <a:lnTo>
                  <a:pt x="0" y="624"/>
                </a:lnTo>
                <a:lnTo>
                  <a:pt x="1488" y="0"/>
                </a:lnTo>
                <a:lnTo>
                  <a:pt x="2784" y="576"/>
                </a:lnTo>
                <a:lnTo>
                  <a:pt x="0" y="192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FF99FF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0070" name="Freeform 150"/>
          <p:cNvSpPr>
            <a:spLocks/>
          </p:cNvSpPr>
          <p:nvPr/>
        </p:nvSpPr>
        <p:spPr bwMode="auto">
          <a:xfrm>
            <a:off x="644352" y="2971800"/>
            <a:ext cx="4419600" cy="2590800"/>
          </a:xfrm>
          <a:custGeom>
            <a:avLst/>
            <a:gdLst>
              <a:gd name="T0" fmla="*/ 0 w 2784"/>
              <a:gd name="T1" fmla="*/ 1344 h 1632"/>
              <a:gd name="T2" fmla="*/ 2784 w 2784"/>
              <a:gd name="T3" fmla="*/ 0 h 1632"/>
              <a:gd name="T4" fmla="*/ 2784 w 2784"/>
              <a:gd name="T5" fmla="*/ 1632 h 1632"/>
              <a:gd name="T6" fmla="*/ 0 w 2784"/>
              <a:gd name="T7" fmla="*/ 1344 h 16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84" h="1632">
                <a:moveTo>
                  <a:pt x="0" y="1344"/>
                </a:moveTo>
                <a:lnTo>
                  <a:pt x="2784" y="0"/>
                </a:lnTo>
                <a:lnTo>
                  <a:pt x="2784" y="1632"/>
                </a:lnTo>
                <a:lnTo>
                  <a:pt x="0" y="1344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66FF99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0" y="-81096"/>
            <a:ext cx="12192000" cy="11247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tushuncha</a:t>
            </a:r>
            <a:endParaRPr lang="ru-RU" sz="4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5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6157325"/>
              </p:ext>
            </p:extLst>
          </p:nvPr>
        </p:nvGraphicFramePr>
        <p:xfrm>
          <a:off x="5733034" y="1529741"/>
          <a:ext cx="4745038" cy="820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9" name="Формула" r:id="rId5" imgW="1320480" imgH="228600" progId="Equation.3">
                  <p:embed/>
                </p:oleObj>
              </mc:Choice>
              <mc:Fallback>
                <p:oleObj name="Формула" r:id="rId5" imgW="132048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3034" y="1529741"/>
                        <a:ext cx="4745038" cy="820738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9096930"/>
              </p:ext>
            </p:extLst>
          </p:nvPr>
        </p:nvGraphicFramePr>
        <p:xfrm>
          <a:off x="5744760" y="4025128"/>
          <a:ext cx="4745038" cy="820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0" name="Уравнение" r:id="rId7" imgW="1320480" imgH="228600" progId="Equation.3">
                  <p:embed/>
                </p:oleObj>
              </mc:Choice>
              <mc:Fallback>
                <p:oleObj name="Уравнение" r:id="rId7" imgW="132048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4760" y="4025128"/>
                        <a:ext cx="4745038" cy="820738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92D050"/>
                        </a:solidFill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91626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0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0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0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0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10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069" grpId="0" animBg="1"/>
      <p:bldP spid="21007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0" y="0"/>
            <a:ext cx="12192000" cy="11967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Yuzni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1344" y="1477865"/>
            <a:ext cx="1002306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3-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xossa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uzunlik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o‘lchov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birligiga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kvadratning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1916" y="2390079"/>
            <a:ext cx="1051774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32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Tomonining</a:t>
            </a:r>
            <a:r>
              <a:rPr lang="en-US" sz="3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3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2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kvadratning</a:t>
            </a:r>
            <a:r>
              <a:rPr lang="en-US" sz="3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a² </a:t>
            </a:r>
            <a:r>
              <a:rPr lang="en-US" sz="32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31504" y="4825628"/>
            <a:ext cx="1568058" cy="707886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r>
              <a:rPr lang="en-US" sz="4000" b="1" i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= a²</a:t>
            </a:r>
            <a:endParaRPr lang="ru-RU" sz="4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151784" y="4218186"/>
            <a:ext cx="2376264" cy="2091134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3500000" scaled="1"/>
            <a:tileRect/>
          </a:gra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0575235" y="1969771"/>
            <a:ext cx="899623" cy="893167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3500000" scaled="1"/>
            <a:tileRect/>
          </a:gra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11502583" y="2231688"/>
            <a:ext cx="373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1</a:t>
            </a:r>
            <a:endParaRPr lang="ru-RU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10855963" y="1633102"/>
            <a:ext cx="373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1</a:t>
            </a:r>
            <a:endParaRPr lang="ru-RU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10223206" y="2231688"/>
            <a:ext cx="373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1</a:t>
            </a:r>
            <a:endParaRPr lang="ru-RU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10914037" y="2914429"/>
            <a:ext cx="373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1</a:t>
            </a:r>
            <a:endParaRPr lang="ru-RU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5153069" y="6243385"/>
            <a:ext cx="373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a</a:t>
            </a:r>
            <a:endParaRPr lang="ru-RU" sz="32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3668846" y="4887184"/>
            <a:ext cx="373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a</a:t>
            </a:r>
            <a:endParaRPr lang="ru-RU" sz="32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5016029" y="3692599"/>
            <a:ext cx="373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a</a:t>
            </a:r>
            <a:endParaRPr lang="ru-RU" sz="32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6611374" y="4887185"/>
            <a:ext cx="373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a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811570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7" grpId="0" animBg="1"/>
      <p:bldP spid="21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Прямоугольник 44"/>
          <p:cNvSpPr/>
          <p:nvPr/>
        </p:nvSpPr>
        <p:spPr>
          <a:xfrm>
            <a:off x="0" y="0"/>
            <a:ext cx="12192000" cy="11967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Tengdosh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3044" y="1340768"/>
            <a:ext cx="1152591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Ta’rif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ko‘pburchakdan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qismga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qismlarni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boshqacha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joylashtirganda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kkinchi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ko‘pburchak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ko‘pburchaklar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tuzilganlar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1468" y="3054444"/>
            <a:ext cx="102251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Ta’rif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ko‘pburchakning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yuzlari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tengdosh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ko‘pburchaklar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ый треугольник 6"/>
              <p:cNvSpPr/>
              <p:nvPr/>
            </p:nvSpPr>
            <p:spPr>
              <a:xfrm>
                <a:off x="1199456" y="4365104"/>
                <a:ext cx="1296144" cy="2088232"/>
              </a:xfrm>
              <a:prstGeom prst="rtTriangle">
                <a:avLst/>
              </a:prstGeom>
              <a:gradFill flip="none" rotWithShape="1">
                <a:gsLst>
                  <a:gs pos="0">
                    <a:srgbClr val="00B0F0">
                      <a:tint val="66000"/>
                      <a:satMod val="160000"/>
                    </a:srgbClr>
                  </a:gs>
                  <a:gs pos="50000">
                    <a:srgbClr val="00B0F0">
                      <a:tint val="44500"/>
                      <a:satMod val="160000"/>
                    </a:srgbClr>
                  </a:gs>
                  <a:gs pos="100000">
                    <a:srgbClr val="00B0F0">
                      <a:tint val="23500"/>
                      <a:satMod val="160000"/>
                    </a:srgbClr>
                  </a:gs>
                </a:gsLst>
                <a:lin ang="18900000" scaled="1"/>
                <a:tileRect/>
              </a:gra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Прямоугольный тре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4365104"/>
                <a:ext cx="1296144" cy="2088232"/>
              </a:xfrm>
              <a:prstGeom prst="rtTriangle">
                <a:avLst/>
              </a:prstGeom>
              <a:blipFill rotWithShape="0">
                <a:blip r:embed="rId3"/>
                <a:stretch>
                  <a:fillRect/>
                </a:stretch>
              </a:blipFill>
              <a:ln w="3810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Прямоугольный треугольник 40"/>
          <p:cNvSpPr/>
          <p:nvPr/>
        </p:nvSpPr>
        <p:spPr>
          <a:xfrm rot="10800000">
            <a:off x="1199455" y="4365104"/>
            <a:ext cx="1296144" cy="2088232"/>
          </a:xfrm>
          <a:prstGeom prst="rtTriangle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847528" y="4653136"/>
                <a:ext cx="5287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528" y="4653136"/>
                <a:ext cx="528734" cy="400110"/>
              </a:xfrm>
              <a:prstGeom prst="rect">
                <a:avLst/>
              </a:prstGeom>
              <a:blipFill rotWithShape="0">
                <a:blip r:embed="rId4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ый треугольник 42"/>
              <p:cNvSpPr/>
              <p:nvPr/>
            </p:nvSpPr>
            <p:spPr>
              <a:xfrm>
                <a:off x="4799857" y="4373488"/>
                <a:ext cx="1296144" cy="2088232"/>
              </a:xfrm>
              <a:prstGeom prst="rtTriangle">
                <a:avLst/>
              </a:prstGeom>
              <a:gradFill flip="none" rotWithShape="1">
                <a:gsLst>
                  <a:gs pos="0">
                    <a:srgbClr val="00B0F0">
                      <a:tint val="66000"/>
                      <a:satMod val="160000"/>
                    </a:srgbClr>
                  </a:gs>
                  <a:gs pos="50000">
                    <a:srgbClr val="00B0F0">
                      <a:tint val="44500"/>
                      <a:satMod val="160000"/>
                    </a:srgbClr>
                  </a:gs>
                  <a:gs pos="100000">
                    <a:srgbClr val="00B0F0">
                      <a:tint val="23500"/>
                      <a:satMod val="160000"/>
                    </a:srgbClr>
                  </a:gs>
                </a:gsLst>
                <a:lin ang="18900000" scaled="1"/>
                <a:tileRect/>
              </a:gra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3" name="Прямоугольный тре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9857" y="4373488"/>
                <a:ext cx="1296144" cy="2088232"/>
              </a:xfrm>
              <a:prstGeom prst="rtTriangle">
                <a:avLst/>
              </a:prstGeom>
              <a:blipFill rotWithShape="0">
                <a:blip r:embed="rId5"/>
                <a:stretch>
                  <a:fillRect/>
                </a:stretch>
              </a:blipFill>
              <a:ln w="3810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Прямоугольный треугольник 61"/>
          <p:cNvSpPr/>
          <p:nvPr/>
        </p:nvSpPr>
        <p:spPr>
          <a:xfrm rot="10800000">
            <a:off x="3503713" y="4365104"/>
            <a:ext cx="1296144" cy="2088232"/>
          </a:xfrm>
          <a:prstGeom prst="rtTriangle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4151784" y="4724564"/>
                <a:ext cx="4955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784" y="4724564"/>
                <a:ext cx="495585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Прямоугольный треугольник 62"/>
              <p:cNvSpPr/>
              <p:nvPr/>
            </p:nvSpPr>
            <p:spPr>
              <a:xfrm>
                <a:off x="8184232" y="4293096"/>
                <a:ext cx="1296144" cy="2088232"/>
              </a:xfrm>
              <a:prstGeom prst="rtTriangle">
                <a:avLst/>
              </a:prstGeom>
              <a:gradFill flip="none" rotWithShape="1">
                <a:gsLst>
                  <a:gs pos="0">
                    <a:srgbClr val="00B0F0">
                      <a:tint val="66000"/>
                      <a:satMod val="160000"/>
                    </a:srgbClr>
                  </a:gs>
                  <a:gs pos="50000">
                    <a:srgbClr val="00B0F0">
                      <a:tint val="44500"/>
                      <a:satMod val="160000"/>
                    </a:srgbClr>
                  </a:gs>
                  <a:gs pos="100000">
                    <a:srgbClr val="00B0F0">
                      <a:tint val="23500"/>
                      <a:satMod val="160000"/>
                    </a:srgbClr>
                  </a:gs>
                </a:gsLst>
                <a:lin ang="18900000" scaled="1"/>
                <a:tileRect/>
              </a:gra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3" name="Прямоугольный треугольник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4232" y="4293096"/>
                <a:ext cx="1296144" cy="2088232"/>
              </a:xfrm>
              <a:prstGeom prst="rtTriangle">
                <a:avLst/>
              </a:prstGeom>
              <a:blipFill rotWithShape="0">
                <a:blip r:embed="rId7"/>
                <a:stretch>
                  <a:fillRect/>
                </a:stretch>
              </a:blipFill>
              <a:ln w="3810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Прямоугольный треугольник 63"/>
          <p:cNvSpPr/>
          <p:nvPr/>
        </p:nvSpPr>
        <p:spPr>
          <a:xfrm rot="10800000" flipV="1">
            <a:off x="6888088" y="4271485"/>
            <a:ext cx="1296144" cy="2109842"/>
          </a:xfrm>
          <a:prstGeom prst="rtTriangle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536159" y="5620022"/>
                <a:ext cx="4955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159" y="5620022"/>
                <a:ext cx="495585" cy="36933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8744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1" grpId="0" animBg="1"/>
      <p:bldP spid="8" grpId="0"/>
      <p:bldP spid="43" grpId="0" animBg="1"/>
      <p:bldP spid="62" grpId="0" animBg="1"/>
      <p:bldP spid="9" grpId="0"/>
      <p:bldP spid="63" grpId="0" animBg="1"/>
      <p:bldP spid="64" grpId="0" animBg="1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196752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–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103-bet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5360" y="1277643"/>
            <a:ext cx="11521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Perimetri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54 cm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42 cm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to‘rtburchakning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perimetriga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kvadratning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35154" y="2852936"/>
            <a:ext cx="1728192" cy="216024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38100">
            <a:solidFill>
              <a:srgbClr val="5D28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9264352" y="3076722"/>
            <a:ext cx="1743628" cy="1584176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 rot="16200000">
            <a:off x="8208381" y="3603500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54 cm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153537" y="2452826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42 cm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880547" y="2505875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2800" b="1" i="1" dirty="0">
              <a:solidFill>
                <a:srgbClr val="7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50740" y="2363396"/>
                <a:ext cx="4182171" cy="15696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42 cm, b = 54 cm,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𝐏</m:t>
                        </m:r>
                      </m:e>
                      <m:sub>
                        <m:r>
                          <a:rPr lang="en-US" sz="24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𝐭</m:t>
                        </m:r>
                      </m:sub>
                    </m:sSub>
                  </m:oMath>
                </a14:m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𝐏</m:t>
                        </m:r>
                      </m:e>
                      <m:sub>
                        <m:r>
                          <a:rPr lang="en-US" sz="24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𝐤</m:t>
                        </m:r>
                      </m:sub>
                    </m:sSub>
                  </m:oMath>
                </a14:m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𝐒</m:t>
                        </m:r>
                      </m:e>
                      <m:sub>
                        <m:r>
                          <a:rPr lang="en-US" sz="2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𝐤</m:t>
                        </m:r>
                      </m:sub>
                    </m:sSub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- ? cm²</a:t>
                </a:r>
              </a:p>
              <a:p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740" y="2363396"/>
                <a:ext cx="4182171" cy="1569660"/>
              </a:xfrm>
              <a:prstGeom prst="rect">
                <a:avLst/>
              </a:prstGeom>
              <a:blipFill rotWithShape="0">
                <a:blip r:embed="rId3"/>
                <a:stretch>
                  <a:fillRect l="-2187" t="-27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750347" y="3803555"/>
                <a:ext cx="3440173" cy="19389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4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t</m:t>
                        </m:r>
                      </m:sub>
                    </m:sSub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2∙(42+54) =192 cm</a:t>
                </a: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 = 192 : 4 = 48 cm</a:t>
                </a:r>
              </a:p>
              <a:p>
                <a:r>
                  <a:rPr lang="en-US" sz="2400" b="1" dirty="0" smtClean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𝐒</m:t>
                        </m:r>
                      </m:e>
                      <m:sub>
                        <m:r>
                          <a:rPr lang="en-US" sz="2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𝐤</m:t>
                        </m:r>
                      </m:sub>
                    </m:sSub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48² = 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2304 cm².</a:t>
                </a:r>
              </a:p>
              <a:p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347" y="3803555"/>
                <a:ext cx="3440173" cy="1938992"/>
              </a:xfrm>
              <a:prstGeom prst="rect">
                <a:avLst/>
              </a:prstGeom>
              <a:blipFill rotWithShape="0">
                <a:blip r:embed="rId4"/>
                <a:stretch>
                  <a:fillRect l="-2660" t="-22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3811280" y="5373216"/>
            <a:ext cx="2848472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7A0000"/>
                </a:solidFill>
              </a:rPr>
              <a:t>Javob</a:t>
            </a:r>
            <a:r>
              <a:rPr lang="en-US" sz="2800" b="1" dirty="0" smtClean="0">
                <a:solidFill>
                  <a:srgbClr val="7A0000"/>
                </a:solidFill>
              </a:rPr>
              <a:t>: </a:t>
            </a:r>
            <a:r>
              <a:rPr lang="en-US" sz="2800" b="1" dirty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2304 cm².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3136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53" grpId="0"/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88ffcb6f4dd68df1bcfc39a34cd964eaa2b3f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5582</TotalTime>
  <Words>489</Words>
  <Application>Microsoft Office PowerPoint</Application>
  <PresentationFormat>Широкоэкранный</PresentationFormat>
  <Paragraphs>137</Paragraphs>
  <Slides>13</Slides>
  <Notes>7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Times New Roman</vt:lpstr>
      <vt:lpstr>Wingdings</vt:lpstr>
      <vt:lpstr>Тема Office</vt:lpstr>
      <vt:lpstr>Формула</vt:lpstr>
      <vt:lpstr>Уравнение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Mustaqil bajarish uchun topshiriqlar: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Админ</cp:lastModifiedBy>
  <cp:revision>657</cp:revision>
  <dcterms:created xsi:type="dcterms:W3CDTF">2020-06-19T20:52:49Z</dcterms:created>
  <dcterms:modified xsi:type="dcterms:W3CDTF">2021-02-20T07:42:46Z</dcterms:modified>
</cp:coreProperties>
</file>