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306" r:id="rId2"/>
    <p:sldId id="336" r:id="rId3"/>
    <p:sldId id="332" r:id="rId4"/>
    <p:sldId id="333" r:id="rId5"/>
    <p:sldId id="334" r:id="rId6"/>
    <p:sldId id="335" r:id="rId7"/>
    <p:sldId id="331" r:id="rId8"/>
    <p:sldId id="329" r:id="rId9"/>
    <p:sldId id="330" r:id="rId10"/>
    <p:sldId id="339" r:id="rId11"/>
    <p:sldId id="337" r:id="rId12"/>
    <p:sldId id="338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00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52" d="100"/>
          <a:sy n="52" d="100"/>
        </p:scale>
        <p:origin x="54" y="5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F925A9-7A9D-4E8F-8825-EE0984E43B42}" type="slidenum">
              <a:rPr lang="ru-RU"/>
              <a:pPr/>
              <a:t>7</a:t>
            </a:fld>
            <a:endParaRPr lang="ru-RU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85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5FF411-B8CD-4855-A857-75062E76EF16}" type="slidenum">
              <a:rPr lang="ru-RU"/>
              <a:pPr/>
              <a:t>8</a:t>
            </a:fld>
            <a:endParaRPr lang="ru-RU"/>
          </a:p>
        </p:txBody>
      </p:sp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58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AF4F84-12D6-43A1-A42B-776FA232BFF0}" type="slidenum">
              <a:rPr lang="ru-RU"/>
              <a:pPr/>
              <a:t>9</a:t>
            </a:fld>
            <a:endParaRPr lang="ru-RU"/>
          </a:p>
        </p:txBody>
      </p:sp>
      <p:sp>
        <p:nvSpPr>
          <p:cNvPr id="77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690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0.png"/><Relationship Id="rId5" Type="http://schemas.openxmlformats.org/officeDocument/2006/relationships/image" Target="../media/image3.wmf"/><Relationship Id="rId10" Type="http://schemas.openxmlformats.org/officeDocument/2006/relationships/image" Target="../media/image90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324272" y="2716843"/>
            <a:ext cx="2296574" cy="22628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543282" y="2414055"/>
            <a:ext cx="823668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VEKTORNING FIZIK 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GEOMETRIK TALQINLARI. GEOMETRIK MASALALAR YECHISHNING VEKTOR USULI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84186" y="1730172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9922" y="3167916"/>
            <a:ext cx="43300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95 -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48146" y="3999226"/>
            <a:ext cx="25442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9 - masala 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48146" y="287552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71" y="25650"/>
            <a:ext cx="12173929" cy="1166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talqini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199" y="1355691"/>
            <a:ext cx="903359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yonalishi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absolut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miqdoriga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proporsional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uchlarini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buday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tasvirlash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tasir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etuvchisi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kuchlarga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yig’indisi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tasvirlnadi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ta‘sir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etuvchisi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0054532" y="4299910"/>
            <a:ext cx="216024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9696400" y="4167409"/>
            <a:ext cx="216024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0000509" y="2151185"/>
            <a:ext cx="1928139" cy="0"/>
          </a:xfrm>
          <a:prstGeom prst="straightConnector1">
            <a:avLst/>
          </a:prstGeom>
          <a:ln w="38100">
            <a:solidFill>
              <a:srgbClr val="5D288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9552384" y="2151185"/>
            <a:ext cx="448125" cy="1501900"/>
          </a:xfrm>
          <a:prstGeom prst="straightConnector1">
            <a:avLst/>
          </a:prstGeom>
          <a:ln w="38100">
            <a:solidFill>
              <a:srgbClr val="5D288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10302011" y="2506869"/>
            <a:ext cx="3353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7A0000"/>
                </a:solidFill>
                <a:latin typeface="Bodoni MT Condensed" panose="02070606080606020203" pitchFamily="18" charset="0"/>
                <a:cs typeface="Arial" panose="020B0604020202020204" pitchFamily="34" charset="0"/>
              </a:rPr>
              <a:t>c</a:t>
            </a:r>
            <a:endParaRPr lang="ru-RU" sz="3200" dirty="0">
              <a:solidFill>
                <a:srgbClr val="7A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9214595" y="2568423"/>
                <a:ext cx="4443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rgbClr val="5D2884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4595" y="2568423"/>
                <a:ext cx="444352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 стрелкой 38"/>
          <p:cNvCxnSpPr/>
          <p:nvPr/>
        </p:nvCxnSpPr>
        <p:spPr>
          <a:xfrm>
            <a:off x="9336360" y="2686788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0361673" y="2655241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9552384" y="3663353"/>
            <a:ext cx="1928139" cy="0"/>
          </a:xfrm>
          <a:prstGeom prst="straightConnector1">
            <a:avLst/>
          </a:prstGeom>
          <a:ln w="38100">
            <a:solidFill>
              <a:srgbClr val="5D288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1424592" y="2151185"/>
            <a:ext cx="448125" cy="1501900"/>
          </a:xfrm>
          <a:prstGeom prst="straightConnector1">
            <a:avLst/>
          </a:prstGeom>
          <a:ln w="38100">
            <a:solidFill>
              <a:srgbClr val="5D288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9552384" y="2161769"/>
            <a:ext cx="2268252" cy="150158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0688455" y="1700808"/>
                <a:ext cx="4411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5D2884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ru-RU" sz="2400" b="1" dirty="0">
                  <a:solidFill>
                    <a:srgbClr val="5D2884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8455" y="1700808"/>
                <a:ext cx="441146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 стрелкой 26"/>
          <p:cNvCxnSpPr/>
          <p:nvPr/>
        </p:nvCxnSpPr>
        <p:spPr>
          <a:xfrm>
            <a:off x="10848528" y="1719137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221718" y="3497663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9586008" y="4095041"/>
                <a:ext cx="1622560" cy="584775"/>
              </a:xfrm>
              <a:prstGeom prst="rect">
                <a:avLst/>
              </a:prstGeom>
              <a:ln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5D2884"/>
                    </a:solidFill>
                    <a:cs typeface="Arial" panose="020B0604020202020204" pitchFamily="34" charset="0"/>
                  </a:rPr>
                  <a:t>c</a:t>
                </a:r>
                <a:r>
                  <a:rPr lang="en-US" sz="2800" b="1" dirty="0" smtClean="0">
                    <a:solidFill>
                      <a:srgbClr val="5D2884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5D2884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3200" dirty="0" smtClean="0"/>
                  <a:t> </a:t>
                </a:r>
                <a:r>
                  <a:rPr lang="en-US" sz="3200" b="1" i="1" dirty="0" smtClean="0">
                    <a:solidFill>
                      <a:srgbClr val="5D2884"/>
                    </a:solidFill>
                  </a:rPr>
                  <a:t>+ b </a:t>
                </a:r>
                <a:endParaRPr lang="ru-RU" sz="3200" b="1" i="1" dirty="0">
                  <a:solidFill>
                    <a:srgbClr val="5D2884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86008" y="4095041"/>
                <a:ext cx="1622560" cy="584775"/>
              </a:xfrm>
              <a:prstGeom prst="rect">
                <a:avLst/>
              </a:prstGeom>
              <a:blipFill rotWithShape="0">
                <a:blip r:embed="rId4"/>
                <a:stretch>
                  <a:fillRect l="-9328" t="-12245" r="-7836" b="-31633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 стрелкой 29"/>
          <p:cNvCxnSpPr/>
          <p:nvPr/>
        </p:nvCxnSpPr>
        <p:spPr>
          <a:xfrm>
            <a:off x="10848528" y="4167409"/>
            <a:ext cx="216024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41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15" grpId="0"/>
      <p:bldP spid="16" grpId="0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71" y="25650"/>
            <a:ext cx="12173929" cy="1166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talqini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002" y="1232413"/>
            <a:ext cx="11828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teoremalarni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isbotlashda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bosqichdan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2479555"/>
            <a:ext cx="2803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2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3217" y="3980897"/>
            <a:ext cx="2823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2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3217" y="5482239"/>
            <a:ext cx="3004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2800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2800" b="1" i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i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0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778"/>
            <a:ext cx="12173929" cy="1166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talqini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2453" y="1340768"/>
                <a:ext cx="9590222" cy="494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Fizikada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“</a:t>
                </a:r>
                <a:r>
                  <a:rPr lang="en-US" sz="2800" b="1" i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”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so‘zi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ancha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ma’noda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ishlatiladi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yuritiladi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Ammo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geometrik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vektorlarning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uzunligi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metrlarda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tezlikning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absolut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sekundiga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metrlar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(m/s)da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o‘lchanishining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o‘zidanoq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ezlikning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geometriyada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qabul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qilingan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ma’nodagi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emasligi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Biz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geometriyada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tezlikni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kattalik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deymiz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Rasmda</a:t>
                </a:r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7A0000"/>
                    </a:solidFill>
                    <a:latin typeface="Bodoni MT Condensed" panose="02070606080606020203" pitchFamily="18" charset="0"/>
                    <a:cs typeface="Arial" panose="020B0604020202020204" pitchFamily="34" charset="0"/>
                  </a:rPr>
                  <a:t>v</a:t>
                </a:r>
                <a:r>
                  <a:rPr lang="en-US" sz="32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aylanma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harakat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tezligini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tezlanishni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ifodalaydi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Biroq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vektorlarni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fizika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nuqtayi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nazaridan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qo‘shish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ma’noga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Shunday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fizikada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tezlanishlar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aytiladi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453" y="1340768"/>
                <a:ext cx="9590222" cy="4942443"/>
              </a:xfrm>
              <a:prstGeom prst="rect">
                <a:avLst/>
              </a:prstGeom>
              <a:blipFill rotWithShape="0">
                <a:blip r:embed="rId2"/>
                <a:stretch>
                  <a:fillRect l="-1271" t="-1356" r="-1335" b="-1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 стрелкой 13"/>
          <p:cNvCxnSpPr/>
          <p:nvPr/>
        </p:nvCxnSpPr>
        <p:spPr>
          <a:xfrm>
            <a:off x="1775520" y="4509120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536160" y="4497755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9876420" y="2852936"/>
            <a:ext cx="1728192" cy="1656184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10651395" y="2852936"/>
            <a:ext cx="1296144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0639083" y="2843560"/>
            <a:ext cx="89121" cy="864096"/>
          </a:xfrm>
          <a:prstGeom prst="straightConnector1">
            <a:avLst/>
          </a:prstGeom>
          <a:ln w="38100">
            <a:solidFill>
              <a:srgbClr val="5D288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11144297" y="2348880"/>
            <a:ext cx="3465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>
                <a:solidFill>
                  <a:schemeClr val="accent6">
                    <a:lumMod val="75000"/>
                  </a:schemeClr>
                </a:solidFill>
                <a:latin typeface="Bodoni MT Condensed" panose="02070606080606020203" pitchFamily="18" charset="0"/>
                <a:cs typeface="Arial" panose="020B0604020202020204" pitchFamily="34" charset="0"/>
              </a:rPr>
              <a:t>v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10222990" y="3126160"/>
                <a:ext cx="5068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20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2990" y="3126160"/>
                <a:ext cx="50687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 стрелкой 38"/>
          <p:cNvCxnSpPr/>
          <p:nvPr/>
        </p:nvCxnSpPr>
        <p:spPr>
          <a:xfrm>
            <a:off x="10344472" y="3212976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11208568" y="2492896"/>
            <a:ext cx="21602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40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4987"/>
            <a:ext cx="12192000" cy="1166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43372" y="1484784"/>
                <a:ext cx="11305256" cy="132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kesmaning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o‘rtasi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tekisliknin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nuqtasi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(OA+OB)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ekanini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qiling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 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72" y="1484784"/>
                <a:ext cx="11305256" cy="1324786"/>
              </a:xfrm>
              <a:prstGeom prst="rect">
                <a:avLst/>
              </a:prstGeom>
              <a:blipFill rotWithShape="0">
                <a:blip r:embed="rId2"/>
                <a:stretch>
                  <a:fillRect l="-1402" t="-5991" b="-36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reeform 169"/>
          <p:cNvSpPr>
            <a:spLocks/>
          </p:cNvSpPr>
          <p:nvPr/>
        </p:nvSpPr>
        <p:spPr bwMode="auto">
          <a:xfrm>
            <a:off x="5253360" y="2093204"/>
            <a:ext cx="482600" cy="45719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69"/>
          <p:cNvSpPr>
            <a:spLocks/>
          </p:cNvSpPr>
          <p:nvPr/>
        </p:nvSpPr>
        <p:spPr bwMode="auto">
          <a:xfrm>
            <a:off x="3813200" y="2094791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169"/>
          <p:cNvSpPr>
            <a:spLocks/>
          </p:cNvSpPr>
          <p:nvPr/>
        </p:nvSpPr>
        <p:spPr bwMode="auto">
          <a:xfrm>
            <a:off x="6117456" y="210248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169"/>
          <p:cNvSpPr>
            <a:spLocks/>
          </p:cNvSpPr>
          <p:nvPr/>
        </p:nvSpPr>
        <p:spPr bwMode="auto">
          <a:xfrm rot="18957120">
            <a:off x="3220163" y="4953519"/>
            <a:ext cx="1472772" cy="1371321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Freeform 169"/>
          <p:cNvSpPr>
            <a:spLocks/>
          </p:cNvSpPr>
          <p:nvPr/>
        </p:nvSpPr>
        <p:spPr bwMode="auto">
          <a:xfrm rot="8163179">
            <a:off x="3341288" y="2972259"/>
            <a:ext cx="1340250" cy="1422681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Freeform 169"/>
          <p:cNvSpPr>
            <a:spLocks/>
          </p:cNvSpPr>
          <p:nvPr/>
        </p:nvSpPr>
        <p:spPr bwMode="auto">
          <a:xfrm rot="11151300">
            <a:off x="2926610" y="4512160"/>
            <a:ext cx="3701873" cy="1344853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Freeform 169"/>
          <p:cNvSpPr>
            <a:spLocks/>
          </p:cNvSpPr>
          <p:nvPr/>
        </p:nvSpPr>
        <p:spPr bwMode="auto">
          <a:xfrm rot="14149290" flipV="1">
            <a:off x="4084068" y="4716455"/>
            <a:ext cx="2839000" cy="628174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15" name="Прямая со стрелкой 14"/>
          <p:cNvCxnSpPr>
            <a:stCxn id="10" idx="0"/>
          </p:cNvCxnSpPr>
          <p:nvPr/>
        </p:nvCxnSpPr>
        <p:spPr>
          <a:xfrm flipH="1" flipV="1">
            <a:off x="4005992" y="4628831"/>
            <a:ext cx="2544240" cy="14134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3623" y="5494941"/>
            <a:ext cx="33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530179" y="5536985"/>
            <a:ext cx="33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O</a:t>
            </a:r>
            <a:endParaRPr lang="ru-RU" sz="2800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23780" y="3142779"/>
            <a:ext cx="33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619789" y="4182488"/>
            <a:ext cx="334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901613" y="3708683"/>
            <a:ext cx="2088232" cy="200545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953827" y="4565919"/>
            <a:ext cx="92782" cy="78868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852933" y="5639179"/>
            <a:ext cx="92782" cy="78868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941165" y="3629815"/>
            <a:ext cx="92782" cy="78868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525341" y="5999219"/>
            <a:ext cx="92782" cy="78868"/>
          </a:xfrm>
          <a:prstGeom prst="ellipse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411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6" grpId="0"/>
      <p:bldP spid="17" grpId="0"/>
      <p:bldP spid="18" grpId="0"/>
      <p:bldP spid="19" grpId="0"/>
      <p:bldP spid="13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69"/>
          <p:cNvSpPr>
            <a:spLocks/>
          </p:cNvSpPr>
          <p:nvPr/>
        </p:nvSpPr>
        <p:spPr bwMode="auto">
          <a:xfrm rot="18700430">
            <a:off x="9553485" y="2286727"/>
            <a:ext cx="1239225" cy="1210773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Freeform 169"/>
          <p:cNvSpPr>
            <a:spLocks/>
          </p:cNvSpPr>
          <p:nvPr/>
        </p:nvSpPr>
        <p:spPr bwMode="auto">
          <a:xfrm rot="7868532">
            <a:off x="9368725" y="563272"/>
            <a:ext cx="1045009" cy="1368960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Freeform 169"/>
          <p:cNvSpPr>
            <a:spLocks/>
          </p:cNvSpPr>
          <p:nvPr/>
        </p:nvSpPr>
        <p:spPr bwMode="auto">
          <a:xfrm rot="10800000">
            <a:off x="9289955" y="1694943"/>
            <a:ext cx="2346161" cy="1219234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Freeform 169"/>
          <p:cNvSpPr>
            <a:spLocks/>
          </p:cNvSpPr>
          <p:nvPr/>
        </p:nvSpPr>
        <p:spPr bwMode="auto">
          <a:xfrm rot="14543682">
            <a:off x="10541154" y="1589619"/>
            <a:ext cx="1880776" cy="675684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14" name="Прямая со стрелкой 13"/>
          <p:cNvCxnSpPr>
            <a:stCxn id="13" idx="0"/>
          </p:cNvCxnSpPr>
          <p:nvPr/>
        </p:nvCxnSpPr>
        <p:spPr>
          <a:xfrm flipH="1" flipV="1">
            <a:off x="10089335" y="2048847"/>
            <a:ext cx="1528580" cy="8684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55917" y="2682671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1601460" y="2690988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O</a:t>
            </a:r>
            <a:endParaRPr lang="ru-RU" sz="24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475532" y="908720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9767413" y="1696628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3352" y="188640"/>
                <a:ext cx="9073211" cy="556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1-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usul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qoidasiga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OC= OA+AC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OC= OB+ BC.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tenglikni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qo‘shib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2OC= OA + OB + (AC+BC).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kesmaning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o‘rtasi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+ AB=0 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qarama-qarshi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vektorlar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2OC= OA + OB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(OA+OB) 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188640"/>
                <a:ext cx="9073211" cy="5567422"/>
              </a:xfrm>
              <a:prstGeom prst="rect">
                <a:avLst/>
              </a:prstGeom>
              <a:blipFill rotWithShape="0">
                <a:blip r:embed="rId2"/>
                <a:stretch>
                  <a:fillRect l="-16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 169"/>
          <p:cNvSpPr>
            <a:spLocks/>
          </p:cNvSpPr>
          <p:nvPr/>
        </p:nvSpPr>
        <p:spPr bwMode="auto">
          <a:xfrm>
            <a:off x="1248915" y="105273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Freeform 169"/>
          <p:cNvSpPr>
            <a:spLocks/>
          </p:cNvSpPr>
          <p:nvPr/>
        </p:nvSpPr>
        <p:spPr bwMode="auto">
          <a:xfrm>
            <a:off x="2303926" y="105273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Freeform 169"/>
          <p:cNvSpPr>
            <a:spLocks/>
          </p:cNvSpPr>
          <p:nvPr/>
        </p:nvSpPr>
        <p:spPr bwMode="auto">
          <a:xfrm>
            <a:off x="3140471" y="105273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Freeform 169"/>
          <p:cNvSpPr>
            <a:spLocks/>
          </p:cNvSpPr>
          <p:nvPr/>
        </p:nvSpPr>
        <p:spPr bwMode="auto">
          <a:xfrm>
            <a:off x="5265109" y="1061192"/>
            <a:ext cx="482600" cy="86889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Freeform 169"/>
          <p:cNvSpPr>
            <a:spLocks/>
          </p:cNvSpPr>
          <p:nvPr/>
        </p:nvSpPr>
        <p:spPr bwMode="auto">
          <a:xfrm>
            <a:off x="4317357" y="1051149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169"/>
          <p:cNvSpPr>
            <a:spLocks/>
          </p:cNvSpPr>
          <p:nvPr/>
        </p:nvSpPr>
        <p:spPr bwMode="auto">
          <a:xfrm>
            <a:off x="6184698" y="1067291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Freeform 169"/>
          <p:cNvSpPr>
            <a:spLocks/>
          </p:cNvSpPr>
          <p:nvPr/>
        </p:nvSpPr>
        <p:spPr bwMode="auto">
          <a:xfrm>
            <a:off x="2333146" y="2539863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Freeform 169"/>
          <p:cNvSpPr>
            <a:spLocks/>
          </p:cNvSpPr>
          <p:nvPr/>
        </p:nvSpPr>
        <p:spPr bwMode="auto">
          <a:xfrm>
            <a:off x="2327371" y="4904469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Freeform 169"/>
          <p:cNvSpPr>
            <a:spLocks/>
          </p:cNvSpPr>
          <p:nvPr/>
        </p:nvSpPr>
        <p:spPr bwMode="auto">
          <a:xfrm>
            <a:off x="5496600" y="2563317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Freeform 169"/>
          <p:cNvSpPr>
            <a:spLocks/>
          </p:cNvSpPr>
          <p:nvPr/>
        </p:nvSpPr>
        <p:spPr bwMode="auto">
          <a:xfrm>
            <a:off x="3381771" y="253827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Freeform 169"/>
          <p:cNvSpPr>
            <a:spLocks/>
          </p:cNvSpPr>
          <p:nvPr/>
        </p:nvSpPr>
        <p:spPr bwMode="auto">
          <a:xfrm>
            <a:off x="1463855" y="2531680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Freeform 169"/>
          <p:cNvSpPr>
            <a:spLocks/>
          </p:cNvSpPr>
          <p:nvPr/>
        </p:nvSpPr>
        <p:spPr bwMode="auto">
          <a:xfrm>
            <a:off x="407368" y="4005064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Freeform 169"/>
          <p:cNvSpPr>
            <a:spLocks/>
          </p:cNvSpPr>
          <p:nvPr/>
        </p:nvSpPr>
        <p:spPr bwMode="auto">
          <a:xfrm>
            <a:off x="1343472" y="4022467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" name="Freeform 169"/>
          <p:cNvSpPr>
            <a:spLocks/>
          </p:cNvSpPr>
          <p:nvPr/>
        </p:nvSpPr>
        <p:spPr bwMode="auto">
          <a:xfrm>
            <a:off x="1434363" y="4890785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Freeform 169"/>
          <p:cNvSpPr>
            <a:spLocks/>
          </p:cNvSpPr>
          <p:nvPr/>
        </p:nvSpPr>
        <p:spPr bwMode="auto">
          <a:xfrm flipV="1">
            <a:off x="4534962" y="2485959"/>
            <a:ext cx="542749" cy="45719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Freeform 169"/>
          <p:cNvSpPr>
            <a:spLocks/>
          </p:cNvSpPr>
          <p:nvPr/>
        </p:nvSpPr>
        <p:spPr bwMode="auto">
          <a:xfrm>
            <a:off x="2005290" y="4026991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Freeform 169"/>
          <p:cNvSpPr>
            <a:spLocks/>
          </p:cNvSpPr>
          <p:nvPr/>
        </p:nvSpPr>
        <p:spPr bwMode="auto">
          <a:xfrm>
            <a:off x="3453160" y="494116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" name="Freeform 169"/>
          <p:cNvSpPr>
            <a:spLocks/>
          </p:cNvSpPr>
          <p:nvPr/>
        </p:nvSpPr>
        <p:spPr bwMode="auto">
          <a:xfrm>
            <a:off x="7341592" y="494116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" name="Freeform 169"/>
          <p:cNvSpPr>
            <a:spLocks/>
          </p:cNvSpPr>
          <p:nvPr/>
        </p:nvSpPr>
        <p:spPr bwMode="auto">
          <a:xfrm>
            <a:off x="6456040" y="494116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" name="Freeform 169"/>
          <p:cNvSpPr>
            <a:spLocks/>
          </p:cNvSpPr>
          <p:nvPr/>
        </p:nvSpPr>
        <p:spPr bwMode="auto">
          <a:xfrm>
            <a:off x="4965328" y="494116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45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04621" y="1052736"/>
                <a:ext cx="7891503" cy="4494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OAB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to‘ldiramiz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OA +OB = OD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qoidasiga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OC = CD,    OD = 2OC(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xossaga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OA+OB= 2OC.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Bundan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OC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latin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(OA+OB)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621" y="1052736"/>
                <a:ext cx="7891503" cy="4494628"/>
              </a:xfrm>
              <a:prstGeom prst="rect">
                <a:avLst/>
              </a:prstGeom>
              <a:blipFill rotWithShape="0">
                <a:blip r:embed="rId2"/>
                <a:stretch>
                  <a:fillRect l="-1931" r="-77" b="-1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 169"/>
          <p:cNvSpPr>
            <a:spLocks/>
          </p:cNvSpPr>
          <p:nvPr/>
        </p:nvSpPr>
        <p:spPr bwMode="auto">
          <a:xfrm>
            <a:off x="2810432" y="3466959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Freeform 169"/>
          <p:cNvSpPr>
            <a:spLocks/>
          </p:cNvSpPr>
          <p:nvPr/>
        </p:nvSpPr>
        <p:spPr bwMode="auto">
          <a:xfrm>
            <a:off x="2106464" y="4848222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Freeform 169"/>
          <p:cNvSpPr>
            <a:spLocks/>
          </p:cNvSpPr>
          <p:nvPr/>
        </p:nvSpPr>
        <p:spPr bwMode="auto">
          <a:xfrm>
            <a:off x="1623864" y="3452382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Freeform 169"/>
          <p:cNvSpPr>
            <a:spLocks/>
          </p:cNvSpPr>
          <p:nvPr/>
        </p:nvSpPr>
        <p:spPr bwMode="auto">
          <a:xfrm>
            <a:off x="4075220" y="345322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Freeform 169"/>
          <p:cNvSpPr>
            <a:spLocks/>
          </p:cNvSpPr>
          <p:nvPr/>
        </p:nvSpPr>
        <p:spPr bwMode="auto">
          <a:xfrm flipV="1">
            <a:off x="2589064" y="1928552"/>
            <a:ext cx="482600" cy="45719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169"/>
          <p:cNvSpPr>
            <a:spLocks/>
          </p:cNvSpPr>
          <p:nvPr/>
        </p:nvSpPr>
        <p:spPr bwMode="auto">
          <a:xfrm>
            <a:off x="3554264" y="197919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" name="Freeform 169"/>
          <p:cNvSpPr>
            <a:spLocks/>
          </p:cNvSpPr>
          <p:nvPr/>
        </p:nvSpPr>
        <p:spPr bwMode="auto">
          <a:xfrm>
            <a:off x="4557820" y="1980783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Freeform 169"/>
          <p:cNvSpPr>
            <a:spLocks/>
          </p:cNvSpPr>
          <p:nvPr/>
        </p:nvSpPr>
        <p:spPr bwMode="auto">
          <a:xfrm>
            <a:off x="2855000" y="4161886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Freeform 169"/>
          <p:cNvSpPr>
            <a:spLocks/>
          </p:cNvSpPr>
          <p:nvPr/>
        </p:nvSpPr>
        <p:spPr bwMode="auto">
          <a:xfrm>
            <a:off x="2059732" y="4149080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" name="Freeform 169"/>
          <p:cNvSpPr>
            <a:spLocks/>
          </p:cNvSpPr>
          <p:nvPr/>
        </p:nvSpPr>
        <p:spPr bwMode="auto">
          <a:xfrm>
            <a:off x="551384" y="3480058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Freeform 169"/>
          <p:cNvSpPr>
            <a:spLocks/>
          </p:cNvSpPr>
          <p:nvPr/>
        </p:nvSpPr>
        <p:spPr bwMode="auto">
          <a:xfrm>
            <a:off x="4036864" y="4161092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Freeform 169"/>
          <p:cNvSpPr>
            <a:spLocks/>
          </p:cNvSpPr>
          <p:nvPr/>
        </p:nvSpPr>
        <p:spPr bwMode="auto">
          <a:xfrm>
            <a:off x="4519464" y="4822877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Freeform 169"/>
          <p:cNvSpPr>
            <a:spLocks/>
          </p:cNvSpPr>
          <p:nvPr/>
        </p:nvSpPr>
        <p:spPr bwMode="auto">
          <a:xfrm>
            <a:off x="3572920" y="4825674"/>
            <a:ext cx="48260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cxnSp>
        <p:nvCxnSpPr>
          <p:cNvPr id="68" name="Прямая со стрелкой 67"/>
          <p:cNvCxnSpPr/>
          <p:nvPr/>
        </p:nvCxnSpPr>
        <p:spPr>
          <a:xfrm flipH="1" flipV="1">
            <a:off x="10033942" y="2681636"/>
            <a:ext cx="1583974" cy="84337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8955917" y="3290331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</a:t>
            </a:r>
            <a:endParaRPr lang="ru-RU" sz="24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11601460" y="3298648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O</a:t>
            </a:r>
            <a:endParaRPr lang="ru-RU" sz="2400" b="1" i="1" dirty="0"/>
          </a:p>
        </p:txBody>
      </p:sp>
      <p:sp>
        <p:nvSpPr>
          <p:cNvPr id="71" name="TextBox 70"/>
          <p:cNvSpPr txBox="1"/>
          <p:nvPr/>
        </p:nvSpPr>
        <p:spPr>
          <a:xfrm>
            <a:off x="10757786" y="1450290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</a:t>
            </a:r>
            <a:endParaRPr lang="ru-RU" sz="2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9856147" y="2191498"/>
            <a:ext cx="334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</a:t>
            </a:r>
            <a:endParaRPr lang="ru-RU" sz="2400" b="1" dirty="0"/>
          </a:p>
        </p:txBody>
      </p:sp>
      <p:cxnSp>
        <p:nvCxnSpPr>
          <p:cNvPr id="74" name="Прямая со стрелкой 73"/>
          <p:cNvCxnSpPr>
            <a:stCxn id="70" idx="1"/>
          </p:cNvCxnSpPr>
          <p:nvPr/>
        </p:nvCxnSpPr>
        <p:spPr>
          <a:xfrm flipH="1" flipV="1">
            <a:off x="10743582" y="1899299"/>
            <a:ext cx="857878" cy="163018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>
            <a:stCxn id="70" idx="1"/>
          </p:cNvCxnSpPr>
          <p:nvPr/>
        </p:nvCxnSpPr>
        <p:spPr>
          <a:xfrm flipH="1" flipV="1">
            <a:off x="9362412" y="3501008"/>
            <a:ext cx="2239048" cy="2847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H="1" flipV="1">
            <a:off x="8594583" y="1961223"/>
            <a:ext cx="1472052" cy="7276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9356839" y="1880520"/>
            <a:ext cx="1381325" cy="161135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Прямоугольник 92"/>
          <p:cNvSpPr/>
          <p:nvPr/>
        </p:nvSpPr>
        <p:spPr>
          <a:xfrm>
            <a:off x="8254997" y="1409530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D</a:t>
            </a:r>
            <a:endParaRPr lang="ru-RU" sz="2800" b="1" dirty="0"/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flipH="1" flipV="1">
            <a:off x="8535143" y="1908027"/>
            <a:ext cx="829613" cy="15884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flipV="1">
            <a:off x="8535143" y="1911956"/>
            <a:ext cx="2203021" cy="203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43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71" y="25650"/>
            <a:ext cx="12173929" cy="11665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3352" y="1484784"/>
                <a:ext cx="113052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A(-2;3)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(-3;8)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vektorning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boshi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vektor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oxiri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B(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x;y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koordinatalarini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  </a:t>
                </a:r>
                <a:endParaRPr lang="ru-RU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1484784"/>
                <a:ext cx="11305256" cy="1077218"/>
              </a:xfrm>
              <a:prstGeom prst="rect">
                <a:avLst/>
              </a:prstGeom>
              <a:blipFill rotWithShape="0">
                <a:blip r:embed="rId2"/>
                <a:stretch>
                  <a:fillRect l="-1348" t="-7386" b="-17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169"/>
          <p:cNvSpPr>
            <a:spLocks/>
          </p:cNvSpPr>
          <p:nvPr/>
        </p:nvSpPr>
        <p:spPr bwMode="auto">
          <a:xfrm>
            <a:off x="2899324" y="1607147"/>
            <a:ext cx="346655" cy="45719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99211" y="4739951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en-US" sz="28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1"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3200" b="1" baseline="-25000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sz="3200" b="1" dirty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kumimoji="1"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 + (-3)= -5</a:t>
            </a:r>
            <a:endParaRPr kumimoji="1" lang="en-US" sz="3200" b="1" dirty="0">
              <a:solidFill>
                <a:srgbClr val="2B13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sz="3200" b="1" dirty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</a:t>
            </a:r>
            <a:r>
              <a:rPr kumimoji="1" lang="en-US" sz="3200" b="1" baseline="-25000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sz="3200" b="1" dirty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kumimoji="1"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+ 8 </a:t>
            </a:r>
            <a:r>
              <a:rPr kumimoji="1" lang="en-US" sz="3200" b="1" dirty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kumimoji="1"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3200" b="1" dirty="0">
              <a:solidFill>
                <a:srgbClr val="2B133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117"/>
              <p:cNvSpPr txBox="1">
                <a:spLocks noChangeArrowheads="1"/>
              </p:cNvSpPr>
              <p:nvPr/>
            </p:nvSpPr>
            <p:spPr bwMode="auto">
              <a:xfrm>
                <a:off x="7763068" y="2671140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 x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63068" y="2671140"/>
                <a:ext cx="2197490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0227" b="-29545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117"/>
              <p:cNvSpPr txBox="1">
                <a:spLocks noChangeArrowheads="1"/>
              </p:cNvSpPr>
              <p:nvPr/>
            </p:nvSpPr>
            <p:spPr bwMode="auto">
              <a:xfrm>
                <a:off x="7763068" y="3457809"/>
                <a:ext cx="2197490" cy="523220"/>
              </a:xfrm>
              <a:prstGeom prst="rect">
                <a:avLst/>
              </a:prstGeom>
              <a:noFill/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1"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y</a:t>
                </a:r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kumimoji="1"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kumimoji="1" lang="en-US" sz="2800" b="1" baseline="-25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 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63068" y="3457809"/>
                <a:ext cx="2197490" cy="523220"/>
              </a:xfrm>
              <a:prstGeom prst="rect">
                <a:avLst/>
              </a:prstGeom>
              <a:blipFill rotWithShape="0">
                <a:blip r:embed="rId4"/>
                <a:stretch>
                  <a:fillRect t="-10227" b="-29545"/>
                </a:stretch>
              </a:blip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Прямоугольник 24"/>
          <p:cNvSpPr/>
          <p:nvPr/>
        </p:nvSpPr>
        <p:spPr>
          <a:xfrm>
            <a:off x="5914514" y="5232394"/>
            <a:ext cx="32333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 (-5;11)</a:t>
            </a:r>
            <a:endParaRPr lang="ru-RU" sz="3200" dirty="0">
              <a:solidFill>
                <a:srgbClr val="7A000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V="1">
            <a:off x="1299211" y="3181834"/>
            <a:ext cx="2377251" cy="9816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45717" y="3877246"/>
            <a:ext cx="1053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A(-2;3)</a:t>
            </a:r>
            <a:endParaRPr lang="ru-RU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712272" y="2854574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B(</a:t>
            </a:r>
            <a:r>
              <a:rPr lang="en-US" sz="2400" b="1" dirty="0" err="1" smtClean="0"/>
              <a:t>x;y</a:t>
            </a:r>
            <a:r>
              <a:rPr lang="en-US" sz="2400" b="1" dirty="0" smtClean="0"/>
              <a:t>)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 rot="20508301">
                <a:off x="1909844" y="3263568"/>
                <a:ext cx="9557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</m:oMath>
                </a14:m>
                <a:r>
                  <a:rPr lang="en-US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(-3;8) </a:t>
                </a:r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08301">
                <a:off x="1909844" y="3263568"/>
                <a:ext cx="955711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7477" r="-5917" b="-84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 стрелкой 35"/>
          <p:cNvCxnSpPr/>
          <p:nvPr/>
        </p:nvCxnSpPr>
        <p:spPr>
          <a:xfrm flipV="1">
            <a:off x="1915642" y="3379820"/>
            <a:ext cx="242166" cy="6841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954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16" name="Freeform 96"/>
          <p:cNvSpPr>
            <a:spLocks/>
          </p:cNvSpPr>
          <p:nvPr/>
        </p:nvSpPr>
        <p:spPr bwMode="auto">
          <a:xfrm>
            <a:off x="3543300" y="1485900"/>
            <a:ext cx="901700" cy="4483100"/>
          </a:xfrm>
          <a:custGeom>
            <a:avLst/>
            <a:gdLst>
              <a:gd name="T0" fmla="*/ 568 w 568"/>
              <a:gd name="T1" fmla="*/ 2824 h 2824"/>
              <a:gd name="T2" fmla="*/ 0 w 568"/>
              <a:gd name="T3" fmla="*/ 0 h 28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68" h="2824">
                <a:moveTo>
                  <a:pt x="568" y="282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43" name="Freeform 123"/>
          <p:cNvSpPr>
            <a:spLocks/>
          </p:cNvSpPr>
          <p:nvPr/>
        </p:nvSpPr>
        <p:spPr bwMode="auto">
          <a:xfrm>
            <a:off x="4152900" y="4546600"/>
            <a:ext cx="292100" cy="1422400"/>
          </a:xfrm>
          <a:custGeom>
            <a:avLst/>
            <a:gdLst>
              <a:gd name="T0" fmla="*/ 184 w 184"/>
              <a:gd name="T1" fmla="*/ 896 h 896"/>
              <a:gd name="T2" fmla="*/ 0 w 184"/>
              <a:gd name="T3" fmla="*/ 0 h 8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896">
                <a:moveTo>
                  <a:pt x="184" y="89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73" name="Text Box 153"/>
          <p:cNvSpPr txBox="1">
            <a:spLocks noChangeArrowheads="1"/>
          </p:cNvSpPr>
          <p:nvPr/>
        </p:nvSpPr>
        <p:spPr bwMode="auto">
          <a:xfrm>
            <a:off x="7882120" y="4087986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dirty="0">
              <a:solidFill>
                <a:srgbClr val="C00000"/>
              </a:solidFill>
            </a:endParaRPr>
          </a:p>
        </p:txBody>
      </p:sp>
      <p:grpSp>
        <p:nvGrpSpPr>
          <p:cNvPr id="696430" name="Group 110"/>
          <p:cNvGrpSpPr>
            <a:grpSpLocks/>
          </p:cNvGrpSpPr>
          <p:nvPr/>
        </p:nvGrpSpPr>
        <p:grpSpPr bwMode="auto">
          <a:xfrm>
            <a:off x="7086600" y="2214736"/>
            <a:ext cx="2286000" cy="511175"/>
            <a:chOff x="1392" y="240"/>
            <a:chExt cx="1440" cy="322"/>
          </a:xfrm>
        </p:grpSpPr>
        <p:sp>
          <p:nvSpPr>
            <p:cNvPr id="696431" name="Text Box 111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ВК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ОК</a:t>
              </a:r>
              <a:endParaRPr lang="ru-RU" sz="2400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696432" name="Object 112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4" name="Формула" r:id="rId4" imgW="126720" imgH="139680" progId="Equation.3">
                    <p:embed/>
                  </p:oleObj>
                </mc:Choice>
                <mc:Fallback>
                  <p:oleObj name="Формула" r:id="rId4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88"/>
                          <a:ext cx="24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33" name="Line 113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34" name="Line 114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35" name="Text Box 115"/>
          <p:cNvSpPr txBox="1">
            <a:spLocks noChangeArrowheads="1"/>
          </p:cNvSpPr>
          <p:nvPr/>
        </p:nvSpPr>
        <p:spPr bwMode="auto">
          <a:xfrm>
            <a:off x="7848600" y="2138536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696452" name="Freeform 132"/>
          <p:cNvSpPr>
            <a:spLocks/>
          </p:cNvSpPr>
          <p:nvPr/>
        </p:nvSpPr>
        <p:spPr bwMode="auto">
          <a:xfrm>
            <a:off x="2243138" y="1485900"/>
            <a:ext cx="4424362" cy="4876800"/>
          </a:xfrm>
          <a:custGeom>
            <a:avLst/>
            <a:gdLst>
              <a:gd name="T0" fmla="*/ 0 w 2787"/>
              <a:gd name="T1" fmla="*/ 2595 h 3072"/>
              <a:gd name="T2" fmla="*/ 819 w 2787"/>
              <a:gd name="T3" fmla="*/ 0 h 3072"/>
              <a:gd name="T4" fmla="*/ 2787 w 2787"/>
              <a:gd name="T5" fmla="*/ 3072 h 3072"/>
              <a:gd name="T6" fmla="*/ 0 w 2787"/>
              <a:gd name="T7" fmla="*/ 2595 h 3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7" h="3072">
                <a:moveTo>
                  <a:pt x="0" y="2595"/>
                </a:moveTo>
                <a:lnTo>
                  <a:pt x="819" y="0"/>
                </a:lnTo>
                <a:lnTo>
                  <a:pt x="2787" y="3072"/>
                </a:lnTo>
                <a:lnTo>
                  <a:pt x="0" y="2595"/>
                </a:lnTo>
                <a:close/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39" name="Text Box 19"/>
          <p:cNvSpPr txBox="1">
            <a:spLocks noChangeArrowheads="1"/>
          </p:cNvSpPr>
          <p:nvPr/>
        </p:nvSpPr>
        <p:spPr bwMode="auto">
          <a:xfrm>
            <a:off x="7848600" y="2138536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96346" name="Text Box 26"/>
          <p:cNvSpPr txBox="1">
            <a:spLocks noChangeArrowheads="1"/>
          </p:cNvSpPr>
          <p:nvPr/>
        </p:nvSpPr>
        <p:spPr bwMode="auto">
          <a:xfrm>
            <a:off x="1752601" y="54102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52" name="Freeform 32"/>
          <p:cNvSpPr>
            <a:spLocks/>
          </p:cNvSpPr>
          <p:nvPr/>
        </p:nvSpPr>
        <p:spPr bwMode="auto">
          <a:xfrm>
            <a:off x="2260600" y="4013200"/>
            <a:ext cx="2857500" cy="1587500"/>
          </a:xfrm>
          <a:custGeom>
            <a:avLst/>
            <a:gdLst>
              <a:gd name="T0" fmla="*/ 1800 w 1800"/>
              <a:gd name="T1" fmla="*/ 0 h 1000"/>
              <a:gd name="T2" fmla="*/ 0 w 1800"/>
              <a:gd name="T3" fmla="*/ 1000 h 10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00" h="1000">
                <a:moveTo>
                  <a:pt x="1800" y="0"/>
                </a:moveTo>
                <a:lnTo>
                  <a:pt x="0" y="100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56" name="Text Box 36"/>
          <p:cNvSpPr txBox="1">
            <a:spLocks noChangeArrowheads="1"/>
          </p:cNvSpPr>
          <p:nvPr/>
        </p:nvSpPr>
        <p:spPr bwMode="auto">
          <a:xfrm>
            <a:off x="6781801" y="60960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61" name="Text Box 41"/>
          <p:cNvSpPr txBox="1">
            <a:spLocks noChangeArrowheads="1"/>
          </p:cNvSpPr>
          <p:nvPr/>
        </p:nvSpPr>
        <p:spPr bwMode="auto">
          <a:xfrm>
            <a:off x="3657601" y="4114801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66" name="Text Box 46"/>
          <p:cNvSpPr txBox="1">
            <a:spLocks noChangeArrowheads="1"/>
          </p:cNvSpPr>
          <p:nvPr/>
        </p:nvSpPr>
        <p:spPr bwMode="auto">
          <a:xfrm>
            <a:off x="4625976" y="5957888"/>
            <a:ext cx="460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K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71" name="Text Box 51"/>
          <p:cNvSpPr txBox="1">
            <a:spLocks noChangeArrowheads="1"/>
          </p:cNvSpPr>
          <p:nvPr/>
        </p:nvSpPr>
        <p:spPr bwMode="auto">
          <a:xfrm>
            <a:off x="4518025" y="3711576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74" name="Oval 54"/>
          <p:cNvSpPr>
            <a:spLocks noChangeArrowheads="1"/>
          </p:cNvSpPr>
          <p:nvPr/>
        </p:nvSpPr>
        <p:spPr bwMode="auto">
          <a:xfrm>
            <a:off x="3505200" y="144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77" name="Oval 57"/>
          <p:cNvSpPr>
            <a:spLocks noChangeArrowheads="1"/>
          </p:cNvSpPr>
          <p:nvPr/>
        </p:nvSpPr>
        <p:spPr bwMode="auto">
          <a:xfrm>
            <a:off x="2209800" y="5562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83" name="Oval 63"/>
          <p:cNvSpPr>
            <a:spLocks noChangeArrowheads="1"/>
          </p:cNvSpPr>
          <p:nvPr/>
        </p:nvSpPr>
        <p:spPr bwMode="auto">
          <a:xfrm>
            <a:off x="5105400" y="3962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84" name="Oval 64"/>
          <p:cNvSpPr>
            <a:spLocks noChangeArrowheads="1"/>
          </p:cNvSpPr>
          <p:nvPr/>
        </p:nvSpPr>
        <p:spPr bwMode="auto">
          <a:xfrm>
            <a:off x="4419600" y="5943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01" name="Text Box 81"/>
          <p:cNvSpPr txBox="1">
            <a:spLocks noChangeArrowheads="1"/>
          </p:cNvSpPr>
          <p:nvPr/>
        </p:nvSpPr>
        <p:spPr bwMode="auto">
          <a:xfrm>
            <a:off x="3581400" y="11430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408" name="Oval 88"/>
          <p:cNvSpPr>
            <a:spLocks noChangeArrowheads="1"/>
          </p:cNvSpPr>
          <p:nvPr/>
        </p:nvSpPr>
        <p:spPr bwMode="auto">
          <a:xfrm>
            <a:off x="6629400" y="632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07" name="Oval 87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53" name="Text Box 133"/>
          <p:cNvSpPr txBox="1">
            <a:spLocks noChangeArrowheads="1"/>
          </p:cNvSpPr>
          <p:nvPr/>
        </p:nvSpPr>
        <p:spPr bwMode="auto">
          <a:xfrm>
            <a:off x="553058" y="95753"/>
            <a:ext cx="1130358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BK, KO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96454" name="Group 134"/>
          <p:cNvGrpSpPr>
            <a:grpSpLocks/>
          </p:cNvGrpSpPr>
          <p:nvPr/>
        </p:nvGrpSpPr>
        <p:grpSpPr bwMode="auto">
          <a:xfrm>
            <a:off x="7712075" y="3052935"/>
            <a:ext cx="822325" cy="762000"/>
            <a:chOff x="4426" y="1296"/>
            <a:chExt cx="518" cy="480"/>
          </a:xfrm>
        </p:grpSpPr>
        <p:sp>
          <p:nvSpPr>
            <p:cNvPr id="696455" name="Text Box 135"/>
            <p:cNvSpPr txBox="1">
              <a:spLocks noChangeArrowheads="1"/>
            </p:cNvSpPr>
            <p:nvPr/>
          </p:nvSpPr>
          <p:spPr bwMode="auto">
            <a:xfrm>
              <a:off x="4608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696456" name="Text Box 136"/>
            <p:cNvSpPr txBox="1">
              <a:spLocks noChangeArrowheads="1"/>
            </p:cNvSpPr>
            <p:nvPr/>
          </p:nvSpPr>
          <p:spPr bwMode="auto">
            <a:xfrm>
              <a:off x="4608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696457" name="Freeform 137"/>
            <p:cNvSpPr>
              <a:spLocks/>
            </p:cNvSpPr>
            <p:nvPr/>
          </p:nvSpPr>
          <p:spPr bwMode="auto">
            <a:xfrm>
              <a:off x="4640" y="1536"/>
              <a:ext cx="168" cy="1"/>
            </a:xfrm>
            <a:custGeom>
              <a:avLst/>
              <a:gdLst>
                <a:gd name="T0" fmla="*/ 0 w 168"/>
                <a:gd name="T1" fmla="*/ 0 h 1"/>
                <a:gd name="T2" fmla="*/ 168 w 1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58" name="Text Box 138"/>
            <p:cNvSpPr txBox="1">
              <a:spLocks noChangeArrowheads="1"/>
            </p:cNvSpPr>
            <p:nvPr/>
          </p:nvSpPr>
          <p:spPr bwMode="auto">
            <a:xfrm>
              <a:off x="4426" y="1401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696459" name="Group 139"/>
          <p:cNvGrpSpPr>
            <a:grpSpLocks/>
          </p:cNvGrpSpPr>
          <p:nvPr/>
        </p:nvGrpSpPr>
        <p:grpSpPr bwMode="auto">
          <a:xfrm>
            <a:off x="7073900" y="3205335"/>
            <a:ext cx="2286000" cy="533400"/>
            <a:chOff x="2056" y="384"/>
            <a:chExt cx="1440" cy="336"/>
          </a:xfrm>
        </p:grpSpPr>
        <p:sp>
          <p:nvSpPr>
            <p:cNvPr id="696460" name="Text Box 140"/>
            <p:cNvSpPr txBox="1">
              <a:spLocks noChangeArrowheads="1"/>
            </p:cNvSpPr>
            <p:nvPr/>
          </p:nvSpPr>
          <p:spPr bwMode="auto">
            <a:xfrm>
              <a:off x="2056" y="384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r>
                <a:rPr lang="ru-RU" sz="2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</a:t>
              </a:r>
              <a:endPara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696461" name="Object 141"/>
            <p:cNvGraphicFramePr>
              <a:graphicFrameLocks noChangeAspect="1"/>
            </p:cNvGraphicFramePr>
            <p:nvPr/>
          </p:nvGraphicFramePr>
          <p:xfrm>
            <a:off x="2776" y="480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5" name="Формула" r:id="rId6" imgW="126720" imgH="139680" progId="Equation.3">
                    <p:embed/>
                  </p:oleObj>
                </mc:Choice>
                <mc:Fallback>
                  <p:oleObj name="Формула" r:id="rId6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6" y="480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62" name="Line 142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63" name="Line 143"/>
            <p:cNvSpPr>
              <a:spLocks noChangeShapeType="1"/>
            </p:cNvSpPr>
            <p:nvPr/>
          </p:nvSpPr>
          <p:spPr bwMode="auto">
            <a:xfrm>
              <a:off x="2928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64" name="Text Box 144"/>
          <p:cNvSpPr txBox="1">
            <a:spLocks noChangeArrowheads="1"/>
          </p:cNvSpPr>
          <p:nvPr/>
        </p:nvSpPr>
        <p:spPr bwMode="auto">
          <a:xfrm>
            <a:off x="7955100" y="3174378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96466" name="Freeform 146"/>
          <p:cNvSpPr>
            <a:spLocks/>
          </p:cNvSpPr>
          <p:nvPr/>
        </p:nvSpPr>
        <p:spPr bwMode="auto">
          <a:xfrm>
            <a:off x="3543300" y="1549400"/>
            <a:ext cx="609600" cy="2984500"/>
          </a:xfrm>
          <a:custGeom>
            <a:avLst/>
            <a:gdLst>
              <a:gd name="T0" fmla="*/ 0 w 384"/>
              <a:gd name="T1" fmla="*/ 0 h 1880"/>
              <a:gd name="T2" fmla="*/ 384 w 384"/>
              <a:gd name="T3" fmla="*/ 1880 h 18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1880">
                <a:moveTo>
                  <a:pt x="0" y="0"/>
                </a:moveTo>
                <a:lnTo>
                  <a:pt x="384" y="1880"/>
                </a:lnTo>
              </a:path>
            </a:pathLst>
          </a:custGeom>
          <a:noFill/>
          <a:ln w="38100" cmpd="sng">
            <a:solidFill>
              <a:srgbClr val="0033CC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96467" name="Group 147"/>
          <p:cNvGrpSpPr>
            <a:grpSpLocks/>
          </p:cNvGrpSpPr>
          <p:nvPr/>
        </p:nvGrpSpPr>
        <p:grpSpPr bwMode="auto">
          <a:xfrm>
            <a:off x="7135813" y="4094336"/>
            <a:ext cx="2286000" cy="558800"/>
            <a:chOff x="1423" y="210"/>
            <a:chExt cx="1440" cy="352"/>
          </a:xfrm>
        </p:grpSpPr>
        <p:sp>
          <p:nvSpPr>
            <p:cNvPr id="696468" name="Text Box 148"/>
            <p:cNvSpPr txBox="1">
              <a:spLocks noChangeArrowheads="1"/>
            </p:cNvSpPr>
            <p:nvPr/>
          </p:nvSpPr>
          <p:spPr bwMode="auto">
            <a:xfrm>
              <a:off x="1423" y="210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ОВ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</a:t>
              </a:r>
            </a:p>
          </p:txBody>
        </p:sp>
        <p:graphicFrame>
          <p:nvGraphicFramePr>
            <p:cNvPr id="696469" name="Object 149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96" name="Формула" r:id="rId7" imgW="126720" imgH="139680" progId="Equation.3">
                    <p:embed/>
                  </p:oleObj>
                </mc:Choice>
                <mc:Fallback>
                  <p:oleObj name="Формула" r:id="rId7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88"/>
                          <a:ext cx="24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70" name="Line 150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71" name="Line 151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72" name="Text Box 152"/>
          <p:cNvSpPr txBox="1">
            <a:spLocks noChangeArrowheads="1"/>
          </p:cNvSpPr>
          <p:nvPr/>
        </p:nvSpPr>
        <p:spPr bwMode="auto">
          <a:xfrm>
            <a:off x="7928735" y="405703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96465" name="Freeform 145"/>
          <p:cNvSpPr>
            <a:spLocks/>
          </p:cNvSpPr>
          <p:nvPr/>
        </p:nvSpPr>
        <p:spPr bwMode="auto">
          <a:xfrm>
            <a:off x="4162425" y="4562476"/>
            <a:ext cx="292100" cy="1425575"/>
          </a:xfrm>
          <a:custGeom>
            <a:avLst/>
            <a:gdLst>
              <a:gd name="T0" fmla="*/ 0 w 184"/>
              <a:gd name="T1" fmla="*/ 0 h 898"/>
              <a:gd name="T2" fmla="*/ 184 w 184"/>
              <a:gd name="T3" fmla="*/ 898 h 89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898">
                <a:moveTo>
                  <a:pt x="0" y="0"/>
                </a:moveTo>
                <a:lnTo>
                  <a:pt x="184" y="898"/>
                </a:lnTo>
              </a:path>
            </a:pathLst>
          </a:custGeom>
          <a:noFill/>
          <a:ln w="38100" cmpd="sng">
            <a:solidFill>
              <a:srgbClr val="FF0000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" name="Line 113"/>
          <p:cNvSpPr>
            <a:spLocks noChangeShapeType="1"/>
          </p:cNvSpPr>
          <p:nvPr/>
        </p:nvSpPr>
        <p:spPr bwMode="auto">
          <a:xfrm>
            <a:off x="767408" y="689933"/>
            <a:ext cx="45300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" name="Line 113"/>
          <p:cNvSpPr>
            <a:spLocks noChangeShapeType="1"/>
          </p:cNvSpPr>
          <p:nvPr/>
        </p:nvSpPr>
        <p:spPr bwMode="auto">
          <a:xfrm>
            <a:off x="1487488" y="692696"/>
            <a:ext cx="504056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" name="Line 113"/>
          <p:cNvSpPr>
            <a:spLocks noChangeShapeType="1"/>
          </p:cNvSpPr>
          <p:nvPr/>
        </p:nvSpPr>
        <p:spPr bwMode="auto">
          <a:xfrm>
            <a:off x="2639616" y="692696"/>
            <a:ext cx="432048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1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96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9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696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500" fill="hold"/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696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69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500"/>
                                        <p:tgtEl>
                                          <p:spTgt spid="69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500"/>
                                        <p:tgtEl>
                                          <p:spTgt spid="69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696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6" grpId="0" animBg="1"/>
      <p:bldP spid="696443" grpId="0" animBg="1"/>
      <p:bldP spid="696443" grpId="1" animBg="1"/>
      <p:bldP spid="696443" grpId="2" animBg="1"/>
      <p:bldP spid="696473" grpId="0"/>
      <p:bldP spid="696435" grpId="0"/>
      <p:bldP spid="696339" grpId="0"/>
      <p:bldP spid="696464" grpId="0"/>
      <p:bldP spid="696464" grpId="1"/>
      <p:bldP spid="696466" grpId="0" animBg="1"/>
      <p:bldP spid="696472" grpId="0"/>
      <p:bldP spid="696472" grpId="1"/>
      <p:bldP spid="696465" grpId="0" animBg="1"/>
      <p:bldP spid="69646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214" name="Freeform 118"/>
          <p:cNvSpPr>
            <a:spLocks/>
          </p:cNvSpPr>
          <p:nvPr/>
        </p:nvSpPr>
        <p:spPr bwMode="auto">
          <a:xfrm>
            <a:off x="4013200" y="469900"/>
            <a:ext cx="12700" cy="6235700"/>
          </a:xfrm>
          <a:custGeom>
            <a:avLst/>
            <a:gdLst>
              <a:gd name="T0" fmla="*/ 8 w 8"/>
              <a:gd name="T1" fmla="*/ 3928 h 3928"/>
              <a:gd name="T2" fmla="*/ 0 w 8"/>
              <a:gd name="T3" fmla="*/ 0 h 3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3928">
                <a:moveTo>
                  <a:pt x="8" y="3928"/>
                </a:move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38" name="Freeform 142"/>
          <p:cNvSpPr>
            <a:spLocks/>
          </p:cNvSpPr>
          <p:nvPr/>
        </p:nvSpPr>
        <p:spPr bwMode="auto">
          <a:xfrm>
            <a:off x="2819400" y="1066800"/>
            <a:ext cx="1193800" cy="3721100"/>
          </a:xfrm>
          <a:custGeom>
            <a:avLst/>
            <a:gdLst>
              <a:gd name="T0" fmla="*/ 752 w 752"/>
              <a:gd name="T1" fmla="*/ 1176 h 2344"/>
              <a:gd name="T2" fmla="*/ 0 w 752"/>
              <a:gd name="T3" fmla="*/ 0 h 2344"/>
              <a:gd name="T4" fmla="*/ 8 w 752"/>
              <a:gd name="T5" fmla="*/ 2344 h 2344"/>
              <a:gd name="T6" fmla="*/ 752 w 752"/>
              <a:gd name="T7" fmla="*/ 1176 h 2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2" h="2344">
                <a:moveTo>
                  <a:pt x="752" y="1176"/>
                </a:moveTo>
                <a:lnTo>
                  <a:pt x="0" y="0"/>
                </a:lnTo>
                <a:lnTo>
                  <a:pt x="8" y="2344"/>
                </a:lnTo>
                <a:lnTo>
                  <a:pt x="752" y="1176"/>
                </a:lnTo>
                <a:close/>
              </a:path>
            </a:pathLst>
          </a:custGeom>
          <a:noFill/>
          <a:ln w="19050" cap="flat" cmpd="sng">
            <a:solidFill>
              <a:srgbClr val="0033CC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16" name="Text Box 120"/>
          <p:cNvSpPr txBox="1">
            <a:spLocks noChangeArrowheads="1"/>
          </p:cNvSpPr>
          <p:nvPr/>
        </p:nvSpPr>
        <p:spPr bwMode="auto">
          <a:xfrm>
            <a:off x="3505200" y="7620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2217" name="Text Box 121"/>
          <p:cNvSpPr txBox="1">
            <a:spLocks noChangeArrowheads="1"/>
          </p:cNvSpPr>
          <p:nvPr/>
        </p:nvSpPr>
        <p:spPr bwMode="auto">
          <a:xfrm>
            <a:off x="3994150" y="2514600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2272" name="Group 176"/>
          <p:cNvGrpSpPr>
            <a:grpSpLocks/>
          </p:cNvGrpSpPr>
          <p:nvPr/>
        </p:nvGrpSpPr>
        <p:grpSpPr bwMode="auto">
          <a:xfrm>
            <a:off x="3200401" y="1524000"/>
            <a:ext cx="504825" cy="2579688"/>
            <a:chOff x="1056" y="960"/>
            <a:chExt cx="318" cy="1625"/>
          </a:xfrm>
        </p:grpSpPr>
        <p:sp>
          <p:nvSpPr>
            <p:cNvPr id="772248" name="Rectangle 152"/>
            <p:cNvSpPr>
              <a:spLocks noChangeArrowheads="1"/>
            </p:cNvSpPr>
            <p:nvPr/>
          </p:nvSpPr>
          <p:spPr bwMode="auto">
            <a:xfrm>
              <a:off x="1056" y="960"/>
              <a:ext cx="26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</a:p>
          </p:txBody>
        </p:sp>
        <p:sp>
          <p:nvSpPr>
            <p:cNvPr id="772249" name="Rectangle 153"/>
            <p:cNvSpPr>
              <a:spLocks noChangeArrowheads="1"/>
            </p:cNvSpPr>
            <p:nvPr/>
          </p:nvSpPr>
          <p:spPr bwMode="auto">
            <a:xfrm>
              <a:off x="1110" y="2352"/>
              <a:ext cx="26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</a:p>
          </p:txBody>
        </p:sp>
      </p:grpSp>
      <p:sp>
        <p:nvSpPr>
          <p:cNvPr id="772250" name="Rectangle 154"/>
          <p:cNvSpPr>
            <a:spLocks noChangeArrowheads="1"/>
          </p:cNvSpPr>
          <p:nvPr/>
        </p:nvSpPr>
        <p:spPr bwMode="auto">
          <a:xfrm>
            <a:off x="3227388" y="2590800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772271" name="Freeform 175"/>
          <p:cNvSpPr>
            <a:spLocks/>
          </p:cNvSpPr>
          <p:nvPr/>
        </p:nvSpPr>
        <p:spPr bwMode="auto">
          <a:xfrm>
            <a:off x="2819400" y="1143000"/>
            <a:ext cx="1588" cy="3657600"/>
          </a:xfrm>
          <a:custGeom>
            <a:avLst/>
            <a:gdLst>
              <a:gd name="T0" fmla="*/ 0 w 1"/>
              <a:gd name="T1" fmla="*/ 0 h 2304"/>
              <a:gd name="T2" fmla="*/ 0 w 1"/>
              <a:gd name="T3" fmla="*/ 2304 h 23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304">
                <a:moveTo>
                  <a:pt x="0" y="0"/>
                </a:moveTo>
                <a:lnTo>
                  <a:pt x="0" y="2304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13" name="Freeform 117"/>
          <p:cNvSpPr>
            <a:spLocks/>
          </p:cNvSpPr>
          <p:nvPr/>
        </p:nvSpPr>
        <p:spPr bwMode="auto">
          <a:xfrm>
            <a:off x="1828800" y="2924176"/>
            <a:ext cx="4495800" cy="17463"/>
          </a:xfrm>
          <a:custGeom>
            <a:avLst/>
            <a:gdLst>
              <a:gd name="T0" fmla="*/ 0 w 2656"/>
              <a:gd name="T1" fmla="*/ 0 h 8"/>
              <a:gd name="T2" fmla="*/ 2656 w 2656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15" name="Text Box 119"/>
          <p:cNvSpPr txBox="1">
            <a:spLocks noChangeArrowheads="1"/>
          </p:cNvSpPr>
          <p:nvPr/>
        </p:nvSpPr>
        <p:spPr bwMode="auto">
          <a:xfrm>
            <a:off x="5867400" y="22860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772270" name="Group 174"/>
          <p:cNvGrpSpPr>
            <a:grpSpLocks/>
          </p:cNvGrpSpPr>
          <p:nvPr/>
        </p:nvGrpSpPr>
        <p:grpSpPr bwMode="auto">
          <a:xfrm>
            <a:off x="4495800" y="152401"/>
            <a:ext cx="7504113" cy="1384302"/>
            <a:chOff x="1968" y="269"/>
            <a:chExt cx="4727" cy="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2189" name="Text Box 93"/>
                <p:cNvSpPr txBox="1">
                  <a:spLocks noChangeArrowheads="1"/>
                </p:cNvSpPr>
                <p:nvPr/>
              </p:nvSpPr>
              <p:spPr bwMode="auto">
                <a:xfrm>
                  <a:off x="1968" y="269"/>
                  <a:ext cx="4727" cy="8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ru-RU" sz="2800" dirty="0" smtClean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ОА = ОС = 10</a:t>
                  </a:r>
                  <a:r>
                    <a:rPr lang="en-US" sz="28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birlik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</a:t>
                  </a:r>
                  <a:r>
                    <a:rPr lang="ru-RU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sz="28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ОВ </a:t>
                  </a:r>
                  <a:r>
                    <a:rPr lang="ru-RU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=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6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birlikka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teng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bo‘lsa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, </a:t>
                  </a:r>
                  <a:r>
                    <a:rPr lang="ru-RU" sz="28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ОА</a:t>
                  </a:r>
                  <a:r>
                    <a:rPr lang="ru-RU" sz="28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,  ОС,  </a:t>
                  </a:r>
                  <a:r>
                    <a:rPr lang="ru-RU" sz="28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cs typeface="Arial" panose="020B0604020202020204" pitchFamily="34" charset="0"/>
                    </a:rPr>
                    <a:t>АС</a:t>
                  </a:r>
                  <a:r>
                    <a:rPr lang="en-US" sz="280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vektor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2800" dirty="0" err="1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koordinatalarini</a:t>
                  </a:r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toping. (AC</a:t>
                  </a:r>
                  <a14:m>
                    <m:oMath xmlns:m="http://schemas.openxmlformats.org/officeDocument/2006/math"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280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∥</m:t>
                      </m:r>
                      <m:r>
                        <a:rPr lang="en-US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a14:m>
                  <a:r>
                    <a:rPr lang="en-US" sz="2800" dirty="0" smtClean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OY)</a:t>
                  </a:r>
                  <a:endParaRPr lang="ru-RU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72189" name="Text 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68" y="269"/>
                  <a:ext cx="4727" cy="87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707" t="-4405" b="-1145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2243" name="Freeform 147"/>
            <p:cNvSpPr>
              <a:spLocks/>
            </p:cNvSpPr>
            <p:nvPr/>
          </p:nvSpPr>
          <p:spPr bwMode="auto">
            <a:xfrm>
              <a:off x="3248" y="564"/>
              <a:ext cx="232" cy="8"/>
            </a:xfrm>
            <a:custGeom>
              <a:avLst/>
              <a:gdLst>
                <a:gd name="T0" fmla="*/ 0 w 232"/>
                <a:gd name="T1" fmla="*/ 8 h 8"/>
                <a:gd name="T2" fmla="*/ 232 w 23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2" h="8">
                  <a:moveTo>
                    <a:pt x="0" y="8"/>
                  </a:moveTo>
                  <a:lnTo>
                    <a:pt x="232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2244" name="Freeform 148"/>
            <p:cNvSpPr>
              <a:spLocks/>
            </p:cNvSpPr>
            <p:nvPr/>
          </p:nvSpPr>
          <p:spPr bwMode="auto">
            <a:xfrm>
              <a:off x="3747" y="564"/>
              <a:ext cx="232" cy="8"/>
            </a:xfrm>
            <a:custGeom>
              <a:avLst/>
              <a:gdLst>
                <a:gd name="T0" fmla="*/ 0 w 232"/>
                <a:gd name="T1" fmla="*/ 8 h 8"/>
                <a:gd name="T2" fmla="*/ 232 w 23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2" h="8">
                  <a:moveTo>
                    <a:pt x="0" y="8"/>
                  </a:moveTo>
                  <a:lnTo>
                    <a:pt x="232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2245" name="Rectangle 149"/>
          <p:cNvSpPr>
            <a:spLocks noChangeArrowheads="1"/>
          </p:cNvSpPr>
          <p:nvPr/>
        </p:nvSpPr>
        <p:spPr bwMode="auto">
          <a:xfrm>
            <a:off x="2514600" y="685800"/>
            <a:ext cx="3177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772246" name="Rectangle 150"/>
          <p:cNvSpPr>
            <a:spLocks noChangeArrowheads="1"/>
          </p:cNvSpPr>
          <p:nvPr/>
        </p:nvSpPr>
        <p:spPr bwMode="auto">
          <a:xfrm>
            <a:off x="2438400" y="2514600"/>
            <a:ext cx="3097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772247" name="Rectangle 151"/>
          <p:cNvSpPr>
            <a:spLocks noChangeArrowheads="1"/>
          </p:cNvSpPr>
          <p:nvPr/>
        </p:nvSpPr>
        <p:spPr bwMode="auto">
          <a:xfrm>
            <a:off x="2438400" y="4724400"/>
            <a:ext cx="3080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772251" name="Rectangle 155"/>
          <p:cNvSpPr>
            <a:spLocks noChangeArrowheads="1"/>
          </p:cNvSpPr>
          <p:nvPr/>
        </p:nvSpPr>
        <p:spPr bwMode="auto">
          <a:xfrm>
            <a:off x="2514600" y="1828800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grpSp>
        <p:nvGrpSpPr>
          <p:cNvPr id="772254" name="Group 158"/>
          <p:cNvGrpSpPr>
            <a:grpSpLocks/>
          </p:cNvGrpSpPr>
          <p:nvPr/>
        </p:nvGrpSpPr>
        <p:grpSpPr bwMode="auto">
          <a:xfrm>
            <a:off x="7543800" y="2468564"/>
            <a:ext cx="1955800" cy="579437"/>
            <a:chOff x="2656" y="1267"/>
            <a:chExt cx="1232" cy="365"/>
          </a:xfrm>
        </p:grpSpPr>
        <p:sp>
          <p:nvSpPr>
            <p:cNvPr id="772252" name="Rectangle 156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OA{-6; 8}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2253" name="Freeform 157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2260" name="Line 164"/>
          <p:cNvSpPr>
            <a:spLocks noChangeShapeType="1"/>
          </p:cNvSpPr>
          <p:nvPr/>
        </p:nvSpPr>
        <p:spPr bwMode="auto">
          <a:xfrm>
            <a:off x="2819400" y="1066800"/>
            <a:ext cx="1219200" cy="1588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72263" name="Group 167"/>
          <p:cNvGrpSpPr>
            <a:grpSpLocks/>
          </p:cNvGrpSpPr>
          <p:nvPr/>
        </p:nvGrpSpPr>
        <p:grpSpPr bwMode="auto">
          <a:xfrm>
            <a:off x="7620000" y="3459164"/>
            <a:ext cx="1955800" cy="579437"/>
            <a:chOff x="2656" y="1267"/>
            <a:chExt cx="1232" cy="365"/>
          </a:xfrm>
        </p:grpSpPr>
        <p:sp>
          <p:nvSpPr>
            <p:cNvPr id="772264" name="Rectangle 168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OC{-6;-8}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2265" name="Freeform 169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2266" name="Group 170"/>
          <p:cNvGrpSpPr>
            <a:grpSpLocks/>
          </p:cNvGrpSpPr>
          <p:nvPr/>
        </p:nvGrpSpPr>
        <p:grpSpPr bwMode="auto">
          <a:xfrm>
            <a:off x="7620000" y="4449764"/>
            <a:ext cx="2057400" cy="579437"/>
            <a:chOff x="2656" y="1267"/>
            <a:chExt cx="1232" cy="365"/>
          </a:xfrm>
        </p:grpSpPr>
        <p:sp>
          <p:nvSpPr>
            <p:cNvPr id="772267" name="Rectangle 171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AC{0;-16}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2268" name="Freeform 172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2256" name="Freeform 160"/>
          <p:cNvSpPr>
            <a:spLocks/>
          </p:cNvSpPr>
          <p:nvPr/>
        </p:nvSpPr>
        <p:spPr bwMode="auto">
          <a:xfrm>
            <a:off x="2806700" y="1054100"/>
            <a:ext cx="1206500" cy="1879600"/>
          </a:xfrm>
          <a:custGeom>
            <a:avLst/>
            <a:gdLst>
              <a:gd name="T0" fmla="*/ 760 w 760"/>
              <a:gd name="T1" fmla="*/ 1184 h 1184"/>
              <a:gd name="T2" fmla="*/ 0 w 760"/>
              <a:gd name="T3" fmla="*/ 0 h 1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60" h="1184">
                <a:moveTo>
                  <a:pt x="760" y="118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61" name="Freeform 165"/>
          <p:cNvSpPr>
            <a:spLocks/>
          </p:cNvSpPr>
          <p:nvPr/>
        </p:nvSpPr>
        <p:spPr bwMode="auto">
          <a:xfrm flipV="1">
            <a:off x="2819400" y="2921000"/>
            <a:ext cx="1219200" cy="1879600"/>
          </a:xfrm>
          <a:custGeom>
            <a:avLst/>
            <a:gdLst>
              <a:gd name="T0" fmla="*/ 768 w 768"/>
              <a:gd name="T1" fmla="*/ 1184 h 1184"/>
              <a:gd name="T2" fmla="*/ 0 w 768"/>
              <a:gd name="T3" fmla="*/ 0 h 1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68" h="1184">
                <a:moveTo>
                  <a:pt x="768" y="118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262" name="Freeform 166"/>
          <p:cNvSpPr>
            <a:spLocks/>
          </p:cNvSpPr>
          <p:nvPr/>
        </p:nvSpPr>
        <p:spPr bwMode="auto">
          <a:xfrm>
            <a:off x="2803526" y="1062038"/>
            <a:ext cx="28575" cy="3725862"/>
          </a:xfrm>
          <a:custGeom>
            <a:avLst/>
            <a:gdLst>
              <a:gd name="T0" fmla="*/ 0 w 18"/>
              <a:gd name="T1" fmla="*/ 0 h 2347"/>
              <a:gd name="T2" fmla="*/ 18 w 18"/>
              <a:gd name="T3" fmla="*/ 2347 h 234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" h="2347">
                <a:moveTo>
                  <a:pt x="0" y="0"/>
                </a:moveTo>
                <a:lnTo>
                  <a:pt x="18" y="2347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Freeform 147"/>
          <p:cNvSpPr>
            <a:spLocks/>
          </p:cNvSpPr>
          <p:nvPr/>
        </p:nvSpPr>
        <p:spPr bwMode="auto">
          <a:xfrm>
            <a:off x="5655692" y="620688"/>
            <a:ext cx="368300" cy="12700"/>
          </a:xfrm>
          <a:custGeom>
            <a:avLst/>
            <a:gdLst>
              <a:gd name="T0" fmla="*/ 0 w 232"/>
              <a:gd name="T1" fmla="*/ 8 h 8"/>
              <a:gd name="T2" fmla="*/ 232 w 232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2" h="8">
                <a:moveTo>
                  <a:pt x="0" y="8"/>
                </a:moveTo>
                <a:lnTo>
                  <a:pt x="232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9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2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2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7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2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72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72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72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7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77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7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"/>
                                        <p:tgtEl>
                                          <p:spTgt spid="77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72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72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77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7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72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72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77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77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7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33333E-6 L 0.07578 0.20486 L 0.1 0.26459 " pathEditMode="relative" rAng="0" ptsTypes="AAA">
                                      <p:cBhvr>
                                        <p:cTn id="63" dur="2000" fill="hold"/>
                                        <p:tgtEl>
                                          <p:spTgt spid="772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2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2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77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2250" grpId="0"/>
      <p:bldP spid="772271" grpId="0" animBg="1"/>
      <p:bldP spid="772271" grpId="1" animBg="1"/>
      <p:bldP spid="772251" grpId="0"/>
      <p:bldP spid="772260" grpId="0" animBg="1"/>
      <p:bldP spid="772256" grpId="0" animBg="1"/>
      <p:bldP spid="772261" grpId="0" animBg="1"/>
      <p:bldP spid="7722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92" name="Freeform 48"/>
          <p:cNvSpPr>
            <a:spLocks/>
          </p:cNvSpPr>
          <p:nvPr/>
        </p:nvSpPr>
        <p:spPr bwMode="auto">
          <a:xfrm>
            <a:off x="2320926" y="3017838"/>
            <a:ext cx="4359275" cy="1714500"/>
          </a:xfrm>
          <a:custGeom>
            <a:avLst/>
            <a:gdLst>
              <a:gd name="T0" fmla="*/ 0 w 2746"/>
              <a:gd name="T1" fmla="*/ 1080 h 1080"/>
              <a:gd name="T2" fmla="*/ 2746 w 2746"/>
              <a:gd name="T3" fmla="*/ 0 h 10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46" h="1080">
                <a:moveTo>
                  <a:pt x="0" y="1080"/>
                </a:moveTo>
                <a:lnTo>
                  <a:pt x="2746" y="0"/>
                </a:lnTo>
              </a:path>
            </a:pathLst>
          </a:custGeom>
          <a:noFill/>
          <a:ln w="38100" cmpd="sng">
            <a:solidFill>
              <a:srgbClr val="0099CC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71" name="Freeform 27"/>
          <p:cNvSpPr>
            <a:spLocks/>
          </p:cNvSpPr>
          <p:nvPr/>
        </p:nvSpPr>
        <p:spPr bwMode="auto">
          <a:xfrm>
            <a:off x="2362200" y="3005138"/>
            <a:ext cx="4330700" cy="1714500"/>
          </a:xfrm>
          <a:custGeom>
            <a:avLst/>
            <a:gdLst>
              <a:gd name="T0" fmla="*/ 0 w 2728"/>
              <a:gd name="T1" fmla="*/ 1072 h 1080"/>
              <a:gd name="T2" fmla="*/ 800 w 2728"/>
              <a:gd name="T3" fmla="*/ 16 h 1080"/>
              <a:gd name="T4" fmla="*/ 2728 w 2728"/>
              <a:gd name="T5" fmla="*/ 0 h 1080"/>
              <a:gd name="T6" fmla="*/ 1912 w 2728"/>
              <a:gd name="T7" fmla="*/ 1080 h 1080"/>
              <a:gd name="T8" fmla="*/ 0 w 2728"/>
              <a:gd name="T9" fmla="*/ 1072 h 1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28" h="1080">
                <a:moveTo>
                  <a:pt x="0" y="1072"/>
                </a:moveTo>
                <a:lnTo>
                  <a:pt x="800" y="16"/>
                </a:lnTo>
                <a:lnTo>
                  <a:pt x="2728" y="0"/>
                </a:lnTo>
                <a:lnTo>
                  <a:pt x="1912" y="1080"/>
                </a:lnTo>
                <a:lnTo>
                  <a:pt x="0" y="1072"/>
                </a:lnTo>
                <a:close/>
              </a:path>
            </a:pathLst>
          </a:custGeom>
          <a:noFill/>
          <a:ln w="19050" cap="flat" cmpd="sng">
            <a:solidFill>
              <a:srgbClr val="0033CC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58" name="Freeform 14"/>
          <p:cNvSpPr>
            <a:spLocks/>
          </p:cNvSpPr>
          <p:nvPr/>
        </p:nvSpPr>
        <p:spPr bwMode="auto">
          <a:xfrm>
            <a:off x="1879600" y="4719639"/>
            <a:ext cx="5562600" cy="1587"/>
          </a:xfrm>
          <a:custGeom>
            <a:avLst/>
            <a:gdLst>
              <a:gd name="T0" fmla="*/ 0 w 3504"/>
              <a:gd name="T1" fmla="*/ 0 h 1"/>
              <a:gd name="T2" fmla="*/ 3504 w 35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504" h="1">
                <a:moveTo>
                  <a:pt x="0" y="0"/>
                </a:moveTo>
                <a:lnTo>
                  <a:pt x="3504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59" name="Freeform 15"/>
          <p:cNvSpPr>
            <a:spLocks/>
          </p:cNvSpPr>
          <p:nvPr/>
        </p:nvSpPr>
        <p:spPr bwMode="auto">
          <a:xfrm>
            <a:off x="2324100" y="2281238"/>
            <a:ext cx="12700" cy="3098800"/>
          </a:xfrm>
          <a:custGeom>
            <a:avLst/>
            <a:gdLst>
              <a:gd name="T0" fmla="*/ 0 w 8"/>
              <a:gd name="T1" fmla="*/ 1952 h 1952"/>
              <a:gd name="T2" fmla="*/ 8 w 8"/>
              <a:gd name="T3" fmla="*/ 0 h 19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1952">
                <a:moveTo>
                  <a:pt x="0" y="1952"/>
                </a:moveTo>
                <a:lnTo>
                  <a:pt x="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60" name="Text Box 16"/>
          <p:cNvSpPr txBox="1">
            <a:spLocks noChangeArrowheads="1"/>
          </p:cNvSpPr>
          <p:nvPr/>
        </p:nvSpPr>
        <p:spPr bwMode="auto">
          <a:xfrm>
            <a:off x="7010400" y="4097339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4161" name="Text Box 17"/>
          <p:cNvSpPr txBox="1">
            <a:spLocks noChangeArrowheads="1"/>
          </p:cNvSpPr>
          <p:nvPr/>
        </p:nvSpPr>
        <p:spPr bwMode="auto">
          <a:xfrm>
            <a:off x="1930400" y="182880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4162" name="Text Box 18"/>
          <p:cNvSpPr txBox="1">
            <a:spLocks noChangeArrowheads="1"/>
          </p:cNvSpPr>
          <p:nvPr/>
        </p:nvSpPr>
        <p:spPr bwMode="auto">
          <a:xfrm>
            <a:off x="1847850" y="4702175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184" name="Group 40"/>
          <p:cNvGrpSpPr>
            <a:grpSpLocks/>
          </p:cNvGrpSpPr>
          <p:nvPr/>
        </p:nvGrpSpPr>
        <p:grpSpPr bwMode="auto">
          <a:xfrm>
            <a:off x="407987" y="192602"/>
            <a:ext cx="11520488" cy="1354138"/>
            <a:chOff x="-343" y="48"/>
            <a:chExt cx="7257" cy="853"/>
          </a:xfrm>
        </p:grpSpPr>
        <p:sp>
          <p:nvSpPr>
            <p:cNvPr id="774155" name="Text Box 11"/>
            <p:cNvSpPr txBox="1">
              <a:spLocks noChangeArrowheads="1"/>
            </p:cNvSpPr>
            <p:nvPr/>
          </p:nvSpPr>
          <p:spPr bwMode="auto">
            <a:xfrm>
              <a:off x="-343" y="48"/>
              <a:ext cx="7257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OABC 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parallelogrammning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ОА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tomoni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6, ОС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tomoni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  АОС = 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60</a:t>
              </a:r>
              <a:r>
                <a:rPr lang="ru-RU" sz="2400" b="1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2400" b="1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bo‘lsa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4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ОА</a:t>
              </a:r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  ОС,  ОВ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vektorlarni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koordinatalarini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toping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ifodasini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tuzing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774175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6609636"/>
                </p:ext>
              </p:extLst>
            </p:nvPr>
          </p:nvGraphicFramePr>
          <p:xfrm>
            <a:off x="-343" y="392"/>
            <a:ext cx="244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8" name="Формула" r:id="rId4" imgW="164880" imgH="152280" progId="Equation.3">
                    <p:embed/>
                  </p:oleObj>
                </mc:Choice>
                <mc:Fallback>
                  <p:oleObj name="Формула" r:id="rId4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43" y="392"/>
                          <a:ext cx="244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74185" name="Text Box 41"/>
          <p:cNvSpPr txBox="1">
            <a:spLocks noChangeArrowheads="1"/>
          </p:cNvSpPr>
          <p:nvPr/>
        </p:nvSpPr>
        <p:spPr bwMode="auto">
          <a:xfrm>
            <a:off x="3429000" y="26368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6" name="Text Box 42"/>
          <p:cNvSpPr txBox="1">
            <a:spLocks noChangeArrowheads="1"/>
          </p:cNvSpPr>
          <p:nvPr/>
        </p:nvSpPr>
        <p:spPr bwMode="auto">
          <a:xfrm>
            <a:off x="6705600" y="2713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7" name="Text Box 43"/>
          <p:cNvSpPr txBox="1">
            <a:spLocks noChangeArrowheads="1"/>
          </p:cNvSpPr>
          <p:nvPr/>
        </p:nvSpPr>
        <p:spPr bwMode="auto">
          <a:xfrm>
            <a:off x="5213350" y="46942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88" name="Text Box 44"/>
          <p:cNvSpPr txBox="1">
            <a:spLocks noChangeArrowheads="1"/>
          </p:cNvSpPr>
          <p:nvPr/>
        </p:nvSpPr>
        <p:spPr bwMode="auto">
          <a:xfrm>
            <a:off x="2743200" y="3475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74190" name="Text Box 46"/>
          <p:cNvSpPr txBox="1">
            <a:spLocks noChangeArrowheads="1"/>
          </p:cNvSpPr>
          <p:nvPr/>
        </p:nvSpPr>
        <p:spPr bwMode="auto">
          <a:xfrm>
            <a:off x="2438400" y="4389439"/>
            <a:ext cx="577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60</a:t>
            </a:r>
            <a:r>
              <a:rPr lang="ru-RU" sz="20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000"/>
          </a:p>
        </p:txBody>
      </p:sp>
      <p:sp>
        <p:nvSpPr>
          <p:cNvPr id="774191" name="Freeform 47"/>
          <p:cNvSpPr>
            <a:spLocks/>
          </p:cNvSpPr>
          <p:nvPr/>
        </p:nvSpPr>
        <p:spPr bwMode="auto">
          <a:xfrm>
            <a:off x="2324100" y="2992438"/>
            <a:ext cx="1346200" cy="1739900"/>
          </a:xfrm>
          <a:custGeom>
            <a:avLst/>
            <a:gdLst>
              <a:gd name="T0" fmla="*/ 0 w 848"/>
              <a:gd name="T1" fmla="*/ 1096 h 1096"/>
              <a:gd name="T2" fmla="*/ 848 w 848"/>
              <a:gd name="T3" fmla="*/ 0 h 10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48" h="1096">
                <a:moveTo>
                  <a:pt x="0" y="1096"/>
                </a:moveTo>
                <a:lnTo>
                  <a:pt x="848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193" name="Freeform 49"/>
          <p:cNvSpPr>
            <a:spLocks/>
          </p:cNvSpPr>
          <p:nvPr/>
        </p:nvSpPr>
        <p:spPr bwMode="auto">
          <a:xfrm>
            <a:off x="2324100" y="4719639"/>
            <a:ext cx="3073400" cy="1587"/>
          </a:xfrm>
          <a:custGeom>
            <a:avLst/>
            <a:gdLst>
              <a:gd name="T0" fmla="*/ 0 w 1936"/>
              <a:gd name="T1" fmla="*/ 0 h 1"/>
              <a:gd name="T2" fmla="*/ 1936 w 19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36" h="1">
                <a:moveTo>
                  <a:pt x="0" y="0"/>
                </a:moveTo>
                <a:lnTo>
                  <a:pt x="1936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74196" name="Group 52"/>
          <p:cNvGrpSpPr>
            <a:grpSpLocks/>
          </p:cNvGrpSpPr>
          <p:nvPr/>
        </p:nvGrpSpPr>
        <p:grpSpPr bwMode="auto">
          <a:xfrm>
            <a:off x="3352800" y="3043238"/>
            <a:ext cx="292100" cy="1663700"/>
            <a:chOff x="1296" y="1648"/>
            <a:chExt cx="184" cy="1048"/>
          </a:xfrm>
        </p:grpSpPr>
        <p:sp>
          <p:nvSpPr>
            <p:cNvPr id="774194" name="Freeform 50"/>
            <p:cNvSpPr>
              <a:spLocks/>
            </p:cNvSpPr>
            <p:nvPr/>
          </p:nvSpPr>
          <p:spPr bwMode="auto">
            <a:xfrm>
              <a:off x="1456" y="1648"/>
              <a:ext cx="24" cy="1048"/>
            </a:xfrm>
            <a:custGeom>
              <a:avLst/>
              <a:gdLst>
                <a:gd name="T0" fmla="*/ 24 w 24"/>
                <a:gd name="T1" fmla="*/ 0 h 1048"/>
                <a:gd name="T2" fmla="*/ 0 w 24"/>
                <a:gd name="T3" fmla="*/ 1048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1048">
                  <a:moveTo>
                    <a:pt x="24" y="0"/>
                  </a:moveTo>
                  <a:lnTo>
                    <a:pt x="0" y="1048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195" name="Freeform 51"/>
            <p:cNvSpPr>
              <a:spLocks/>
            </p:cNvSpPr>
            <p:nvPr/>
          </p:nvSpPr>
          <p:spPr bwMode="auto">
            <a:xfrm>
              <a:off x="1296" y="254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198" name="Group 54"/>
          <p:cNvGrpSpPr>
            <a:grpSpLocks/>
          </p:cNvGrpSpPr>
          <p:nvPr/>
        </p:nvGrpSpPr>
        <p:grpSpPr bwMode="auto">
          <a:xfrm>
            <a:off x="2362200" y="4770435"/>
            <a:ext cx="2895600" cy="579307"/>
            <a:chOff x="672" y="2736"/>
            <a:chExt cx="1824" cy="265"/>
          </a:xfrm>
        </p:grpSpPr>
        <p:sp>
          <p:nvSpPr>
            <p:cNvPr id="774189" name="Text Box 45"/>
            <p:cNvSpPr txBox="1">
              <a:spLocks noChangeArrowheads="1"/>
            </p:cNvSpPr>
            <p:nvPr/>
          </p:nvSpPr>
          <p:spPr bwMode="auto">
            <a:xfrm>
              <a:off x="1460" y="2832"/>
              <a:ext cx="364" cy="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8</a:t>
              </a:r>
              <a:endParaRPr lang="ru-RU">
                <a:solidFill>
                  <a:srgbClr val="3333FF"/>
                </a:solidFill>
              </a:endParaRPr>
            </a:p>
          </p:txBody>
        </p:sp>
        <p:sp>
          <p:nvSpPr>
            <p:cNvPr id="774197" name="Freeform 53"/>
            <p:cNvSpPr>
              <a:spLocks/>
            </p:cNvSpPr>
            <p:nvPr/>
          </p:nvSpPr>
          <p:spPr bwMode="auto">
            <a:xfrm>
              <a:off x="672" y="2736"/>
              <a:ext cx="1824" cy="144"/>
            </a:xfrm>
            <a:custGeom>
              <a:avLst/>
              <a:gdLst>
                <a:gd name="T0" fmla="*/ 0 w 1824"/>
                <a:gd name="T1" fmla="*/ 0 h 144"/>
                <a:gd name="T2" fmla="*/ 768 w 1824"/>
                <a:gd name="T3" fmla="*/ 144 h 144"/>
                <a:gd name="T4" fmla="*/ 1824 w 1824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24" h="144">
                  <a:moveTo>
                    <a:pt x="0" y="0"/>
                  </a:moveTo>
                  <a:cubicBezTo>
                    <a:pt x="232" y="72"/>
                    <a:pt x="464" y="144"/>
                    <a:pt x="768" y="144"/>
                  </a:cubicBezTo>
                  <a:cubicBezTo>
                    <a:pt x="1072" y="144"/>
                    <a:pt x="1448" y="72"/>
                    <a:pt x="1824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4199" name="Text Box 55"/>
          <p:cNvSpPr txBox="1">
            <a:spLocks noChangeArrowheads="1"/>
          </p:cNvSpPr>
          <p:nvPr/>
        </p:nvSpPr>
        <p:spPr bwMode="auto">
          <a:xfrm>
            <a:off x="2819400" y="4618038"/>
            <a:ext cx="577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200" name="Group 56"/>
          <p:cNvGrpSpPr>
            <a:grpSpLocks/>
          </p:cNvGrpSpPr>
          <p:nvPr/>
        </p:nvGrpSpPr>
        <p:grpSpPr bwMode="auto">
          <a:xfrm>
            <a:off x="6400800" y="3017838"/>
            <a:ext cx="292100" cy="1676400"/>
            <a:chOff x="1296" y="1648"/>
            <a:chExt cx="184" cy="1048"/>
          </a:xfrm>
        </p:grpSpPr>
        <p:sp>
          <p:nvSpPr>
            <p:cNvPr id="774201" name="Freeform 57"/>
            <p:cNvSpPr>
              <a:spLocks/>
            </p:cNvSpPr>
            <p:nvPr/>
          </p:nvSpPr>
          <p:spPr bwMode="auto">
            <a:xfrm>
              <a:off x="1456" y="1648"/>
              <a:ext cx="24" cy="1048"/>
            </a:xfrm>
            <a:custGeom>
              <a:avLst/>
              <a:gdLst>
                <a:gd name="T0" fmla="*/ 24 w 24"/>
                <a:gd name="T1" fmla="*/ 0 h 1048"/>
                <a:gd name="T2" fmla="*/ 0 w 24"/>
                <a:gd name="T3" fmla="*/ 1048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1048">
                  <a:moveTo>
                    <a:pt x="24" y="0"/>
                  </a:moveTo>
                  <a:lnTo>
                    <a:pt x="0" y="1048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dash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02" name="Freeform 58"/>
            <p:cNvSpPr>
              <a:spLocks/>
            </p:cNvSpPr>
            <p:nvPr/>
          </p:nvSpPr>
          <p:spPr bwMode="auto">
            <a:xfrm>
              <a:off x="1296" y="254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06" name="Group 62"/>
          <p:cNvGrpSpPr>
            <a:grpSpLocks/>
          </p:cNvGrpSpPr>
          <p:nvPr/>
        </p:nvGrpSpPr>
        <p:grpSpPr bwMode="auto">
          <a:xfrm>
            <a:off x="2286000" y="4770440"/>
            <a:ext cx="4267200" cy="1238250"/>
            <a:chOff x="624" y="2736"/>
            <a:chExt cx="2688" cy="780"/>
          </a:xfrm>
        </p:grpSpPr>
        <p:sp>
          <p:nvSpPr>
            <p:cNvPr id="774203" name="Freeform 59"/>
            <p:cNvSpPr>
              <a:spLocks/>
            </p:cNvSpPr>
            <p:nvPr/>
          </p:nvSpPr>
          <p:spPr bwMode="auto">
            <a:xfrm>
              <a:off x="624" y="2736"/>
              <a:ext cx="2688" cy="584"/>
            </a:xfrm>
            <a:custGeom>
              <a:avLst/>
              <a:gdLst>
                <a:gd name="T0" fmla="*/ 0 w 2688"/>
                <a:gd name="T1" fmla="*/ 0 h 584"/>
                <a:gd name="T2" fmla="*/ 1288 w 2688"/>
                <a:gd name="T3" fmla="*/ 584 h 584"/>
                <a:gd name="T4" fmla="*/ 2688 w 2688"/>
                <a:gd name="T5" fmla="*/ 0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88" h="584">
                  <a:moveTo>
                    <a:pt x="0" y="0"/>
                  </a:moveTo>
                  <a:cubicBezTo>
                    <a:pt x="215" y="97"/>
                    <a:pt x="840" y="584"/>
                    <a:pt x="1288" y="584"/>
                  </a:cubicBezTo>
                  <a:cubicBezTo>
                    <a:pt x="1736" y="584"/>
                    <a:pt x="2396" y="122"/>
                    <a:pt x="2688" y="0"/>
                  </a:cubicBez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04" name="Text Box 60"/>
            <p:cNvSpPr txBox="1">
              <a:spLocks noChangeArrowheads="1"/>
            </p:cNvSpPr>
            <p:nvPr/>
          </p:nvSpPr>
          <p:spPr bwMode="auto">
            <a:xfrm>
              <a:off x="1824" y="3264"/>
              <a:ext cx="36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ru-RU" sz="2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11</a:t>
              </a:r>
              <a:endParaRPr lang="ru-RU">
                <a:solidFill>
                  <a:srgbClr val="3333FF"/>
                </a:solidFill>
              </a:endParaRPr>
            </a:p>
          </p:txBody>
        </p:sp>
      </p:grpSp>
      <p:sp>
        <p:nvSpPr>
          <p:cNvPr id="774205" name="Text Box 61"/>
          <p:cNvSpPr txBox="1">
            <a:spLocks noChangeArrowheads="1"/>
          </p:cNvSpPr>
          <p:nvPr/>
        </p:nvSpPr>
        <p:spPr bwMode="auto">
          <a:xfrm>
            <a:off x="5867400" y="4618038"/>
            <a:ext cx="577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>
              <a:solidFill>
                <a:srgbClr val="3333FF"/>
              </a:solidFill>
            </a:endParaRPr>
          </a:p>
        </p:txBody>
      </p:sp>
      <p:grpSp>
        <p:nvGrpSpPr>
          <p:cNvPr id="774211" name="Group 67"/>
          <p:cNvGrpSpPr>
            <a:grpSpLocks/>
          </p:cNvGrpSpPr>
          <p:nvPr/>
        </p:nvGrpSpPr>
        <p:grpSpPr bwMode="auto">
          <a:xfrm>
            <a:off x="3200400" y="3287714"/>
            <a:ext cx="577850" cy="492125"/>
            <a:chOff x="1056" y="1802"/>
            <a:chExt cx="364" cy="310"/>
          </a:xfrm>
        </p:grpSpPr>
        <p:sp>
          <p:nvSpPr>
            <p:cNvPr id="774207" name="Text Box 63"/>
            <p:cNvSpPr txBox="1">
              <a:spLocks noChangeArrowheads="1"/>
            </p:cNvSpPr>
            <p:nvPr/>
          </p:nvSpPr>
          <p:spPr bwMode="auto">
            <a:xfrm>
              <a:off x="1056" y="1862"/>
              <a:ext cx="3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30</a:t>
              </a:r>
              <a:r>
                <a:rPr lang="ru-RU" sz="2000" baseline="30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  <a:endParaRPr lang="ru-RU" sz="2000"/>
            </a:p>
          </p:txBody>
        </p:sp>
        <p:grpSp>
          <p:nvGrpSpPr>
            <p:cNvPr id="774210" name="Group 66"/>
            <p:cNvGrpSpPr>
              <a:grpSpLocks/>
            </p:cNvGrpSpPr>
            <p:nvPr/>
          </p:nvGrpSpPr>
          <p:grpSpPr bwMode="auto">
            <a:xfrm>
              <a:off x="1178" y="1802"/>
              <a:ext cx="152" cy="77"/>
              <a:chOff x="1178" y="1802"/>
              <a:chExt cx="152" cy="77"/>
            </a:xfrm>
          </p:grpSpPr>
          <p:sp>
            <p:nvSpPr>
              <p:cNvPr id="774208" name="Freeform 64"/>
              <p:cNvSpPr>
                <a:spLocks/>
              </p:cNvSpPr>
              <p:nvPr/>
            </p:nvSpPr>
            <p:spPr bwMode="auto">
              <a:xfrm>
                <a:off x="1178" y="1826"/>
                <a:ext cx="152" cy="53"/>
              </a:xfrm>
              <a:custGeom>
                <a:avLst/>
                <a:gdLst>
                  <a:gd name="T0" fmla="*/ 0 w 152"/>
                  <a:gd name="T1" fmla="*/ 0 h 53"/>
                  <a:gd name="T2" fmla="*/ 70 w 152"/>
                  <a:gd name="T3" fmla="*/ 46 h 53"/>
                  <a:gd name="T4" fmla="*/ 152 w 152"/>
                  <a:gd name="T5" fmla="*/ 44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2" h="53">
                    <a:moveTo>
                      <a:pt x="0" y="0"/>
                    </a:moveTo>
                    <a:cubicBezTo>
                      <a:pt x="11" y="8"/>
                      <a:pt x="45" y="39"/>
                      <a:pt x="70" y="46"/>
                    </a:cubicBezTo>
                    <a:cubicBezTo>
                      <a:pt x="95" y="53"/>
                      <a:pt x="135" y="44"/>
                      <a:pt x="152" y="44"/>
                    </a:cubicBez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4209" name="Freeform 65"/>
              <p:cNvSpPr>
                <a:spLocks/>
              </p:cNvSpPr>
              <p:nvPr/>
            </p:nvSpPr>
            <p:spPr bwMode="auto">
              <a:xfrm>
                <a:off x="1204" y="1802"/>
                <a:ext cx="126" cy="35"/>
              </a:xfrm>
              <a:custGeom>
                <a:avLst/>
                <a:gdLst>
                  <a:gd name="T0" fmla="*/ 0 w 126"/>
                  <a:gd name="T1" fmla="*/ 0 h 35"/>
                  <a:gd name="T2" fmla="*/ 60 w 126"/>
                  <a:gd name="T3" fmla="*/ 30 h 35"/>
                  <a:gd name="T4" fmla="*/ 126 w 126"/>
                  <a:gd name="T5" fmla="*/ 3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6" h="35">
                    <a:moveTo>
                      <a:pt x="0" y="0"/>
                    </a:moveTo>
                    <a:cubicBezTo>
                      <a:pt x="10" y="5"/>
                      <a:pt x="39" y="25"/>
                      <a:pt x="60" y="30"/>
                    </a:cubicBezTo>
                    <a:cubicBezTo>
                      <a:pt x="81" y="35"/>
                      <a:pt x="112" y="32"/>
                      <a:pt x="126" y="32"/>
                    </a:cubicBez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74224" name="Group 80"/>
          <p:cNvGrpSpPr>
            <a:grpSpLocks/>
          </p:cNvGrpSpPr>
          <p:nvPr/>
        </p:nvGrpSpPr>
        <p:grpSpPr bwMode="auto">
          <a:xfrm>
            <a:off x="8153400" y="1219200"/>
            <a:ext cx="1955800" cy="579438"/>
            <a:chOff x="2656" y="1267"/>
            <a:chExt cx="1232" cy="365"/>
          </a:xfrm>
        </p:grpSpPr>
        <p:sp>
          <p:nvSpPr>
            <p:cNvPr id="774225" name="Rectangle 81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OC{</a:t>
              </a:r>
              <a:r>
                <a: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8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0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4226" name="Freeform 82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27" name="Group 83"/>
          <p:cNvGrpSpPr>
            <a:grpSpLocks/>
          </p:cNvGrpSpPr>
          <p:nvPr/>
        </p:nvGrpSpPr>
        <p:grpSpPr bwMode="auto">
          <a:xfrm>
            <a:off x="8153399" y="1981201"/>
            <a:ext cx="2767445" cy="631826"/>
            <a:chOff x="2656" y="1267"/>
            <a:chExt cx="1598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28" name="Rectangle 84"/>
                <p:cNvSpPr>
                  <a:spLocks noChangeArrowheads="1"/>
                </p:cNvSpPr>
                <p:nvPr/>
              </p:nvSpPr>
              <p:spPr bwMode="auto">
                <a:xfrm>
                  <a:off x="2656" y="1267"/>
                  <a:ext cx="1598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OA{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;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dirty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}</a:t>
                  </a:r>
                  <a:endParaRPr lang="ru-RU" sz="3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28" name="Rectangle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656" y="1267"/>
                  <a:ext cx="1598" cy="39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5727" t="-8654" b="-3461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29" name="Freeform 85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41" name="Group 97"/>
          <p:cNvGrpSpPr>
            <a:grpSpLocks/>
          </p:cNvGrpSpPr>
          <p:nvPr/>
        </p:nvGrpSpPr>
        <p:grpSpPr bwMode="auto">
          <a:xfrm>
            <a:off x="8153401" y="2773361"/>
            <a:ext cx="3198813" cy="631824"/>
            <a:chOff x="3984" y="2640"/>
            <a:chExt cx="2015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36" name="Rectangle 92"/>
                <p:cNvSpPr>
                  <a:spLocks noChangeArrowheads="1"/>
                </p:cNvSpPr>
                <p:nvPr/>
              </p:nvSpPr>
              <p:spPr bwMode="auto">
                <a:xfrm>
                  <a:off x="3984" y="2640"/>
                  <a:ext cx="2015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OB{</a:t>
                  </a:r>
                  <a:r>
                    <a:rPr lang="ru-RU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11</a:t>
                  </a:r>
                  <a:r>
                    <a:rPr lang="en-US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;</a:t>
                  </a:r>
                  <a:r>
                    <a:rPr lang="en-US" sz="3200" dirty="0">
                      <a:solidFill>
                        <a:schemeClr val="tx1"/>
                      </a:solidFill>
                    </a:rPr>
                    <a:t> 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ru-RU" sz="32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dirty="0" smtClean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}</a:t>
                  </a:r>
                  <a:endParaRPr lang="ru-RU" sz="3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36" name="Rectangle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84" y="2640"/>
                  <a:ext cx="2015" cy="39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5153" t="-8654" b="-33654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37" name="Freeform 93"/>
            <p:cNvSpPr>
              <a:spLocks/>
            </p:cNvSpPr>
            <p:nvPr/>
          </p:nvSpPr>
          <p:spPr bwMode="auto">
            <a:xfrm>
              <a:off x="4071" y="2677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62" name="Group 118"/>
          <p:cNvGrpSpPr>
            <a:grpSpLocks/>
          </p:cNvGrpSpPr>
          <p:nvPr/>
        </p:nvGrpSpPr>
        <p:grpSpPr bwMode="auto">
          <a:xfrm>
            <a:off x="8244284" y="4314015"/>
            <a:ext cx="3224213" cy="631825"/>
            <a:chOff x="3489" y="3265"/>
            <a:chExt cx="2031" cy="398"/>
          </a:xfrm>
        </p:grpSpPr>
        <p:sp>
          <p:nvSpPr>
            <p:cNvPr id="774247" name="Line 103"/>
            <p:cNvSpPr>
              <a:spLocks noChangeShapeType="1"/>
            </p:cNvSpPr>
            <p:nvPr/>
          </p:nvSpPr>
          <p:spPr bwMode="auto">
            <a:xfrm>
              <a:off x="4159" y="3363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48" name="Line 104"/>
            <p:cNvSpPr>
              <a:spLocks noChangeShapeType="1"/>
            </p:cNvSpPr>
            <p:nvPr/>
          </p:nvSpPr>
          <p:spPr bwMode="auto">
            <a:xfrm>
              <a:off x="4948" y="3305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56" name="Rectangle 112"/>
                <p:cNvSpPr>
                  <a:spLocks noChangeArrowheads="1"/>
                </p:cNvSpPr>
                <p:nvPr/>
              </p:nvSpPr>
              <p:spPr bwMode="auto">
                <a:xfrm>
                  <a:off x="3489" y="3265"/>
                  <a:ext cx="2031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OA=</a:t>
                  </a:r>
                  <a:r>
                    <a:rPr lang="ru-RU" sz="3200" dirty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3</a:t>
                  </a:r>
                  <a:r>
                    <a:rPr lang="en-US" sz="3200" i="1" dirty="0" err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</a:t>
                  </a:r>
                  <a:r>
                    <a:rPr lang="en-US" sz="3200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i="1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+</a:t>
                  </a:r>
                  <a:r>
                    <a:rPr lang="en-US" sz="3200" dirty="0" smtClean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sz="3200" dirty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en-US" sz="3200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j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ru-RU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    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32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56" name="Rectangle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89" y="3265"/>
                  <a:ext cx="2031" cy="39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4915" t="-8738" b="-34951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57" name="Freeform 113"/>
            <p:cNvSpPr>
              <a:spLocks/>
            </p:cNvSpPr>
            <p:nvPr/>
          </p:nvSpPr>
          <p:spPr bwMode="auto">
            <a:xfrm>
              <a:off x="3562" y="3305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84" name="Group 140"/>
          <p:cNvGrpSpPr>
            <a:grpSpLocks/>
          </p:cNvGrpSpPr>
          <p:nvPr/>
        </p:nvGrpSpPr>
        <p:grpSpPr bwMode="auto">
          <a:xfrm>
            <a:off x="8274461" y="5036989"/>
            <a:ext cx="3294063" cy="631824"/>
            <a:chOff x="3984" y="3600"/>
            <a:chExt cx="2075" cy="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4277" name="Rectangle 133"/>
                <p:cNvSpPr>
                  <a:spLocks noChangeArrowheads="1"/>
                </p:cNvSpPr>
                <p:nvPr/>
              </p:nvSpPr>
              <p:spPr bwMode="auto">
                <a:xfrm>
                  <a:off x="3984" y="3600"/>
                  <a:ext cx="2075" cy="3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sz="3200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OB=11</a:t>
                  </a:r>
                  <a:r>
                    <a:rPr lang="en-US" sz="3200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 </a:t>
                  </a:r>
                  <a:r>
                    <a:rPr lang="en-US" sz="3200" i="1" dirty="0" smtClean="0"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+</a:t>
                  </a:r>
                  <a:r>
                    <a:rPr lang="en-US" sz="3200" dirty="0"/>
                    <a:t>3</a:t>
                  </a:r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rad>
                    </m:oMath>
                  </a14:m>
                  <a:r>
                    <a:rPr lang="en-US" sz="3200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j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r>
                    <a:rPr lang="ru-RU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    </a:t>
                  </a:r>
                  <a:r>
                    <a:rPr lang="en-US" sz="3200" dirty="0" smtClean="0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3200" dirty="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74277" name="Rectangle 1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84" y="3600"/>
                  <a:ext cx="2075" cy="39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4806" t="-8654" b="-34615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2"/>
                      </a:solidFill>
                      <a:miter lim="800000"/>
                      <a:headEnd type="none" w="lg" len="lg"/>
                      <a:tailEnd type="none" w="lg" len="lg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4275" name="Line 131"/>
            <p:cNvSpPr>
              <a:spLocks noChangeShapeType="1"/>
            </p:cNvSpPr>
            <p:nvPr/>
          </p:nvSpPr>
          <p:spPr bwMode="auto">
            <a:xfrm>
              <a:off x="4800" y="3648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76" name="Line 132"/>
            <p:cNvSpPr>
              <a:spLocks noChangeShapeType="1"/>
            </p:cNvSpPr>
            <p:nvPr/>
          </p:nvSpPr>
          <p:spPr bwMode="auto">
            <a:xfrm>
              <a:off x="5579" y="3637"/>
              <a:ext cx="144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4278" name="Freeform 134"/>
            <p:cNvSpPr>
              <a:spLocks/>
            </p:cNvSpPr>
            <p:nvPr/>
          </p:nvSpPr>
          <p:spPr bwMode="auto">
            <a:xfrm>
              <a:off x="4071" y="3637"/>
              <a:ext cx="332" cy="1"/>
            </a:xfrm>
            <a:custGeom>
              <a:avLst/>
              <a:gdLst>
                <a:gd name="T0" fmla="*/ 0 w 304"/>
                <a:gd name="T1" fmla="*/ 0 h 1"/>
                <a:gd name="T2" fmla="*/ 304 w 30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4283" name="Group 139"/>
          <p:cNvGrpSpPr>
            <a:grpSpLocks/>
          </p:cNvGrpSpPr>
          <p:nvPr/>
        </p:nvGrpSpPr>
        <p:grpSpPr bwMode="auto">
          <a:xfrm>
            <a:off x="8242300" y="3543305"/>
            <a:ext cx="1955800" cy="579438"/>
            <a:chOff x="3984" y="2448"/>
            <a:chExt cx="1232" cy="365"/>
          </a:xfrm>
        </p:grpSpPr>
        <p:grpSp>
          <p:nvGrpSpPr>
            <p:cNvPr id="774271" name="Group 127"/>
            <p:cNvGrpSpPr>
              <a:grpSpLocks/>
            </p:cNvGrpSpPr>
            <p:nvPr/>
          </p:nvGrpSpPr>
          <p:grpSpPr bwMode="auto">
            <a:xfrm>
              <a:off x="3984" y="2448"/>
              <a:ext cx="1232" cy="365"/>
              <a:chOff x="2656" y="1267"/>
              <a:chExt cx="1232" cy="365"/>
            </a:xfrm>
          </p:grpSpPr>
          <p:sp>
            <p:nvSpPr>
              <p:cNvPr id="774272" name="Rectangle 128"/>
              <p:cNvSpPr>
                <a:spLocks noChangeArrowheads="1"/>
              </p:cNvSpPr>
              <p:nvPr/>
            </p:nvSpPr>
            <p:spPr bwMode="auto">
              <a:xfrm>
                <a:off x="2656" y="1267"/>
                <a:ext cx="12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32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OC =8</a:t>
                </a:r>
                <a:r>
                  <a:rPr lang="en-US" sz="32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i</a:t>
                </a:r>
                <a:endParaRPr lang="ru-RU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74273" name="Freeform 129"/>
              <p:cNvSpPr>
                <a:spLocks/>
              </p:cNvSpPr>
              <p:nvPr/>
            </p:nvSpPr>
            <p:spPr bwMode="auto">
              <a:xfrm>
                <a:off x="2736" y="1304"/>
                <a:ext cx="304" cy="1"/>
              </a:xfrm>
              <a:custGeom>
                <a:avLst/>
                <a:gdLst>
                  <a:gd name="T0" fmla="*/ 0 w 304"/>
                  <a:gd name="T1" fmla="*/ 0 h 1"/>
                  <a:gd name="T2" fmla="*/ 304 w 30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04" h="1">
                    <a:moveTo>
                      <a:pt x="0" y="0"/>
                    </a:moveTo>
                    <a:lnTo>
                      <a:pt x="304" y="0"/>
                    </a:ln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4282" name="Line 138"/>
            <p:cNvSpPr>
              <a:spLocks noChangeShapeType="1"/>
            </p:cNvSpPr>
            <p:nvPr/>
          </p:nvSpPr>
          <p:spPr bwMode="auto">
            <a:xfrm>
              <a:off x="4752" y="249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lg" len="lg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02075" y="3581401"/>
                <a:ext cx="581506" cy="395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075" y="3581401"/>
                <a:ext cx="581506" cy="395429"/>
              </a:xfrm>
              <a:prstGeom prst="rect">
                <a:avLst/>
              </a:prstGeom>
              <a:blipFill rotWithShape="0">
                <a:blip r:embed="rId10"/>
                <a:stretch>
                  <a:fillRect l="-8421" t="-1563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Freeform 93"/>
          <p:cNvSpPr>
            <a:spLocks/>
          </p:cNvSpPr>
          <p:nvPr/>
        </p:nvSpPr>
        <p:spPr bwMode="auto">
          <a:xfrm>
            <a:off x="328768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" name="Freeform 93"/>
          <p:cNvSpPr>
            <a:spLocks/>
          </p:cNvSpPr>
          <p:nvPr/>
        </p:nvSpPr>
        <p:spPr bwMode="auto">
          <a:xfrm>
            <a:off x="400776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" name="Freeform 93"/>
          <p:cNvSpPr>
            <a:spLocks/>
          </p:cNvSpPr>
          <p:nvPr/>
        </p:nvSpPr>
        <p:spPr bwMode="auto">
          <a:xfrm>
            <a:off x="4727848" y="764704"/>
            <a:ext cx="527050" cy="1587"/>
          </a:xfrm>
          <a:custGeom>
            <a:avLst/>
            <a:gdLst>
              <a:gd name="T0" fmla="*/ 0 w 304"/>
              <a:gd name="T1" fmla="*/ 0 h 1"/>
              <a:gd name="T2" fmla="*/ 304 w 30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04" h="1">
                <a:moveTo>
                  <a:pt x="0" y="0"/>
                </a:moveTo>
                <a:lnTo>
                  <a:pt x="304" y="0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9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7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7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4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74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500"/>
                                        <p:tgtEl>
                                          <p:spTgt spid="77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7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7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7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7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7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7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74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77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7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77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42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7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74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500"/>
                                        <p:tgtEl>
                                          <p:spTgt spid="774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74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77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92" grpId="0" animBg="1"/>
      <p:bldP spid="774188" grpId="0"/>
      <p:bldP spid="774190" grpId="0"/>
      <p:bldP spid="774191" grpId="0" animBg="1"/>
      <p:bldP spid="774193" grpId="0" animBg="1"/>
      <p:bldP spid="774199" grpId="0"/>
      <p:bldP spid="774205" grpId="0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4967</TotalTime>
  <Words>673</Words>
  <Application>Microsoft Office PowerPoint</Application>
  <PresentationFormat>Широкоэкранный</PresentationFormat>
  <Paragraphs>133</Paragraphs>
  <Slides>12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Bodoni MT Condensed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600</cp:revision>
  <dcterms:created xsi:type="dcterms:W3CDTF">2020-06-19T20:52:49Z</dcterms:created>
  <dcterms:modified xsi:type="dcterms:W3CDTF">2020-12-24T09:11:10Z</dcterms:modified>
</cp:coreProperties>
</file>