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6"/>
  </p:notesMasterIdLst>
  <p:sldIdLst>
    <p:sldId id="306" r:id="rId2"/>
    <p:sldId id="320" r:id="rId3"/>
    <p:sldId id="321" r:id="rId4"/>
    <p:sldId id="322" r:id="rId5"/>
    <p:sldId id="324" r:id="rId6"/>
    <p:sldId id="325" r:id="rId7"/>
    <p:sldId id="329" r:id="rId8"/>
    <p:sldId id="336" r:id="rId9"/>
    <p:sldId id="337" r:id="rId10"/>
    <p:sldId id="338" r:id="rId11"/>
    <p:sldId id="339" r:id="rId12"/>
    <p:sldId id="343" r:id="rId13"/>
    <p:sldId id="344" r:id="rId14"/>
    <p:sldId id="305" r:id="rId15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133D"/>
    <a:srgbClr val="7A0000"/>
    <a:srgbClr val="5D288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9630" autoAdjust="0"/>
  </p:normalViewPr>
  <p:slideViewPr>
    <p:cSldViewPr>
      <p:cViewPr varScale="1">
        <p:scale>
          <a:sx n="74" d="100"/>
          <a:sy n="74" d="100"/>
        </p:scale>
        <p:origin x="57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9A816E-2C8A-4649-8BBB-9B52DC81C6E0}" type="slidenum">
              <a:rPr lang="ru-RU"/>
              <a:pPr/>
              <a:t>10</a:t>
            </a:fld>
            <a:endParaRPr lang="ru-RU"/>
          </a:p>
        </p:txBody>
      </p:sp>
      <p:sp>
        <p:nvSpPr>
          <p:cNvPr id="68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4397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478336-1FC4-466E-9753-1FF83838CF8C}" type="slidenum">
              <a:rPr lang="ru-RU"/>
              <a:pPr/>
              <a:t>11</a:t>
            </a:fld>
            <a:endParaRPr lang="ru-RU"/>
          </a:p>
        </p:txBody>
      </p:sp>
      <p:sp>
        <p:nvSpPr>
          <p:cNvPr id="73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396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4D283D-969F-45B2-94A4-3E0ED9DDACB5}" type="slidenum">
              <a:rPr lang="ru-RU"/>
              <a:pPr/>
              <a:t>2</a:t>
            </a:fld>
            <a:endParaRPr lang="ru-RU"/>
          </a:p>
        </p:txBody>
      </p:sp>
      <p:sp>
        <p:nvSpPr>
          <p:cNvPr id="620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620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855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7E6ED9-9378-4CF3-AABC-626353A174C7}" type="slidenum">
              <a:rPr lang="ru-RU"/>
              <a:pPr/>
              <a:t>3</a:t>
            </a:fld>
            <a:endParaRPr lang="ru-RU"/>
          </a:p>
        </p:txBody>
      </p:sp>
      <p:sp>
        <p:nvSpPr>
          <p:cNvPr id="67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67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2620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52E393-0974-48AD-84FD-DDFDD508DEBE}" type="slidenum">
              <a:rPr lang="ru-RU"/>
              <a:pPr/>
              <a:t>4</a:t>
            </a:fld>
            <a:endParaRPr lang="ru-RU"/>
          </a:p>
        </p:txBody>
      </p:sp>
      <p:sp>
        <p:nvSpPr>
          <p:cNvPr id="618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618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5009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F925A9-7A9D-4E8F-8825-EE0984E43B42}" type="slidenum">
              <a:rPr lang="ru-RU"/>
              <a:pPr/>
              <a:t>5</a:t>
            </a:fld>
            <a:endParaRPr lang="ru-RU"/>
          </a:p>
        </p:txBody>
      </p:sp>
      <p:sp>
        <p:nvSpPr>
          <p:cNvPr id="69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3110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3B7D56-3D73-4689-BB17-A057779D3010}" type="slidenum">
              <a:rPr lang="ru-RU"/>
              <a:pPr/>
              <a:t>6</a:t>
            </a:fld>
            <a:endParaRPr lang="ru-RU"/>
          </a:p>
        </p:txBody>
      </p:sp>
      <p:sp>
        <p:nvSpPr>
          <p:cNvPr id="70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0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705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D8BC4F-01F2-4447-A956-7A6AF90282E4}" type="slidenum">
              <a:rPr lang="ru-RU"/>
              <a:pPr/>
              <a:t>7</a:t>
            </a:fld>
            <a:endParaRPr lang="ru-RU"/>
          </a:p>
        </p:txBody>
      </p:sp>
      <p:sp>
        <p:nvSpPr>
          <p:cNvPr id="67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67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762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BD1AD1-02C2-4CBD-85FC-D6A9D72672F2}" type="slidenum">
              <a:rPr lang="ru-RU"/>
              <a:pPr/>
              <a:t>8</a:t>
            </a:fld>
            <a:endParaRPr lang="ru-RU"/>
          </a:p>
        </p:txBody>
      </p:sp>
      <p:sp>
        <p:nvSpPr>
          <p:cNvPr id="68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68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7046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0638D6-46EC-481E-B9D2-CF22A635E51C}" type="slidenum">
              <a:rPr lang="ru-RU"/>
              <a:pPr/>
              <a:t>9</a:t>
            </a:fld>
            <a:endParaRPr lang="ru-RU"/>
          </a:p>
        </p:txBody>
      </p:sp>
      <p:sp>
        <p:nvSpPr>
          <p:cNvPr id="68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615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0000" y="228600"/>
            <a:ext cx="9448800" cy="1447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o-RO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82651" y="1905000"/>
            <a:ext cx="103632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82651" y="4038600"/>
            <a:ext cx="103632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o-RO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35253-162B-41EF-8688-6C5B20A903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043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6.png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8976320" y="2694126"/>
            <a:ext cx="2376281" cy="25350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22437" y="2694126"/>
            <a:ext cx="1029570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MAVZU:VEKTORLARNI SONGA KO‘PAYTIRISH. VEKTORNING KOORDINATALARI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69" name="Freeform 89"/>
          <p:cNvSpPr>
            <a:spLocks/>
          </p:cNvSpPr>
          <p:nvPr/>
        </p:nvSpPr>
        <p:spPr bwMode="auto">
          <a:xfrm>
            <a:off x="2247900" y="2590800"/>
            <a:ext cx="4152900" cy="1905000"/>
          </a:xfrm>
          <a:custGeom>
            <a:avLst/>
            <a:gdLst>
              <a:gd name="T0" fmla="*/ 0 w 2616"/>
              <a:gd name="T1" fmla="*/ 1200 h 1200"/>
              <a:gd name="T2" fmla="*/ 2616 w 2616"/>
              <a:gd name="T3" fmla="*/ 1200 h 1200"/>
              <a:gd name="T4" fmla="*/ 1608 w 2616"/>
              <a:gd name="T5" fmla="*/ 0 h 1200"/>
              <a:gd name="T6" fmla="*/ 0 w 2616"/>
              <a:gd name="T7" fmla="*/ 1200 h 1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616" h="1200">
                <a:moveTo>
                  <a:pt x="0" y="1200"/>
                </a:moveTo>
                <a:lnTo>
                  <a:pt x="2616" y="1200"/>
                </a:lnTo>
                <a:lnTo>
                  <a:pt x="1608" y="0"/>
                </a:lnTo>
                <a:lnTo>
                  <a:pt x="0" y="1200"/>
                </a:lnTo>
                <a:close/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6093" name="Text Box 13"/>
          <p:cNvSpPr txBox="1">
            <a:spLocks noChangeArrowheads="1"/>
          </p:cNvSpPr>
          <p:nvPr/>
        </p:nvSpPr>
        <p:spPr bwMode="auto">
          <a:xfrm>
            <a:off x="1905001" y="4479926"/>
            <a:ext cx="46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O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86099" name="Freeform 19"/>
          <p:cNvSpPr>
            <a:spLocks/>
          </p:cNvSpPr>
          <p:nvPr/>
        </p:nvSpPr>
        <p:spPr bwMode="auto">
          <a:xfrm>
            <a:off x="2270126" y="4481514"/>
            <a:ext cx="2060575" cy="14287"/>
          </a:xfrm>
          <a:custGeom>
            <a:avLst/>
            <a:gdLst>
              <a:gd name="T0" fmla="*/ 1298 w 1298"/>
              <a:gd name="T1" fmla="*/ 9 h 9"/>
              <a:gd name="T2" fmla="*/ 0 w 1298"/>
              <a:gd name="T3" fmla="*/ 0 h 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98" h="9">
                <a:moveTo>
                  <a:pt x="1298" y="9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stealth" w="lg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86101" name="Group 21"/>
          <p:cNvGrpSpPr>
            <a:grpSpLocks/>
          </p:cNvGrpSpPr>
          <p:nvPr/>
        </p:nvGrpSpPr>
        <p:grpSpPr bwMode="auto">
          <a:xfrm>
            <a:off x="2514600" y="3429001"/>
            <a:ext cx="457200" cy="701675"/>
            <a:chOff x="384" y="3168"/>
            <a:chExt cx="288" cy="442"/>
          </a:xfrm>
        </p:grpSpPr>
        <p:sp>
          <p:nvSpPr>
            <p:cNvPr id="686102" name="Text Box 22"/>
            <p:cNvSpPr txBox="1">
              <a:spLocks noChangeArrowheads="1"/>
            </p:cNvSpPr>
            <p:nvPr/>
          </p:nvSpPr>
          <p:spPr bwMode="auto">
            <a:xfrm>
              <a:off x="384" y="3168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endParaRPr lang="ru-RU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86103" name="Freeform 23"/>
            <p:cNvSpPr>
              <a:spLocks/>
            </p:cNvSpPr>
            <p:nvPr/>
          </p:nvSpPr>
          <p:spPr bwMode="auto">
            <a:xfrm>
              <a:off x="480" y="3312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86105" name="Text Box 25"/>
          <p:cNvSpPr txBox="1">
            <a:spLocks noChangeArrowheads="1"/>
          </p:cNvSpPr>
          <p:nvPr/>
        </p:nvSpPr>
        <p:spPr bwMode="auto">
          <a:xfrm>
            <a:off x="6797172" y="430114"/>
            <a:ext cx="3581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 sz="2400" b="1" i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n-US" sz="2400" b="1" i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taqsimot</a:t>
            </a:r>
            <a:r>
              <a:rPr lang="en-US" sz="2400" b="1" i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endParaRPr lang="ru-RU" sz="2400" b="1" i="1" dirty="0">
              <a:solidFill>
                <a:srgbClr val="66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6106" name="Oval 26"/>
          <p:cNvSpPr>
            <a:spLocks noChangeArrowheads="1"/>
          </p:cNvSpPr>
          <p:nvPr/>
        </p:nvSpPr>
        <p:spPr bwMode="auto">
          <a:xfrm>
            <a:off x="2209800" y="304800"/>
            <a:ext cx="3810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686109" name="Text Box 29"/>
          <p:cNvSpPr txBox="1">
            <a:spLocks noChangeArrowheads="1"/>
          </p:cNvSpPr>
          <p:nvPr/>
        </p:nvSpPr>
        <p:spPr bwMode="auto">
          <a:xfrm>
            <a:off x="4816476" y="22098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A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grpSp>
        <p:nvGrpSpPr>
          <p:cNvPr id="686146" name="Group 66"/>
          <p:cNvGrpSpPr>
            <a:grpSpLocks/>
          </p:cNvGrpSpPr>
          <p:nvPr/>
        </p:nvGrpSpPr>
        <p:grpSpPr bwMode="auto">
          <a:xfrm>
            <a:off x="2286000" y="288926"/>
            <a:ext cx="4800600" cy="701675"/>
            <a:chOff x="624" y="3168"/>
            <a:chExt cx="3024" cy="442"/>
          </a:xfrm>
        </p:grpSpPr>
        <p:grpSp>
          <p:nvGrpSpPr>
            <p:cNvPr id="686147" name="Group 67"/>
            <p:cNvGrpSpPr>
              <a:grpSpLocks/>
            </p:cNvGrpSpPr>
            <p:nvPr/>
          </p:nvGrpSpPr>
          <p:grpSpPr bwMode="auto">
            <a:xfrm>
              <a:off x="624" y="3168"/>
              <a:ext cx="1920" cy="442"/>
              <a:chOff x="-96" y="3216"/>
              <a:chExt cx="1920" cy="442"/>
            </a:xfrm>
          </p:grpSpPr>
          <p:sp>
            <p:nvSpPr>
              <p:cNvPr id="686148" name="Text Box 68"/>
              <p:cNvSpPr txBox="1">
                <a:spLocks noChangeArrowheads="1"/>
              </p:cNvSpPr>
              <p:nvPr/>
            </p:nvSpPr>
            <p:spPr bwMode="auto">
              <a:xfrm>
                <a:off x="-96" y="3216"/>
                <a:ext cx="192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k (a + b) = </a:t>
                </a:r>
                <a:endParaRPr lang="ru-RU" sz="40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6149" name="Freeform 69"/>
              <p:cNvSpPr>
                <a:spLocks/>
              </p:cNvSpPr>
              <p:nvPr/>
            </p:nvSpPr>
            <p:spPr bwMode="auto">
              <a:xfrm>
                <a:off x="1056" y="3264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86150" name="Freeform 70"/>
              <p:cNvSpPr>
                <a:spLocks/>
              </p:cNvSpPr>
              <p:nvPr/>
            </p:nvSpPr>
            <p:spPr bwMode="auto">
              <a:xfrm>
                <a:off x="583" y="3360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86151" name="Group 71"/>
            <p:cNvGrpSpPr>
              <a:grpSpLocks/>
            </p:cNvGrpSpPr>
            <p:nvPr/>
          </p:nvGrpSpPr>
          <p:grpSpPr bwMode="auto">
            <a:xfrm>
              <a:off x="2112" y="3168"/>
              <a:ext cx="1536" cy="442"/>
              <a:chOff x="1296" y="3216"/>
              <a:chExt cx="1536" cy="442"/>
            </a:xfrm>
          </p:grpSpPr>
          <p:sp>
            <p:nvSpPr>
              <p:cNvPr id="686152" name="Text Box 72"/>
              <p:cNvSpPr txBox="1">
                <a:spLocks noChangeArrowheads="1"/>
              </p:cNvSpPr>
              <p:nvPr/>
            </p:nvSpPr>
            <p:spPr bwMode="auto">
              <a:xfrm>
                <a:off x="1296" y="3216"/>
                <a:ext cx="1536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 dirty="0" err="1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ka</a:t>
                </a:r>
                <a:r>
                  <a:rPr lang="en-US" sz="4000" b="1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 + kb </a:t>
                </a:r>
                <a:endParaRPr lang="ru-RU" sz="40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6153" name="Freeform 73"/>
              <p:cNvSpPr>
                <a:spLocks/>
              </p:cNvSpPr>
              <p:nvPr/>
            </p:nvSpPr>
            <p:spPr bwMode="auto">
              <a:xfrm>
                <a:off x="2400" y="3264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86154" name="Freeform 74"/>
              <p:cNvSpPr>
                <a:spLocks/>
              </p:cNvSpPr>
              <p:nvPr/>
            </p:nvSpPr>
            <p:spPr bwMode="auto">
              <a:xfrm>
                <a:off x="1728" y="3360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86161" name="Group 81"/>
          <p:cNvGrpSpPr>
            <a:grpSpLocks/>
          </p:cNvGrpSpPr>
          <p:nvPr/>
        </p:nvGrpSpPr>
        <p:grpSpPr bwMode="auto">
          <a:xfrm>
            <a:off x="3135315" y="1446831"/>
            <a:ext cx="2725739" cy="485775"/>
            <a:chOff x="3840" y="480"/>
            <a:chExt cx="1717" cy="306"/>
          </a:xfrm>
        </p:grpSpPr>
        <p:graphicFrame>
          <p:nvGraphicFramePr>
            <p:cNvPr id="686157" name="Object 77"/>
            <p:cNvGraphicFramePr>
              <a:graphicFrameLocks noChangeAspect="1"/>
            </p:cNvGraphicFramePr>
            <p:nvPr/>
          </p:nvGraphicFramePr>
          <p:xfrm>
            <a:off x="3840" y="480"/>
            <a:ext cx="232" cy="2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50" name="Формула" r:id="rId4" imgW="139680" imgH="164880" progId="Equation.3">
                    <p:embed/>
                  </p:oleObj>
                </mc:Choice>
                <mc:Fallback>
                  <p:oleObj name="Формула" r:id="rId4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0" y="480"/>
                          <a:ext cx="232" cy="27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86158" name="Text Box 78"/>
            <p:cNvSpPr txBox="1">
              <a:spLocks noChangeArrowheads="1"/>
            </p:cNvSpPr>
            <p:nvPr/>
          </p:nvSpPr>
          <p:spPr bwMode="auto">
            <a:xfrm>
              <a:off x="3977" y="495"/>
              <a:ext cx="158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dirty="0"/>
                <a:t>ОАВ</a:t>
              </a:r>
              <a:r>
                <a:rPr lang="en-US" sz="2400" dirty="0"/>
                <a:t>         </a:t>
              </a:r>
              <a:r>
                <a:rPr lang="ru-RU" sz="2400" dirty="0"/>
                <a:t> </a:t>
              </a:r>
              <a:r>
                <a:rPr lang="en-US" sz="2400" dirty="0" smtClean="0"/>
                <a:t>     </a:t>
              </a:r>
              <a:r>
                <a:rPr lang="ru-RU" sz="2400" dirty="0" smtClean="0"/>
                <a:t>ОА</a:t>
              </a:r>
              <a:r>
                <a:rPr lang="ru-RU" sz="2400" baseline="-25000" dirty="0" smtClean="0"/>
                <a:t>1</a:t>
              </a:r>
              <a:r>
                <a:rPr lang="ru-RU" sz="2400" dirty="0" smtClean="0"/>
                <a:t>В</a:t>
              </a:r>
              <a:r>
                <a:rPr lang="ru-RU" sz="2400" baseline="-25000" dirty="0" smtClean="0"/>
                <a:t>1</a:t>
              </a:r>
              <a:endParaRPr lang="ru-RU" sz="2400" dirty="0"/>
            </a:p>
          </p:txBody>
        </p:sp>
        <p:sp>
          <p:nvSpPr>
            <p:cNvPr id="686159" name="Freeform 79"/>
            <p:cNvSpPr>
              <a:spLocks/>
            </p:cNvSpPr>
            <p:nvPr/>
          </p:nvSpPr>
          <p:spPr bwMode="auto">
            <a:xfrm rot="206182">
              <a:off x="4481" y="598"/>
              <a:ext cx="240" cy="95"/>
            </a:xfrm>
            <a:custGeom>
              <a:avLst/>
              <a:gdLst>
                <a:gd name="T0" fmla="*/ 203 w 540"/>
                <a:gd name="T1" fmla="*/ 138 h 205"/>
                <a:gd name="T2" fmla="*/ 160 w 540"/>
                <a:gd name="T3" fmla="*/ 181 h 205"/>
                <a:gd name="T4" fmla="*/ 73 w 540"/>
                <a:gd name="T5" fmla="*/ 199 h 205"/>
                <a:gd name="T6" fmla="*/ 11 w 540"/>
                <a:gd name="T7" fmla="*/ 148 h 205"/>
                <a:gd name="T8" fmla="*/ 11 w 540"/>
                <a:gd name="T9" fmla="*/ 66 h 205"/>
                <a:gd name="T10" fmla="*/ 68 w 540"/>
                <a:gd name="T11" fmla="*/ 26 h 205"/>
                <a:gd name="T12" fmla="*/ 160 w 540"/>
                <a:gd name="T13" fmla="*/ 39 h 205"/>
                <a:gd name="T14" fmla="*/ 285 w 540"/>
                <a:gd name="T15" fmla="*/ 110 h 205"/>
                <a:gd name="T16" fmla="*/ 378 w 540"/>
                <a:gd name="T17" fmla="*/ 172 h 205"/>
                <a:gd name="T18" fmla="*/ 485 w 540"/>
                <a:gd name="T19" fmla="*/ 167 h 205"/>
                <a:gd name="T20" fmla="*/ 535 w 540"/>
                <a:gd name="T21" fmla="*/ 113 h 205"/>
                <a:gd name="T22" fmla="*/ 517 w 540"/>
                <a:gd name="T23" fmla="*/ 31 h 205"/>
                <a:gd name="T24" fmla="*/ 433 w 540"/>
                <a:gd name="T25" fmla="*/ 3 h 205"/>
                <a:gd name="T26" fmla="*/ 348 w 540"/>
                <a:gd name="T27" fmla="*/ 49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40" h="205">
                  <a:moveTo>
                    <a:pt x="203" y="138"/>
                  </a:moveTo>
                  <a:cubicBezTo>
                    <a:pt x="196" y="145"/>
                    <a:pt x="182" y="171"/>
                    <a:pt x="160" y="181"/>
                  </a:cubicBezTo>
                  <a:cubicBezTo>
                    <a:pt x="139" y="191"/>
                    <a:pt x="98" y="205"/>
                    <a:pt x="73" y="199"/>
                  </a:cubicBezTo>
                  <a:cubicBezTo>
                    <a:pt x="48" y="194"/>
                    <a:pt x="21" y="170"/>
                    <a:pt x="11" y="148"/>
                  </a:cubicBezTo>
                  <a:cubicBezTo>
                    <a:pt x="0" y="126"/>
                    <a:pt x="1" y="86"/>
                    <a:pt x="11" y="66"/>
                  </a:cubicBezTo>
                  <a:cubicBezTo>
                    <a:pt x="20" y="45"/>
                    <a:pt x="43" y="31"/>
                    <a:pt x="68" y="26"/>
                  </a:cubicBezTo>
                  <a:cubicBezTo>
                    <a:pt x="93" y="22"/>
                    <a:pt x="124" y="24"/>
                    <a:pt x="160" y="39"/>
                  </a:cubicBezTo>
                  <a:cubicBezTo>
                    <a:pt x="197" y="53"/>
                    <a:pt x="249" y="88"/>
                    <a:pt x="285" y="110"/>
                  </a:cubicBezTo>
                  <a:cubicBezTo>
                    <a:pt x="322" y="133"/>
                    <a:pt x="345" y="162"/>
                    <a:pt x="378" y="172"/>
                  </a:cubicBezTo>
                  <a:cubicBezTo>
                    <a:pt x="411" y="182"/>
                    <a:pt x="459" y="177"/>
                    <a:pt x="485" y="167"/>
                  </a:cubicBezTo>
                  <a:cubicBezTo>
                    <a:pt x="511" y="158"/>
                    <a:pt x="530" y="136"/>
                    <a:pt x="535" y="113"/>
                  </a:cubicBezTo>
                  <a:cubicBezTo>
                    <a:pt x="540" y="90"/>
                    <a:pt x="534" y="49"/>
                    <a:pt x="517" y="31"/>
                  </a:cubicBezTo>
                  <a:cubicBezTo>
                    <a:pt x="500" y="13"/>
                    <a:pt x="461" y="0"/>
                    <a:pt x="433" y="3"/>
                  </a:cubicBezTo>
                  <a:cubicBezTo>
                    <a:pt x="405" y="6"/>
                    <a:pt x="366" y="40"/>
                    <a:pt x="348" y="49"/>
                  </a:cubicBez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686160" name="Object 8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12424497"/>
                </p:ext>
              </p:extLst>
            </p:nvPr>
          </p:nvGraphicFramePr>
          <p:xfrm>
            <a:off x="4760" y="480"/>
            <a:ext cx="232" cy="27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51" name="Формула" r:id="rId6" imgW="139680" imgH="164880" progId="Equation.3">
                    <p:embed/>
                  </p:oleObj>
                </mc:Choice>
                <mc:Fallback>
                  <p:oleObj name="Формула" r:id="rId6" imgW="139680" imgH="1648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60" y="480"/>
                          <a:ext cx="232" cy="27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86166" name="Text Box 86"/>
          <p:cNvSpPr txBox="1">
            <a:spLocks noChangeArrowheads="1"/>
          </p:cNvSpPr>
          <p:nvPr/>
        </p:nvSpPr>
        <p:spPr bwMode="auto">
          <a:xfrm>
            <a:off x="5990696" y="1517254"/>
            <a:ext cx="48607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 - </a:t>
            </a:r>
            <a:r>
              <a:rPr lang="en-US" sz="2400" b="1" i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o‘xshashlik</a:t>
            </a:r>
            <a:r>
              <a:rPr lang="en-US" sz="24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i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koeffitsienti</a:t>
            </a:r>
            <a:r>
              <a:rPr lang="en-US" sz="24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6170" name="Freeform 90"/>
          <p:cNvSpPr>
            <a:spLocks/>
          </p:cNvSpPr>
          <p:nvPr/>
        </p:nvSpPr>
        <p:spPr bwMode="auto">
          <a:xfrm>
            <a:off x="2286000" y="3530601"/>
            <a:ext cx="1231900" cy="955675"/>
          </a:xfrm>
          <a:custGeom>
            <a:avLst/>
            <a:gdLst>
              <a:gd name="T0" fmla="*/ 776 w 776"/>
              <a:gd name="T1" fmla="*/ 0 h 602"/>
              <a:gd name="T2" fmla="*/ 0 w 776"/>
              <a:gd name="T3" fmla="*/ 602 h 60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76" h="602">
                <a:moveTo>
                  <a:pt x="776" y="0"/>
                </a:moveTo>
                <a:lnTo>
                  <a:pt x="0" y="602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stealth" w="lg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6171" name="Freeform 91"/>
          <p:cNvSpPr>
            <a:spLocks/>
          </p:cNvSpPr>
          <p:nvPr/>
        </p:nvSpPr>
        <p:spPr bwMode="auto">
          <a:xfrm>
            <a:off x="3530600" y="2590800"/>
            <a:ext cx="1270000" cy="927100"/>
          </a:xfrm>
          <a:custGeom>
            <a:avLst/>
            <a:gdLst>
              <a:gd name="T0" fmla="*/ 800 w 800"/>
              <a:gd name="T1" fmla="*/ 0 h 584"/>
              <a:gd name="T2" fmla="*/ 0 w 800"/>
              <a:gd name="T3" fmla="*/ 584 h 58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00" h="584">
                <a:moveTo>
                  <a:pt x="800" y="0"/>
                </a:moveTo>
                <a:lnTo>
                  <a:pt x="0" y="584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stealth" w="lg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6172" name="Text Box 92"/>
          <p:cNvSpPr txBox="1">
            <a:spLocks noChangeArrowheads="1"/>
          </p:cNvSpPr>
          <p:nvPr/>
        </p:nvSpPr>
        <p:spPr bwMode="auto">
          <a:xfrm>
            <a:off x="3200401" y="2895601"/>
            <a:ext cx="561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A</a:t>
            </a:r>
            <a:r>
              <a:rPr lang="ru-RU" sz="28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1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86173" name="Text Box 93"/>
          <p:cNvSpPr txBox="1">
            <a:spLocks noChangeArrowheads="1"/>
          </p:cNvSpPr>
          <p:nvPr/>
        </p:nvSpPr>
        <p:spPr bwMode="auto">
          <a:xfrm>
            <a:off x="4038600" y="4572001"/>
            <a:ext cx="5413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B</a:t>
            </a:r>
            <a:r>
              <a:rPr lang="ru-RU" sz="28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1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86174" name="Text Box 94"/>
          <p:cNvSpPr txBox="1">
            <a:spLocks noChangeArrowheads="1"/>
          </p:cNvSpPr>
          <p:nvPr/>
        </p:nvSpPr>
        <p:spPr bwMode="auto">
          <a:xfrm>
            <a:off x="6248400" y="4572001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B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86175" name="Freeform 95"/>
          <p:cNvSpPr>
            <a:spLocks/>
          </p:cNvSpPr>
          <p:nvPr/>
        </p:nvSpPr>
        <p:spPr bwMode="auto">
          <a:xfrm>
            <a:off x="4330700" y="4497388"/>
            <a:ext cx="2070100" cy="11112"/>
          </a:xfrm>
          <a:custGeom>
            <a:avLst/>
            <a:gdLst>
              <a:gd name="T0" fmla="*/ 1304 w 1304"/>
              <a:gd name="T1" fmla="*/ 0 h 7"/>
              <a:gd name="T2" fmla="*/ 0 w 1304"/>
              <a:gd name="T3" fmla="*/ 7 h 7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304" h="7">
                <a:moveTo>
                  <a:pt x="1304" y="0"/>
                </a:moveTo>
                <a:lnTo>
                  <a:pt x="0" y="7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stealth" w="lg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6176" name="Freeform 96"/>
          <p:cNvSpPr>
            <a:spLocks/>
          </p:cNvSpPr>
          <p:nvPr/>
        </p:nvSpPr>
        <p:spPr bwMode="auto">
          <a:xfrm>
            <a:off x="3517900" y="3530600"/>
            <a:ext cx="800100" cy="952500"/>
          </a:xfrm>
          <a:custGeom>
            <a:avLst/>
            <a:gdLst>
              <a:gd name="T0" fmla="*/ 504 w 504"/>
              <a:gd name="T1" fmla="*/ 600 h 600"/>
              <a:gd name="T2" fmla="*/ 0 w 504"/>
              <a:gd name="T3" fmla="*/ 0 h 6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04" h="600">
                <a:moveTo>
                  <a:pt x="504" y="600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0099CC"/>
            </a:solidFill>
            <a:round/>
            <a:headEnd type="stealth" w="lg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86180" name="Group 100"/>
          <p:cNvGrpSpPr>
            <a:grpSpLocks/>
          </p:cNvGrpSpPr>
          <p:nvPr/>
        </p:nvGrpSpPr>
        <p:grpSpPr bwMode="auto">
          <a:xfrm>
            <a:off x="3810000" y="3505201"/>
            <a:ext cx="533400" cy="701675"/>
            <a:chOff x="4224" y="2726"/>
            <a:chExt cx="336" cy="442"/>
          </a:xfrm>
        </p:grpSpPr>
        <p:sp>
          <p:nvSpPr>
            <p:cNvPr id="686178" name="Text Box 98"/>
            <p:cNvSpPr txBox="1">
              <a:spLocks noChangeArrowheads="1"/>
            </p:cNvSpPr>
            <p:nvPr/>
          </p:nvSpPr>
          <p:spPr bwMode="auto">
            <a:xfrm>
              <a:off x="4224" y="2726"/>
              <a:ext cx="33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86179" name="Freeform 99"/>
            <p:cNvSpPr>
              <a:spLocks/>
            </p:cNvSpPr>
            <p:nvPr/>
          </p:nvSpPr>
          <p:spPr bwMode="auto">
            <a:xfrm>
              <a:off x="4272" y="2784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86184" name="Freeform 104"/>
          <p:cNvSpPr>
            <a:spLocks/>
          </p:cNvSpPr>
          <p:nvPr/>
        </p:nvSpPr>
        <p:spPr bwMode="auto">
          <a:xfrm>
            <a:off x="4800600" y="2590800"/>
            <a:ext cx="1562100" cy="1879600"/>
          </a:xfrm>
          <a:custGeom>
            <a:avLst/>
            <a:gdLst>
              <a:gd name="T0" fmla="*/ 984 w 984"/>
              <a:gd name="T1" fmla="*/ 1184 h 1184"/>
              <a:gd name="T2" fmla="*/ 0 w 984"/>
              <a:gd name="T3" fmla="*/ 0 h 118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84" h="1184">
                <a:moveTo>
                  <a:pt x="984" y="118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0099CC"/>
            </a:solidFill>
            <a:round/>
            <a:headEnd type="stealth" w="lg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86187" name="Group 107"/>
          <p:cNvGrpSpPr>
            <a:grpSpLocks/>
          </p:cNvGrpSpPr>
          <p:nvPr/>
        </p:nvGrpSpPr>
        <p:grpSpPr bwMode="auto">
          <a:xfrm>
            <a:off x="2667000" y="4419601"/>
            <a:ext cx="1295400" cy="701675"/>
            <a:chOff x="4176" y="1920"/>
            <a:chExt cx="816" cy="442"/>
          </a:xfrm>
        </p:grpSpPr>
        <p:sp>
          <p:nvSpPr>
            <p:cNvPr id="686112" name="Text Box 32"/>
            <p:cNvSpPr txBox="1">
              <a:spLocks noChangeArrowheads="1"/>
            </p:cNvSpPr>
            <p:nvPr/>
          </p:nvSpPr>
          <p:spPr bwMode="auto">
            <a:xfrm>
              <a:off x="4176" y="1920"/>
              <a:ext cx="81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a+b</a:t>
              </a:r>
              <a:endParaRPr lang="ru-RU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86113" name="Freeform 33"/>
            <p:cNvSpPr>
              <a:spLocks/>
            </p:cNvSpPr>
            <p:nvPr/>
          </p:nvSpPr>
          <p:spPr bwMode="auto">
            <a:xfrm>
              <a:off x="4224" y="2064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6186" name="Freeform 106"/>
            <p:cNvSpPr>
              <a:spLocks/>
            </p:cNvSpPr>
            <p:nvPr/>
          </p:nvSpPr>
          <p:spPr bwMode="auto">
            <a:xfrm>
              <a:off x="4608" y="2016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6188" name="Group 108"/>
          <p:cNvGrpSpPr>
            <a:grpSpLocks/>
          </p:cNvGrpSpPr>
          <p:nvPr/>
        </p:nvGrpSpPr>
        <p:grpSpPr bwMode="auto">
          <a:xfrm>
            <a:off x="7543800" y="2209801"/>
            <a:ext cx="1676400" cy="701675"/>
            <a:chOff x="528" y="3168"/>
            <a:chExt cx="1056" cy="442"/>
          </a:xfrm>
        </p:grpSpPr>
        <p:sp>
          <p:nvSpPr>
            <p:cNvPr id="686189" name="Text Box 109"/>
            <p:cNvSpPr txBox="1">
              <a:spLocks noChangeArrowheads="1"/>
            </p:cNvSpPr>
            <p:nvPr/>
          </p:nvSpPr>
          <p:spPr bwMode="auto">
            <a:xfrm>
              <a:off x="528" y="3312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OA =</a:t>
              </a:r>
              <a:endParaRPr lang="ru-RU" sz="24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686190" name="Line 110"/>
            <p:cNvSpPr>
              <a:spLocks noChangeShapeType="1"/>
            </p:cNvSpPr>
            <p:nvPr/>
          </p:nvSpPr>
          <p:spPr bwMode="auto">
            <a:xfrm>
              <a:off x="624" y="331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86191" name="Group 111"/>
            <p:cNvGrpSpPr>
              <a:grpSpLocks/>
            </p:cNvGrpSpPr>
            <p:nvPr/>
          </p:nvGrpSpPr>
          <p:grpSpPr bwMode="auto">
            <a:xfrm>
              <a:off x="1056" y="3168"/>
              <a:ext cx="528" cy="442"/>
              <a:chOff x="2304" y="3120"/>
              <a:chExt cx="528" cy="442"/>
            </a:xfrm>
          </p:grpSpPr>
          <p:sp>
            <p:nvSpPr>
              <p:cNvPr id="686192" name="Text Box 112"/>
              <p:cNvSpPr txBox="1">
                <a:spLocks noChangeArrowheads="1"/>
              </p:cNvSpPr>
              <p:nvPr/>
            </p:nvSpPr>
            <p:spPr bwMode="auto">
              <a:xfrm>
                <a:off x="2304" y="3120"/>
                <a:ext cx="52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 dirty="0" err="1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ka</a:t>
                </a:r>
                <a:r>
                  <a:rPr lang="en-US" sz="40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 </a:t>
                </a:r>
                <a:endParaRPr lang="ru-RU" sz="40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6193" name="Freeform 113"/>
              <p:cNvSpPr>
                <a:spLocks/>
              </p:cNvSpPr>
              <p:nvPr/>
            </p:nvSpPr>
            <p:spPr bwMode="auto">
              <a:xfrm>
                <a:off x="2544" y="3264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86235" name="Group 155"/>
          <p:cNvGrpSpPr>
            <a:grpSpLocks/>
          </p:cNvGrpSpPr>
          <p:nvPr/>
        </p:nvGrpSpPr>
        <p:grpSpPr bwMode="auto">
          <a:xfrm>
            <a:off x="8305800" y="3946526"/>
            <a:ext cx="1600200" cy="701675"/>
            <a:chOff x="1680" y="3744"/>
            <a:chExt cx="1008" cy="442"/>
          </a:xfrm>
        </p:grpSpPr>
        <p:sp>
          <p:nvSpPr>
            <p:cNvPr id="686196" name="Text Box 116"/>
            <p:cNvSpPr txBox="1">
              <a:spLocks noChangeArrowheads="1"/>
            </p:cNvSpPr>
            <p:nvPr/>
          </p:nvSpPr>
          <p:spPr bwMode="auto">
            <a:xfrm>
              <a:off x="1680" y="3744"/>
              <a:ext cx="100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k(</a:t>
              </a:r>
              <a:r>
                <a:rPr lang="en-US" sz="4000" b="1" i="1" dirty="0" err="1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a+b</a:t>
              </a:r>
              <a:r>
                <a:rPr lang="en-US" sz="40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)</a:t>
              </a:r>
              <a:endParaRPr lang="ru-RU" sz="4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86197" name="Freeform 117"/>
            <p:cNvSpPr>
              <a:spLocks/>
            </p:cNvSpPr>
            <p:nvPr/>
          </p:nvSpPr>
          <p:spPr bwMode="auto">
            <a:xfrm>
              <a:off x="2359" y="3839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6198" name="Freeform 118"/>
            <p:cNvSpPr>
              <a:spLocks/>
            </p:cNvSpPr>
            <p:nvPr/>
          </p:nvSpPr>
          <p:spPr bwMode="auto">
            <a:xfrm>
              <a:off x="2040" y="3885"/>
              <a:ext cx="161" cy="3"/>
            </a:xfrm>
            <a:custGeom>
              <a:avLst/>
              <a:gdLst>
                <a:gd name="T0" fmla="*/ 0 w 161"/>
                <a:gd name="T1" fmla="*/ 0 h 3"/>
                <a:gd name="T2" fmla="*/ 161 w 161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1" h="3">
                  <a:moveTo>
                    <a:pt x="0" y="0"/>
                  </a:moveTo>
                  <a:lnTo>
                    <a:pt x="161" y="3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6253" name="Group 173"/>
          <p:cNvGrpSpPr>
            <a:grpSpLocks/>
          </p:cNvGrpSpPr>
          <p:nvPr/>
        </p:nvGrpSpPr>
        <p:grpSpPr bwMode="auto">
          <a:xfrm>
            <a:off x="7543800" y="3048001"/>
            <a:ext cx="1600200" cy="701675"/>
            <a:chOff x="3792" y="1920"/>
            <a:chExt cx="1008" cy="442"/>
          </a:xfrm>
        </p:grpSpPr>
        <p:grpSp>
          <p:nvGrpSpPr>
            <p:cNvPr id="686214" name="Group 134"/>
            <p:cNvGrpSpPr>
              <a:grpSpLocks/>
            </p:cNvGrpSpPr>
            <p:nvPr/>
          </p:nvGrpSpPr>
          <p:grpSpPr bwMode="auto">
            <a:xfrm>
              <a:off x="3792" y="1920"/>
              <a:ext cx="1008" cy="442"/>
              <a:chOff x="3792" y="2160"/>
              <a:chExt cx="1008" cy="442"/>
            </a:xfrm>
          </p:grpSpPr>
          <p:grpSp>
            <p:nvGrpSpPr>
              <p:cNvPr id="686207" name="Group 127"/>
              <p:cNvGrpSpPr>
                <a:grpSpLocks/>
              </p:cNvGrpSpPr>
              <p:nvPr/>
            </p:nvGrpSpPr>
            <p:grpSpPr bwMode="auto">
              <a:xfrm>
                <a:off x="4320" y="2160"/>
                <a:ext cx="480" cy="442"/>
                <a:chOff x="3696" y="3456"/>
                <a:chExt cx="480" cy="442"/>
              </a:xfrm>
            </p:grpSpPr>
            <p:sp>
              <p:nvSpPr>
                <p:cNvPr id="686204" name="Text Box 124"/>
                <p:cNvSpPr txBox="1">
                  <a:spLocks noChangeArrowheads="1"/>
                </p:cNvSpPr>
                <p:nvPr/>
              </p:nvSpPr>
              <p:spPr bwMode="auto">
                <a:xfrm>
                  <a:off x="3696" y="3456"/>
                  <a:ext cx="480" cy="4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4000" b="1" i="1" dirty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kb</a:t>
                  </a:r>
                  <a:r>
                    <a:rPr lang="en-US" sz="4000" b="1" i="1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</a:t>
                  </a:r>
                  <a:endParaRPr lang="ru-RU" sz="40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86205" name="Freeform 125"/>
                <p:cNvSpPr>
                  <a:spLocks/>
                </p:cNvSpPr>
                <p:nvPr/>
              </p:nvSpPr>
              <p:spPr bwMode="auto">
                <a:xfrm>
                  <a:off x="3936" y="3504"/>
                  <a:ext cx="185" cy="1"/>
                </a:xfrm>
                <a:custGeom>
                  <a:avLst/>
                  <a:gdLst>
                    <a:gd name="T0" fmla="*/ 0 w 185"/>
                    <a:gd name="T1" fmla="*/ 0 h 1"/>
                    <a:gd name="T2" fmla="*/ 185 w 185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5" h="1">
                      <a:moveTo>
                        <a:pt x="0" y="0"/>
                      </a:moveTo>
                      <a:lnTo>
                        <a:pt x="185" y="0"/>
                      </a:lnTo>
                    </a:path>
                  </a:pathLst>
                </a:custGeom>
                <a:noFill/>
                <a:ln w="19050">
                  <a:noFill/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86209" name="Text Box 129"/>
              <p:cNvSpPr txBox="1">
                <a:spLocks noChangeArrowheads="1"/>
              </p:cNvSpPr>
              <p:nvPr/>
            </p:nvSpPr>
            <p:spPr bwMode="auto">
              <a:xfrm>
                <a:off x="3792" y="2304"/>
                <a:ext cx="57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4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AB =</a:t>
                </a:r>
                <a:endPara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686210" name="Line 130"/>
            <p:cNvSpPr>
              <a:spLocks noChangeShapeType="1"/>
            </p:cNvSpPr>
            <p:nvPr/>
          </p:nvSpPr>
          <p:spPr bwMode="auto">
            <a:xfrm>
              <a:off x="3888" y="2064"/>
              <a:ext cx="240" cy="0"/>
            </a:xfrm>
            <a:prstGeom prst="line">
              <a:avLst/>
            </a:prstGeom>
            <a:noFill/>
            <a:ln w="19050">
              <a:noFill/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6252" name="Group 172"/>
          <p:cNvGrpSpPr>
            <a:grpSpLocks/>
          </p:cNvGrpSpPr>
          <p:nvPr/>
        </p:nvGrpSpPr>
        <p:grpSpPr bwMode="auto">
          <a:xfrm>
            <a:off x="7543800" y="4114800"/>
            <a:ext cx="914400" cy="457200"/>
            <a:chOff x="3792" y="2592"/>
            <a:chExt cx="576" cy="288"/>
          </a:xfrm>
        </p:grpSpPr>
        <p:sp>
          <p:nvSpPr>
            <p:cNvPr id="686216" name="Text Box 136"/>
            <p:cNvSpPr txBox="1">
              <a:spLocks noChangeArrowheads="1"/>
            </p:cNvSpPr>
            <p:nvPr/>
          </p:nvSpPr>
          <p:spPr bwMode="auto">
            <a:xfrm>
              <a:off x="3792" y="2592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OB =</a:t>
              </a:r>
              <a:endParaRPr lang="ru-RU" sz="24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686217" name="Line 137"/>
            <p:cNvSpPr>
              <a:spLocks noChangeShapeType="1"/>
            </p:cNvSpPr>
            <p:nvPr/>
          </p:nvSpPr>
          <p:spPr bwMode="auto">
            <a:xfrm>
              <a:off x="3888" y="259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6225" name="Group 145"/>
          <p:cNvGrpSpPr>
            <a:grpSpLocks/>
          </p:cNvGrpSpPr>
          <p:nvPr/>
        </p:nvGrpSpPr>
        <p:grpSpPr bwMode="auto">
          <a:xfrm>
            <a:off x="8305800" y="5029201"/>
            <a:ext cx="1828800" cy="701675"/>
            <a:chOff x="3504" y="3600"/>
            <a:chExt cx="1152" cy="442"/>
          </a:xfrm>
        </p:grpSpPr>
        <p:sp>
          <p:nvSpPr>
            <p:cNvPr id="686222" name="Text Box 142"/>
            <p:cNvSpPr txBox="1">
              <a:spLocks noChangeArrowheads="1"/>
            </p:cNvSpPr>
            <p:nvPr/>
          </p:nvSpPr>
          <p:spPr bwMode="auto">
            <a:xfrm>
              <a:off x="3504" y="3600"/>
              <a:ext cx="115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 dirty="0" err="1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ka+kb</a:t>
              </a:r>
              <a:r>
                <a:rPr lang="en-US" sz="40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endParaRPr lang="ru-RU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86223" name="Freeform 143"/>
            <p:cNvSpPr>
              <a:spLocks/>
            </p:cNvSpPr>
            <p:nvPr/>
          </p:nvSpPr>
          <p:spPr bwMode="auto">
            <a:xfrm>
              <a:off x="4224" y="3695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6224" name="Freeform 144"/>
            <p:cNvSpPr>
              <a:spLocks/>
            </p:cNvSpPr>
            <p:nvPr/>
          </p:nvSpPr>
          <p:spPr bwMode="auto">
            <a:xfrm>
              <a:off x="3744" y="3744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6251" name="Group 171"/>
          <p:cNvGrpSpPr>
            <a:grpSpLocks/>
          </p:cNvGrpSpPr>
          <p:nvPr/>
        </p:nvGrpSpPr>
        <p:grpSpPr bwMode="auto">
          <a:xfrm>
            <a:off x="5943600" y="5197475"/>
            <a:ext cx="2743200" cy="457200"/>
            <a:chOff x="2784" y="3552"/>
            <a:chExt cx="1728" cy="288"/>
          </a:xfrm>
        </p:grpSpPr>
        <p:sp>
          <p:nvSpPr>
            <p:cNvPr id="686236" name="Text Box 156"/>
            <p:cNvSpPr txBox="1">
              <a:spLocks noChangeArrowheads="1"/>
            </p:cNvSpPr>
            <p:nvPr/>
          </p:nvSpPr>
          <p:spPr bwMode="auto">
            <a:xfrm>
              <a:off x="2784" y="3552"/>
              <a:ext cx="17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OB = OA + AB =</a:t>
              </a:r>
              <a:endParaRPr lang="ru-RU" sz="24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686237" name="Line 157"/>
            <p:cNvSpPr>
              <a:spLocks noChangeShapeType="1"/>
            </p:cNvSpPr>
            <p:nvPr/>
          </p:nvSpPr>
          <p:spPr bwMode="auto">
            <a:xfrm>
              <a:off x="2832" y="3565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6238" name="Line 158"/>
            <p:cNvSpPr>
              <a:spLocks noChangeShapeType="1"/>
            </p:cNvSpPr>
            <p:nvPr/>
          </p:nvSpPr>
          <p:spPr bwMode="auto">
            <a:xfrm>
              <a:off x="3216" y="357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6239" name="Line 159"/>
            <p:cNvSpPr>
              <a:spLocks noChangeShapeType="1"/>
            </p:cNvSpPr>
            <p:nvPr/>
          </p:nvSpPr>
          <p:spPr bwMode="auto">
            <a:xfrm>
              <a:off x="3717" y="3578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6242" name="Group 162"/>
          <p:cNvGrpSpPr>
            <a:grpSpLocks/>
          </p:cNvGrpSpPr>
          <p:nvPr/>
        </p:nvGrpSpPr>
        <p:grpSpPr bwMode="auto">
          <a:xfrm>
            <a:off x="5638800" y="5807076"/>
            <a:ext cx="1600200" cy="701675"/>
            <a:chOff x="1680" y="3744"/>
            <a:chExt cx="1008" cy="442"/>
          </a:xfrm>
        </p:grpSpPr>
        <p:sp>
          <p:nvSpPr>
            <p:cNvPr id="686243" name="Text Box 163"/>
            <p:cNvSpPr txBox="1">
              <a:spLocks noChangeArrowheads="1"/>
            </p:cNvSpPr>
            <p:nvPr/>
          </p:nvSpPr>
          <p:spPr bwMode="auto">
            <a:xfrm>
              <a:off x="1680" y="3744"/>
              <a:ext cx="100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k(</a:t>
              </a:r>
              <a:r>
                <a:rPr lang="en-US" sz="4000" b="1" i="1" dirty="0" err="1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a+b</a:t>
              </a:r>
              <a:r>
                <a:rPr lang="en-US" sz="40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)</a:t>
              </a:r>
              <a:endParaRPr lang="ru-RU" sz="4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86244" name="Freeform 164"/>
            <p:cNvSpPr>
              <a:spLocks/>
            </p:cNvSpPr>
            <p:nvPr/>
          </p:nvSpPr>
          <p:spPr bwMode="auto">
            <a:xfrm>
              <a:off x="2359" y="3839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6245" name="Freeform 165"/>
            <p:cNvSpPr>
              <a:spLocks/>
            </p:cNvSpPr>
            <p:nvPr/>
          </p:nvSpPr>
          <p:spPr bwMode="auto">
            <a:xfrm>
              <a:off x="2040" y="3885"/>
              <a:ext cx="161" cy="3"/>
            </a:xfrm>
            <a:custGeom>
              <a:avLst/>
              <a:gdLst>
                <a:gd name="T0" fmla="*/ 0 w 161"/>
                <a:gd name="T1" fmla="*/ 0 h 3"/>
                <a:gd name="T2" fmla="*/ 161 w 161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1" h="3">
                  <a:moveTo>
                    <a:pt x="0" y="0"/>
                  </a:moveTo>
                  <a:lnTo>
                    <a:pt x="161" y="3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6246" name="Group 166"/>
          <p:cNvGrpSpPr>
            <a:grpSpLocks/>
          </p:cNvGrpSpPr>
          <p:nvPr/>
        </p:nvGrpSpPr>
        <p:grpSpPr bwMode="auto">
          <a:xfrm>
            <a:off x="7467600" y="5791201"/>
            <a:ext cx="1828800" cy="701675"/>
            <a:chOff x="3504" y="3600"/>
            <a:chExt cx="1152" cy="442"/>
          </a:xfrm>
        </p:grpSpPr>
        <p:sp>
          <p:nvSpPr>
            <p:cNvPr id="686247" name="Text Box 167"/>
            <p:cNvSpPr txBox="1">
              <a:spLocks noChangeArrowheads="1"/>
            </p:cNvSpPr>
            <p:nvPr/>
          </p:nvSpPr>
          <p:spPr bwMode="auto">
            <a:xfrm>
              <a:off x="3504" y="3600"/>
              <a:ext cx="115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 dirty="0" err="1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ka+kb</a:t>
              </a:r>
              <a:r>
                <a:rPr lang="en-US" sz="40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endParaRPr lang="ru-RU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86248" name="Freeform 168"/>
            <p:cNvSpPr>
              <a:spLocks/>
            </p:cNvSpPr>
            <p:nvPr/>
          </p:nvSpPr>
          <p:spPr bwMode="auto">
            <a:xfrm>
              <a:off x="4224" y="3695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6249" name="Freeform 169"/>
            <p:cNvSpPr>
              <a:spLocks/>
            </p:cNvSpPr>
            <p:nvPr/>
          </p:nvSpPr>
          <p:spPr bwMode="auto">
            <a:xfrm>
              <a:off x="3744" y="3744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86250" name="Text Box 170"/>
          <p:cNvSpPr txBox="1">
            <a:spLocks noChangeArrowheads="1"/>
          </p:cNvSpPr>
          <p:nvPr/>
        </p:nvSpPr>
        <p:spPr bwMode="auto">
          <a:xfrm>
            <a:off x="7162800" y="5959475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=</a:t>
            </a:r>
          </a:p>
        </p:txBody>
      </p:sp>
      <p:sp>
        <p:nvSpPr>
          <p:cNvPr id="91" name="Freeform 113"/>
          <p:cNvSpPr>
            <a:spLocks/>
          </p:cNvSpPr>
          <p:nvPr/>
        </p:nvSpPr>
        <p:spPr bwMode="auto">
          <a:xfrm>
            <a:off x="8730456" y="3155157"/>
            <a:ext cx="293688" cy="1588"/>
          </a:xfrm>
          <a:custGeom>
            <a:avLst/>
            <a:gdLst>
              <a:gd name="T0" fmla="*/ 0 w 185"/>
              <a:gd name="T1" fmla="*/ 0 h 1"/>
              <a:gd name="T2" fmla="*/ 185 w 185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5" h="1">
                <a:moveTo>
                  <a:pt x="0" y="0"/>
                </a:moveTo>
                <a:lnTo>
                  <a:pt x="185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2" name="Line 110"/>
          <p:cNvSpPr>
            <a:spLocks noChangeShapeType="1"/>
          </p:cNvSpPr>
          <p:nvPr/>
        </p:nvSpPr>
        <p:spPr bwMode="auto">
          <a:xfrm>
            <a:off x="7614444" y="3291627"/>
            <a:ext cx="3810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40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86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86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86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86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86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86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86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86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86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86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862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862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862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862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862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862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862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862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2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9103" name="Group 15"/>
          <p:cNvGrpSpPr>
            <a:grpSpLocks/>
          </p:cNvGrpSpPr>
          <p:nvPr/>
        </p:nvGrpSpPr>
        <p:grpSpPr bwMode="auto">
          <a:xfrm>
            <a:off x="1941514" y="825500"/>
            <a:ext cx="5253037" cy="425450"/>
            <a:chOff x="480" y="1020"/>
            <a:chExt cx="1436" cy="153"/>
          </a:xfrm>
        </p:grpSpPr>
        <p:sp>
          <p:nvSpPr>
            <p:cNvPr id="729104" name="Freeform 16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>
                <a:gd name="T0" fmla="*/ 0 w 1436"/>
                <a:gd name="T1" fmla="*/ 0 h 1"/>
                <a:gd name="T2" fmla="*/ 1436 w 143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105" name="Freeform 17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>
                <a:gd name="T0" fmla="*/ 0 w 1428"/>
                <a:gd name="T1" fmla="*/ 0 h 1"/>
                <a:gd name="T2" fmla="*/ 1428 w 142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29107" name="Freeform 19"/>
          <p:cNvSpPr>
            <a:spLocks/>
          </p:cNvSpPr>
          <p:nvPr/>
        </p:nvSpPr>
        <p:spPr bwMode="auto">
          <a:xfrm>
            <a:off x="1941514" y="1698626"/>
            <a:ext cx="5253037" cy="3175"/>
          </a:xfrm>
          <a:custGeom>
            <a:avLst/>
            <a:gdLst>
              <a:gd name="T0" fmla="*/ 0 w 1436"/>
              <a:gd name="T1" fmla="*/ 0 h 1"/>
              <a:gd name="T2" fmla="*/ 1436 w 1436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08" name="Freeform 20"/>
          <p:cNvSpPr>
            <a:spLocks/>
          </p:cNvSpPr>
          <p:nvPr/>
        </p:nvSpPr>
        <p:spPr bwMode="auto">
          <a:xfrm>
            <a:off x="1905000" y="2095500"/>
            <a:ext cx="5308600" cy="12700"/>
          </a:xfrm>
          <a:custGeom>
            <a:avLst/>
            <a:gdLst>
              <a:gd name="T0" fmla="*/ 0 w 3344"/>
              <a:gd name="T1" fmla="*/ 0 h 8"/>
              <a:gd name="T2" fmla="*/ 3344 w 3344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344" h="8">
                <a:moveTo>
                  <a:pt x="0" y="0"/>
                </a:moveTo>
                <a:lnTo>
                  <a:pt x="3344" y="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29109" name="Group 21"/>
          <p:cNvGrpSpPr>
            <a:grpSpLocks/>
          </p:cNvGrpSpPr>
          <p:nvPr/>
        </p:nvGrpSpPr>
        <p:grpSpPr bwMode="auto">
          <a:xfrm>
            <a:off x="1941514" y="2522538"/>
            <a:ext cx="5253037" cy="425450"/>
            <a:chOff x="480" y="1020"/>
            <a:chExt cx="1436" cy="153"/>
          </a:xfrm>
        </p:grpSpPr>
        <p:sp>
          <p:nvSpPr>
            <p:cNvPr id="729110" name="Freeform 22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>
                <a:gd name="T0" fmla="*/ 0 w 1436"/>
                <a:gd name="T1" fmla="*/ 0 h 1"/>
                <a:gd name="T2" fmla="*/ 1436 w 1436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111" name="Freeform 23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>
                <a:gd name="T0" fmla="*/ 0 w 1428"/>
                <a:gd name="T1" fmla="*/ 0 h 1"/>
                <a:gd name="T2" fmla="*/ 1428 w 142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112" name="Group 24"/>
          <p:cNvGrpSpPr>
            <a:grpSpLocks/>
          </p:cNvGrpSpPr>
          <p:nvPr/>
        </p:nvGrpSpPr>
        <p:grpSpPr bwMode="auto">
          <a:xfrm>
            <a:off x="1928813" y="3376613"/>
            <a:ext cx="5295900" cy="444500"/>
            <a:chOff x="476" y="1940"/>
            <a:chExt cx="1448" cy="160"/>
          </a:xfrm>
        </p:grpSpPr>
        <p:sp>
          <p:nvSpPr>
            <p:cNvPr id="729113" name="Freeform 25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>
                <a:gd name="T0" fmla="*/ 0 w 1448"/>
                <a:gd name="T1" fmla="*/ 0 h 4"/>
                <a:gd name="T2" fmla="*/ 1448 w 1448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114" name="Freeform 26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>
                <a:gd name="T0" fmla="*/ 0 w 1432"/>
                <a:gd name="T1" fmla="*/ 0 h 4"/>
                <a:gd name="T2" fmla="*/ 1432 w 143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115" name="Group 27"/>
          <p:cNvGrpSpPr>
            <a:grpSpLocks/>
          </p:cNvGrpSpPr>
          <p:nvPr/>
        </p:nvGrpSpPr>
        <p:grpSpPr bwMode="auto">
          <a:xfrm>
            <a:off x="1941513" y="4210050"/>
            <a:ext cx="5295900" cy="444500"/>
            <a:chOff x="476" y="1940"/>
            <a:chExt cx="1448" cy="160"/>
          </a:xfrm>
        </p:grpSpPr>
        <p:sp>
          <p:nvSpPr>
            <p:cNvPr id="729116" name="Freeform 28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>
                <a:gd name="T0" fmla="*/ 0 w 1448"/>
                <a:gd name="T1" fmla="*/ 0 h 4"/>
                <a:gd name="T2" fmla="*/ 1448 w 1448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117" name="Freeform 29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>
                <a:gd name="T0" fmla="*/ 0 w 1432"/>
                <a:gd name="T1" fmla="*/ 0 h 4"/>
                <a:gd name="T2" fmla="*/ 1432 w 143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118" name="Group 30"/>
          <p:cNvGrpSpPr>
            <a:grpSpLocks/>
          </p:cNvGrpSpPr>
          <p:nvPr/>
        </p:nvGrpSpPr>
        <p:grpSpPr bwMode="auto">
          <a:xfrm>
            <a:off x="1928813" y="5075239"/>
            <a:ext cx="5308600" cy="454025"/>
            <a:chOff x="476" y="2552"/>
            <a:chExt cx="1452" cy="164"/>
          </a:xfrm>
        </p:grpSpPr>
        <p:sp>
          <p:nvSpPr>
            <p:cNvPr id="729119" name="Freeform 31"/>
            <p:cNvSpPr>
              <a:spLocks/>
            </p:cNvSpPr>
            <p:nvPr/>
          </p:nvSpPr>
          <p:spPr bwMode="auto">
            <a:xfrm>
              <a:off x="476" y="2552"/>
              <a:ext cx="1440" cy="1"/>
            </a:xfrm>
            <a:custGeom>
              <a:avLst/>
              <a:gdLst>
                <a:gd name="T0" fmla="*/ 0 w 1440"/>
                <a:gd name="T1" fmla="*/ 0 h 1"/>
                <a:gd name="T2" fmla="*/ 1440 w 1440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0" h="1">
                  <a:moveTo>
                    <a:pt x="0" y="0"/>
                  </a:moveTo>
                  <a:lnTo>
                    <a:pt x="1440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120" name="Freeform 32"/>
            <p:cNvSpPr>
              <a:spLocks/>
            </p:cNvSpPr>
            <p:nvPr/>
          </p:nvSpPr>
          <p:spPr bwMode="auto">
            <a:xfrm>
              <a:off x="476" y="2708"/>
              <a:ext cx="1452" cy="8"/>
            </a:xfrm>
            <a:custGeom>
              <a:avLst/>
              <a:gdLst>
                <a:gd name="T0" fmla="*/ 0 w 1452"/>
                <a:gd name="T1" fmla="*/ 8 h 8"/>
                <a:gd name="T2" fmla="*/ 1452 w 1452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52" h="8">
                  <a:moveTo>
                    <a:pt x="0" y="8"/>
                  </a:moveTo>
                  <a:lnTo>
                    <a:pt x="1452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29121" name="Freeform 33"/>
          <p:cNvSpPr>
            <a:spLocks/>
          </p:cNvSpPr>
          <p:nvPr/>
        </p:nvSpPr>
        <p:spPr bwMode="auto">
          <a:xfrm>
            <a:off x="1928814" y="5929313"/>
            <a:ext cx="5265737" cy="12700"/>
          </a:xfrm>
          <a:custGeom>
            <a:avLst/>
            <a:gdLst>
              <a:gd name="T0" fmla="*/ 0 w 1440"/>
              <a:gd name="T1" fmla="*/ 4 h 4"/>
              <a:gd name="T2" fmla="*/ 1440 w 1440"/>
              <a:gd name="T3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22" name="Freeform 34"/>
          <p:cNvSpPr>
            <a:spLocks/>
          </p:cNvSpPr>
          <p:nvPr/>
        </p:nvSpPr>
        <p:spPr bwMode="auto">
          <a:xfrm>
            <a:off x="1928813" y="6362700"/>
            <a:ext cx="5249862" cy="1588"/>
          </a:xfrm>
          <a:custGeom>
            <a:avLst/>
            <a:gdLst>
              <a:gd name="T0" fmla="*/ 0 w 1436"/>
              <a:gd name="T1" fmla="*/ 0 h 1"/>
              <a:gd name="T2" fmla="*/ 1436 w 1436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23" name="Freeform 35"/>
          <p:cNvSpPr>
            <a:spLocks/>
          </p:cNvSpPr>
          <p:nvPr/>
        </p:nvSpPr>
        <p:spPr bwMode="auto">
          <a:xfrm>
            <a:off x="1941514" y="392113"/>
            <a:ext cx="5265737" cy="11112"/>
          </a:xfrm>
          <a:custGeom>
            <a:avLst/>
            <a:gdLst>
              <a:gd name="T0" fmla="*/ 0 w 1440"/>
              <a:gd name="T1" fmla="*/ 4 h 4"/>
              <a:gd name="T2" fmla="*/ 1440 w 1440"/>
              <a:gd name="T3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24" name="Line 36"/>
          <p:cNvSpPr>
            <a:spLocks noChangeShapeType="1"/>
          </p:cNvSpPr>
          <p:nvPr/>
        </p:nvSpPr>
        <p:spPr bwMode="auto">
          <a:xfrm>
            <a:off x="1938338" y="392113"/>
            <a:ext cx="4762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25" name="Line 37"/>
          <p:cNvSpPr>
            <a:spLocks noChangeShapeType="1"/>
          </p:cNvSpPr>
          <p:nvPr/>
        </p:nvSpPr>
        <p:spPr bwMode="auto">
          <a:xfrm>
            <a:off x="5888039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26" name="Freeform 38"/>
          <p:cNvSpPr>
            <a:spLocks/>
          </p:cNvSpPr>
          <p:nvPr/>
        </p:nvSpPr>
        <p:spPr bwMode="auto">
          <a:xfrm>
            <a:off x="5430839" y="392113"/>
            <a:ext cx="9525" cy="5994400"/>
          </a:xfrm>
          <a:custGeom>
            <a:avLst/>
            <a:gdLst>
              <a:gd name="T0" fmla="*/ 4 w 4"/>
              <a:gd name="T1" fmla="*/ 0 h 2160"/>
              <a:gd name="T2" fmla="*/ 0 w 4"/>
              <a:gd name="T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0">
                <a:moveTo>
                  <a:pt x="4" y="0"/>
                </a:moveTo>
                <a:lnTo>
                  <a:pt x="0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27" name="Freeform 39"/>
          <p:cNvSpPr>
            <a:spLocks/>
          </p:cNvSpPr>
          <p:nvPr/>
        </p:nvSpPr>
        <p:spPr bwMode="auto">
          <a:xfrm>
            <a:off x="4983163" y="381000"/>
            <a:ext cx="11112" cy="6015038"/>
          </a:xfrm>
          <a:custGeom>
            <a:avLst/>
            <a:gdLst>
              <a:gd name="T0" fmla="*/ 0 w 4"/>
              <a:gd name="T1" fmla="*/ 0 h 2168"/>
              <a:gd name="T2" fmla="*/ 4 w 4"/>
              <a:gd name="T3" fmla="*/ 2168 h 216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28" name="Freeform 40"/>
          <p:cNvSpPr>
            <a:spLocks/>
          </p:cNvSpPr>
          <p:nvPr/>
        </p:nvSpPr>
        <p:spPr bwMode="auto">
          <a:xfrm>
            <a:off x="4557713" y="392114"/>
            <a:ext cx="11112" cy="6015037"/>
          </a:xfrm>
          <a:custGeom>
            <a:avLst/>
            <a:gdLst>
              <a:gd name="T0" fmla="*/ 0 w 4"/>
              <a:gd name="T1" fmla="*/ 0 h 2168"/>
              <a:gd name="T2" fmla="*/ 4 w 4"/>
              <a:gd name="T3" fmla="*/ 2168 h 216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29" name="Freeform 41"/>
          <p:cNvSpPr>
            <a:spLocks/>
          </p:cNvSpPr>
          <p:nvPr/>
        </p:nvSpPr>
        <p:spPr bwMode="auto">
          <a:xfrm>
            <a:off x="4111626" y="381001"/>
            <a:ext cx="9525" cy="5992813"/>
          </a:xfrm>
          <a:custGeom>
            <a:avLst/>
            <a:gdLst>
              <a:gd name="T0" fmla="*/ 0 w 4"/>
              <a:gd name="T1" fmla="*/ 0 h 2160"/>
              <a:gd name="T2" fmla="*/ 4 w 4"/>
              <a:gd name="T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30" name="Freeform 42"/>
          <p:cNvSpPr>
            <a:spLocks/>
          </p:cNvSpPr>
          <p:nvPr/>
        </p:nvSpPr>
        <p:spPr bwMode="auto">
          <a:xfrm>
            <a:off x="3673476" y="392114"/>
            <a:ext cx="22225" cy="5959475"/>
          </a:xfrm>
          <a:custGeom>
            <a:avLst/>
            <a:gdLst>
              <a:gd name="T0" fmla="*/ 0 w 8"/>
              <a:gd name="T1" fmla="*/ 0 h 2148"/>
              <a:gd name="T2" fmla="*/ 8 w 8"/>
              <a:gd name="T3" fmla="*/ 2148 h 214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31" name="Freeform 43"/>
          <p:cNvSpPr>
            <a:spLocks/>
          </p:cNvSpPr>
          <p:nvPr/>
        </p:nvSpPr>
        <p:spPr bwMode="auto">
          <a:xfrm>
            <a:off x="3248026" y="392114"/>
            <a:ext cx="22225" cy="5959475"/>
          </a:xfrm>
          <a:custGeom>
            <a:avLst/>
            <a:gdLst>
              <a:gd name="T0" fmla="*/ 0 w 8"/>
              <a:gd name="T1" fmla="*/ 0 h 2148"/>
              <a:gd name="T2" fmla="*/ 8 w 8"/>
              <a:gd name="T3" fmla="*/ 2148 h 214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32" name="Freeform 44"/>
          <p:cNvSpPr>
            <a:spLocks/>
          </p:cNvSpPr>
          <p:nvPr/>
        </p:nvSpPr>
        <p:spPr bwMode="auto">
          <a:xfrm>
            <a:off x="2813051" y="392114"/>
            <a:ext cx="9525" cy="5970587"/>
          </a:xfrm>
          <a:custGeom>
            <a:avLst/>
            <a:gdLst>
              <a:gd name="T0" fmla="*/ 0 w 4"/>
              <a:gd name="T1" fmla="*/ 0 h 2152"/>
              <a:gd name="T2" fmla="*/ 4 w 4"/>
              <a:gd name="T3" fmla="*/ 2152 h 215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52">
                <a:moveTo>
                  <a:pt x="0" y="0"/>
                </a:moveTo>
                <a:lnTo>
                  <a:pt x="4" y="2152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33" name="Freeform 45"/>
          <p:cNvSpPr>
            <a:spLocks/>
          </p:cNvSpPr>
          <p:nvPr/>
        </p:nvSpPr>
        <p:spPr bwMode="auto">
          <a:xfrm>
            <a:off x="2365376" y="381001"/>
            <a:ext cx="11113" cy="5992813"/>
          </a:xfrm>
          <a:custGeom>
            <a:avLst/>
            <a:gdLst>
              <a:gd name="T0" fmla="*/ 0 w 4"/>
              <a:gd name="T1" fmla="*/ 0 h 2160"/>
              <a:gd name="T2" fmla="*/ 4 w 4"/>
              <a:gd name="T3" fmla="*/ 2160 h 21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34" name="Freeform 46"/>
          <p:cNvSpPr>
            <a:spLocks/>
          </p:cNvSpPr>
          <p:nvPr/>
        </p:nvSpPr>
        <p:spPr bwMode="auto">
          <a:xfrm>
            <a:off x="1905001" y="3381376"/>
            <a:ext cx="5332413" cy="17463"/>
          </a:xfrm>
          <a:custGeom>
            <a:avLst/>
            <a:gdLst>
              <a:gd name="T0" fmla="*/ 0 w 2656"/>
              <a:gd name="T1" fmla="*/ 0 h 8"/>
              <a:gd name="T2" fmla="*/ 2656 w 2656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656" h="8">
                <a:moveTo>
                  <a:pt x="0" y="0"/>
                </a:moveTo>
                <a:lnTo>
                  <a:pt x="2656" y="8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35" name="Freeform 47"/>
          <p:cNvSpPr>
            <a:spLocks/>
          </p:cNvSpPr>
          <p:nvPr/>
        </p:nvSpPr>
        <p:spPr bwMode="auto">
          <a:xfrm>
            <a:off x="6337301" y="388938"/>
            <a:ext cx="15875" cy="5967412"/>
          </a:xfrm>
          <a:custGeom>
            <a:avLst/>
            <a:gdLst>
              <a:gd name="T0" fmla="*/ 0 w 8"/>
              <a:gd name="T1" fmla="*/ 0 h 2808"/>
              <a:gd name="T2" fmla="*/ 8 w 8"/>
              <a:gd name="T3" fmla="*/ 2808 h 280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808">
                <a:moveTo>
                  <a:pt x="0" y="0"/>
                </a:moveTo>
                <a:lnTo>
                  <a:pt x="8" y="2808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36" name="Freeform 48"/>
          <p:cNvSpPr>
            <a:spLocks/>
          </p:cNvSpPr>
          <p:nvPr/>
        </p:nvSpPr>
        <p:spPr bwMode="auto">
          <a:xfrm>
            <a:off x="6786564" y="388938"/>
            <a:ext cx="33337" cy="5949950"/>
          </a:xfrm>
          <a:custGeom>
            <a:avLst/>
            <a:gdLst>
              <a:gd name="T0" fmla="*/ 0 w 16"/>
              <a:gd name="T1" fmla="*/ 0 h 2800"/>
              <a:gd name="T2" fmla="*/ 16 w 16"/>
              <a:gd name="T3" fmla="*/ 2800 h 28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2800">
                <a:moveTo>
                  <a:pt x="0" y="0"/>
                </a:moveTo>
                <a:lnTo>
                  <a:pt x="16" y="2800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37" name="Line 49"/>
          <p:cNvSpPr>
            <a:spLocks noChangeShapeType="1"/>
          </p:cNvSpPr>
          <p:nvPr/>
        </p:nvSpPr>
        <p:spPr bwMode="auto">
          <a:xfrm>
            <a:off x="7237414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9138" name="Text Box 50"/>
          <p:cNvSpPr txBox="1">
            <a:spLocks noChangeArrowheads="1"/>
          </p:cNvSpPr>
          <p:nvPr/>
        </p:nvSpPr>
        <p:spPr bwMode="auto">
          <a:xfrm>
            <a:off x="4057650" y="3348038"/>
            <a:ext cx="5778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  <a:endParaRPr lang="ru-RU">
              <a:solidFill>
                <a:srgbClr val="3333FF"/>
              </a:solidFill>
            </a:endParaRPr>
          </a:p>
        </p:txBody>
      </p:sp>
      <p:sp>
        <p:nvSpPr>
          <p:cNvPr id="729139" name="Freeform 51"/>
          <p:cNvSpPr>
            <a:spLocks/>
          </p:cNvSpPr>
          <p:nvPr/>
        </p:nvSpPr>
        <p:spPr bwMode="auto">
          <a:xfrm>
            <a:off x="4538663" y="423864"/>
            <a:ext cx="31750" cy="5983287"/>
          </a:xfrm>
          <a:custGeom>
            <a:avLst/>
            <a:gdLst>
              <a:gd name="T0" fmla="*/ 16 w 16"/>
              <a:gd name="T1" fmla="*/ 2816 h 2816"/>
              <a:gd name="T2" fmla="*/ 0 w 16"/>
              <a:gd name="T3" fmla="*/ 0 h 28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" h="2816">
                <a:moveTo>
                  <a:pt x="16" y="2816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29168" name="Group 80"/>
          <p:cNvGrpSpPr>
            <a:grpSpLocks/>
          </p:cNvGrpSpPr>
          <p:nvPr/>
        </p:nvGrpSpPr>
        <p:grpSpPr bwMode="auto">
          <a:xfrm>
            <a:off x="4546600" y="2108200"/>
            <a:ext cx="1803400" cy="1282700"/>
            <a:chOff x="1904" y="1328"/>
            <a:chExt cx="1136" cy="808"/>
          </a:xfrm>
        </p:grpSpPr>
        <p:sp>
          <p:nvSpPr>
            <p:cNvPr id="729140" name="Freeform 52"/>
            <p:cNvSpPr>
              <a:spLocks/>
            </p:cNvSpPr>
            <p:nvPr/>
          </p:nvSpPr>
          <p:spPr bwMode="auto">
            <a:xfrm>
              <a:off x="1904" y="1328"/>
              <a:ext cx="1136" cy="808"/>
            </a:xfrm>
            <a:custGeom>
              <a:avLst/>
              <a:gdLst>
                <a:gd name="T0" fmla="*/ 0 w 1136"/>
                <a:gd name="T1" fmla="*/ 808 h 808"/>
                <a:gd name="T2" fmla="*/ 1136 w 1136"/>
                <a:gd name="T3" fmla="*/ 0 h 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36" h="808">
                  <a:moveTo>
                    <a:pt x="0" y="808"/>
                  </a:moveTo>
                  <a:lnTo>
                    <a:pt x="1136" y="0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29143" name="Group 55"/>
            <p:cNvGrpSpPr>
              <a:grpSpLocks/>
            </p:cNvGrpSpPr>
            <p:nvPr/>
          </p:nvGrpSpPr>
          <p:grpSpPr bwMode="auto">
            <a:xfrm>
              <a:off x="2256" y="1344"/>
              <a:ext cx="384" cy="442"/>
              <a:chOff x="2832" y="1776"/>
              <a:chExt cx="384" cy="442"/>
            </a:xfrm>
          </p:grpSpPr>
          <p:sp>
            <p:nvSpPr>
              <p:cNvPr id="729144" name="Text Box 56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p</a:t>
                </a:r>
                <a:endParaRPr lang="ru-RU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29145" name="Line 57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729198" name="Group 110"/>
          <p:cNvGrpSpPr>
            <a:grpSpLocks/>
          </p:cNvGrpSpPr>
          <p:nvPr/>
        </p:nvGrpSpPr>
        <p:grpSpPr bwMode="auto">
          <a:xfrm>
            <a:off x="7239000" y="228600"/>
            <a:ext cx="3825875" cy="762001"/>
            <a:chOff x="3600" y="144"/>
            <a:chExt cx="2410" cy="480"/>
          </a:xfrm>
        </p:grpSpPr>
        <p:sp>
          <p:nvSpPr>
            <p:cNvPr id="729101" name="Text Box 13"/>
            <p:cNvSpPr txBox="1">
              <a:spLocks noChangeArrowheads="1"/>
            </p:cNvSpPr>
            <p:nvPr/>
          </p:nvSpPr>
          <p:spPr bwMode="auto">
            <a:xfrm>
              <a:off x="3600" y="288"/>
              <a:ext cx="2410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4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     </a:t>
              </a:r>
              <a:r>
                <a:rPr lang="en-US" sz="2400" b="1" dirty="0" err="1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va</a:t>
              </a:r>
              <a:r>
                <a:rPr lang="en-US" sz="2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en-US" sz="2400" b="1" dirty="0" err="1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vektorlar</a:t>
              </a:r>
              <a:r>
                <a:rPr lang="en-US" sz="24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juftligi</a:t>
              </a:r>
              <a:endPara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29146" name="Group 58"/>
            <p:cNvGrpSpPr>
              <a:grpSpLocks/>
            </p:cNvGrpSpPr>
            <p:nvPr/>
          </p:nvGrpSpPr>
          <p:grpSpPr bwMode="auto">
            <a:xfrm>
              <a:off x="3600" y="144"/>
              <a:ext cx="384" cy="480"/>
              <a:chOff x="3744" y="1392"/>
              <a:chExt cx="384" cy="480"/>
            </a:xfrm>
          </p:grpSpPr>
          <p:sp>
            <p:nvSpPr>
              <p:cNvPr id="729147" name="Text Box 59"/>
              <p:cNvSpPr txBox="1">
                <a:spLocks noChangeArrowheads="1"/>
              </p:cNvSpPr>
              <p:nvPr/>
            </p:nvSpPr>
            <p:spPr bwMode="auto">
              <a:xfrm>
                <a:off x="3744" y="1392"/>
                <a:ext cx="384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400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i</a:t>
                </a:r>
                <a:endParaRPr lang="ru-RU" sz="44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29148" name="Freeform 60"/>
              <p:cNvSpPr>
                <a:spLocks/>
              </p:cNvSpPr>
              <p:nvPr/>
            </p:nvSpPr>
            <p:spPr bwMode="auto">
              <a:xfrm>
                <a:off x="3896" y="1479"/>
                <a:ext cx="184" cy="9"/>
              </a:xfrm>
              <a:custGeom>
                <a:avLst/>
                <a:gdLst>
                  <a:gd name="T0" fmla="*/ 0 w 184"/>
                  <a:gd name="T1" fmla="*/ 0 h 9"/>
                  <a:gd name="T2" fmla="*/ 184 w 184"/>
                  <a:gd name="T3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9">
                    <a:moveTo>
                      <a:pt x="0" y="0"/>
                    </a:moveTo>
                    <a:lnTo>
                      <a:pt x="184" y="9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29149" name="Group 61"/>
            <p:cNvGrpSpPr>
              <a:grpSpLocks/>
            </p:cNvGrpSpPr>
            <p:nvPr/>
          </p:nvGrpSpPr>
          <p:grpSpPr bwMode="auto">
            <a:xfrm>
              <a:off x="4128" y="144"/>
              <a:ext cx="384" cy="480"/>
              <a:chOff x="4512" y="1056"/>
              <a:chExt cx="384" cy="480"/>
            </a:xfrm>
          </p:grpSpPr>
          <p:sp>
            <p:nvSpPr>
              <p:cNvPr id="729150" name="Text Box 62"/>
              <p:cNvSpPr txBox="1">
                <a:spLocks noChangeArrowheads="1"/>
              </p:cNvSpPr>
              <p:nvPr/>
            </p:nvSpPr>
            <p:spPr bwMode="auto">
              <a:xfrm>
                <a:off x="4512" y="1056"/>
                <a:ext cx="384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400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j</a:t>
                </a:r>
                <a:endParaRPr lang="ru-RU" sz="44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29151" name="Freeform 63"/>
              <p:cNvSpPr>
                <a:spLocks/>
              </p:cNvSpPr>
              <p:nvPr/>
            </p:nvSpPr>
            <p:spPr bwMode="auto">
              <a:xfrm>
                <a:off x="4656" y="1143"/>
                <a:ext cx="184" cy="9"/>
              </a:xfrm>
              <a:custGeom>
                <a:avLst/>
                <a:gdLst>
                  <a:gd name="T0" fmla="*/ 0 w 184"/>
                  <a:gd name="T1" fmla="*/ 0 h 9"/>
                  <a:gd name="T2" fmla="*/ 184 w 184"/>
                  <a:gd name="T3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9">
                    <a:moveTo>
                      <a:pt x="0" y="0"/>
                    </a:moveTo>
                    <a:lnTo>
                      <a:pt x="184" y="9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729157" name="Group 69"/>
          <p:cNvGrpSpPr>
            <a:grpSpLocks/>
          </p:cNvGrpSpPr>
          <p:nvPr/>
        </p:nvGrpSpPr>
        <p:grpSpPr bwMode="auto">
          <a:xfrm>
            <a:off x="4760914" y="5270501"/>
            <a:ext cx="6303963" cy="1384300"/>
            <a:chOff x="1991" y="2744"/>
            <a:chExt cx="3971" cy="872"/>
          </a:xfrm>
        </p:grpSpPr>
        <p:sp>
          <p:nvSpPr>
            <p:cNvPr id="729158" name="Text Box 70"/>
            <p:cNvSpPr txBox="1">
              <a:spLocks noChangeArrowheads="1"/>
            </p:cNvSpPr>
            <p:nvPr/>
          </p:nvSpPr>
          <p:spPr bwMode="auto">
            <a:xfrm>
              <a:off x="1991" y="2744"/>
              <a:ext cx="3971" cy="8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p{ x; y</a:t>
              </a:r>
              <a:r>
                <a:rPr lang="en-US" sz="4000" b="1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 </a:t>
              </a:r>
              <a:r>
                <a:rPr lang="en-US" sz="4000" i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– </a:t>
              </a:r>
              <a:r>
                <a:rPr lang="en-US" sz="32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vektor</a:t>
              </a:r>
              <a:r>
                <a:rPr lang="en-US" sz="3200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koordinatasi</a:t>
              </a:r>
              <a:endParaRPr lang="en-US" sz="32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44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  </a:t>
              </a: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ru-RU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</a:t>
              </a:r>
            </a:p>
          </p:txBody>
        </p:sp>
        <p:sp>
          <p:nvSpPr>
            <p:cNvPr id="729159" name="Freeform 71"/>
            <p:cNvSpPr>
              <a:spLocks/>
            </p:cNvSpPr>
            <p:nvPr/>
          </p:nvSpPr>
          <p:spPr bwMode="auto">
            <a:xfrm>
              <a:off x="2022" y="2865"/>
              <a:ext cx="200" cy="1"/>
            </a:xfrm>
            <a:custGeom>
              <a:avLst/>
              <a:gdLst>
                <a:gd name="T0" fmla="*/ 0 w 200"/>
                <a:gd name="T1" fmla="*/ 0 h 1"/>
                <a:gd name="T2" fmla="*/ 200 w 200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0" h="1">
                  <a:moveTo>
                    <a:pt x="0" y="0"/>
                  </a:moveTo>
                  <a:lnTo>
                    <a:pt x="200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193" name="Group 105"/>
          <p:cNvGrpSpPr>
            <a:grpSpLocks/>
          </p:cNvGrpSpPr>
          <p:nvPr/>
        </p:nvGrpSpPr>
        <p:grpSpPr bwMode="auto">
          <a:xfrm>
            <a:off x="268837" y="1416052"/>
            <a:ext cx="3541163" cy="646113"/>
            <a:chOff x="192" y="432"/>
            <a:chExt cx="1152" cy="407"/>
          </a:xfrm>
        </p:grpSpPr>
        <p:sp>
          <p:nvSpPr>
            <p:cNvPr id="729161" name="Text Box 73"/>
            <p:cNvSpPr txBox="1">
              <a:spLocks noChangeArrowheads="1"/>
            </p:cNvSpPr>
            <p:nvPr/>
          </p:nvSpPr>
          <p:spPr bwMode="auto">
            <a:xfrm>
              <a:off x="192" y="432"/>
              <a:ext cx="1152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36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p </a:t>
              </a:r>
              <a:r>
                <a:rPr lang="en-US" sz="36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{4; 3}</a:t>
              </a:r>
              <a:endPara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29162" name="Freeform 74"/>
            <p:cNvSpPr>
              <a:spLocks/>
            </p:cNvSpPr>
            <p:nvPr/>
          </p:nvSpPr>
          <p:spPr bwMode="auto">
            <a:xfrm>
              <a:off x="216" y="562"/>
              <a:ext cx="100" cy="29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165" name="Group 77"/>
          <p:cNvGrpSpPr>
            <a:grpSpLocks/>
          </p:cNvGrpSpPr>
          <p:nvPr/>
        </p:nvGrpSpPr>
        <p:grpSpPr bwMode="auto">
          <a:xfrm>
            <a:off x="6324594" y="1600200"/>
            <a:ext cx="349250" cy="533400"/>
            <a:chOff x="3024" y="1008"/>
            <a:chExt cx="220" cy="336"/>
          </a:xfrm>
        </p:grpSpPr>
        <p:sp>
          <p:nvSpPr>
            <p:cNvPr id="729163" name="Oval 75"/>
            <p:cNvSpPr>
              <a:spLocks noChangeArrowheads="1"/>
            </p:cNvSpPr>
            <p:nvPr/>
          </p:nvSpPr>
          <p:spPr bwMode="auto">
            <a:xfrm>
              <a:off x="3024" y="129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9164" name="Text Box 76"/>
            <p:cNvSpPr txBox="1">
              <a:spLocks noChangeArrowheads="1"/>
            </p:cNvSpPr>
            <p:nvPr/>
          </p:nvSpPr>
          <p:spPr bwMode="auto">
            <a:xfrm>
              <a:off x="3024" y="1008"/>
              <a:ext cx="220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F</a:t>
              </a:r>
              <a:endParaRPr lang="ru-RU" sz="280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729169" name="Text Box 81"/>
          <p:cNvSpPr txBox="1">
            <a:spLocks noChangeArrowheads="1"/>
          </p:cNvSpPr>
          <p:nvPr/>
        </p:nvSpPr>
        <p:spPr bwMode="auto">
          <a:xfrm>
            <a:off x="4800600" y="3352800"/>
            <a:ext cx="3369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729188" name="Group 100"/>
          <p:cNvGrpSpPr>
            <a:grpSpLocks/>
          </p:cNvGrpSpPr>
          <p:nvPr/>
        </p:nvGrpSpPr>
        <p:grpSpPr bwMode="auto">
          <a:xfrm>
            <a:off x="7639050" y="1752600"/>
            <a:ext cx="1100138" cy="762000"/>
            <a:chOff x="3648" y="1056"/>
            <a:chExt cx="693" cy="480"/>
          </a:xfrm>
        </p:grpSpPr>
        <p:grpSp>
          <p:nvGrpSpPr>
            <p:cNvPr id="729175" name="Group 87"/>
            <p:cNvGrpSpPr>
              <a:grpSpLocks/>
            </p:cNvGrpSpPr>
            <p:nvPr/>
          </p:nvGrpSpPr>
          <p:grpSpPr bwMode="auto">
            <a:xfrm>
              <a:off x="3648" y="1056"/>
              <a:ext cx="384" cy="480"/>
              <a:chOff x="3648" y="1056"/>
              <a:chExt cx="384" cy="480"/>
            </a:xfrm>
          </p:grpSpPr>
          <p:grpSp>
            <p:nvGrpSpPr>
              <p:cNvPr id="729170" name="Group 82"/>
              <p:cNvGrpSpPr>
                <a:grpSpLocks/>
              </p:cNvGrpSpPr>
              <p:nvPr/>
            </p:nvGrpSpPr>
            <p:grpSpPr bwMode="auto">
              <a:xfrm>
                <a:off x="3648" y="1056"/>
                <a:ext cx="384" cy="480"/>
                <a:chOff x="3744" y="1392"/>
                <a:chExt cx="384" cy="480"/>
              </a:xfrm>
            </p:grpSpPr>
            <p:sp>
              <p:nvSpPr>
                <p:cNvPr id="729171" name="Text Box 83"/>
                <p:cNvSpPr txBox="1">
                  <a:spLocks noChangeArrowheads="1"/>
                </p:cNvSpPr>
                <p:nvPr/>
              </p:nvSpPr>
              <p:spPr bwMode="auto">
                <a:xfrm>
                  <a:off x="3744" y="1392"/>
                  <a:ext cx="384" cy="48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4400" i="1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i</a:t>
                  </a:r>
                  <a:endParaRPr lang="ru-RU" sz="4400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29172" name="Freeform 84"/>
                <p:cNvSpPr>
                  <a:spLocks/>
                </p:cNvSpPr>
                <p:nvPr/>
              </p:nvSpPr>
              <p:spPr bwMode="auto">
                <a:xfrm>
                  <a:off x="3896" y="1479"/>
                  <a:ext cx="184" cy="9"/>
                </a:xfrm>
                <a:custGeom>
                  <a:avLst/>
                  <a:gdLst>
                    <a:gd name="T0" fmla="*/ 0 w 184"/>
                    <a:gd name="T1" fmla="*/ 0 h 9"/>
                    <a:gd name="T2" fmla="*/ 184 w 184"/>
                    <a:gd name="T3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9">
                      <a:moveTo>
                        <a:pt x="0" y="0"/>
                      </a:moveTo>
                      <a:lnTo>
                        <a:pt x="184" y="9"/>
                      </a:lnTo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729173" name="Line 85"/>
              <p:cNvSpPr>
                <a:spLocks noChangeShapeType="1"/>
              </p:cNvSpPr>
              <p:nvPr/>
            </p:nvSpPr>
            <p:spPr bwMode="auto">
              <a:xfrm>
                <a:off x="3744" y="1248"/>
                <a:ext cx="1" cy="24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9174" name="Line 86"/>
              <p:cNvSpPr>
                <a:spLocks noChangeShapeType="1"/>
              </p:cNvSpPr>
              <p:nvPr/>
            </p:nvSpPr>
            <p:spPr bwMode="auto">
              <a:xfrm>
                <a:off x="3936" y="1248"/>
                <a:ext cx="1" cy="24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29176" name="Text Box 88"/>
            <p:cNvSpPr txBox="1">
              <a:spLocks noChangeArrowheads="1"/>
            </p:cNvSpPr>
            <p:nvPr/>
          </p:nvSpPr>
          <p:spPr bwMode="auto">
            <a:xfrm>
              <a:off x="3936" y="1170"/>
              <a:ext cx="40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=1;</a:t>
              </a:r>
              <a:endParaRPr lang="ru-RU" sz="280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729189" name="Group 101"/>
          <p:cNvGrpSpPr>
            <a:grpSpLocks/>
          </p:cNvGrpSpPr>
          <p:nvPr/>
        </p:nvGrpSpPr>
        <p:grpSpPr bwMode="auto">
          <a:xfrm>
            <a:off x="9163054" y="1676400"/>
            <a:ext cx="1004888" cy="762000"/>
            <a:chOff x="4560" y="1152"/>
            <a:chExt cx="633" cy="480"/>
          </a:xfrm>
        </p:grpSpPr>
        <p:grpSp>
          <p:nvGrpSpPr>
            <p:cNvPr id="729177" name="Group 89"/>
            <p:cNvGrpSpPr>
              <a:grpSpLocks/>
            </p:cNvGrpSpPr>
            <p:nvPr/>
          </p:nvGrpSpPr>
          <p:grpSpPr bwMode="auto">
            <a:xfrm>
              <a:off x="4560" y="1152"/>
              <a:ext cx="384" cy="480"/>
              <a:chOff x="4512" y="1056"/>
              <a:chExt cx="384" cy="480"/>
            </a:xfrm>
          </p:grpSpPr>
          <p:sp>
            <p:nvSpPr>
              <p:cNvPr id="729178" name="Text Box 90"/>
              <p:cNvSpPr txBox="1">
                <a:spLocks noChangeArrowheads="1"/>
              </p:cNvSpPr>
              <p:nvPr/>
            </p:nvSpPr>
            <p:spPr bwMode="auto">
              <a:xfrm>
                <a:off x="4512" y="1056"/>
                <a:ext cx="384" cy="4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400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j</a:t>
                </a:r>
                <a:endParaRPr lang="ru-RU" sz="44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29179" name="Freeform 91"/>
              <p:cNvSpPr>
                <a:spLocks/>
              </p:cNvSpPr>
              <p:nvPr/>
            </p:nvSpPr>
            <p:spPr bwMode="auto">
              <a:xfrm>
                <a:off x="4656" y="1143"/>
                <a:ext cx="184" cy="9"/>
              </a:xfrm>
              <a:custGeom>
                <a:avLst/>
                <a:gdLst>
                  <a:gd name="T0" fmla="*/ 0 w 184"/>
                  <a:gd name="T1" fmla="*/ 0 h 9"/>
                  <a:gd name="T2" fmla="*/ 184 w 184"/>
                  <a:gd name="T3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9">
                    <a:moveTo>
                      <a:pt x="0" y="0"/>
                    </a:moveTo>
                    <a:lnTo>
                      <a:pt x="184" y="9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29186" name="Group 98"/>
            <p:cNvGrpSpPr>
              <a:grpSpLocks/>
            </p:cNvGrpSpPr>
            <p:nvPr/>
          </p:nvGrpSpPr>
          <p:grpSpPr bwMode="auto">
            <a:xfrm>
              <a:off x="4608" y="1344"/>
              <a:ext cx="241" cy="240"/>
              <a:chOff x="5040" y="2544"/>
              <a:chExt cx="193" cy="240"/>
            </a:xfrm>
          </p:grpSpPr>
          <p:sp>
            <p:nvSpPr>
              <p:cNvPr id="729184" name="Line 96"/>
              <p:cNvSpPr>
                <a:spLocks noChangeShapeType="1"/>
              </p:cNvSpPr>
              <p:nvPr/>
            </p:nvSpPr>
            <p:spPr bwMode="auto">
              <a:xfrm>
                <a:off x="5040" y="2544"/>
                <a:ext cx="1" cy="24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9185" name="Line 97"/>
              <p:cNvSpPr>
                <a:spLocks noChangeShapeType="1"/>
              </p:cNvSpPr>
              <p:nvPr/>
            </p:nvSpPr>
            <p:spPr bwMode="auto">
              <a:xfrm>
                <a:off x="5232" y="2544"/>
                <a:ext cx="1" cy="24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29187" name="Text Box 99"/>
            <p:cNvSpPr txBox="1">
              <a:spLocks noChangeArrowheads="1"/>
            </p:cNvSpPr>
            <p:nvPr/>
          </p:nvSpPr>
          <p:spPr bwMode="auto">
            <a:xfrm>
              <a:off x="4848" y="1296"/>
              <a:ext cx="34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=1</a:t>
              </a:r>
              <a:endParaRPr lang="ru-RU" sz="280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729197" name="Group 109"/>
          <p:cNvGrpSpPr>
            <a:grpSpLocks/>
          </p:cNvGrpSpPr>
          <p:nvPr/>
        </p:nvGrpSpPr>
        <p:grpSpPr bwMode="auto">
          <a:xfrm>
            <a:off x="6559550" y="2743204"/>
            <a:ext cx="4800600" cy="1289052"/>
            <a:chOff x="3172" y="1814"/>
            <a:chExt cx="3024" cy="812"/>
          </a:xfrm>
        </p:grpSpPr>
        <p:grpSp>
          <p:nvGrpSpPr>
            <p:cNvPr id="729152" name="Group 64"/>
            <p:cNvGrpSpPr>
              <a:grpSpLocks/>
            </p:cNvGrpSpPr>
            <p:nvPr/>
          </p:nvGrpSpPr>
          <p:grpSpPr bwMode="auto">
            <a:xfrm>
              <a:off x="3744" y="1814"/>
              <a:ext cx="1776" cy="442"/>
              <a:chOff x="3792" y="1488"/>
              <a:chExt cx="1776" cy="442"/>
            </a:xfrm>
          </p:grpSpPr>
          <p:sp>
            <p:nvSpPr>
              <p:cNvPr id="729153" name="Text Box 65"/>
              <p:cNvSpPr txBox="1">
                <a:spLocks noChangeArrowheads="1"/>
              </p:cNvSpPr>
              <p:nvPr/>
            </p:nvSpPr>
            <p:spPr bwMode="auto">
              <a:xfrm>
                <a:off x="3792" y="1488"/>
                <a:ext cx="1776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p = xi + </a:t>
                </a:r>
                <a:r>
                  <a:rPr lang="en-US" sz="4000" b="1" i="1" dirty="0" err="1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yj</a:t>
                </a:r>
                <a:endParaRPr lang="ru-RU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29154" name="Line 66"/>
              <p:cNvSpPr>
                <a:spLocks noChangeShapeType="1"/>
              </p:cNvSpPr>
              <p:nvPr/>
            </p:nvSpPr>
            <p:spPr bwMode="auto">
              <a:xfrm>
                <a:off x="3888" y="163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9155" name="Freeform 67"/>
              <p:cNvSpPr>
                <a:spLocks/>
              </p:cNvSpPr>
              <p:nvPr/>
            </p:nvSpPr>
            <p:spPr bwMode="auto">
              <a:xfrm>
                <a:off x="4512" y="1584"/>
                <a:ext cx="168" cy="1"/>
              </a:xfrm>
              <a:custGeom>
                <a:avLst/>
                <a:gdLst>
                  <a:gd name="T0" fmla="*/ 0 w 168"/>
                  <a:gd name="T1" fmla="*/ 0 h 1"/>
                  <a:gd name="T2" fmla="*/ 168 w 168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8" h="1">
                    <a:moveTo>
                      <a:pt x="0" y="0"/>
                    </a:moveTo>
                    <a:lnTo>
                      <a:pt x="168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9156" name="Freeform 68"/>
              <p:cNvSpPr>
                <a:spLocks/>
              </p:cNvSpPr>
              <p:nvPr/>
            </p:nvSpPr>
            <p:spPr bwMode="auto">
              <a:xfrm>
                <a:off x="5088" y="1583"/>
                <a:ext cx="168" cy="1"/>
              </a:xfrm>
              <a:custGeom>
                <a:avLst/>
                <a:gdLst>
                  <a:gd name="T0" fmla="*/ 0 w 168"/>
                  <a:gd name="T1" fmla="*/ 0 h 1"/>
                  <a:gd name="T2" fmla="*/ 168 w 168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8" h="1">
                    <a:moveTo>
                      <a:pt x="0" y="0"/>
                    </a:moveTo>
                    <a:lnTo>
                      <a:pt x="168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29191" name="Text Box 103"/>
            <p:cNvSpPr txBox="1">
              <a:spLocks noChangeArrowheads="1"/>
            </p:cNvSpPr>
            <p:nvPr/>
          </p:nvSpPr>
          <p:spPr bwMode="auto">
            <a:xfrm>
              <a:off x="3172" y="2335"/>
              <a:ext cx="302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r"/>
              <a:r>
                <a:rPr lang="en-US" sz="2400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Vektorning</a:t>
              </a:r>
              <a:r>
                <a:rPr lang="en-US" sz="24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koordinata</a:t>
              </a:r>
              <a:r>
                <a:rPr lang="en-US" sz="24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ifodasi</a:t>
              </a: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29195" name="Text Box 107"/>
          <p:cNvSpPr txBox="1">
            <a:spLocks noChangeArrowheads="1"/>
          </p:cNvSpPr>
          <p:nvPr/>
        </p:nvSpPr>
        <p:spPr bwMode="auto">
          <a:xfrm>
            <a:off x="305896" y="2275614"/>
            <a:ext cx="1752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F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(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4; 3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)</a:t>
            </a:r>
          </a:p>
        </p:txBody>
      </p:sp>
      <p:grpSp>
        <p:nvGrpSpPr>
          <p:cNvPr id="729209" name="Group 121"/>
          <p:cNvGrpSpPr>
            <a:grpSpLocks/>
          </p:cNvGrpSpPr>
          <p:nvPr/>
        </p:nvGrpSpPr>
        <p:grpSpPr bwMode="auto">
          <a:xfrm>
            <a:off x="4038600" y="2743200"/>
            <a:ext cx="609600" cy="647700"/>
            <a:chOff x="1584" y="1728"/>
            <a:chExt cx="384" cy="408"/>
          </a:xfrm>
        </p:grpSpPr>
        <p:sp>
          <p:nvSpPr>
            <p:cNvPr id="729091" name="Text Box 3"/>
            <p:cNvSpPr txBox="1">
              <a:spLocks noChangeArrowheads="1"/>
            </p:cNvSpPr>
            <p:nvPr/>
          </p:nvSpPr>
          <p:spPr bwMode="auto">
            <a:xfrm>
              <a:off x="1584" y="1728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29142" name="Freeform 54"/>
            <p:cNvSpPr>
              <a:spLocks/>
            </p:cNvSpPr>
            <p:nvPr/>
          </p:nvSpPr>
          <p:spPr bwMode="auto">
            <a:xfrm>
              <a:off x="1907" y="1841"/>
              <a:ext cx="1" cy="295"/>
            </a:xfrm>
            <a:custGeom>
              <a:avLst/>
              <a:gdLst>
                <a:gd name="T0" fmla="*/ 0 w 1"/>
                <a:gd name="T1" fmla="*/ 295 h 295"/>
                <a:gd name="T2" fmla="*/ 0 w 1"/>
                <a:gd name="T3" fmla="*/ 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295">
                  <a:moveTo>
                    <a:pt x="0" y="295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203" name="Freeform 115"/>
            <p:cNvSpPr>
              <a:spLocks/>
            </p:cNvSpPr>
            <p:nvPr/>
          </p:nvSpPr>
          <p:spPr bwMode="auto">
            <a:xfrm>
              <a:off x="1736" y="1816"/>
              <a:ext cx="142" cy="4"/>
            </a:xfrm>
            <a:custGeom>
              <a:avLst/>
              <a:gdLst>
                <a:gd name="T0" fmla="*/ 0 w 142"/>
                <a:gd name="T1" fmla="*/ 0 h 4"/>
                <a:gd name="T2" fmla="*/ 142 w 14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208" name="Group 120"/>
          <p:cNvGrpSpPr>
            <a:grpSpLocks/>
          </p:cNvGrpSpPr>
          <p:nvPr/>
        </p:nvGrpSpPr>
        <p:grpSpPr bwMode="auto">
          <a:xfrm>
            <a:off x="4419600" y="3352800"/>
            <a:ext cx="609600" cy="641350"/>
            <a:chOff x="1824" y="2112"/>
            <a:chExt cx="384" cy="404"/>
          </a:xfrm>
        </p:grpSpPr>
        <p:sp>
          <p:nvSpPr>
            <p:cNvPr id="729090" name="Text Box 2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29141" name="Freeform 53"/>
            <p:cNvSpPr>
              <a:spLocks/>
            </p:cNvSpPr>
            <p:nvPr/>
          </p:nvSpPr>
          <p:spPr bwMode="auto">
            <a:xfrm>
              <a:off x="1904" y="2136"/>
              <a:ext cx="297" cy="1"/>
            </a:xfrm>
            <a:custGeom>
              <a:avLst/>
              <a:gdLst>
                <a:gd name="T0" fmla="*/ 0 w 297"/>
                <a:gd name="T1" fmla="*/ 0 h 1"/>
                <a:gd name="T2" fmla="*/ 297 w 297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97" h="1">
                  <a:moveTo>
                    <a:pt x="0" y="0"/>
                  </a:moveTo>
                  <a:lnTo>
                    <a:pt x="297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207" name="Freeform 119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>
                <a:gd name="T0" fmla="*/ 0 w 142"/>
                <a:gd name="T1" fmla="*/ 0 h 4"/>
                <a:gd name="T2" fmla="*/ 142 w 14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210" name="Group 122"/>
          <p:cNvGrpSpPr>
            <a:grpSpLocks/>
          </p:cNvGrpSpPr>
          <p:nvPr/>
        </p:nvGrpSpPr>
        <p:grpSpPr bwMode="auto">
          <a:xfrm>
            <a:off x="4876800" y="3352800"/>
            <a:ext cx="609600" cy="641350"/>
            <a:chOff x="1824" y="2112"/>
            <a:chExt cx="384" cy="404"/>
          </a:xfrm>
        </p:grpSpPr>
        <p:sp>
          <p:nvSpPr>
            <p:cNvPr id="729211" name="Text Box 123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29212" name="Freeform 124"/>
            <p:cNvSpPr>
              <a:spLocks/>
            </p:cNvSpPr>
            <p:nvPr/>
          </p:nvSpPr>
          <p:spPr bwMode="auto">
            <a:xfrm>
              <a:off x="1904" y="2136"/>
              <a:ext cx="297" cy="1"/>
            </a:xfrm>
            <a:custGeom>
              <a:avLst/>
              <a:gdLst>
                <a:gd name="T0" fmla="*/ 0 w 297"/>
                <a:gd name="T1" fmla="*/ 0 h 1"/>
                <a:gd name="T2" fmla="*/ 297 w 297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97" h="1">
                  <a:moveTo>
                    <a:pt x="0" y="0"/>
                  </a:moveTo>
                  <a:lnTo>
                    <a:pt x="297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213" name="Freeform 125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>
                <a:gd name="T0" fmla="*/ 0 w 142"/>
                <a:gd name="T1" fmla="*/ 0 h 4"/>
                <a:gd name="T2" fmla="*/ 142 w 14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214" name="Group 126"/>
          <p:cNvGrpSpPr>
            <a:grpSpLocks/>
          </p:cNvGrpSpPr>
          <p:nvPr/>
        </p:nvGrpSpPr>
        <p:grpSpPr bwMode="auto">
          <a:xfrm>
            <a:off x="5334000" y="3352800"/>
            <a:ext cx="609600" cy="641350"/>
            <a:chOff x="1824" y="2112"/>
            <a:chExt cx="384" cy="404"/>
          </a:xfrm>
        </p:grpSpPr>
        <p:sp>
          <p:nvSpPr>
            <p:cNvPr id="729215" name="Text Box 127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29216" name="Freeform 128"/>
            <p:cNvSpPr>
              <a:spLocks/>
            </p:cNvSpPr>
            <p:nvPr/>
          </p:nvSpPr>
          <p:spPr bwMode="auto">
            <a:xfrm>
              <a:off x="1904" y="2136"/>
              <a:ext cx="297" cy="1"/>
            </a:xfrm>
            <a:custGeom>
              <a:avLst/>
              <a:gdLst>
                <a:gd name="T0" fmla="*/ 0 w 297"/>
                <a:gd name="T1" fmla="*/ 0 h 1"/>
                <a:gd name="T2" fmla="*/ 297 w 297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97" h="1">
                  <a:moveTo>
                    <a:pt x="0" y="0"/>
                  </a:moveTo>
                  <a:lnTo>
                    <a:pt x="297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217" name="Freeform 129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>
                <a:gd name="T0" fmla="*/ 0 w 142"/>
                <a:gd name="T1" fmla="*/ 0 h 4"/>
                <a:gd name="T2" fmla="*/ 142 w 14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218" name="Group 130"/>
          <p:cNvGrpSpPr>
            <a:grpSpLocks/>
          </p:cNvGrpSpPr>
          <p:nvPr/>
        </p:nvGrpSpPr>
        <p:grpSpPr bwMode="auto">
          <a:xfrm>
            <a:off x="5791200" y="3352800"/>
            <a:ext cx="609600" cy="641350"/>
            <a:chOff x="1824" y="2112"/>
            <a:chExt cx="384" cy="404"/>
          </a:xfrm>
        </p:grpSpPr>
        <p:sp>
          <p:nvSpPr>
            <p:cNvPr id="729219" name="Text Box 131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29220" name="Freeform 132"/>
            <p:cNvSpPr>
              <a:spLocks/>
            </p:cNvSpPr>
            <p:nvPr/>
          </p:nvSpPr>
          <p:spPr bwMode="auto">
            <a:xfrm>
              <a:off x="1904" y="2136"/>
              <a:ext cx="297" cy="1"/>
            </a:xfrm>
            <a:custGeom>
              <a:avLst/>
              <a:gdLst>
                <a:gd name="T0" fmla="*/ 0 w 297"/>
                <a:gd name="T1" fmla="*/ 0 h 1"/>
                <a:gd name="T2" fmla="*/ 297 w 297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97" h="1">
                  <a:moveTo>
                    <a:pt x="0" y="0"/>
                  </a:moveTo>
                  <a:lnTo>
                    <a:pt x="297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221" name="Freeform 133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>
                <a:gd name="T0" fmla="*/ 0 w 142"/>
                <a:gd name="T1" fmla="*/ 0 h 4"/>
                <a:gd name="T2" fmla="*/ 142 w 14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222" name="Group 134"/>
          <p:cNvGrpSpPr>
            <a:grpSpLocks/>
          </p:cNvGrpSpPr>
          <p:nvPr/>
        </p:nvGrpSpPr>
        <p:grpSpPr bwMode="auto">
          <a:xfrm>
            <a:off x="4038600" y="2362200"/>
            <a:ext cx="609600" cy="647700"/>
            <a:chOff x="1584" y="1728"/>
            <a:chExt cx="384" cy="408"/>
          </a:xfrm>
        </p:grpSpPr>
        <p:sp>
          <p:nvSpPr>
            <p:cNvPr id="729223" name="Text Box 135"/>
            <p:cNvSpPr txBox="1">
              <a:spLocks noChangeArrowheads="1"/>
            </p:cNvSpPr>
            <p:nvPr/>
          </p:nvSpPr>
          <p:spPr bwMode="auto">
            <a:xfrm>
              <a:off x="1584" y="1728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29224" name="Freeform 136"/>
            <p:cNvSpPr>
              <a:spLocks/>
            </p:cNvSpPr>
            <p:nvPr/>
          </p:nvSpPr>
          <p:spPr bwMode="auto">
            <a:xfrm>
              <a:off x="1907" y="1841"/>
              <a:ext cx="1" cy="295"/>
            </a:xfrm>
            <a:custGeom>
              <a:avLst/>
              <a:gdLst>
                <a:gd name="T0" fmla="*/ 0 w 1"/>
                <a:gd name="T1" fmla="*/ 295 h 295"/>
                <a:gd name="T2" fmla="*/ 0 w 1"/>
                <a:gd name="T3" fmla="*/ 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295">
                  <a:moveTo>
                    <a:pt x="0" y="295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225" name="Freeform 137"/>
            <p:cNvSpPr>
              <a:spLocks/>
            </p:cNvSpPr>
            <p:nvPr/>
          </p:nvSpPr>
          <p:spPr bwMode="auto">
            <a:xfrm>
              <a:off x="1736" y="1816"/>
              <a:ext cx="142" cy="4"/>
            </a:xfrm>
            <a:custGeom>
              <a:avLst/>
              <a:gdLst>
                <a:gd name="T0" fmla="*/ 0 w 142"/>
                <a:gd name="T1" fmla="*/ 0 h 4"/>
                <a:gd name="T2" fmla="*/ 142 w 14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226" name="Group 138"/>
          <p:cNvGrpSpPr>
            <a:grpSpLocks/>
          </p:cNvGrpSpPr>
          <p:nvPr/>
        </p:nvGrpSpPr>
        <p:grpSpPr bwMode="auto">
          <a:xfrm>
            <a:off x="4038600" y="1905000"/>
            <a:ext cx="609600" cy="647700"/>
            <a:chOff x="1584" y="1728"/>
            <a:chExt cx="384" cy="408"/>
          </a:xfrm>
        </p:grpSpPr>
        <p:sp>
          <p:nvSpPr>
            <p:cNvPr id="729227" name="Text Box 139"/>
            <p:cNvSpPr txBox="1">
              <a:spLocks noChangeArrowheads="1"/>
            </p:cNvSpPr>
            <p:nvPr/>
          </p:nvSpPr>
          <p:spPr bwMode="auto">
            <a:xfrm>
              <a:off x="1584" y="1728"/>
              <a:ext cx="38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29228" name="Freeform 140"/>
            <p:cNvSpPr>
              <a:spLocks/>
            </p:cNvSpPr>
            <p:nvPr/>
          </p:nvSpPr>
          <p:spPr bwMode="auto">
            <a:xfrm>
              <a:off x="1907" y="1841"/>
              <a:ext cx="1" cy="295"/>
            </a:xfrm>
            <a:custGeom>
              <a:avLst/>
              <a:gdLst>
                <a:gd name="T0" fmla="*/ 0 w 1"/>
                <a:gd name="T1" fmla="*/ 295 h 295"/>
                <a:gd name="T2" fmla="*/ 0 w 1"/>
                <a:gd name="T3" fmla="*/ 0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295">
                  <a:moveTo>
                    <a:pt x="0" y="295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229" name="Freeform 141"/>
            <p:cNvSpPr>
              <a:spLocks/>
            </p:cNvSpPr>
            <p:nvPr/>
          </p:nvSpPr>
          <p:spPr bwMode="auto">
            <a:xfrm>
              <a:off x="1736" y="1816"/>
              <a:ext cx="142" cy="4"/>
            </a:xfrm>
            <a:custGeom>
              <a:avLst/>
              <a:gdLst>
                <a:gd name="T0" fmla="*/ 0 w 142"/>
                <a:gd name="T1" fmla="*/ 0 h 4"/>
                <a:gd name="T2" fmla="*/ 142 w 142"/>
                <a:gd name="T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9235" name="Group 147"/>
          <p:cNvGrpSpPr>
            <a:grpSpLocks/>
          </p:cNvGrpSpPr>
          <p:nvPr/>
        </p:nvGrpSpPr>
        <p:grpSpPr bwMode="auto">
          <a:xfrm>
            <a:off x="268837" y="619125"/>
            <a:ext cx="2514600" cy="584200"/>
            <a:chOff x="288" y="374"/>
            <a:chExt cx="1584" cy="368"/>
          </a:xfrm>
        </p:grpSpPr>
        <p:sp>
          <p:nvSpPr>
            <p:cNvPr id="729231" name="Text Box 143"/>
            <p:cNvSpPr txBox="1">
              <a:spLocks noChangeArrowheads="1"/>
            </p:cNvSpPr>
            <p:nvPr/>
          </p:nvSpPr>
          <p:spPr bwMode="auto">
            <a:xfrm>
              <a:off x="288" y="374"/>
              <a:ext cx="1584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32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p </a:t>
              </a:r>
              <a:r>
                <a:rPr lang="en-US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=4</a:t>
              </a:r>
              <a:r>
                <a:rPr lang="en-US" sz="3200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r>
                <a:rPr lang="en-US" sz="32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32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</a:t>
              </a:r>
              <a:r>
                <a:rPr lang="en-US" sz="3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3</a:t>
              </a:r>
              <a:r>
                <a:rPr lang="en-US" sz="3200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32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29232" name="Freeform 144"/>
            <p:cNvSpPr>
              <a:spLocks/>
            </p:cNvSpPr>
            <p:nvPr/>
          </p:nvSpPr>
          <p:spPr bwMode="auto">
            <a:xfrm>
              <a:off x="376" y="46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233" name="Freeform 145"/>
            <p:cNvSpPr>
              <a:spLocks/>
            </p:cNvSpPr>
            <p:nvPr/>
          </p:nvSpPr>
          <p:spPr bwMode="auto">
            <a:xfrm>
              <a:off x="815" y="462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9234" name="Freeform 146"/>
            <p:cNvSpPr>
              <a:spLocks/>
            </p:cNvSpPr>
            <p:nvPr/>
          </p:nvSpPr>
          <p:spPr bwMode="auto">
            <a:xfrm>
              <a:off x="1227" y="417"/>
              <a:ext cx="144" cy="3"/>
            </a:xfrm>
            <a:custGeom>
              <a:avLst/>
              <a:gdLst>
                <a:gd name="T0" fmla="*/ 0 w 144"/>
                <a:gd name="T1" fmla="*/ 0 h 3"/>
                <a:gd name="T2" fmla="*/ 144 w 14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29238" name="Text Box 150"/>
          <p:cNvSpPr txBox="1">
            <a:spLocks noChangeArrowheads="1"/>
          </p:cNvSpPr>
          <p:nvPr/>
        </p:nvSpPr>
        <p:spPr bwMode="auto">
          <a:xfrm>
            <a:off x="6858000" y="2667001"/>
            <a:ext cx="43473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x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29239" name="Text Box 151"/>
          <p:cNvSpPr txBox="1">
            <a:spLocks noChangeArrowheads="1"/>
          </p:cNvSpPr>
          <p:nvPr/>
        </p:nvSpPr>
        <p:spPr bwMode="auto">
          <a:xfrm>
            <a:off x="4038600" y="0"/>
            <a:ext cx="431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y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262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29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729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29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29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29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72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29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72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729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729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72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1000"/>
                                        <p:tgtEl>
                                          <p:spTgt spid="72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72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72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729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291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729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919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398044" y="4427539"/>
            <a:ext cx="7086600" cy="96837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kumimoji="1"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C(1;1) </a:t>
            </a:r>
            <a:r>
              <a:rPr kumimoji="1"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kumimoji="1"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D(4;3) </a:t>
            </a:r>
            <a:r>
              <a:rPr kumimoji="1"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kumimoji="1"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kumimoji="1"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CD (4-1; 3-1)</a:t>
            </a:r>
            <a:br>
              <a:rPr kumimoji="1"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CD (3; 2)</a:t>
            </a:r>
            <a:endParaRPr lang="ru-RU" sz="24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629963" y="1156708"/>
            <a:ext cx="10008573" cy="647700"/>
          </a:xfrm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CD =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v,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C(x</a:t>
            </a:r>
            <a:r>
              <a:rPr kumimoji="1" lang="en-US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,y</a:t>
            </a:r>
            <a:r>
              <a:rPr kumimoji="1" lang="en-US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),  D(x</a:t>
            </a:r>
            <a:r>
              <a:rPr kumimoji="1" lang="en-US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,y</a:t>
            </a:r>
            <a:r>
              <a:rPr kumimoji="1" lang="en-US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kumimoji="1"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kumimoji="1"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1"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kumimoji="1"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kumimoji="1"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1"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65" name="Line 5"/>
          <p:cNvSpPr>
            <a:spLocks noChangeShapeType="1"/>
          </p:cNvSpPr>
          <p:nvPr/>
        </p:nvSpPr>
        <p:spPr bwMode="auto">
          <a:xfrm>
            <a:off x="2567410" y="1154828"/>
            <a:ext cx="5762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366" name="Line 6"/>
          <p:cNvSpPr>
            <a:spLocks noChangeShapeType="1"/>
          </p:cNvSpPr>
          <p:nvPr/>
        </p:nvSpPr>
        <p:spPr bwMode="auto">
          <a:xfrm>
            <a:off x="3395290" y="1159918"/>
            <a:ext cx="28885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43369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142096"/>
              </p:ext>
            </p:extLst>
          </p:nvPr>
        </p:nvGraphicFramePr>
        <p:xfrm>
          <a:off x="568434" y="2120901"/>
          <a:ext cx="6519380" cy="4013198"/>
        </p:xfrm>
        <a:graphic>
          <a:graphicData uri="http://schemas.openxmlformats.org/drawingml/2006/table">
            <a:tbl>
              <a:tblPr/>
              <a:tblGrid>
                <a:gridCol w="651938"/>
                <a:gridCol w="651938"/>
                <a:gridCol w="651938"/>
                <a:gridCol w="651938"/>
                <a:gridCol w="651938"/>
                <a:gridCol w="651938"/>
                <a:gridCol w="651938"/>
                <a:gridCol w="651938"/>
                <a:gridCol w="651938"/>
                <a:gridCol w="651938"/>
              </a:tblGrid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573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sp>
        <p:nvSpPr>
          <p:cNvPr id="20576" name="Line 99"/>
          <p:cNvSpPr>
            <a:spLocks noChangeShapeType="1"/>
          </p:cNvSpPr>
          <p:nvPr/>
        </p:nvSpPr>
        <p:spPr bwMode="auto">
          <a:xfrm flipV="1">
            <a:off x="3143672" y="2445441"/>
            <a:ext cx="0" cy="2808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77" name="Line 100"/>
          <p:cNvSpPr>
            <a:spLocks noChangeShapeType="1"/>
          </p:cNvSpPr>
          <p:nvPr/>
        </p:nvSpPr>
        <p:spPr bwMode="auto">
          <a:xfrm>
            <a:off x="2387417" y="4427539"/>
            <a:ext cx="41036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78" name="Text Box 102"/>
          <p:cNvSpPr txBox="1">
            <a:spLocks noChangeArrowheads="1"/>
          </p:cNvSpPr>
          <p:nvPr/>
        </p:nvSpPr>
        <p:spPr bwMode="auto">
          <a:xfrm>
            <a:off x="2711872" y="433553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>
                <a:solidFill>
                  <a:srgbClr val="008000"/>
                </a:solidFill>
              </a:rPr>
              <a:t>О</a:t>
            </a:r>
          </a:p>
        </p:txBody>
      </p:sp>
      <p:sp>
        <p:nvSpPr>
          <p:cNvPr id="143467" name="Line 107"/>
          <p:cNvSpPr>
            <a:spLocks noChangeShapeType="1"/>
          </p:cNvSpPr>
          <p:nvPr/>
        </p:nvSpPr>
        <p:spPr bwMode="auto">
          <a:xfrm flipV="1">
            <a:off x="3827482" y="2732867"/>
            <a:ext cx="1889526" cy="1080309"/>
          </a:xfrm>
          <a:prstGeom prst="line">
            <a:avLst/>
          </a:prstGeom>
          <a:noFill/>
          <a:ln w="28575">
            <a:solidFill>
              <a:srgbClr val="5D2884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68" name="Text Box 108"/>
          <p:cNvSpPr txBox="1">
            <a:spLocks noChangeArrowheads="1"/>
          </p:cNvSpPr>
          <p:nvPr/>
        </p:nvSpPr>
        <p:spPr bwMode="auto">
          <a:xfrm>
            <a:off x="3538060" y="3896520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7A0000"/>
                </a:solidFill>
              </a:rPr>
              <a:t>C(x</a:t>
            </a:r>
            <a:r>
              <a:rPr lang="en-US" sz="2400" baseline="-25000" dirty="0">
                <a:solidFill>
                  <a:srgbClr val="7A0000"/>
                </a:solidFill>
              </a:rPr>
              <a:t>1</a:t>
            </a:r>
            <a:r>
              <a:rPr lang="en-US" sz="2400" dirty="0">
                <a:solidFill>
                  <a:srgbClr val="7A0000"/>
                </a:solidFill>
              </a:rPr>
              <a:t>,y</a:t>
            </a:r>
            <a:r>
              <a:rPr lang="en-US" sz="2400" baseline="-25000" dirty="0">
                <a:solidFill>
                  <a:srgbClr val="7A0000"/>
                </a:solidFill>
              </a:rPr>
              <a:t>1</a:t>
            </a:r>
            <a:r>
              <a:rPr lang="en-US" sz="2400" dirty="0">
                <a:solidFill>
                  <a:srgbClr val="7A0000"/>
                </a:solidFill>
              </a:rPr>
              <a:t>)</a:t>
            </a:r>
            <a:endParaRPr lang="ru-RU" sz="2400" dirty="0">
              <a:solidFill>
                <a:srgbClr val="7A0000"/>
              </a:solidFill>
            </a:endParaRPr>
          </a:p>
        </p:txBody>
      </p:sp>
      <p:sp>
        <p:nvSpPr>
          <p:cNvPr id="143469" name="Text Box 109"/>
          <p:cNvSpPr txBox="1">
            <a:spLocks noChangeArrowheads="1"/>
          </p:cNvSpPr>
          <p:nvPr/>
        </p:nvSpPr>
        <p:spPr bwMode="auto">
          <a:xfrm>
            <a:off x="5734156" y="2247818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7A0000"/>
                </a:solidFill>
              </a:rPr>
              <a:t>D(x</a:t>
            </a:r>
            <a:r>
              <a:rPr lang="en-US" sz="2400" baseline="-25000" dirty="0">
                <a:solidFill>
                  <a:srgbClr val="7A0000"/>
                </a:solidFill>
              </a:rPr>
              <a:t>2</a:t>
            </a:r>
            <a:r>
              <a:rPr lang="en-US" sz="2400" dirty="0">
                <a:solidFill>
                  <a:srgbClr val="7A0000"/>
                </a:solidFill>
              </a:rPr>
              <a:t>,y</a:t>
            </a:r>
            <a:r>
              <a:rPr lang="en-US" sz="2400" baseline="-25000" dirty="0">
                <a:solidFill>
                  <a:srgbClr val="7A0000"/>
                </a:solidFill>
              </a:rPr>
              <a:t>2</a:t>
            </a:r>
            <a:r>
              <a:rPr lang="en-US" sz="2400" dirty="0">
                <a:solidFill>
                  <a:srgbClr val="7A0000"/>
                </a:solidFill>
              </a:rPr>
              <a:t>)</a:t>
            </a:r>
            <a:endParaRPr lang="ru-RU" sz="2400" dirty="0">
              <a:solidFill>
                <a:srgbClr val="7A0000"/>
              </a:solidFill>
            </a:endParaRPr>
          </a:p>
        </p:txBody>
      </p:sp>
      <p:sp>
        <p:nvSpPr>
          <p:cNvPr id="143471" name="Text Box 111"/>
          <p:cNvSpPr txBox="1">
            <a:spLocks noChangeArrowheads="1"/>
          </p:cNvSpPr>
          <p:nvPr/>
        </p:nvSpPr>
        <p:spPr bwMode="auto">
          <a:xfrm>
            <a:off x="4447677" y="2779632"/>
            <a:ext cx="4302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7A0000"/>
                </a:solidFill>
              </a:rPr>
              <a:t>v</a:t>
            </a:r>
            <a:endParaRPr lang="ru-RU" sz="2800" b="1" dirty="0">
              <a:solidFill>
                <a:srgbClr val="7A0000"/>
              </a:solidFill>
            </a:endParaRPr>
          </a:p>
        </p:txBody>
      </p:sp>
      <p:sp>
        <p:nvSpPr>
          <p:cNvPr id="143473" name="Line 113"/>
          <p:cNvSpPr>
            <a:spLocks noChangeShapeType="1"/>
          </p:cNvSpPr>
          <p:nvPr/>
        </p:nvSpPr>
        <p:spPr bwMode="auto">
          <a:xfrm>
            <a:off x="4554833" y="2867571"/>
            <a:ext cx="215900" cy="0"/>
          </a:xfrm>
          <a:prstGeom prst="line">
            <a:avLst/>
          </a:prstGeom>
          <a:noFill/>
          <a:ln w="28575">
            <a:solidFill>
              <a:srgbClr val="7A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84" name="Text Box 115"/>
          <p:cNvSpPr txBox="1">
            <a:spLocks noChangeArrowheads="1"/>
          </p:cNvSpPr>
          <p:nvPr/>
        </p:nvSpPr>
        <p:spPr bwMode="auto">
          <a:xfrm>
            <a:off x="2791915" y="2470367"/>
            <a:ext cx="2873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y</a:t>
            </a:r>
            <a:endParaRPr lang="ru-RU" dirty="0"/>
          </a:p>
        </p:txBody>
      </p:sp>
      <p:sp>
        <p:nvSpPr>
          <p:cNvPr id="20585" name="Text Box 116"/>
          <p:cNvSpPr txBox="1">
            <a:spLocks noChangeArrowheads="1"/>
          </p:cNvSpPr>
          <p:nvPr/>
        </p:nvSpPr>
        <p:spPr bwMode="auto">
          <a:xfrm>
            <a:off x="6167467" y="4437064"/>
            <a:ext cx="288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x</a:t>
            </a:r>
            <a:endParaRPr lang="ru-RU"/>
          </a:p>
        </p:txBody>
      </p:sp>
      <p:sp>
        <p:nvSpPr>
          <p:cNvPr id="143477" name="Text Box 117"/>
          <p:cNvSpPr txBox="1">
            <a:spLocks noChangeArrowheads="1"/>
          </p:cNvSpPr>
          <p:nvPr/>
        </p:nvSpPr>
        <p:spPr bwMode="auto">
          <a:xfrm>
            <a:off x="-73044" y="5576360"/>
            <a:ext cx="77755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 smtClean="0"/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CD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koordinatasini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(</a:t>
            </a:r>
            <a:r>
              <a:rPr kumimoji="1"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kumimoji="1"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-x</a:t>
            </a:r>
            <a:r>
              <a:rPr kumimoji="1"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1; </a:t>
            </a:r>
            <a:r>
              <a:rPr kumimoji="1"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kumimoji="1"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kumimoji="1"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kumimoji="1" lang="en-US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79" name="Line 119"/>
          <p:cNvSpPr>
            <a:spLocks noChangeShapeType="1"/>
          </p:cNvSpPr>
          <p:nvPr/>
        </p:nvSpPr>
        <p:spPr bwMode="auto">
          <a:xfrm>
            <a:off x="695400" y="5601733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90" name="Line 130"/>
          <p:cNvSpPr>
            <a:spLocks noChangeShapeType="1"/>
          </p:cNvSpPr>
          <p:nvPr/>
        </p:nvSpPr>
        <p:spPr bwMode="auto">
          <a:xfrm>
            <a:off x="3827482" y="3813175"/>
            <a:ext cx="1906674" cy="46766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91" name="Line 131"/>
          <p:cNvSpPr>
            <a:spLocks noChangeShapeType="1"/>
          </p:cNvSpPr>
          <p:nvPr/>
        </p:nvSpPr>
        <p:spPr bwMode="auto">
          <a:xfrm>
            <a:off x="5734156" y="2686764"/>
            <a:ext cx="0" cy="1223962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492" name="Text Box 132"/>
          <p:cNvSpPr txBox="1">
            <a:spLocks noChangeArrowheads="1"/>
          </p:cNvSpPr>
          <p:nvPr/>
        </p:nvSpPr>
        <p:spPr bwMode="auto">
          <a:xfrm>
            <a:off x="4834053" y="3789377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a</a:t>
            </a:r>
            <a:endParaRPr lang="ru-RU" sz="2000" b="1" dirty="0"/>
          </a:p>
        </p:txBody>
      </p:sp>
      <p:sp>
        <p:nvSpPr>
          <p:cNvPr id="143493" name="Text Box 133"/>
          <p:cNvSpPr txBox="1">
            <a:spLocks noChangeArrowheads="1"/>
          </p:cNvSpPr>
          <p:nvPr/>
        </p:nvSpPr>
        <p:spPr bwMode="auto">
          <a:xfrm>
            <a:off x="5863432" y="3157540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b</a:t>
            </a:r>
            <a:endParaRPr lang="ru-RU" sz="2000" b="1" dirty="0"/>
          </a:p>
        </p:txBody>
      </p:sp>
      <p:sp>
        <p:nvSpPr>
          <p:cNvPr id="143494" name="Text Box 134"/>
          <p:cNvSpPr txBox="1">
            <a:spLocks noChangeArrowheads="1"/>
          </p:cNvSpPr>
          <p:nvPr/>
        </p:nvSpPr>
        <p:spPr bwMode="auto">
          <a:xfrm>
            <a:off x="1071669" y="1559719"/>
            <a:ext cx="9324975" cy="93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en-US" sz="2800" b="1" dirty="0"/>
              <a:t>a</a:t>
            </a:r>
            <a:r>
              <a:rPr lang="en-US" sz="2800" b="1" dirty="0" smtClean="0"/>
              <a:t> = x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-x</a:t>
            </a:r>
            <a:r>
              <a:rPr lang="en-US" sz="2800" b="1" baseline="-25000" dirty="0" smtClean="0"/>
              <a:t>1</a:t>
            </a:r>
            <a:r>
              <a:rPr lang="en-US" sz="2800" dirty="0"/>
              <a:t>, </a:t>
            </a:r>
            <a:r>
              <a:rPr lang="en-US" sz="2800" b="1" dirty="0" smtClean="0"/>
              <a:t>b = y</a:t>
            </a:r>
            <a:r>
              <a:rPr lang="en-US" sz="2800" b="1" baseline="-25000" dirty="0" smtClean="0"/>
              <a:t>2</a:t>
            </a:r>
            <a:r>
              <a:rPr lang="en-US" sz="2800" b="1" dirty="0" smtClean="0"/>
              <a:t>-y</a:t>
            </a:r>
            <a:r>
              <a:rPr lang="en-US" sz="2800" b="1" baseline="-25000" dirty="0" smtClean="0"/>
              <a:t>1</a:t>
            </a:r>
            <a:r>
              <a:rPr lang="ru-RU" sz="2800" dirty="0" smtClean="0"/>
              <a:t> </a:t>
            </a:r>
            <a:r>
              <a:rPr lang="en-US" sz="2800" dirty="0" smtClean="0"/>
              <a:t>, </a:t>
            </a:r>
            <a:r>
              <a:rPr lang="ru-RU" sz="2800" dirty="0" smtClean="0"/>
              <a:t>  </a:t>
            </a:r>
            <a:r>
              <a:rPr lang="en-US" sz="2800" b="1" dirty="0"/>
              <a:t>v </a:t>
            </a:r>
            <a:r>
              <a:rPr lang="en-US" sz="2800" b="1" dirty="0" smtClean="0"/>
              <a:t> (</a:t>
            </a:r>
            <a:r>
              <a:rPr lang="en-US" sz="2800" b="1" dirty="0" err="1"/>
              <a:t>a,b</a:t>
            </a:r>
            <a:r>
              <a:rPr lang="en-US" sz="2800" b="1" dirty="0"/>
              <a:t>)</a:t>
            </a:r>
            <a:endParaRPr lang="ru-RU" sz="2800" b="1" dirty="0"/>
          </a:p>
          <a:p>
            <a:pPr>
              <a:spcBef>
                <a:spcPct val="50000"/>
              </a:spcBef>
            </a:pPr>
            <a:endParaRPr lang="ru-RU" dirty="0"/>
          </a:p>
        </p:txBody>
      </p:sp>
      <p:sp>
        <p:nvSpPr>
          <p:cNvPr id="143495" name="Line 135"/>
          <p:cNvSpPr>
            <a:spLocks noChangeShapeType="1"/>
          </p:cNvSpPr>
          <p:nvPr/>
        </p:nvSpPr>
        <p:spPr bwMode="auto">
          <a:xfrm>
            <a:off x="4078897" y="1700808"/>
            <a:ext cx="3603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25" name="Object 12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06575933"/>
              </p:ext>
            </p:extLst>
          </p:nvPr>
        </p:nvGraphicFramePr>
        <p:xfrm>
          <a:off x="8320088" y="2508251"/>
          <a:ext cx="2968625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Уравнение" r:id="rId3" imgW="850680" imgH="330120" progId="Equation.3">
                  <p:embed/>
                </p:oleObj>
              </mc:Choice>
              <mc:Fallback>
                <p:oleObj name="Уравнение" r:id="rId3" imgW="850680" imgH="330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0088" y="2508251"/>
                        <a:ext cx="2968625" cy="92075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00B05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055652" y="3761574"/>
            <a:ext cx="34788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ektorning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9552384" y="3429001"/>
            <a:ext cx="504056" cy="3254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-40675" y="7888"/>
            <a:ext cx="12232675" cy="88587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koordinatalari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239155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3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3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43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43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43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3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43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434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434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434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14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4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14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14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14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1434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1434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1434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2000"/>
                                        <p:tgtEl>
                                          <p:spTgt spid="143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2" grpId="0"/>
      <p:bldP spid="143365" grpId="0" animBg="1"/>
      <p:bldP spid="143366" grpId="0" animBg="1"/>
      <p:bldP spid="143467" grpId="0" animBg="1"/>
      <p:bldP spid="143468" grpId="0"/>
      <p:bldP spid="143469" grpId="0"/>
      <p:bldP spid="143471" grpId="0"/>
      <p:bldP spid="143473" grpId="0" animBg="1"/>
      <p:bldP spid="143477" grpId="0"/>
      <p:bldP spid="143479" grpId="0" animBg="1"/>
      <p:bldP spid="143490" grpId="0" animBg="1"/>
      <p:bldP spid="143491" grpId="0" animBg="1"/>
      <p:bldP spid="143492" grpId="0"/>
      <p:bldP spid="143493" grpId="0"/>
      <p:bldP spid="143494" grpId="0"/>
      <p:bldP spid="143495" grpId="0" animBg="1"/>
      <p:bldP spid="2" grpId="0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87786" y="990610"/>
            <a:ext cx="11513143" cy="9683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№11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(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;24 )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25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toping.   </a:t>
            </a:r>
            <a:endParaRPr lang="ru-RU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66" name="Line 6"/>
          <p:cNvSpPr>
            <a:spLocks noChangeShapeType="1"/>
          </p:cNvSpPr>
          <p:nvPr/>
        </p:nvSpPr>
        <p:spPr bwMode="auto">
          <a:xfrm>
            <a:off x="1631504" y="1268760"/>
            <a:ext cx="28885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94" name="Text Box 134"/>
          <p:cNvSpPr txBox="1">
            <a:spLocks noChangeArrowheads="1"/>
          </p:cNvSpPr>
          <p:nvPr/>
        </p:nvSpPr>
        <p:spPr bwMode="auto">
          <a:xfrm>
            <a:off x="955951" y="2618530"/>
            <a:ext cx="2160240" cy="2773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ru-RU" sz="3200" dirty="0" smtClean="0"/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m; 24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IaI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= 25</a:t>
            </a:r>
          </a:p>
          <a:p>
            <a:pPr>
              <a:spcBef>
                <a:spcPct val="20000"/>
              </a:spcBef>
              <a:buClr>
                <a:schemeClr val="tx2"/>
              </a:buClr>
              <a:buSzPct val="90000"/>
              <a:buFont typeface="Wingdings" pitchFamily="2" charset="2"/>
              <a:buNone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-?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ru-RU" dirty="0"/>
          </a:p>
        </p:txBody>
      </p:sp>
      <p:sp>
        <p:nvSpPr>
          <p:cNvPr id="143495" name="Line 135"/>
          <p:cNvSpPr>
            <a:spLocks noChangeShapeType="1"/>
          </p:cNvSpPr>
          <p:nvPr/>
        </p:nvSpPr>
        <p:spPr bwMode="auto">
          <a:xfrm>
            <a:off x="1136659" y="3345614"/>
            <a:ext cx="3603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25" name="Object 12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03190242"/>
              </p:ext>
            </p:extLst>
          </p:nvPr>
        </p:nvGraphicFramePr>
        <p:xfrm>
          <a:off x="8415804" y="2848648"/>
          <a:ext cx="2968625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Уравнение" r:id="rId3" imgW="850680" imgH="330120" progId="Equation.3">
                  <p:embed/>
                </p:oleObj>
              </mc:Choice>
              <mc:Fallback>
                <p:oleObj name="Уравнение" r:id="rId3" imgW="850680" imgH="330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5804" y="2848648"/>
                        <a:ext cx="2968625" cy="920750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00B05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 Box 134"/>
              <p:cNvSpPr txBox="1">
                <a:spLocks noChangeArrowheads="1"/>
              </p:cNvSpPr>
              <p:nvPr/>
            </p:nvSpPr>
            <p:spPr bwMode="auto">
              <a:xfrm>
                <a:off x="4264021" y="2539540"/>
                <a:ext cx="3960119" cy="35191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20000"/>
                  </a:spcBef>
                  <a:buClr>
                    <a:schemeClr val="tx2"/>
                  </a:buClr>
                  <a:buSzPct val="90000"/>
                  <a:buFont typeface="Wingdings" pitchFamily="2" charset="2"/>
                  <a:buNone/>
                </a:pP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>
                  <a:spcBef>
                    <a:spcPct val="20000"/>
                  </a:spcBef>
                  <a:buClr>
                    <a:schemeClr val="tx2"/>
                  </a:buClr>
                  <a:buSzPct val="90000"/>
                  <a:buFont typeface="Wingdings" pitchFamily="2" charset="2"/>
                  <a:buNone/>
                </a:pP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IaI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+24²</m:t>
                        </m:r>
                      </m:e>
                    </m:rad>
                  </m:oMath>
                </a14:m>
                <a:endParaRPr lang="en-US" sz="3200" dirty="0" smtClean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>
                  <a:spcBef>
                    <a:spcPct val="20000"/>
                  </a:spcBef>
                  <a:buClr>
                    <a:schemeClr val="tx2"/>
                  </a:buClr>
                  <a:buSzPct val="90000"/>
                  <a:buFont typeface="Wingdings" pitchFamily="2" charset="2"/>
                  <a:buNone/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625 = m² + 576</a:t>
                </a:r>
              </a:p>
              <a:p>
                <a:pPr>
                  <a:spcBef>
                    <a:spcPct val="20000"/>
                  </a:spcBef>
                  <a:buClr>
                    <a:schemeClr val="tx2"/>
                  </a:buClr>
                  <a:buSzPct val="90000"/>
                  <a:buFont typeface="Wingdings" pitchFamily="2" charset="2"/>
                  <a:buNone/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m² = 49</a:t>
                </a:r>
              </a:p>
              <a:p>
                <a:pPr>
                  <a:spcBef>
                    <a:spcPct val="20000"/>
                  </a:spcBef>
                  <a:buClr>
                    <a:schemeClr val="tx2"/>
                  </a:buClr>
                  <a:buSzPct val="90000"/>
                  <a:buFont typeface="Wingdings" pitchFamily="2" charset="2"/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7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</a:pPr>
                <a:endParaRPr lang="ru-RU" dirty="0"/>
              </a:p>
            </p:txBody>
          </p:sp>
        </mc:Choice>
        <mc:Fallback>
          <p:sp>
            <p:nvSpPr>
              <p:cNvPr id="29" name="Text Box 1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64021" y="2539540"/>
                <a:ext cx="3960119" cy="3519169"/>
              </a:xfrm>
              <a:prstGeom prst="rect">
                <a:avLst/>
              </a:prstGeom>
              <a:blipFill rotWithShape="0">
                <a:blip r:embed="rId5"/>
                <a:stretch>
                  <a:fillRect l="-3846" t="-2253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Line 135"/>
          <p:cNvSpPr>
            <a:spLocks noChangeShapeType="1"/>
          </p:cNvSpPr>
          <p:nvPr/>
        </p:nvSpPr>
        <p:spPr bwMode="auto">
          <a:xfrm>
            <a:off x="4511824" y="3284984"/>
            <a:ext cx="3603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1" name="Line 135"/>
          <p:cNvSpPr>
            <a:spLocks noChangeShapeType="1"/>
          </p:cNvSpPr>
          <p:nvPr/>
        </p:nvSpPr>
        <p:spPr bwMode="auto">
          <a:xfrm>
            <a:off x="1136659" y="3861048"/>
            <a:ext cx="3603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536160" y="4738151"/>
            <a:ext cx="25458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2B13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2B13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= 7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12192000" cy="99061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/>
              <a:t>Mustahkamlash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2529207765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434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434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434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4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2" grpId="0"/>
      <p:bldP spid="143366" grpId="0" animBg="1"/>
      <p:bldP spid="143494" grpId="0"/>
      <p:bldP spid="143495" grpId="0" animBg="1"/>
      <p:bldP spid="29" grpId="0"/>
      <p:bldP spid="30" grpId="0" animBg="1"/>
      <p:bldP spid="3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695400" y="2132856"/>
            <a:ext cx="9865096" cy="1998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89 - 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4-10 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9645" name="Group 125"/>
          <p:cNvGrpSpPr>
            <a:grpSpLocks/>
          </p:cNvGrpSpPr>
          <p:nvPr/>
        </p:nvGrpSpPr>
        <p:grpSpPr bwMode="auto">
          <a:xfrm>
            <a:off x="2362201" y="3733800"/>
            <a:ext cx="1336675" cy="1066800"/>
            <a:chOff x="528" y="2352"/>
            <a:chExt cx="842" cy="672"/>
          </a:xfrm>
        </p:grpSpPr>
        <p:sp>
          <p:nvSpPr>
            <p:cNvPr id="619641" name="Freeform 121"/>
            <p:cNvSpPr>
              <a:spLocks/>
            </p:cNvSpPr>
            <p:nvPr/>
          </p:nvSpPr>
          <p:spPr bwMode="auto">
            <a:xfrm>
              <a:off x="568" y="2352"/>
              <a:ext cx="802" cy="672"/>
            </a:xfrm>
            <a:custGeom>
              <a:avLst/>
              <a:gdLst>
                <a:gd name="T0" fmla="*/ 802 w 802"/>
                <a:gd name="T1" fmla="*/ 0 h 672"/>
                <a:gd name="T2" fmla="*/ 0 w 802"/>
                <a:gd name="T3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02" h="672">
                  <a:moveTo>
                    <a:pt x="802" y="0"/>
                  </a:moveTo>
                  <a:lnTo>
                    <a:pt x="0" y="672"/>
                  </a:lnTo>
                </a:path>
              </a:pathLst>
            </a:custGeom>
            <a:noFill/>
            <a:ln w="38100" cmpd="sng">
              <a:solidFill>
                <a:srgbClr val="0066FF"/>
              </a:solidFill>
              <a:round/>
              <a:headEnd type="triangle" w="med" len="lg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19642" name="Group 122"/>
            <p:cNvGrpSpPr>
              <a:grpSpLocks/>
            </p:cNvGrpSpPr>
            <p:nvPr/>
          </p:nvGrpSpPr>
          <p:grpSpPr bwMode="auto">
            <a:xfrm>
              <a:off x="528" y="2352"/>
              <a:ext cx="384" cy="442"/>
              <a:chOff x="2832" y="1776"/>
              <a:chExt cx="384" cy="442"/>
            </a:xfrm>
          </p:grpSpPr>
          <p:sp>
            <p:nvSpPr>
              <p:cNvPr id="619643" name="Text Box 123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19644" name="Line 124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19667" name="Group 147"/>
          <p:cNvGrpSpPr>
            <a:grpSpLocks/>
          </p:cNvGrpSpPr>
          <p:nvPr/>
        </p:nvGrpSpPr>
        <p:grpSpPr bwMode="auto">
          <a:xfrm>
            <a:off x="2743200" y="3505200"/>
            <a:ext cx="3746500" cy="3124200"/>
            <a:chOff x="768" y="2208"/>
            <a:chExt cx="2360" cy="1968"/>
          </a:xfrm>
        </p:grpSpPr>
        <p:sp>
          <p:nvSpPr>
            <p:cNvPr id="619647" name="Freeform 127"/>
            <p:cNvSpPr>
              <a:spLocks/>
            </p:cNvSpPr>
            <p:nvPr/>
          </p:nvSpPr>
          <p:spPr bwMode="auto">
            <a:xfrm>
              <a:off x="768" y="2208"/>
              <a:ext cx="2360" cy="1968"/>
            </a:xfrm>
            <a:custGeom>
              <a:avLst/>
              <a:gdLst>
                <a:gd name="T0" fmla="*/ 2360 w 2360"/>
                <a:gd name="T1" fmla="*/ 0 h 1968"/>
                <a:gd name="T2" fmla="*/ 0 w 2360"/>
                <a:gd name="T3" fmla="*/ 1968 h 19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60" h="1968">
                  <a:moveTo>
                    <a:pt x="2360" y="0"/>
                  </a:moveTo>
                  <a:lnTo>
                    <a:pt x="0" y="1968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triangle" w="med" len="lg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19653" name="Group 133"/>
            <p:cNvGrpSpPr>
              <a:grpSpLocks/>
            </p:cNvGrpSpPr>
            <p:nvPr/>
          </p:nvGrpSpPr>
          <p:grpSpPr bwMode="auto">
            <a:xfrm>
              <a:off x="1392" y="2880"/>
              <a:ext cx="528" cy="442"/>
              <a:chOff x="1104" y="3110"/>
              <a:chExt cx="528" cy="442"/>
            </a:xfrm>
          </p:grpSpPr>
          <p:sp>
            <p:nvSpPr>
              <p:cNvPr id="619649" name="Text Box 129"/>
              <p:cNvSpPr txBox="1">
                <a:spLocks noChangeArrowheads="1"/>
              </p:cNvSpPr>
              <p:nvPr/>
            </p:nvSpPr>
            <p:spPr bwMode="auto">
              <a:xfrm>
                <a:off x="1104" y="3110"/>
                <a:ext cx="52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3</a:t>
                </a: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19650" name="Freeform 130"/>
              <p:cNvSpPr>
                <a:spLocks/>
              </p:cNvSpPr>
              <p:nvPr/>
            </p:nvSpPr>
            <p:spPr bwMode="auto">
              <a:xfrm>
                <a:off x="1360" y="3216"/>
                <a:ext cx="176" cy="1"/>
              </a:xfrm>
              <a:custGeom>
                <a:avLst/>
                <a:gdLst>
                  <a:gd name="T0" fmla="*/ 0 w 176"/>
                  <a:gd name="T1" fmla="*/ 0 h 1"/>
                  <a:gd name="T2" fmla="*/ 176 w 176"/>
                  <a:gd name="T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76" h="1">
                    <a:moveTo>
                      <a:pt x="0" y="0"/>
                    </a:moveTo>
                    <a:lnTo>
                      <a:pt x="176" y="1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19686" name="Group 166"/>
          <p:cNvGrpSpPr>
            <a:grpSpLocks/>
          </p:cNvGrpSpPr>
          <p:nvPr/>
        </p:nvGrpSpPr>
        <p:grpSpPr bwMode="auto">
          <a:xfrm>
            <a:off x="5473700" y="4267200"/>
            <a:ext cx="1917700" cy="1600200"/>
            <a:chOff x="2488" y="2688"/>
            <a:chExt cx="1208" cy="1008"/>
          </a:xfrm>
        </p:grpSpPr>
        <p:sp>
          <p:nvSpPr>
            <p:cNvPr id="619655" name="Freeform 135"/>
            <p:cNvSpPr>
              <a:spLocks/>
            </p:cNvSpPr>
            <p:nvPr/>
          </p:nvSpPr>
          <p:spPr bwMode="auto">
            <a:xfrm>
              <a:off x="2488" y="2688"/>
              <a:ext cx="1208" cy="1008"/>
            </a:xfrm>
            <a:custGeom>
              <a:avLst/>
              <a:gdLst>
                <a:gd name="T0" fmla="*/ 1208 w 1208"/>
                <a:gd name="T1" fmla="*/ 0 h 1008"/>
                <a:gd name="T2" fmla="*/ 0 w 1208"/>
                <a:gd name="T3" fmla="*/ 1008 h 1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08" h="1008">
                  <a:moveTo>
                    <a:pt x="1208" y="0"/>
                  </a:moveTo>
                  <a:lnTo>
                    <a:pt x="0" y="1008"/>
                  </a:lnTo>
                </a:path>
              </a:pathLst>
            </a:custGeom>
            <a:noFill/>
            <a:ln w="38100" cmpd="sng">
              <a:solidFill>
                <a:srgbClr val="660066"/>
              </a:solidFill>
              <a:round/>
              <a:headEnd type="triangle" w="med" len="lg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19685" name="Group 165"/>
            <p:cNvGrpSpPr>
              <a:grpSpLocks/>
            </p:cNvGrpSpPr>
            <p:nvPr/>
          </p:nvGrpSpPr>
          <p:grpSpPr bwMode="auto">
            <a:xfrm>
              <a:off x="2544" y="2832"/>
              <a:ext cx="672" cy="528"/>
              <a:chOff x="2544" y="2832"/>
              <a:chExt cx="672" cy="528"/>
            </a:xfrm>
          </p:grpSpPr>
          <p:sp>
            <p:nvSpPr>
              <p:cNvPr id="619657" name="Text Box 137"/>
              <p:cNvSpPr txBox="1">
                <a:spLocks noChangeArrowheads="1"/>
              </p:cNvSpPr>
              <p:nvPr/>
            </p:nvSpPr>
            <p:spPr bwMode="auto">
              <a:xfrm>
                <a:off x="2544" y="2832"/>
                <a:ext cx="672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ru-RU" sz="36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1</a:t>
                </a:r>
                <a:r>
                  <a: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  </a:t>
                </a: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19658" name="Line 138"/>
              <p:cNvSpPr>
                <a:spLocks noChangeShapeType="1"/>
              </p:cNvSpPr>
              <p:nvPr/>
            </p:nvSpPr>
            <p:spPr bwMode="auto">
              <a:xfrm>
                <a:off x="2880" y="2976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19664" name="Group 144"/>
              <p:cNvGrpSpPr>
                <a:grpSpLocks/>
              </p:cNvGrpSpPr>
              <p:nvPr/>
            </p:nvGrpSpPr>
            <p:grpSpPr bwMode="auto">
              <a:xfrm>
                <a:off x="2592" y="2832"/>
                <a:ext cx="384" cy="528"/>
                <a:chOff x="3888" y="3456"/>
                <a:chExt cx="384" cy="528"/>
              </a:xfrm>
            </p:grpSpPr>
            <p:sp>
              <p:nvSpPr>
                <p:cNvPr id="619659" name="Freeform 139"/>
                <p:cNvSpPr>
                  <a:spLocks/>
                </p:cNvSpPr>
                <p:nvPr/>
              </p:nvSpPr>
              <p:spPr bwMode="auto">
                <a:xfrm>
                  <a:off x="4008" y="3720"/>
                  <a:ext cx="144" cy="1"/>
                </a:xfrm>
                <a:custGeom>
                  <a:avLst/>
                  <a:gdLst>
                    <a:gd name="T0" fmla="*/ 0 w 144"/>
                    <a:gd name="T1" fmla="*/ 0 h 1"/>
                    <a:gd name="T2" fmla="*/ 144 w 14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44" h="1">
                      <a:moveTo>
                        <a:pt x="0" y="0"/>
                      </a:moveTo>
                      <a:cubicBezTo>
                        <a:pt x="77" y="0"/>
                        <a:pt x="67" y="0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FF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9661" name="Text Box 141"/>
                <p:cNvSpPr txBox="1">
                  <a:spLocks noChangeArrowheads="1"/>
                </p:cNvSpPr>
                <p:nvPr/>
              </p:nvSpPr>
              <p:spPr bwMode="auto">
                <a:xfrm>
                  <a:off x="3888" y="3456"/>
                  <a:ext cx="38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ru-RU" sz="2400" b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</a:rPr>
                    <a:t>1</a:t>
                  </a:r>
                </a:p>
              </p:txBody>
            </p:sp>
            <p:sp>
              <p:nvSpPr>
                <p:cNvPr id="619663" name="Text Box 143"/>
                <p:cNvSpPr txBox="1">
                  <a:spLocks noChangeArrowheads="1"/>
                </p:cNvSpPr>
                <p:nvPr/>
              </p:nvSpPr>
              <p:spPr bwMode="auto">
                <a:xfrm>
                  <a:off x="3888" y="3696"/>
                  <a:ext cx="38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ru-RU" sz="2400" b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</a:rPr>
                    <a:t>2</a:t>
                  </a:r>
                </a:p>
              </p:txBody>
            </p:sp>
          </p:grpSp>
        </p:grpSp>
      </p:grpSp>
      <p:grpSp>
        <p:nvGrpSpPr>
          <p:cNvPr id="619684" name="Group 164"/>
          <p:cNvGrpSpPr>
            <a:grpSpLocks/>
          </p:cNvGrpSpPr>
          <p:nvPr/>
        </p:nvGrpSpPr>
        <p:grpSpPr bwMode="auto">
          <a:xfrm>
            <a:off x="7391400" y="5013326"/>
            <a:ext cx="1714500" cy="1158875"/>
            <a:chOff x="3696" y="3158"/>
            <a:chExt cx="1080" cy="730"/>
          </a:xfrm>
        </p:grpSpPr>
        <p:sp>
          <p:nvSpPr>
            <p:cNvPr id="619671" name="Freeform 151"/>
            <p:cNvSpPr>
              <a:spLocks/>
            </p:cNvSpPr>
            <p:nvPr/>
          </p:nvSpPr>
          <p:spPr bwMode="auto">
            <a:xfrm flipH="1" flipV="1">
              <a:off x="3936" y="3184"/>
              <a:ext cx="840" cy="704"/>
            </a:xfrm>
            <a:custGeom>
              <a:avLst/>
              <a:gdLst>
                <a:gd name="T0" fmla="*/ 840 w 840"/>
                <a:gd name="T1" fmla="*/ 0 h 704"/>
                <a:gd name="T2" fmla="*/ 0 w 840"/>
                <a:gd name="T3" fmla="*/ 704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40" h="704">
                  <a:moveTo>
                    <a:pt x="840" y="0"/>
                  </a:moveTo>
                  <a:lnTo>
                    <a:pt x="0" y="704"/>
                  </a:lnTo>
                </a:path>
              </a:pathLst>
            </a:custGeom>
            <a:noFill/>
            <a:ln w="38100" cmpd="sng">
              <a:solidFill>
                <a:srgbClr val="0033CC"/>
              </a:solidFill>
              <a:round/>
              <a:headEnd type="triangle" w="med" len="lg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19683" name="Group 163"/>
            <p:cNvGrpSpPr>
              <a:grpSpLocks/>
            </p:cNvGrpSpPr>
            <p:nvPr/>
          </p:nvGrpSpPr>
          <p:grpSpPr bwMode="auto">
            <a:xfrm>
              <a:off x="3696" y="3158"/>
              <a:ext cx="816" cy="442"/>
              <a:chOff x="3888" y="2736"/>
              <a:chExt cx="816" cy="442"/>
            </a:xfrm>
          </p:grpSpPr>
          <p:sp>
            <p:nvSpPr>
              <p:cNvPr id="619679" name="Text Box 159"/>
              <p:cNvSpPr txBox="1">
                <a:spLocks noChangeArrowheads="1"/>
              </p:cNvSpPr>
              <p:nvPr/>
            </p:nvSpPr>
            <p:spPr bwMode="auto">
              <a:xfrm>
                <a:off x="3888" y="2841"/>
                <a:ext cx="67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ru-RU" sz="28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-  2</a:t>
                </a:r>
              </a:p>
            </p:txBody>
          </p:sp>
          <p:grpSp>
            <p:nvGrpSpPr>
              <p:cNvPr id="619682" name="Group 162"/>
              <p:cNvGrpSpPr>
                <a:grpSpLocks/>
              </p:cNvGrpSpPr>
              <p:nvPr/>
            </p:nvGrpSpPr>
            <p:grpSpPr bwMode="auto">
              <a:xfrm>
                <a:off x="4320" y="2736"/>
                <a:ext cx="384" cy="442"/>
                <a:chOff x="4368" y="2736"/>
                <a:chExt cx="384" cy="442"/>
              </a:xfrm>
            </p:grpSpPr>
            <p:sp>
              <p:nvSpPr>
                <p:cNvPr id="619674" name="Text Box 154"/>
                <p:cNvSpPr txBox="1">
                  <a:spLocks noChangeArrowheads="1"/>
                </p:cNvSpPr>
                <p:nvPr/>
              </p:nvSpPr>
              <p:spPr bwMode="auto">
                <a:xfrm>
                  <a:off x="4368" y="2736"/>
                  <a:ext cx="384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4000" b="1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a</a:t>
                  </a:r>
                  <a:endPara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9675" name="Freeform 155"/>
                <p:cNvSpPr>
                  <a:spLocks/>
                </p:cNvSpPr>
                <p:nvPr/>
              </p:nvSpPr>
              <p:spPr bwMode="auto">
                <a:xfrm>
                  <a:off x="4512" y="2878"/>
                  <a:ext cx="172" cy="3"/>
                </a:xfrm>
                <a:custGeom>
                  <a:avLst/>
                  <a:gdLst>
                    <a:gd name="T0" fmla="*/ 0 w 172"/>
                    <a:gd name="T1" fmla="*/ 0 h 3"/>
                    <a:gd name="T2" fmla="*/ 172 w 172"/>
                    <a:gd name="T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72" h="3">
                      <a:moveTo>
                        <a:pt x="0" y="0"/>
                      </a:moveTo>
                      <a:lnTo>
                        <a:pt x="172" y="3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19669" name="Freeform 149"/>
              <p:cNvSpPr>
                <a:spLocks/>
              </p:cNvSpPr>
              <p:nvPr/>
            </p:nvSpPr>
            <p:spPr bwMode="auto">
              <a:xfrm>
                <a:off x="4138" y="2882"/>
                <a:ext cx="258" cy="220"/>
              </a:xfrm>
              <a:custGeom>
                <a:avLst/>
                <a:gdLst>
                  <a:gd name="T0" fmla="*/ 0 w 258"/>
                  <a:gd name="T1" fmla="*/ 90 h 220"/>
                  <a:gd name="T2" fmla="*/ 30 w 258"/>
                  <a:gd name="T3" fmla="*/ 60 h 220"/>
                  <a:gd name="T4" fmla="*/ 66 w 258"/>
                  <a:gd name="T5" fmla="*/ 220 h 220"/>
                  <a:gd name="T6" fmla="*/ 128 w 258"/>
                  <a:gd name="T7" fmla="*/ 0 h 220"/>
                  <a:gd name="T8" fmla="*/ 258 w 258"/>
                  <a:gd name="T9" fmla="*/ 0 h 2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8" h="220">
                    <a:moveTo>
                      <a:pt x="0" y="90"/>
                    </a:moveTo>
                    <a:lnTo>
                      <a:pt x="30" y="60"/>
                    </a:lnTo>
                    <a:lnTo>
                      <a:pt x="66" y="220"/>
                    </a:lnTo>
                    <a:lnTo>
                      <a:pt x="128" y="0"/>
                    </a:lnTo>
                    <a:lnTo>
                      <a:pt x="258" y="0"/>
                    </a:lnTo>
                  </a:path>
                </a:pathLst>
              </a:custGeom>
              <a:noFill/>
              <a:ln w="28575" cap="flat" cmpd="sng">
                <a:solidFill>
                  <a:srgbClr val="0000FF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" name="Прямоугольник 1"/>
          <p:cNvSpPr/>
          <p:nvPr/>
        </p:nvSpPr>
        <p:spPr>
          <a:xfrm>
            <a:off x="0" y="0"/>
            <a:ext cx="12072664" cy="98072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Vektorni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9423" y="1018828"/>
            <a:ext cx="11548354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bo‘lmagan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ko‘paytmasi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deb,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 =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k∙a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aytiladiki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IkI∙IaI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yo‘nalishi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k&gt;0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yo‘nalishi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k&lt;0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qarama-qarshi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24136" y="1628800"/>
            <a:ext cx="360040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>
            <a:off x="1421396" y="1646475"/>
            <a:ext cx="360040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>
            <a:off x="9696400" y="1613344"/>
            <a:ext cx="360040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>
            <a:off x="2874707" y="1196752"/>
            <a:ext cx="360040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>
            <a:off x="6744072" y="2074180"/>
            <a:ext cx="360040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 стрелкой 77"/>
          <p:cNvCxnSpPr/>
          <p:nvPr/>
        </p:nvCxnSpPr>
        <p:spPr>
          <a:xfrm>
            <a:off x="7633022" y="2074180"/>
            <a:ext cx="360040" cy="0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7427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9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9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19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794" name="Freeform 2"/>
          <p:cNvSpPr>
            <a:spLocks/>
          </p:cNvSpPr>
          <p:nvPr/>
        </p:nvSpPr>
        <p:spPr bwMode="auto">
          <a:xfrm>
            <a:off x="5229226" y="1905001"/>
            <a:ext cx="1793875" cy="1482725"/>
          </a:xfrm>
          <a:custGeom>
            <a:avLst/>
            <a:gdLst>
              <a:gd name="T0" fmla="*/ 1130 w 1130"/>
              <a:gd name="T1" fmla="*/ 0 h 934"/>
              <a:gd name="T2" fmla="*/ 0 w 1130"/>
              <a:gd name="T3" fmla="*/ 934 h 93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30" h="934">
                <a:moveTo>
                  <a:pt x="1130" y="0"/>
                </a:moveTo>
                <a:lnTo>
                  <a:pt x="0" y="934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triangle" w="med" len="lg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3817" name="Freeform 25"/>
          <p:cNvSpPr>
            <a:spLocks/>
          </p:cNvSpPr>
          <p:nvPr/>
        </p:nvSpPr>
        <p:spPr bwMode="auto">
          <a:xfrm>
            <a:off x="7010400" y="381000"/>
            <a:ext cx="1803400" cy="1524000"/>
          </a:xfrm>
          <a:custGeom>
            <a:avLst/>
            <a:gdLst>
              <a:gd name="T0" fmla="*/ 1136 w 1136"/>
              <a:gd name="T1" fmla="*/ 0 h 960"/>
              <a:gd name="T2" fmla="*/ 0 w 1136"/>
              <a:gd name="T3" fmla="*/ 960 h 96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36" h="960">
                <a:moveTo>
                  <a:pt x="1136" y="0"/>
                </a:moveTo>
                <a:lnTo>
                  <a:pt x="0" y="960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triangle" w="med" len="lg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3898" name="Freeform 106"/>
          <p:cNvSpPr>
            <a:spLocks/>
          </p:cNvSpPr>
          <p:nvPr/>
        </p:nvSpPr>
        <p:spPr bwMode="auto">
          <a:xfrm>
            <a:off x="5232400" y="393701"/>
            <a:ext cx="3568700" cy="2994025"/>
          </a:xfrm>
          <a:custGeom>
            <a:avLst/>
            <a:gdLst>
              <a:gd name="T0" fmla="*/ 2248 w 2248"/>
              <a:gd name="T1" fmla="*/ 0 h 1886"/>
              <a:gd name="T2" fmla="*/ 0 w 2248"/>
              <a:gd name="T3" fmla="*/ 1886 h 188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48" h="1886">
                <a:moveTo>
                  <a:pt x="2248" y="0"/>
                </a:moveTo>
                <a:lnTo>
                  <a:pt x="0" y="1886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triangle" w="med" len="lg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3805" name="Text Box 13"/>
          <p:cNvSpPr txBox="1">
            <a:spLocks noChangeArrowheads="1"/>
          </p:cNvSpPr>
          <p:nvPr/>
        </p:nvSpPr>
        <p:spPr bwMode="auto">
          <a:xfrm>
            <a:off x="1287422" y="80744"/>
            <a:ext cx="8077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Vektorni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73899" name="Group 107"/>
          <p:cNvGrpSpPr>
            <a:grpSpLocks/>
          </p:cNvGrpSpPr>
          <p:nvPr/>
        </p:nvGrpSpPr>
        <p:grpSpPr bwMode="auto">
          <a:xfrm>
            <a:off x="2362200" y="3048000"/>
            <a:ext cx="609600" cy="2768600"/>
            <a:chOff x="528" y="1920"/>
            <a:chExt cx="384" cy="1744"/>
          </a:xfrm>
        </p:grpSpPr>
        <p:sp>
          <p:nvSpPr>
            <p:cNvPr id="673795" name="Freeform 3"/>
            <p:cNvSpPr>
              <a:spLocks/>
            </p:cNvSpPr>
            <p:nvPr/>
          </p:nvSpPr>
          <p:spPr bwMode="auto">
            <a:xfrm flipV="1">
              <a:off x="528" y="1920"/>
              <a:ext cx="16" cy="1744"/>
            </a:xfrm>
            <a:custGeom>
              <a:avLst/>
              <a:gdLst>
                <a:gd name="T0" fmla="*/ 16 w 16"/>
                <a:gd name="T1" fmla="*/ 1744 h 1744"/>
                <a:gd name="T2" fmla="*/ 0 w 16"/>
                <a:gd name="T3" fmla="*/ 0 h 1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" h="1744">
                  <a:moveTo>
                    <a:pt x="16" y="1744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6600CC"/>
              </a:solidFill>
              <a:round/>
              <a:headEnd type="oval" w="sm" len="sm"/>
              <a:tailEnd type="triangle" w="med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73806" name="Group 14"/>
            <p:cNvGrpSpPr>
              <a:grpSpLocks/>
            </p:cNvGrpSpPr>
            <p:nvPr/>
          </p:nvGrpSpPr>
          <p:grpSpPr bwMode="auto">
            <a:xfrm>
              <a:off x="528" y="2352"/>
              <a:ext cx="384" cy="442"/>
              <a:chOff x="2832" y="1776"/>
              <a:chExt cx="384" cy="442"/>
            </a:xfrm>
          </p:grpSpPr>
          <p:sp>
            <p:nvSpPr>
              <p:cNvPr id="673807" name="Text Box 15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3808" name="Line 16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73809" name="Group 17"/>
          <p:cNvGrpSpPr>
            <a:grpSpLocks/>
          </p:cNvGrpSpPr>
          <p:nvPr/>
        </p:nvGrpSpPr>
        <p:grpSpPr bwMode="auto">
          <a:xfrm>
            <a:off x="2667000" y="1295401"/>
            <a:ext cx="609600" cy="701675"/>
            <a:chOff x="624" y="1296"/>
            <a:chExt cx="384" cy="442"/>
          </a:xfrm>
        </p:grpSpPr>
        <p:sp>
          <p:nvSpPr>
            <p:cNvPr id="673810" name="Text Box 18"/>
            <p:cNvSpPr txBox="1">
              <a:spLocks noChangeArrowheads="1"/>
            </p:cNvSpPr>
            <p:nvPr/>
          </p:nvSpPr>
          <p:spPr bwMode="auto">
            <a:xfrm>
              <a:off x="624" y="1296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3811" name="Line 19"/>
            <p:cNvSpPr>
              <a:spLocks noChangeShapeType="1"/>
            </p:cNvSpPr>
            <p:nvPr/>
          </p:nvSpPr>
          <p:spPr bwMode="auto">
            <a:xfrm>
              <a:off x="720" y="137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3815" name="Freeform 23"/>
          <p:cNvSpPr>
            <a:spLocks/>
          </p:cNvSpPr>
          <p:nvPr/>
        </p:nvSpPr>
        <p:spPr bwMode="auto">
          <a:xfrm>
            <a:off x="2362201" y="1066801"/>
            <a:ext cx="1793875" cy="1501775"/>
          </a:xfrm>
          <a:custGeom>
            <a:avLst/>
            <a:gdLst>
              <a:gd name="T0" fmla="*/ 1130 w 1130"/>
              <a:gd name="T1" fmla="*/ 0 h 946"/>
              <a:gd name="T2" fmla="*/ 0 w 1130"/>
              <a:gd name="T3" fmla="*/ 946 h 94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130" h="946">
                <a:moveTo>
                  <a:pt x="1130" y="0"/>
                </a:moveTo>
                <a:lnTo>
                  <a:pt x="0" y="946"/>
                </a:lnTo>
              </a:path>
            </a:pathLst>
          </a:custGeom>
          <a:noFill/>
          <a:ln w="38100" cmpd="sng">
            <a:solidFill>
              <a:srgbClr val="0066FF"/>
            </a:solidFill>
            <a:round/>
            <a:headEnd type="triangle" w="med" len="lg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73816" name="Oval 24"/>
          <p:cNvSpPr>
            <a:spLocks noChangeArrowheads="1"/>
          </p:cNvSpPr>
          <p:nvPr/>
        </p:nvSpPr>
        <p:spPr bwMode="auto">
          <a:xfrm>
            <a:off x="5194300" y="3352800"/>
            <a:ext cx="76200" cy="76200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73818" name="Group 26"/>
          <p:cNvGrpSpPr>
            <a:grpSpLocks/>
          </p:cNvGrpSpPr>
          <p:nvPr/>
        </p:nvGrpSpPr>
        <p:grpSpPr bwMode="auto">
          <a:xfrm>
            <a:off x="6032500" y="1295401"/>
            <a:ext cx="990600" cy="701675"/>
            <a:chOff x="4464" y="1392"/>
            <a:chExt cx="624" cy="442"/>
          </a:xfrm>
        </p:grpSpPr>
        <p:sp>
          <p:nvSpPr>
            <p:cNvPr id="673819" name="Text Box 27"/>
            <p:cNvSpPr txBox="1">
              <a:spLocks noChangeArrowheads="1"/>
            </p:cNvSpPr>
            <p:nvPr/>
          </p:nvSpPr>
          <p:spPr bwMode="auto">
            <a:xfrm>
              <a:off x="4464" y="1392"/>
              <a:ext cx="62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3820" name="Line 28"/>
            <p:cNvSpPr>
              <a:spLocks noChangeShapeType="1"/>
            </p:cNvSpPr>
            <p:nvPr/>
          </p:nvSpPr>
          <p:spPr bwMode="auto">
            <a:xfrm>
              <a:off x="4752" y="147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3821" name="Group 29"/>
          <p:cNvGrpSpPr>
            <a:grpSpLocks/>
          </p:cNvGrpSpPr>
          <p:nvPr/>
        </p:nvGrpSpPr>
        <p:grpSpPr bwMode="auto">
          <a:xfrm>
            <a:off x="8382000" y="1692276"/>
            <a:ext cx="1676400" cy="701675"/>
            <a:chOff x="3696" y="2112"/>
            <a:chExt cx="1056" cy="442"/>
          </a:xfrm>
        </p:grpSpPr>
        <p:sp>
          <p:nvSpPr>
            <p:cNvPr id="673822" name="Text Box 30"/>
            <p:cNvSpPr txBox="1">
              <a:spLocks noChangeArrowheads="1"/>
            </p:cNvSpPr>
            <p:nvPr/>
          </p:nvSpPr>
          <p:spPr bwMode="auto">
            <a:xfrm>
              <a:off x="3696" y="2112"/>
              <a:ext cx="62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3823" name="Line 31"/>
            <p:cNvSpPr>
              <a:spLocks noChangeShapeType="1"/>
            </p:cNvSpPr>
            <p:nvPr/>
          </p:nvSpPr>
          <p:spPr bwMode="auto">
            <a:xfrm>
              <a:off x="3984" y="219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73824" name="Group 32"/>
            <p:cNvGrpSpPr>
              <a:grpSpLocks/>
            </p:cNvGrpSpPr>
            <p:nvPr/>
          </p:nvGrpSpPr>
          <p:grpSpPr bwMode="auto">
            <a:xfrm>
              <a:off x="4271" y="2112"/>
              <a:ext cx="481" cy="442"/>
              <a:chOff x="4895" y="1324"/>
              <a:chExt cx="481" cy="442"/>
            </a:xfrm>
          </p:grpSpPr>
          <p:sp>
            <p:nvSpPr>
              <p:cNvPr id="673825" name="Line 33"/>
              <p:cNvSpPr>
                <a:spLocks noChangeShapeType="1"/>
              </p:cNvSpPr>
              <p:nvPr/>
            </p:nvSpPr>
            <p:spPr bwMode="auto">
              <a:xfrm rot="16200000" flipV="1">
                <a:off x="4776" y="1549"/>
                <a:ext cx="240" cy="1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3826" name="Line 34"/>
              <p:cNvSpPr>
                <a:spLocks noChangeShapeType="1"/>
              </p:cNvSpPr>
              <p:nvPr/>
            </p:nvSpPr>
            <p:spPr bwMode="auto">
              <a:xfrm rot="16200000" flipV="1">
                <a:off x="4872" y="1549"/>
                <a:ext cx="240" cy="1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3827" name="Text Box 35"/>
              <p:cNvSpPr txBox="1">
                <a:spLocks noChangeArrowheads="1"/>
              </p:cNvSpPr>
              <p:nvPr/>
            </p:nvSpPr>
            <p:spPr bwMode="auto">
              <a:xfrm>
                <a:off x="4992" y="1324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3828" name="Line 36"/>
              <p:cNvSpPr>
                <a:spLocks noChangeShapeType="1"/>
              </p:cNvSpPr>
              <p:nvPr/>
            </p:nvSpPr>
            <p:spPr bwMode="auto">
              <a:xfrm>
                <a:off x="5088" y="137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73829" name="Group 37"/>
          <p:cNvGrpSpPr>
            <a:grpSpLocks/>
          </p:cNvGrpSpPr>
          <p:nvPr/>
        </p:nvGrpSpPr>
        <p:grpSpPr bwMode="auto">
          <a:xfrm>
            <a:off x="7543800" y="2438400"/>
            <a:ext cx="2667000" cy="717550"/>
            <a:chOff x="3840" y="1958"/>
            <a:chExt cx="1680" cy="452"/>
          </a:xfrm>
        </p:grpSpPr>
        <p:sp>
          <p:nvSpPr>
            <p:cNvPr id="673830" name="Text Box 38"/>
            <p:cNvSpPr txBox="1">
              <a:spLocks noChangeArrowheads="1"/>
            </p:cNvSpPr>
            <p:nvPr/>
          </p:nvSpPr>
          <p:spPr bwMode="auto">
            <a:xfrm>
              <a:off x="5136" y="1968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3831" name="Line 39"/>
            <p:cNvSpPr>
              <a:spLocks noChangeShapeType="1"/>
            </p:cNvSpPr>
            <p:nvPr/>
          </p:nvSpPr>
          <p:spPr bwMode="auto">
            <a:xfrm>
              <a:off x="5232" y="201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73832" name="Group 40"/>
            <p:cNvGrpSpPr>
              <a:grpSpLocks/>
            </p:cNvGrpSpPr>
            <p:nvPr/>
          </p:nvGrpSpPr>
          <p:grpSpPr bwMode="auto">
            <a:xfrm>
              <a:off x="3840" y="1968"/>
              <a:ext cx="624" cy="442"/>
              <a:chOff x="4368" y="1968"/>
              <a:chExt cx="624" cy="442"/>
            </a:xfrm>
          </p:grpSpPr>
          <p:sp>
            <p:nvSpPr>
              <p:cNvPr id="673833" name="Text Box 41"/>
              <p:cNvSpPr txBox="1">
                <a:spLocks noChangeArrowheads="1"/>
              </p:cNvSpPr>
              <p:nvPr/>
            </p:nvSpPr>
            <p:spPr bwMode="auto">
              <a:xfrm>
                <a:off x="4368" y="1968"/>
                <a:ext cx="62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2b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3834" name="Line 42"/>
              <p:cNvSpPr>
                <a:spLocks noChangeShapeType="1"/>
              </p:cNvSpPr>
              <p:nvPr/>
            </p:nvSpPr>
            <p:spPr bwMode="auto">
              <a:xfrm>
                <a:off x="4656" y="2048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3835" name="Freeform 43"/>
              <p:cNvSpPr>
                <a:spLocks/>
              </p:cNvSpPr>
              <p:nvPr/>
            </p:nvSpPr>
            <p:spPr bwMode="auto">
              <a:xfrm>
                <a:off x="4888" y="2064"/>
                <a:ext cx="9" cy="288"/>
              </a:xfrm>
              <a:custGeom>
                <a:avLst/>
                <a:gdLst>
                  <a:gd name="T0" fmla="*/ 0 w 9"/>
                  <a:gd name="T1" fmla="*/ 288 h 288"/>
                  <a:gd name="T2" fmla="*/ 9 w 9"/>
                  <a:gd name="T3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" h="288">
                    <a:moveTo>
                      <a:pt x="0" y="288"/>
                    </a:moveTo>
                    <a:lnTo>
                      <a:pt x="9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3836" name="Freeform 44"/>
              <p:cNvSpPr>
                <a:spLocks/>
              </p:cNvSpPr>
              <p:nvPr/>
            </p:nvSpPr>
            <p:spPr bwMode="auto">
              <a:xfrm>
                <a:off x="4455" y="2064"/>
                <a:ext cx="9" cy="288"/>
              </a:xfrm>
              <a:custGeom>
                <a:avLst/>
                <a:gdLst>
                  <a:gd name="T0" fmla="*/ 0 w 9"/>
                  <a:gd name="T1" fmla="*/ 288 h 288"/>
                  <a:gd name="T2" fmla="*/ 9 w 9"/>
                  <a:gd name="T3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" h="288">
                    <a:moveTo>
                      <a:pt x="0" y="288"/>
                    </a:moveTo>
                    <a:lnTo>
                      <a:pt x="9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73837" name="Group 45"/>
            <p:cNvGrpSpPr>
              <a:grpSpLocks/>
            </p:cNvGrpSpPr>
            <p:nvPr/>
          </p:nvGrpSpPr>
          <p:grpSpPr bwMode="auto">
            <a:xfrm>
              <a:off x="5184" y="2064"/>
              <a:ext cx="297" cy="288"/>
              <a:chOff x="5184" y="2064"/>
              <a:chExt cx="297" cy="288"/>
            </a:xfrm>
          </p:grpSpPr>
          <p:sp>
            <p:nvSpPr>
              <p:cNvPr id="673838" name="Freeform 46"/>
              <p:cNvSpPr>
                <a:spLocks/>
              </p:cNvSpPr>
              <p:nvPr/>
            </p:nvSpPr>
            <p:spPr bwMode="auto">
              <a:xfrm>
                <a:off x="5472" y="2064"/>
                <a:ext cx="9" cy="288"/>
              </a:xfrm>
              <a:custGeom>
                <a:avLst/>
                <a:gdLst>
                  <a:gd name="T0" fmla="*/ 0 w 9"/>
                  <a:gd name="T1" fmla="*/ 288 h 288"/>
                  <a:gd name="T2" fmla="*/ 9 w 9"/>
                  <a:gd name="T3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" h="288">
                    <a:moveTo>
                      <a:pt x="0" y="288"/>
                    </a:moveTo>
                    <a:lnTo>
                      <a:pt x="9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3839" name="Freeform 47"/>
              <p:cNvSpPr>
                <a:spLocks/>
              </p:cNvSpPr>
              <p:nvPr/>
            </p:nvSpPr>
            <p:spPr bwMode="auto">
              <a:xfrm>
                <a:off x="5184" y="2064"/>
                <a:ext cx="9" cy="288"/>
              </a:xfrm>
              <a:custGeom>
                <a:avLst/>
                <a:gdLst>
                  <a:gd name="T0" fmla="*/ 0 w 9"/>
                  <a:gd name="T1" fmla="*/ 288 h 288"/>
                  <a:gd name="T2" fmla="*/ 9 w 9"/>
                  <a:gd name="T3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" h="288">
                    <a:moveTo>
                      <a:pt x="0" y="288"/>
                    </a:moveTo>
                    <a:lnTo>
                      <a:pt x="9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73840" name="Oval 48"/>
            <p:cNvSpPr>
              <a:spLocks noChangeArrowheads="1"/>
            </p:cNvSpPr>
            <p:nvPr/>
          </p:nvSpPr>
          <p:spPr bwMode="auto">
            <a:xfrm>
              <a:off x="5088" y="2160"/>
              <a:ext cx="48" cy="4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673841" name="Group 49"/>
            <p:cNvGrpSpPr>
              <a:grpSpLocks/>
            </p:cNvGrpSpPr>
            <p:nvPr/>
          </p:nvGrpSpPr>
          <p:grpSpPr bwMode="auto">
            <a:xfrm>
              <a:off x="4704" y="1958"/>
              <a:ext cx="384" cy="442"/>
              <a:chOff x="4752" y="2544"/>
              <a:chExt cx="384" cy="442"/>
            </a:xfrm>
          </p:grpSpPr>
          <p:sp>
            <p:nvSpPr>
              <p:cNvPr id="673842" name="Text Box 50"/>
              <p:cNvSpPr txBox="1">
                <a:spLocks noChangeArrowheads="1"/>
              </p:cNvSpPr>
              <p:nvPr/>
            </p:nvSpPr>
            <p:spPr bwMode="auto">
              <a:xfrm>
                <a:off x="4752" y="2544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673843" name="Group 51"/>
              <p:cNvGrpSpPr>
                <a:grpSpLocks/>
              </p:cNvGrpSpPr>
              <p:nvPr/>
            </p:nvGrpSpPr>
            <p:grpSpPr bwMode="auto">
              <a:xfrm>
                <a:off x="4791" y="2640"/>
                <a:ext cx="297" cy="288"/>
                <a:chOff x="5184" y="2064"/>
                <a:chExt cx="297" cy="288"/>
              </a:xfrm>
            </p:grpSpPr>
            <p:sp>
              <p:nvSpPr>
                <p:cNvPr id="673844" name="Freeform 52"/>
                <p:cNvSpPr>
                  <a:spLocks/>
                </p:cNvSpPr>
                <p:nvPr/>
              </p:nvSpPr>
              <p:spPr bwMode="auto">
                <a:xfrm>
                  <a:off x="5472" y="2064"/>
                  <a:ext cx="9" cy="288"/>
                </a:xfrm>
                <a:custGeom>
                  <a:avLst/>
                  <a:gdLst>
                    <a:gd name="T0" fmla="*/ 0 w 9"/>
                    <a:gd name="T1" fmla="*/ 288 h 288"/>
                    <a:gd name="T2" fmla="*/ 9 w 9"/>
                    <a:gd name="T3" fmla="*/ 0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" h="288">
                      <a:moveTo>
                        <a:pt x="0" y="288"/>
                      </a:moveTo>
                      <a:lnTo>
                        <a:pt x="9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 type="none" w="med" len="med"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73845" name="Freeform 53"/>
                <p:cNvSpPr>
                  <a:spLocks/>
                </p:cNvSpPr>
                <p:nvPr/>
              </p:nvSpPr>
              <p:spPr bwMode="auto">
                <a:xfrm>
                  <a:off x="5184" y="2064"/>
                  <a:ext cx="9" cy="288"/>
                </a:xfrm>
                <a:custGeom>
                  <a:avLst/>
                  <a:gdLst>
                    <a:gd name="T0" fmla="*/ 0 w 9"/>
                    <a:gd name="T1" fmla="*/ 288 h 288"/>
                    <a:gd name="T2" fmla="*/ 9 w 9"/>
                    <a:gd name="T3" fmla="*/ 0 h 2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" h="288">
                      <a:moveTo>
                        <a:pt x="0" y="288"/>
                      </a:moveTo>
                      <a:lnTo>
                        <a:pt x="9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 type="none" w="med" len="med"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673846" name="Text Box 54"/>
            <p:cNvSpPr txBox="1">
              <a:spLocks noChangeArrowheads="1"/>
            </p:cNvSpPr>
            <p:nvPr/>
          </p:nvSpPr>
          <p:spPr bwMode="auto">
            <a:xfrm>
              <a:off x="4224" y="1968"/>
              <a:ext cx="62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sp>
        <p:nvSpPr>
          <p:cNvPr id="673847" name="Freeform 55"/>
          <p:cNvSpPr>
            <a:spLocks/>
          </p:cNvSpPr>
          <p:nvPr/>
        </p:nvSpPr>
        <p:spPr bwMode="auto">
          <a:xfrm>
            <a:off x="2514600" y="4419600"/>
            <a:ext cx="12700" cy="1346200"/>
          </a:xfrm>
          <a:custGeom>
            <a:avLst/>
            <a:gdLst>
              <a:gd name="T0" fmla="*/ 8 w 8"/>
              <a:gd name="T1" fmla="*/ 0 h 848"/>
              <a:gd name="T2" fmla="*/ 0 w 8"/>
              <a:gd name="T3" fmla="*/ 848 h 84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848">
                <a:moveTo>
                  <a:pt x="8" y="0"/>
                </a:moveTo>
                <a:lnTo>
                  <a:pt x="0" y="848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stealth" w="lg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73848" name="Group 56"/>
          <p:cNvGrpSpPr>
            <a:grpSpLocks/>
          </p:cNvGrpSpPr>
          <p:nvPr/>
        </p:nvGrpSpPr>
        <p:grpSpPr bwMode="auto">
          <a:xfrm>
            <a:off x="4419600" y="4876801"/>
            <a:ext cx="1104900" cy="1006475"/>
            <a:chOff x="2520" y="3091"/>
            <a:chExt cx="696" cy="634"/>
          </a:xfrm>
        </p:grpSpPr>
        <p:sp>
          <p:nvSpPr>
            <p:cNvPr id="673849" name="Text Box 57"/>
            <p:cNvSpPr txBox="1">
              <a:spLocks noChangeArrowheads="1"/>
            </p:cNvSpPr>
            <p:nvPr/>
          </p:nvSpPr>
          <p:spPr bwMode="auto">
            <a:xfrm>
              <a:off x="2640" y="3360"/>
              <a:ext cx="38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2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endParaRPr lang="ru-RU" sz="32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grpSp>
          <p:nvGrpSpPr>
            <p:cNvPr id="673850" name="Group 58"/>
            <p:cNvGrpSpPr>
              <a:grpSpLocks/>
            </p:cNvGrpSpPr>
            <p:nvPr/>
          </p:nvGrpSpPr>
          <p:grpSpPr bwMode="auto">
            <a:xfrm>
              <a:off x="2832" y="3168"/>
              <a:ext cx="384" cy="442"/>
              <a:chOff x="2832" y="1776"/>
              <a:chExt cx="384" cy="442"/>
            </a:xfrm>
          </p:grpSpPr>
          <p:sp>
            <p:nvSpPr>
              <p:cNvPr id="673851" name="Text Box 59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3852" name="Line 60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73853" name="Text Box 61"/>
            <p:cNvSpPr txBox="1">
              <a:spLocks noChangeArrowheads="1"/>
            </p:cNvSpPr>
            <p:nvPr/>
          </p:nvSpPr>
          <p:spPr bwMode="auto">
            <a:xfrm>
              <a:off x="2640" y="3091"/>
              <a:ext cx="38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32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endParaRPr lang="ru-RU" sz="32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3854" name="Freeform 62"/>
            <p:cNvSpPr>
              <a:spLocks/>
            </p:cNvSpPr>
            <p:nvPr/>
          </p:nvSpPr>
          <p:spPr bwMode="auto">
            <a:xfrm>
              <a:off x="2728" y="3424"/>
              <a:ext cx="208" cy="1"/>
            </a:xfrm>
            <a:custGeom>
              <a:avLst/>
              <a:gdLst>
                <a:gd name="T0" fmla="*/ 0 w 208"/>
                <a:gd name="T1" fmla="*/ 0 h 1"/>
                <a:gd name="T2" fmla="*/ 208 w 20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8" h="1">
                  <a:moveTo>
                    <a:pt x="0" y="0"/>
                  </a:moveTo>
                  <a:lnTo>
                    <a:pt x="208" y="0"/>
                  </a:lnTo>
                </a:path>
              </a:pathLst>
            </a:custGeom>
            <a:noFill/>
            <a:ln w="28575" cmpd="sng">
              <a:solidFill>
                <a:srgbClr val="0000FF"/>
              </a:solidFill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73855" name="Freeform 63"/>
            <p:cNvSpPr>
              <a:spLocks/>
            </p:cNvSpPr>
            <p:nvPr/>
          </p:nvSpPr>
          <p:spPr bwMode="auto">
            <a:xfrm>
              <a:off x="2520" y="3424"/>
              <a:ext cx="144" cy="1"/>
            </a:xfrm>
            <a:custGeom>
              <a:avLst/>
              <a:gdLst>
                <a:gd name="T0" fmla="*/ 0 w 144"/>
                <a:gd name="T1" fmla="*/ 0 h 1"/>
                <a:gd name="T2" fmla="*/ 144 w 14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" h="1">
                  <a:moveTo>
                    <a:pt x="0" y="0"/>
                  </a:moveTo>
                  <a:lnTo>
                    <a:pt x="144" y="0"/>
                  </a:lnTo>
                </a:path>
              </a:pathLst>
            </a:custGeom>
            <a:noFill/>
            <a:ln w="28575" cmpd="sng">
              <a:solidFill>
                <a:srgbClr val="0000FF"/>
              </a:solidFill>
              <a:round/>
              <a:headEnd type="none" w="med" len="med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3856" name="Group 64"/>
          <p:cNvGrpSpPr>
            <a:grpSpLocks/>
          </p:cNvGrpSpPr>
          <p:nvPr/>
        </p:nvGrpSpPr>
        <p:grpSpPr bwMode="auto">
          <a:xfrm>
            <a:off x="6629400" y="3962401"/>
            <a:ext cx="2057400" cy="1006475"/>
            <a:chOff x="3648" y="2832"/>
            <a:chExt cx="1296" cy="634"/>
          </a:xfrm>
        </p:grpSpPr>
        <p:grpSp>
          <p:nvGrpSpPr>
            <p:cNvPr id="673857" name="Group 65"/>
            <p:cNvGrpSpPr>
              <a:grpSpLocks/>
            </p:cNvGrpSpPr>
            <p:nvPr/>
          </p:nvGrpSpPr>
          <p:grpSpPr bwMode="auto">
            <a:xfrm>
              <a:off x="3648" y="2832"/>
              <a:ext cx="696" cy="634"/>
              <a:chOff x="2520" y="3091"/>
              <a:chExt cx="696" cy="634"/>
            </a:xfrm>
          </p:grpSpPr>
          <p:sp>
            <p:nvSpPr>
              <p:cNvPr id="673858" name="Text Box 66"/>
              <p:cNvSpPr txBox="1">
                <a:spLocks noChangeArrowheads="1"/>
              </p:cNvSpPr>
              <p:nvPr/>
            </p:nvSpPr>
            <p:spPr bwMode="auto">
              <a:xfrm>
                <a:off x="2640" y="3360"/>
                <a:ext cx="384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3200" b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endParaRPr lang="ru-RU" sz="32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673859" name="Group 67"/>
              <p:cNvGrpSpPr>
                <a:grpSpLocks/>
              </p:cNvGrpSpPr>
              <p:nvPr/>
            </p:nvGrpSpPr>
            <p:grpSpPr bwMode="auto">
              <a:xfrm>
                <a:off x="2832" y="3168"/>
                <a:ext cx="384" cy="442"/>
                <a:chOff x="2832" y="1776"/>
                <a:chExt cx="384" cy="442"/>
              </a:xfrm>
            </p:grpSpPr>
            <p:sp>
              <p:nvSpPr>
                <p:cNvPr id="673860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2832" y="1776"/>
                  <a:ext cx="384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4000" b="1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a</a:t>
                  </a:r>
                  <a:endPara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73861" name="Line 69"/>
                <p:cNvSpPr>
                  <a:spLocks noChangeShapeType="1"/>
                </p:cNvSpPr>
                <p:nvPr/>
              </p:nvSpPr>
              <p:spPr bwMode="auto">
                <a:xfrm>
                  <a:off x="2928" y="1920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73862" name="Text Box 70"/>
              <p:cNvSpPr txBox="1">
                <a:spLocks noChangeArrowheads="1"/>
              </p:cNvSpPr>
              <p:nvPr/>
            </p:nvSpPr>
            <p:spPr bwMode="auto">
              <a:xfrm>
                <a:off x="2640" y="3091"/>
                <a:ext cx="384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32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1</a:t>
                </a:r>
                <a:endParaRPr lang="ru-RU" sz="32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3863" name="Freeform 71"/>
              <p:cNvSpPr>
                <a:spLocks/>
              </p:cNvSpPr>
              <p:nvPr/>
            </p:nvSpPr>
            <p:spPr bwMode="auto">
              <a:xfrm>
                <a:off x="2728" y="3424"/>
                <a:ext cx="208" cy="1"/>
              </a:xfrm>
              <a:custGeom>
                <a:avLst/>
                <a:gdLst>
                  <a:gd name="T0" fmla="*/ 0 w 208"/>
                  <a:gd name="T1" fmla="*/ 0 h 1"/>
                  <a:gd name="T2" fmla="*/ 208 w 208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08" h="1">
                    <a:moveTo>
                      <a:pt x="0" y="0"/>
                    </a:moveTo>
                    <a:lnTo>
                      <a:pt x="208" y="0"/>
                    </a:lnTo>
                  </a:path>
                </a:pathLst>
              </a:custGeom>
              <a:noFill/>
              <a:ln w="28575" cmpd="sng">
                <a:solidFill>
                  <a:srgbClr val="0000FF"/>
                </a:solidFill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3864" name="Freeform 72"/>
              <p:cNvSpPr>
                <a:spLocks/>
              </p:cNvSpPr>
              <p:nvPr/>
            </p:nvSpPr>
            <p:spPr bwMode="auto">
              <a:xfrm>
                <a:off x="2520" y="3424"/>
                <a:ext cx="144" cy="1"/>
              </a:xfrm>
              <a:custGeom>
                <a:avLst/>
                <a:gdLst>
                  <a:gd name="T0" fmla="*/ 0 w 144"/>
                  <a:gd name="T1" fmla="*/ 0 h 1"/>
                  <a:gd name="T2" fmla="*/ 144 w 14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4" h="1">
                    <a:moveTo>
                      <a:pt x="0" y="0"/>
                    </a:moveTo>
                    <a:lnTo>
                      <a:pt x="144" y="0"/>
                    </a:lnTo>
                  </a:path>
                </a:pathLst>
              </a:custGeom>
              <a:noFill/>
              <a:ln w="28575" cmpd="sng">
                <a:solidFill>
                  <a:srgbClr val="0000FF"/>
                </a:solidFill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73865" name="Group 73"/>
            <p:cNvGrpSpPr>
              <a:grpSpLocks/>
            </p:cNvGrpSpPr>
            <p:nvPr/>
          </p:nvGrpSpPr>
          <p:grpSpPr bwMode="auto">
            <a:xfrm>
              <a:off x="4560" y="2918"/>
              <a:ext cx="384" cy="442"/>
              <a:chOff x="2832" y="1776"/>
              <a:chExt cx="384" cy="442"/>
            </a:xfrm>
          </p:grpSpPr>
          <p:sp>
            <p:nvSpPr>
              <p:cNvPr id="673866" name="Text Box 74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3867" name="Line 75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73868" name="Group 76"/>
            <p:cNvGrpSpPr>
              <a:grpSpLocks/>
            </p:cNvGrpSpPr>
            <p:nvPr/>
          </p:nvGrpSpPr>
          <p:grpSpPr bwMode="auto">
            <a:xfrm>
              <a:off x="4416" y="3024"/>
              <a:ext cx="97" cy="240"/>
              <a:chOff x="4416" y="3024"/>
              <a:chExt cx="97" cy="240"/>
            </a:xfrm>
          </p:grpSpPr>
          <p:sp>
            <p:nvSpPr>
              <p:cNvPr id="673869" name="Line 77"/>
              <p:cNvSpPr>
                <a:spLocks noChangeShapeType="1"/>
              </p:cNvSpPr>
              <p:nvPr/>
            </p:nvSpPr>
            <p:spPr bwMode="auto">
              <a:xfrm rot="16200000" flipV="1">
                <a:off x="4297" y="3143"/>
                <a:ext cx="240" cy="1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3870" name="Line 78"/>
              <p:cNvSpPr>
                <a:spLocks noChangeShapeType="1"/>
              </p:cNvSpPr>
              <p:nvPr/>
            </p:nvSpPr>
            <p:spPr bwMode="auto">
              <a:xfrm rot="-16200000">
                <a:off x="4393" y="3143"/>
                <a:ext cx="240" cy="1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73871" name="Group 79"/>
          <p:cNvGrpSpPr>
            <a:grpSpLocks/>
          </p:cNvGrpSpPr>
          <p:nvPr/>
        </p:nvGrpSpPr>
        <p:grpSpPr bwMode="auto">
          <a:xfrm>
            <a:off x="6324600" y="5089526"/>
            <a:ext cx="3278188" cy="1006475"/>
            <a:chOff x="3503" y="3504"/>
            <a:chExt cx="2065" cy="634"/>
          </a:xfrm>
        </p:grpSpPr>
        <p:grpSp>
          <p:nvGrpSpPr>
            <p:cNvPr id="673872" name="Group 80"/>
            <p:cNvGrpSpPr>
              <a:grpSpLocks/>
            </p:cNvGrpSpPr>
            <p:nvPr/>
          </p:nvGrpSpPr>
          <p:grpSpPr bwMode="auto">
            <a:xfrm>
              <a:off x="3552" y="3504"/>
              <a:ext cx="696" cy="634"/>
              <a:chOff x="2520" y="3091"/>
              <a:chExt cx="696" cy="634"/>
            </a:xfrm>
          </p:grpSpPr>
          <p:sp>
            <p:nvSpPr>
              <p:cNvPr id="673873" name="Text Box 81"/>
              <p:cNvSpPr txBox="1">
                <a:spLocks noChangeArrowheads="1"/>
              </p:cNvSpPr>
              <p:nvPr/>
            </p:nvSpPr>
            <p:spPr bwMode="auto">
              <a:xfrm>
                <a:off x="2640" y="3360"/>
                <a:ext cx="384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32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endParaRPr lang="ru-RU" sz="32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673874" name="Group 82"/>
              <p:cNvGrpSpPr>
                <a:grpSpLocks/>
              </p:cNvGrpSpPr>
              <p:nvPr/>
            </p:nvGrpSpPr>
            <p:grpSpPr bwMode="auto">
              <a:xfrm>
                <a:off x="2832" y="3168"/>
                <a:ext cx="384" cy="442"/>
                <a:chOff x="2832" y="1776"/>
                <a:chExt cx="384" cy="442"/>
              </a:xfrm>
            </p:grpSpPr>
            <p:sp>
              <p:nvSpPr>
                <p:cNvPr id="673875" name="Text Box 83"/>
                <p:cNvSpPr txBox="1">
                  <a:spLocks noChangeArrowheads="1"/>
                </p:cNvSpPr>
                <p:nvPr/>
              </p:nvSpPr>
              <p:spPr bwMode="auto">
                <a:xfrm>
                  <a:off x="2832" y="1776"/>
                  <a:ext cx="384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4000" b="1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a</a:t>
                  </a:r>
                  <a:endPara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73876" name="Line 84"/>
                <p:cNvSpPr>
                  <a:spLocks noChangeShapeType="1"/>
                </p:cNvSpPr>
                <p:nvPr/>
              </p:nvSpPr>
              <p:spPr bwMode="auto">
                <a:xfrm>
                  <a:off x="2928" y="1920"/>
                  <a:ext cx="240" cy="0"/>
                </a:xfrm>
                <a:prstGeom prst="line">
                  <a:avLst/>
                </a:pr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73877" name="Text Box 85"/>
              <p:cNvSpPr txBox="1">
                <a:spLocks noChangeArrowheads="1"/>
              </p:cNvSpPr>
              <p:nvPr/>
            </p:nvSpPr>
            <p:spPr bwMode="auto">
              <a:xfrm>
                <a:off x="2640" y="3091"/>
                <a:ext cx="384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32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1</a:t>
                </a:r>
                <a:endParaRPr lang="ru-RU" sz="32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3878" name="Freeform 86"/>
              <p:cNvSpPr>
                <a:spLocks/>
              </p:cNvSpPr>
              <p:nvPr/>
            </p:nvSpPr>
            <p:spPr bwMode="auto">
              <a:xfrm>
                <a:off x="2728" y="3424"/>
                <a:ext cx="208" cy="1"/>
              </a:xfrm>
              <a:custGeom>
                <a:avLst/>
                <a:gdLst>
                  <a:gd name="T0" fmla="*/ 0 w 208"/>
                  <a:gd name="T1" fmla="*/ 0 h 1"/>
                  <a:gd name="T2" fmla="*/ 208 w 208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08" h="1">
                    <a:moveTo>
                      <a:pt x="0" y="0"/>
                    </a:moveTo>
                    <a:lnTo>
                      <a:pt x="208" y="0"/>
                    </a:lnTo>
                  </a:path>
                </a:pathLst>
              </a:custGeom>
              <a:noFill/>
              <a:ln w="28575" cmpd="sng">
                <a:solidFill>
                  <a:srgbClr val="0000FF"/>
                </a:solidFill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3879" name="Freeform 87"/>
              <p:cNvSpPr>
                <a:spLocks/>
              </p:cNvSpPr>
              <p:nvPr/>
            </p:nvSpPr>
            <p:spPr bwMode="auto">
              <a:xfrm>
                <a:off x="2520" y="3424"/>
                <a:ext cx="144" cy="1"/>
              </a:xfrm>
              <a:custGeom>
                <a:avLst/>
                <a:gdLst>
                  <a:gd name="T0" fmla="*/ 0 w 144"/>
                  <a:gd name="T1" fmla="*/ 0 h 1"/>
                  <a:gd name="T2" fmla="*/ 144 w 14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4" h="1">
                    <a:moveTo>
                      <a:pt x="0" y="0"/>
                    </a:moveTo>
                    <a:lnTo>
                      <a:pt x="144" y="0"/>
                    </a:lnTo>
                  </a:path>
                </a:pathLst>
              </a:custGeom>
              <a:noFill/>
              <a:ln w="28575" cmpd="sng">
                <a:solidFill>
                  <a:srgbClr val="0000FF"/>
                </a:solidFill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73880" name="Freeform 88"/>
            <p:cNvSpPr>
              <a:spLocks/>
            </p:cNvSpPr>
            <p:nvPr/>
          </p:nvSpPr>
          <p:spPr bwMode="auto">
            <a:xfrm>
              <a:off x="3503" y="3632"/>
              <a:ext cx="1" cy="400"/>
            </a:xfrm>
            <a:custGeom>
              <a:avLst/>
              <a:gdLst>
                <a:gd name="T0" fmla="*/ 0 w 1"/>
                <a:gd name="T1" fmla="*/ 0 h 400"/>
                <a:gd name="T2" fmla="*/ 0 w 1"/>
                <a:gd name="T3" fmla="*/ 40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400">
                  <a:moveTo>
                    <a:pt x="0" y="0"/>
                  </a:moveTo>
                  <a:lnTo>
                    <a:pt x="0" y="400"/>
                  </a:ln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73881" name="Freeform 89"/>
            <p:cNvSpPr>
              <a:spLocks/>
            </p:cNvSpPr>
            <p:nvPr/>
          </p:nvSpPr>
          <p:spPr bwMode="auto">
            <a:xfrm>
              <a:off x="4224" y="3600"/>
              <a:ext cx="1" cy="400"/>
            </a:xfrm>
            <a:custGeom>
              <a:avLst/>
              <a:gdLst>
                <a:gd name="T0" fmla="*/ 0 w 1"/>
                <a:gd name="T1" fmla="*/ 0 h 400"/>
                <a:gd name="T2" fmla="*/ 0 w 1"/>
                <a:gd name="T3" fmla="*/ 40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400">
                  <a:moveTo>
                    <a:pt x="0" y="0"/>
                  </a:moveTo>
                  <a:lnTo>
                    <a:pt x="0" y="400"/>
                  </a:ln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73882" name="Group 90"/>
            <p:cNvGrpSpPr>
              <a:grpSpLocks/>
            </p:cNvGrpSpPr>
            <p:nvPr/>
          </p:nvGrpSpPr>
          <p:grpSpPr bwMode="auto">
            <a:xfrm>
              <a:off x="5184" y="3581"/>
              <a:ext cx="384" cy="442"/>
              <a:chOff x="2832" y="1776"/>
              <a:chExt cx="384" cy="442"/>
            </a:xfrm>
          </p:grpSpPr>
          <p:sp>
            <p:nvSpPr>
              <p:cNvPr id="673883" name="Text Box 91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3884" name="Line 92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73885" name="Group 93"/>
            <p:cNvGrpSpPr>
              <a:grpSpLocks/>
            </p:cNvGrpSpPr>
            <p:nvPr/>
          </p:nvGrpSpPr>
          <p:grpSpPr bwMode="auto">
            <a:xfrm>
              <a:off x="4608" y="3504"/>
              <a:ext cx="480" cy="634"/>
              <a:chOff x="4560" y="3504"/>
              <a:chExt cx="480" cy="634"/>
            </a:xfrm>
          </p:grpSpPr>
          <p:grpSp>
            <p:nvGrpSpPr>
              <p:cNvPr id="673886" name="Group 94"/>
              <p:cNvGrpSpPr>
                <a:grpSpLocks/>
              </p:cNvGrpSpPr>
              <p:nvPr/>
            </p:nvGrpSpPr>
            <p:grpSpPr bwMode="auto">
              <a:xfrm>
                <a:off x="4656" y="3504"/>
                <a:ext cx="384" cy="634"/>
                <a:chOff x="4680" y="3504"/>
                <a:chExt cx="384" cy="634"/>
              </a:xfrm>
            </p:grpSpPr>
            <p:sp>
              <p:nvSpPr>
                <p:cNvPr id="673887" name="Text Box 95"/>
                <p:cNvSpPr txBox="1">
                  <a:spLocks noChangeArrowheads="1"/>
                </p:cNvSpPr>
                <p:nvPr/>
              </p:nvSpPr>
              <p:spPr bwMode="auto">
                <a:xfrm>
                  <a:off x="4680" y="3773"/>
                  <a:ext cx="384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3200" b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2</a:t>
                  </a:r>
                  <a:endParaRPr lang="ru-RU" sz="32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73888" name="Text Box 96"/>
                <p:cNvSpPr txBox="1">
                  <a:spLocks noChangeArrowheads="1"/>
                </p:cNvSpPr>
                <p:nvPr/>
              </p:nvSpPr>
              <p:spPr bwMode="auto">
                <a:xfrm>
                  <a:off x="4680" y="3504"/>
                  <a:ext cx="384" cy="36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3200" b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1</a:t>
                  </a:r>
                  <a:endParaRPr lang="ru-RU" sz="32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73889" name="Freeform 97"/>
                <p:cNvSpPr>
                  <a:spLocks/>
                </p:cNvSpPr>
                <p:nvPr/>
              </p:nvSpPr>
              <p:spPr bwMode="auto">
                <a:xfrm>
                  <a:off x="4768" y="3837"/>
                  <a:ext cx="208" cy="1"/>
                </a:xfrm>
                <a:custGeom>
                  <a:avLst/>
                  <a:gdLst>
                    <a:gd name="T0" fmla="*/ 0 w 208"/>
                    <a:gd name="T1" fmla="*/ 0 h 1"/>
                    <a:gd name="T2" fmla="*/ 208 w 208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208" h="1">
                      <a:moveTo>
                        <a:pt x="0" y="0"/>
                      </a:moveTo>
                      <a:lnTo>
                        <a:pt x="208" y="0"/>
                      </a:lnTo>
                    </a:path>
                  </a:pathLst>
                </a:custGeom>
                <a:noFill/>
                <a:ln w="28575" cmpd="sng">
                  <a:solidFill>
                    <a:srgbClr val="0000FF"/>
                  </a:solidFill>
                  <a:round/>
                  <a:headEnd type="none" w="med" len="med"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73890" name="Freeform 98"/>
              <p:cNvSpPr>
                <a:spLocks/>
              </p:cNvSpPr>
              <p:nvPr/>
            </p:nvSpPr>
            <p:spPr bwMode="auto">
              <a:xfrm>
                <a:off x="4560" y="3837"/>
                <a:ext cx="144" cy="1"/>
              </a:xfrm>
              <a:custGeom>
                <a:avLst/>
                <a:gdLst>
                  <a:gd name="T0" fmla="*/ 0 w 144"/>
                  <a:gd name="T1" fmla="*/ 0 h 1"/>
                  <a:gd name="T2" fmla="*/ 144 w 14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44" h="1">
                    <a:moveTo>
                      <a:pt x="0" y="0"/>
                    </a:moveTo>
                    <a:lnTo>
                      <a:pt x="144" y="0"/>
                    </a:lnTo>
                  </a:path>
                </a:pathLst>
              </a:custGeom>
              <a:noFill/>
              <a:ln w="28575" cmpd="sng">
                <a:solidFill>
                  <a:srgbClr val="0000FF"/>
                </a:solidFill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73891" name="Group 99"/>
            <p:cNvGrpSpPr>
              <a:grpSpLocks/>
            </p:cNvGrpSpPr>
            <p:nvPr/>
          </p:nvGrpSpPr>
          <p:grpSpPr bwMode="auto">
            <a:xfrm>
              <a:off x="5232" y="3696"/>
              <a:ext cx="297" cy="288"/>
              <a:chOff x="5184" y="2064"/>
              <a:chExt cx="297" cy="288"/>
            </a:xfrm>
          </p:grpSpPr>
          <p:sp>
            <p:nvSpPr>
              <p:cNvPr id="673892" name="Freeform 100"/>
              <p:cNvSpPr>
                <a:spLocks/>
              </p:cNvSpPr>
              <p:nvPr/>
            </p:nvSpPr>
            <p:spPr bwMode="auto">
              <a:xfrm>
                <a:off x="5472" y="2064"/>
                <a:ext cx="9" cy="288"/>
              </a:xfrm>
              <a:custGeom>
                <a:avLst/>
                <a:gdLst>
                  <a:gd name="T0" fmla="*/ 0 w 9"/>
                  <a:gd name="T1" fmla="*/ 288 h 288"/>
                  <a:gd name="T2" fmla="*/ 9 w 9"/>
                  <a:gd name="T3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" h="288">
                    <a:moveTo>
                      <a:pt x="0" y="288"/>
                    </a:moveTo>
                    <a:lnTo>
                      <a:pt x="9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3893" name="Freeform 101"/>
              <p:cNvSpPr>
                <a:spLocks/>
              </p:cNvSpPr>
              <p:nvPr/>
            </p:nvSpPr>
            <p:spPr bwMode="auto">
              <a:xfrm>
                <a:off x="5184" y="2064"/>
                <a:ext cx="9" cy="288"/>
              </a:xfrm>
              <a:custGeom>
                <a:avLst/>
                <a:gdLst>
                  <a:gd name="T0" fmla="*/ 0 w 9"/>
                  <a:gd name="T1" fmla="*/ 288 h 288"/>
                  <a:gd name="T2" fmla="*/ 9 w 9"/>
                  <a:gd name="T3" fmla="*/ 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" h="288">
                    <a:moveTo>
                      <a:pt x="0" y="288"/>
                    </a:moveTo>
                    <a:lnTo>
                      <a:pt x="9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 type="none" w="med" len="med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73894" name="Oval 102"/>
            <p:cNvSpPr>
              <a:spLocks noChangeArrowheads="1"/>
            </p:cNvSpPr>
            <p:nvPr/>
          </p:nvSpPr>
          <p:spPr bwMode="auto">
            <a:xfrm>
              <a:off x="5088" y="3792"/>
              <a:ext cx="48" cy="4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73895" name="Text Box 103"/>
            <p:cNvSpPr txBox="1">
              <a:spLocks noChangeArrowheads="1"/>
            </p:cNvSpPr>
            <p:nvPr/>
          </p:nvSpPr>
          <p:spPr bwMode="auto">
            <a:xfrm>
              <a:off x="4080" y="3600"/>
              <a:ext cx="62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</a:t>
              </a:r>
              <a:endParaRPr lang="ru-RU" sz="4000" b="1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3896" name="Freeform 104"/>
            <p:cNvSpPr>
              <a:spLocks/>
            </p:cNvSpPr>
            <p:nvPr/>
          </p:nvSpPr>
          <p:spPr bwMode="auto">
            <a:xfrm>
              <a:off x="4559" y="3600"/>
              <a:ext cx="1" cy="400"/>
            </a:xfrm>
            <a:custGeom>
              <a:avLst/>
              <a:gdLst>
                <a:gd name="T0" fmla="*/ 0 w 1"/>
                <a:gd name="T1" fmla="*/ 0 h 400"/>
                <a:gd name="T2" fmla="*/ 0 w 1"/>
                <a:gd name="T3" fmla="*/ 40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400">
                  <a:moveTo>
                    <a:pt x="0" y="0"/>
                  </a:moveTo>
                  <a:lnTo>
                    <a:pt x="0" y="400"/>
                  </a:ln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73897" name="Freeform 105"/>
            <p:cNvSpPr>
              <a:spLocks/>
            </p:cNvSpPr>
            <p:nvPr/>
          </p:nvSpPr>
          <p:spPr bwMode="auto">
            <a:xfrm>
              <a:off x="5040" y="3600"/>
              <a:ext cx="1" cy="400"/>
            </a:xfrm>
            <a:custGeom>
              <a:avLst/>
              <a:gdLst>
                <a:gd name="T0" fmla="*/ 0 w 1"/>
                <a:gd name="T1" fmla="*/ 0 h 400"/>
                <a:gd name="T2" fmla="*/ 0 w 1"/>
                <a:gd name="T3" fmla="*/ 40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400">
                  <a:moveTo>
                    <a:pt x="0" y="0"/>
                  </a:moveTo>
                  <a:lnTo>
                    <a:pt x="0" y="400"/>
                  </a:ln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2991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3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3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673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73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73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73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738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738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738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738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738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738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738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738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7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73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673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0"/>
                                        <p:tgtEl>
                                          <p:spTgt spid="6737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7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0"/>
                                        <p:tgtEl>
                                          <p:spTgt spid="6738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7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73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73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500"/>
                                        <p:tgtEl>
                                          <p:spTgt spid="673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73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73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500"/>
                                        <p:tgtEl>
                                          <p:spTgt spid="673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673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73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73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673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73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9259E-6 L 0.14636 0.03079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6738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18" y="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73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73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500"/>
                                        <p:tgtEl>
                                          <p:spTgt spid="673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73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673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500"/>
                                        <p:tgtEl>
                                          <p:spTgt spid="673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3794" grpId="0" animBg="1"/>
      <p:bldP spid="673794" grpId="1" animBg="1"/>
      <p:bldP spid="673817" grpId="0" animBg="1"/>
      <p:bldP spid="673817" grpId="1" animBg="1"/>
      <p:bldP spid="673898" grpId="0" animBg="1"/>
      <p:bldP spid="673816" grpId="0" animBg="1"/>
      <p:bldP spid="673847" grpId="0" animBg="1"/>
      <p:bldP spid="67384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589" name="Text Box 117"/>
          <p:cNvSpPr txBox="1">
            <a:spLocks noChangeArrowheads="1"/>
          </p:cNvSpPr>
          <p:nvPr/>
        </p:nvSpPr>
        <p:spPr bwMode="auto">
          <a:xfrm>
            <a:off x="469900" y="4720293"/>
            <a:ext cx="95830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ko‘paytmasi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vektordir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17605" name="Group 133"/>
          <p:cNvGrpSpPr>
            <a:grpSpLocks/>
          </p:cNvGrpSpPr>
          <p:nvPr/>
        </p:nvGrpSpPr>
        <p:grpSpPr bwMode="auto">
          <a:xfrm>
            <a:off x="1930400" y="3926286"/>
            <a:ext cx="2209800" cy="762000"/>
            <a:chOff x="2304" y="1872"/>
            <a:chExt cx="1392" cy="480"/>
          </a:xfrm>
        </p:grpSpPr>
        <p:grpSp>
          <p:nvGrpSpPr>
            <p:cNvPr id="617590" name="Group 118"/>
            <p:cNvGrpSpPr>
              <a:grpSpLocks/>
            </p:cNvGrpSpPr>
            <p:nvPr/>
          </p:nvGrpSpPr>
          <p:grpSpPr bwMode="auto">
            <a:xfrm>
              <a:off x="3168" y="1872"/>
              <a:ext cx="528" cy="442"/>
              <a:chOff x="3456" y="336"/>
              <a:chExt cx="528" cy="442"/>
            </a:xfrm>
          </p:grpSpPr>
          <p:sp>
            <p:nvSpPr>
              <p:cNvPr id="617591" name="Text Box 119"/>
              <p:cNvSpPr txBox="1">
                <a:spLocks noChangeArrowheads="1"/>
              </p:cNvSpPr>
              <p:nvPr/>
            </p:nvSpPr>
            <p:spPr bwMode="auto">
              <a:xfrm>
                <a:off x="3456" y="336"/>
                <a:ext cx="52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  o </a:t>
                </a:r>
                <a:endPara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17592" name="Freeform 120"/>
              <p:cNvSpPr>
                <a:spLocks/>
              </p:cNvSpPr>
              <p:nvPr/>
            </p:nvSpPr>
            <p:spPr bwMode="auto">
              <a:xfrm>
                <a:off x="3744" y="480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17594" name="Group 122"/>
            <p:cNvGrpSpPr>
              <a:grpSpLocks/>
            </p:cNvGrpSpPr>
            <p:nvPr/>
          </p:nvGrpSpPr>
          <p:grpSpPr bwMode="auto">
            <a:xfrm>
              <a:off x="2592" y="1872"/>
              <a:ext cx="528" cy="442"/>
              <a:chOff x="3456" y="336"/>
              <a:chExt cx="528" cy="442"/>
            </a:xfrm>
          </p:grpSpPr>
          <p:sp>
            <p:nvSpPr>
              <p:cNvPr id="617595" name="Text Box 123"/>
              <p:cNvSpPr txBox="1">
                <a:spLocks noChangeArrowheads="1"/>
              </p:cNvSpPr>
              <p:nvPr/>
            </p:nvSpPr>
            <p:spPr bwMode="auto">
              <a:xfrm>
                <a:off x="3456" y="336"/>
                <a:ext cx="52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  a </a:t>
                </a:r>
                <a:endPara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17596" name="Freeform 124"/>
              <p:cNvSpPr>
                <a:spLocks/>
              </p:cNvSpPr>
              <p:nvPr/>
            </p:nvSpPr>
            <p:spPr bwMode="auto">
              <a:xfrm>
                <a:off x="3744" y="480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17601" name="Text Box 129"/>
            <p:cNvSpPr txBox="1">
              <a:spLocks noChangeArrowheads="1"/>
            </p:cNvSpPr>
            <p:nvPr/>
          </p:nvSpPr>
          <p:spPr bwMode="auto">
            <a:xfrm>
              <a:off x="2304" y="1872"/>
              <a:ext cx="52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 o </a:t>
              </a:r>
              <a:endParaRPr lang="ru-RU" sz="4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17603" name="Oval 131"/>
            <p:cNvSpPr>
              <a:spLocks noChangeArrowheads="1"/>
            </p:cNvSpPr>
            <p:nvPr/>
          </p:nvSpPr>
          <p:spPr bwMode="auto">
            <a:xfrm>
              <a:off x="2784" y="2112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604" name="Text Box 132"/>
            <p:cNvSpPr txBox="1">
              <a:spLocks noChangeArrowheads="1"/>
            </p:cNvSpPr>
            <p:nvPr/>
          </p:nvSpPr>
          <p:spPr bwMode="auto">
            <a:xfrm>
              <a:off x="2880" y="1910"/>
              <a:ext cx="52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 </a:t>
              </a:r>
              <a:r>
                <a: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</a:t>
              </a:r>
              <a:r>
                <a:rPr lang="en-US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endParaRPr lang="ru-RU" sz="4000" b="1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sp>
        <p:nvSpPr>
          <p:cNvPr id="617646" name="Text Box 174"/>
          <p:cNvSpPr txBox="1">
            <a:spLocks noChangeArrowheads="1"/>
          </p:cNvSpPr>
          <p:nvPr/>
        </p:nvSpPr>
        <p:spPr bwMode="auto">
          <a:xfrm>
            <a:off x="469900" y="5419225"/>
            <a:ext cx="1021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Istalgan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nolga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ko‘paytmasi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nol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ru-RU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17647" name="Group 175"/>
          <p:cNvGrpSpPr>
            <a:grpSpLocks/>
          </p:cNvGrpSpPr>
          <p:nvPr/>
        </p:nvGrpSpPr>
        <p:grpSpPr bwMode="auto">
          <a:xfrm>
            <a:off x="65985" y="3207752"/>
            <a:ext cx="2209800" cy="762000"/>
            <a:chOff x="2304" y="1872"/>
            <a:chExt cx="1392" cy="480"/>
          </a:xfrm>
        </p:grpSpPr>
        <p:grpSp>
          <p:nvGrpSpPr>
            <p:cNvPr id="617648" name="Group 176"/>
            <p:cNvGrpSpPr>
              <a:grpSpLocks/>
            </p:cNvGrpSpPr>
            <p:nvPr/>
          </p:nvGrpSpPr>
          <p:grpSpPr bwMode="auto">
            <a:xfrm>
              <a:off x="3168" y="1872"/>
              <a:ext cx="528" cy="442"/>
              <a:chOff x="3456" y="336"/>
              <a:chExt cx="528" cy="442"/>
            </a:xfrm>
          </p:grpSpPr>
          <p:sp>
            <p:nvSpPr>
              <p:cNvPr id="617649" name="Text Box 177"/>
              <p:cNvSpPr txBox="1">
                <a:spLocks noChangeArrowheads="1"/>
              </p:cNvSpPr>
              <p:nvPr/>
            </p:nvSpPr>
            <p:spPr bwMode="auto">
              <a:xfrm>
                <a:off x="3456" y="336"/>
                <a:ext cx="528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 dirty="0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  o </a:t>
                </a:r>
                <a:endParaRPr lang="ru-RU" sz="4000" b="1" i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17650" name="Freeform 178"/>
              <p:cNvSpPr>
                <a:spLocks/>
              </p:cNvSpPr>
              <p:nvPr/>
            </p:nvSpPr>
            <p:spPr bwMode="auto">
              <a:xfrm>
                <a:off x="3744" y="480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noFill/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17651" name="Group 179"/>
            <p:cNvGrpSpPr>
              <a:grpSpLocks/>
            </p:cNvGrpSpPr>
            <p:nvPr/>
          </p:nvGrpSpPr>
          <p:grpSpPr bwMode="auto">
            <a:xfrm>
              <a:off x="2592" y="1872"/>
              <a:ext cx="528" cy="442"/>
              <a:chOff x="3456" y="336"/>
              <a:chExt cx="528" cy="442"/>
            </a:xfrm>
          </p:grpSpPr>
          <p:sp>
            <p:nvSpPr>
              <p:cNvPr id="617652" name="Text Box 180"/>
              <p:cNvSpPr txBox="1">
                <a:spLocks noChangeArrowheads="1"/>
              </p:cNvSpPr>
              <p:nvPr/>
            </p:nvSpPr>
            <p:spPr bwMode="auto">
              <a:xfrm>
                <a:off x="3456" y="336"/>
                <a:ext cx="528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 dirty="0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  o </a:t>
                </a:r>
                <a:endParaRPr lang="ru-RU" sz="4000" b="1" i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17653" name="Freeform 181"/>
              <p:cNvSpPr>
                <a:spLocks/>
              </p:cNvSpPr>
              <p:nvPr/>
            </p:nvSpPr>
            <p:spPr bwMode="auto">
              <a:xfrm>
                <a:off x="3744" y="480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noFill/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17654" name="Text Box 182"/>
            <p:cNvSpPr txBox="1">
              <a:spLocks noChangeArrowheads="1"/>
            </p:cNvSpPr>
            <p:nvPr/>
          </p:nvSpPr>
          <p:spPr bwMode="auto">
            <a:xfrm>
              <a:off x="2304" y="1872"/>
              <a:ext cx="528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 k </a:t>
              </a:r>
              <a:endParaRPr lang="ru-RU" sz="4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17655" name="Oval 183"/>
            <p:cNvSpPr>
              <a:spLocks noChangeArrowheads="1"/>
            </p:cNvSpPr>
            <p:nvPr/>
          </p:nvSpPr>
          <p:spPr bwMode="auto">
            <a:xfrm>
              <a:off x="2784" y="2112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656" name="Text Box 184"/>
            <p:cNvSpPr txBox="1">
              <a:spLocks noChangeArrowheads="1"/>
            </p:cNvSpPr>
            <p:nvPr/>
          </p:nvSpPr>
          <p:spPr bwMode="auto">
            <a:xfrm>
              <a:off x="2880" y="1910"/>
              <a:ext cx="528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 </a:t>
              </a:r>
              <a:r>
                <a:rPr lang="ru-RU" sz="4000" b="1" i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</a:t>
              </a:r>
              <a:r>
                <a:rPr lang="en-US" sz="4000" b="1" i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endParaRPr lang="ru-RU" sz="4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17669" name="Group 197"/>
          <p:cNvGrpSpPr>
            <a:grpSpLocks/>
          </p:cNvGrpSpPr>
          <p:nvPr/>
        </p:nvGrpSpPr>
        <p:grpSpPr bwMode="auto">
          <a:xfrm>
            <a:off x="5854701" y="1511300"/>
            <a:ext cx="1336675" cy="1066800"/>
            <a:chOff x="528" y="2352"/>
            <a:chExt cx="842" cy="672"/>
          </a:xfrm>
        </p:grpSpPr>
        <p:sp>
          <p:nvSpPr>
            <p:cNvPr id="617670" name="Freeform 198"/>
            <p:cNvSpPr>
              <a:spLocks/>
            </p:cNvSpPr>
            <p:nvPr/>
          </p:nvSpPr>
          <p:spPr bwMode="auto">
            <a:xfrm>
              <a:off x="568" y="2352"/>
              <a:ext cx="802" cy="672"/>
            </a:xfrm>
            <a:custGeom>
              <a:avLst/>
              <a:gdLst>
                <a:gd name="T0" fmla="*/ 802 w 802"/>
                <a:gd name="T1" fmla="*/ 0 h 672"/>
                <a:gd name="T2" fmla="*/ 0 w 802"/>
                <a:gd name="T3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02" h="672">
                  <a:moveTo>
                    <a:pt x="802" y="0"/>
                  </a:moveTo>
                  <a:lnTo>
                    <a:pt x="0" y="672"/>
                  </a:lnTo>
                </a:path>
              </a:pathLst>
            </a:custGeom>
            <a:noFill/>
            <a:ln w="38100" cmpd="sng">
              <a:solidFill>
                <a:srgbClr val="0066FF"/>
              </a:solidFill>
              <a:round/>
              <a:headEnd type="triangle" w="med" len="lg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17671" name="Group 199"/>
            <p:cNvGrpSpPr>
              <a:grpSpLocks/>
            </p:cNvGrpSpPr>
            <p:nvPr/>
          </p:nvGrpSpPr>
          <p:grpSpPr bwMode="auto">
            <a:xfrm>
              <a:off x="528" y="2352"/>
              <a:ext cx="384" cy="442"/>
              <a:chOff x="2832" y="1776"/>
              <a:chExt cx="384" cy="442"/>
            </a:xfrm>
          </p:grpSpPr>
          <p:sp>
            <p:nvSpPr>
              <p:cNvPr id="617672" name="Text Box 200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endParaRPr lang="ru-RU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17673" name="Line 201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17684" name="Group 212"/>
          <p:cNvGrpSpPr>
            <a:grpSpLocks/>
          </p:cNvGrpSpPr>
          <p:nvPr/>
        </p:nvGrpSpPr>
        <p:grpSpPr bwMode="auto">
          <a:xfrm>
            <a:off x="7086600" y="3124201"/>
            <a:ext cx="1714500" cy="1158875"/>
            <a:chOff x="3696" y="3158"/>
            <a:chExt cx="1080" cy="730"/>
          </a:xfrm>
        </p:grpSpPr>
        <p:sp>
          <p:nvSpPr>
            <p:cNvPr id="617685" name="Freeform 213"/>
            <p:cNvSpPr>
              <a:spLocks/>
            </p:cNvSpPr>
            <p:nvPr/>
          </p:nvSpPr>
          <p:spPr bwMode="auto">
            <a:xfrm flipH="1" flipV="1">
              <a:off x="3936" y="3184"/>
              <a:ext cx="840" cy="704"/>
            </a:xfrm>
            <a:custGeom>
              <a:avLst/>
              <a:gdLst>
                <a:gd name="T0" fmla="*/ 840 w 840"/>
                <a:gd name="T1" fmla="*/ 0 h 704"/>
                <a:gd name="T2" fmla="*/ 0 w 840"/>
                <a:gd name="T3" fmla="*/ 704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40" h="704">
                  <a:moveTo>
                    <a:pt x="840" y="0"/>
                  </a:moveTo>
                  <a:lnTo>
                    <a:pt x="0" y="704"/>
                  </a:lnTo>
                </a:path>
              </a:pathLst>
            </a:custGeom>
            <a:noFill/>
            <a:ln w="38100" cmpd="sng">
              <a:solidFill>
                <a:srgbClr val="0033CC"/>
              </a:solidFill>
              <a:round/>
              <a:headEnd type="triangle" w="med" len="lg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17686" name="Group 214"/>
            <p:cNvGrpSpPr>
              <a:grpSpLocks/>
            </p:cNvGrpSpPr>
            <p:nvPr/>
          </p:nvGrpSpPr>
          <p:grpSpPr bwMode="auto">
            <a:xfrm>
              <a:off x="3696" y="3158"/>
              <a:ext cx="816" cy="442"/>
              <a:chOff x="3888" y="2736"/>
              <a:chExt cx="816" cy="442"/>
            </a:xfrm>
          </p:grpSpPr>
          <p:sp>
            <p:nvSpPr>
              <p:cNvPr id="617687" name="Text Box 215"/>
              <p:cNvSpPr txBox="1">
                <a:spLocks noChangeArrowheads="1"/>
              </p:cNvSpPr>
              <p:nvPr/>
            </p:nvSpPr>
            <p:spPr bwMode="auto">
              <a:xfrm>
                <a:off x="3888" y="2841"/>
                <a:ext cx="67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ru-RU" sz="28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-  2</a:t>
                </a:r>
              </a:p>
            </p:txBody>
          </p:sp>
          <p:grpSp>
            <p:nvGrpSpPr>
              <p:cNvPr id="617688" name="Group 216"/>
              <p:cNvGrpSpPr>
                <a:grpSpLocks/>
              </p:cNvGrpSpPr>
              <p:nvPr/>
            </p:nvGrpSpPr>
            <p:grpSpPr bwMode="auto">
              <a:xfrm>
                <a:off x="4320" y="2736"/>
                <a:ext cx="384" cy="442"/>
                <a:chOff x="4368" y="2736"/>
                <a:chExt cx="384" cy="442"/>
              </a:xfrm>
            </p:grpSpPr>
            <p:sp>
              <p:nvSpPr>
                <p:cNvPr id="617689" name="Text Box 217"/>
                <p:cNvSpPr txBox="1">
                  <a:spLocks noChangeArrowheads="1"/>
                </p:cNvSpPr>
                <p:nvPr/>
              </p:nvSpPr>
              <p:spPr bwMode="auto">
                <a:xfrm>
                  <a:off x="4368" y="2736"/>
                  <a:ext cx="384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4000" b="1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a</a:t>
                  </a:r>
                  <a:endPara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17690" name="Freeform 218"/>
                <p:cNvSpPr>
                  <a:spLocks/>
                </p:cNvSpPr>
                <p:nvPr/>
              </p:nvSpPr>
              <p:spPr bwMode="auto">
                <a:xfrm>
                  <a:off x="4512" y="2878"/>
                  <a:ext cx="172" cy="3"/>
                </a:xfrm>
                <a:custGeom>
                  <a:avLst/>
                  <a:gdLst>
                    <a:gd name="T0" fmla="*/ 0 w 172"/>
                    <a:gd name="T1" fmla="*/ 0 h 3"/>
                    <a:gd name="T2" fmla="*/ 172 w 172"/>
                    <a:gd name="T3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72" h="3">
                      <a:moveTo>
                        <a:pt x="0" y="0"/>
                      </a:moveTo>
                      <a:lnTo>
                        <a:pt x="172" y="3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17691" name="Freeform 219"/>
              <p:cNvSpPr>
                <a:spLocks/>
              </p:cNvSpPr>
              <p:nvPr/>
            </p:nvSpPr>
            <p:spPr bwMode="auto">
              <a:xfrm>
                <a:off x="4138" y="2882"/>
                <a:ext cx="258" cy="220"/>
              </a:xfrm>
              <a:custGeom>
                <a:avLst/>
                <a:gdLst>
                  <a:gd name="T0" fmla="*/ 0 w 258"/>
                  <a:gd name="T1" fmla="*/ 90 h 220"/>
                  <a:gd name="T2" fmla="*/ 30 w 258"/>
                  <a:gd name="T3" fmla="*/ 60 h 220"/>
                  <a:gd name="T4" fmla="*/ 66 w 258"/>
                  <a:gd name="T5" fmla="*/ 220 h 220"/>
                  <a:gd name="T6" fmla="*/ 128 w 258"/>
                  <a:gd name="T7" fmla="*/ 0 h 220"/>
                  <a:gd name="T8" fmla="*/ 258 w 258"/>
                  <a:gd name="T9" fmla="*/ 0 h 2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8" h="220">
                    <a:moveTo>
                      <a:pt x="0" y="90"/>
                    </a:moveTo>
                    <a:lnTo>
                      <a:pt x="30" y="60"/>
                    </a:lnTo>
                    <a:lnTo>
                      <a:pt x="66" y="220"/>
                    </a:lnTo>
                    <a:lnTo>
                      <a:pt x="128" y="0"/>
                    </a:lnTo>
                    <a:lnTo>
                      <a:pt x="258" y="0"/>
                    </a:lnTo>
                  </a:path>
                </a:pathLst>
              </a:custGeom>
              <a:noFill/>
              <a:ln w="28575" cap="flat" cmpd="sng">
                <a:solidFill>
                  <a:srgbClr val="0000FF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17722" name="Group 250"/>
          <p:cNvGrpSpPr>
            <a:grpSpLocks/>
          </p:cNvGrpSpPr>
          <p:nvPr/>
        </p:nvGrpSpPr>
        <p:grpSpPr bwMode="auto">
          <a:xfrm>
            <a:off x="4419600" y="292100"/>
            <a:ext cx="6108700" cy="4254500"/>
            <a:chOff x="1824" y="184"/>
            <a:chExt cx="3848" cy="2680"/>
          </a:xfrm>
        </p:grpSpPr>
        <p:sp>
          <p:nvSpPr>
            <p:cNvPr id="617692" name="Freeform 220"/>
            <p:cNvSpPr>
              <a:spLocks/>
            </p:cNvSpPr>
            <p:nvPr/>
          </p:nvSpPr>
          <p:spPr bwMode="auto">
            <a:xfrm>
              <a:off x="1824" y="528"/>
              <a:ext cx="2256" cy="1880"/>
            </a:xfrm>
            <a:custGeom>
              <a:avLst/>
              <a:gdLst>
                <a:gd name="T0" fmla="*/ 0 w 2256"/>
                <a:gd name="T1" fmla="*/ 1880 h 1880"/>
                <a:gd name="T2" fmla="*/ 2256 w 2256"/>
                <a:gd name="T3" fmla="*/ 0 h 1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56" h="1880">
                  <a:moveTo>
                    <a:pt x="0" y="1880"/>
                  </a:moveTo>
                  <a:lnTo>
                    <a:pt x="2256" y="0"/>
                  </a:lnTo>
                </a:path>
              </a:pathLst>
            </a:custGeom>
            <a:noFill/>
            <a:ln w="9525">
              <a:solidFill>
                <a:srgbClr val="5F5F5F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7693" name="Freeform 221"/>
            <p:cNvSpPr>
              <a:spLocks/>
            </p:cNvSpPr>
            <p:nvPr/>
          </p:nvSpPr>
          <p:spPr bwMode="auto">
            <a:xfrm>
              <a:off x="2248" y="184"/>
              <a:ext cx="3160" cy="2624"/>
            </a:xfrm>
            <a:custGeom>
              <a:avLst/>
              <a:gdLst>
                <a:gd name="T0" fmla="*/ 0 w 3160"/>
                <a:gd name="T1" fmla="*/ 2624 h 2624"/>
                <a:gd name="T2" fmla="*/ 3160 w 3160"/>
                <a:gd name="T3" fmla="*/ 0 h 2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60" h="2624">
                  <a:moveTo>
                    <a:pt x="0" y="2624"/>
                  </a:moveTo>
                  <a:lnTo>
                    <a:pt x="3160" y="0"/>
                  </a:lnTo>
                </a:path>
              </a:pathLst>
            </a:custGeom>
            <a:noFill/>
            <a:ln w="9525">
              <a:solidFill>
                <a:srgbClr val="5F5F5F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7695" name="Freeform 223"/>
            <p:cNvSpPr>
              <a:spLocks/>
            </p:cNvSpPr>
            <p:nvPr/>
          </p:nvSpPr>
          <p:spPr bwMode="auto">
            <a:xfrm>
              <a:off x="3536" y="1088"/>
              <a:ext cx="2136" cy="1776"/>
            </a:xfrm>
            <a:custGeom>
              <a:avLst/>
              <a:gdLst>
                <a:gd name="T0" fmla="*/ 0 w 2136"/>
                <a:gd name="T1" fmla="*/ 1776 h 1776"/>
                <a:gd name="T2" fmla="*/ 2136 w 2136"/>
                <a:gd name="T3" fmla="*/ 0 h 17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36" h="1776">
                  <a:moveTo>
                    <a:pt x="0" y="1776"/>
                  </a:moveTo>
                  <a:lnTo>
                    <a:pt x="2136" y="0"/>
                  </a:lnTo>
                </a:path>
              </a:pathLst>
            </a:custGeom>
            <a:noFill/>
            <a:ln w="9525">
              <a:solidFill>
                <a:srgbClr val="5F5F5F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17721" name="Group 249"/>
          <p:cNvGrpSpPr>
            <a:grpSpLocks/>
          </p:cNvGrpSpPr>
          <p:nvPr/>
        </p:nvGrpSpPr>
        <p:grpSpPr bwMode="auto">
          <a:xfrm>
            <a:off x="7391400" y="1143000"/>
            <a:ext cx="1257300" cy="965200"/>
            <a:chOff x="3696" y="720"/>
            <a:chExt cx="792" cy="608"/>
          </a:xfrm>
        </p:grpSpPr>
        <p:sp>
          <p:nvSpPr>
            <p:cNvPr id="617702" name="Freeform 230"/>
            <p:cNvSpPr>
              <a:spLocks/>
            </p:cNvSpPr>
            <p:nvPr/>
          </p:nvSpPr>
          <p:spPr bwMode="auto">
            <a:xfrm>
              <a:off x="4032" y="960"/>
              <a:ext cx="456" cy="368"/>
            </a:xfrm>
            <a:custGeom>
              <a:avLst/>
              <a:gdLst>
                <a:gd name="T0" fmla="*/ 0 w 456"/>
                <a:gd name="T1" fmla="*/ 368 h 368"/>
                <a:gd name="T2" fmla="*/ 456 w 456"/>
                <a:gd name="T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6" h="368">
                  <a:moveTo>
                    <a:pt x="0" y="368"/>
                  </a:moveTo>
                  <a:lnTo>
                    <a:pt x="456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triangle" w="med" len="lg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17720" name="Group 248"/>
            <p:cNvGrpSpPr>
              <a:grpSpLocks/>
            </p:cNvGrpSpPr>
            <p:nvPr/>
          </p:nvGrpSpPr>
          <p:grpSpPr bwMode="auto">
            <a:xfrm>
              <a:off x="3696" y="720"/>
              <a:ext cx="760" cy="528"/>
              <a:chOff x="3896" y="576"/>
              <a:chExt cx="760" cy="528"/>
            </a:xfrm>
          </p:grpSpPr>
          <p:sp>
            <p:nvSpPr>
              <p:cNvPr id="617705" name="Text Box 233"/>
              <p:cNvSpPr txBox="1">
                <a:spLocks noChangeArrowheads="1"/>
              </p:cNvSpPr>
              <p:nvPr/>
            </p:nvSpPr>
            <p:spPr bwMode="auto">
              <a:xfrm>
                <a:off x="3896" y="576"/>
                <a:ext cx="76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-   </a:t>
                </a: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17706" name="Freeform 234"/>
              <p:cNvSpPr>
                <a:spLocks/>
              </p:cNvSpPr>
              <p:nvPr/>
            </p:nvSpPr>
            <p:spPr bwMode="auto">
              <a:xfrm>
                <a:off x="4368" y="720"/>
                <a:ext cx="192" cy="1"/>
              </a:xfrm>
              <a:custGeom>
                <a:avLst/>
                <a:gdLst>
                  <a:gd name="T0" fmla="*/ 0 w 192"/>
                  <a:gd name="T1" fmla="*/ 0 h 1"/>
                  <a:gd name="T2" fmla="*/ 192 w 192"/>
                  <a:gd name="T3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92" h="1">
                    <a:moveTo>
                      <a:pt x="0" y="0"/>
                    </a:moveTo>
                    <a:lnTo>
                      <a:pt x="192" y="1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17707" name="Group 235"/>
              <p:cNvGrpSpPr>
                <a:grpSpLocks/>
              </p:cNvGrpSpPr>
              <p:nvPr/>
            </p:nvGrpSpPr>
            <p:grpSpPr bwMode="auto">
              <a:xfrm>
                <a:off x="4040" y="576"/>
                <a:ext cx="384" cy="528"/>
                <a:chOff x="3888" y="3456"/>
                <a:chExt cx="384" cy="528"/>
              </a:xfrm>
            </p:grpSpPr>
            <p:sp>
              <p:nvSpPr>
                <p:cNvPr id="617708" name="Freeform 236"/>
                <p:cNvSpPr>
                  <a:spLocks/>
                </p:cNvSpPr>
                <p:nvPr/>
              </p:nvSpPr>
              <p:spPr bwMode="auto">
                <a:xfrm>
                  <a:off x="4008" y="3720"/>
                  <a:ext cx="144" cy="1"/>
                </a:xfrm>
                <a:custGeom>
                  <a:avLst/>
                  <a:gdLst>
                    <a:gd name="T0" fmla="*/ 0 w 144"/>
                    <a:gd name="T1" fmla="*/ 0 h 1"/>
                    <a:gd name="T2" fmla="*/ 144 w 14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44" h="1">
                      <a:moveTo>
                        <a:pt x="0" y="0"/>
                      </a:moveTo>
                      <a:cubicBezTo>
                        <a:pt x="77" y="0"/>
                        <a:pt x="67" y="0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FF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7709" name="Text Box 237"/>
                <p:cNvSpPr txBox="1">
                  <a:spLocks noChangeArrowheads="1"/>
                </p:cNvSpPr>
                <p:nvPr/>
              </p:nvSpPr>
              <p:spPr bwMode="auto">
                <a:xfrm>
                  <a:off x="3888" y="3456"/>
                  <a:ext cx="38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ru-RU" sz="2400" b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</a:rPr>
                    <a:t>1</a:t>
                  </a:r>
                </a:p>
              </p:txBody>
            </p:sp>
            <p:sp>
              <p:nvSpPr>
                <p:cNvPr id="617710" name="Text Box 238"/>
                <p:cNvSpPr txBox="1">
                  <a:spLocks noChangeArrowheads="1"/>
                </p:cNvSpPr>
                <p:nvPr/>
              </p:nvSpPr>
              <p:spPr bwMode="auto">
                <a:xfrm>
                  <a:off x="3888" y="3696"/>
                  <a:ext cx="38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ru-RU" sz="2400" b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</a:rPr>
                    <a:t>2</a:t>
                  </a:r>
                </a:p>
              </p:txBody>
            </p:sp>
          </p:grpSp>
        </p:grpSp>
      </p:grpSp>
      <p:grpSp>
        <p:nvGrpSpPr>
          <p:cNvPr id="617711" name="Group 239"/>
          <p:cNvGrpSpPr>
            <a:grpSpLocks/>
          </p:cNvGrpSpPr>
          <p:nvPr/>
        </p:nvGrpSpPr>
        <p:grpSpPr bwMode="auto">
          <a:xfrm>
            <a:off x="5410200" y="2590800"/>
            <a:ext cx="1917700" cy="1600200"/>
            <a:chOff x="2488" y="2688"/>
            <a:chExt cx="1208" cy="1008"/>
          </a:xfrm>
        </p:grpSpPr>
        <p:sp>
          <p:nvSpPr>
            <p:cNvPr id="617712" name="Freeform 240"/>
            <p:cNvSpPr>
              <a:spLocks/>
            </p:cNvSpPr>
            <p:nvPr/>
          </p:nvSpPr>
          <p:spPr bwMode="auto">
            <a:xfrm>
              <a:off x="2488" y="2688"/>
              <a:ext cx="1208" cy="1008"/>
            </a:xfrm>
            <a:custGeom>
              <a:avLst/>
              <a:gdLst>
                <a:gd name="T0" fmla="*/ 1208 w 1208"/>
                <a:gd name="T1" fmla="*/ 0 h 1008"/>
                <a:gd name="T2" fmla="*/ 0 w 1208"/>
                <a:gd name="T3" fmla="*/ 1008 h 1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08" h="1008">
                  <a:moveTo>
                    <a:pt x="1208" y="0"/>
                  </a:moveTo>
                  <a:lnTo>
                    <a:pt x="0" y="1008"/>
                  </a:lnTo>
                </a:path>
              </a:pathLst>
            </a:custGeom>
            <a:noFill/>
            <a:ln w="38100" cmpd="sng">
              <a:solidFill>
                <a:srgbClr val="660066"/>
              </a:solidFill>
              <a:round/>
              <a:headEnd type="triangle" w="med" len="lg"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17713" name="Group 241"/>
            <p:cNvGrpSpPr>
              <a:grpSpLocks/>
            </p:cNvGrpSpPr>
            <p:nvPr/>
          </p:nvGrpSpPr>
          <p:grpSpPr bwMode="auto">
            <a:xfrm>
              <a:off x="2544" y="2832"/>
              <a:ext cx="672" cy="528"/>
              <a:chOff x="2544" y="2832"/>
              <a:chExt cx="672" cy="528"/>
            </a:xfrm>
          </p:grpSpPr>
          <p:sp>
            <p:nvSpPr>
              <p:cNvPr id="617714" name="Text Box 242"/>
              <p:cNvSpPr txBox="1">
                <a:spLocks noChangeArrowheads="1"/>
              </p:cNvSpPr>
              <p:nvPr/>
            </p:nvSpPr>
            <p:spPr bwMode="auto">
              <a:xfrm>
                <a:off x="2544" y="2832"/>
                <a:ext cx="672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ru-RU" sz="36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1</a:t>
                </a:r>
                <a:r>
                  <a:rPr lang="ru-RU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  </a:t>
                </a:r>
                <a:r>
                  <a:rPr lang="en-US" sz="4000" b="1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endParaRPr lang="ru-RU" sz="4000" b="1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17715" name="Line 243"/>
              <p:cNvSpPr>
                <a:spLocks noChangeShapeType="1"/>
              </p:cNvSpPr>
              <p:nvPr/>
            </p:nvSpPr>
            <p:spPr bwMode="auto">
              <a:xfrm>
                <a:off x="2880" y="2976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17716" name="Group 244"/>
              <p:cNvGrpSpPr>
                <a:grpSpLocks/>
              </p:cNvGrpSpPr>
              <p:nvPr/>
            </p:nvGrpSpPr>
            <p:grpSpPr bwMode="auto">
              <a:xfrm>
                <a:off x="2592" y="2832"/>
                <a:ext cx="384" cy="528"/>
                <a:chOff x="3888" y="3456"/>
                <a:chExt cx="384" cy="528"/>
              </a:xfrm>
            </p:grpSpPr>
            <p:sp>
              <p:nvSpPr>
                <p:cNvPr id="617717" name="Freeform 245"/>
                <p:cNvSpPr>
                  <a:spLocks/>
                </p:cNvSpPr>
                <p:nvPr/>
              </p:nvSpPr>
              <p:spPr bwMode="auto">
                <a:xfrm>
                  <a:off x="4008" y="3720"/>
                  <a:ext cx="144" cy="1"/>
                </a:xfrm>
                <a:custGeom>
                  <a:avLst/>
                  <a:gdLst>
                    <a:gd name="T0" fmla="*/ 0 w 144"/>
                    <a:gd name="T1" fmla="*/ 0 h 1"/>
                    <a:gd name="T2" fmla="*/ 144 w 14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44" h="1">
                      <a:moveTo>
                        <a:pt x="0" y="0"/>
                      </a:moveTo>
                      <a:cubicBezTo>
                        <a:pt x="77" y="0"/>
                        <a:pt x="67" y="0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rgbClr val="0000FF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7718" name="Text Box 246"/>
                <p:cNvSpPr txBox="1">
                  <a:spLocks noChangeArrowheads="1"/>
                </p:cNvSpPr>
                <p:nvPr/>
              </p:nvSpPr>
              <p:spPr bwMode="auto">
                <a:xfrm>
                  <a:off x="3888" y="3456"/>
                  <a:ext cx="38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ru-RU" sz="2400" b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</a:rPr>
                    <a:t>1</a:t>
                  </a:r>
                </a:p>
              </p:txBody>
            </p:sp>
            <p:sp>
              <p:nvSpPr>
                <p:cNvPr id="617719" name="Text Box 247"/>
                <p:cNvSpPr txBox="1">
                  <a:spLocks noChangeArrowheads="1"/>
                </p:cNvSpPr>
                <p:nvPr/>
              </p:nvSpPr>
              <p:spPr bwMode="auto">
                <a:xfrm>
                  <a:off x="3888" y="3696"/>
                  <a:ext cx="384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ru-RU" sz="2400" b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</a:rPr>
                    <a:t>2</a:t>
                  </a:r>
                </a:p>
              </p:txBody>
            </p:sp>
          </p:grpSp>
        </p:grpSp>
      </p:grpSp>
      <p:sp>
        <p:nvSpPr>
          <p:cNvPr id="81" name="Text Box 13"/>
          <p:cNvSpPr txBox="1">
            <a:spLocks noChangeArrowheads="1"/>
          </p:cNvSpPr>
          <p:nvPr/>
        </p:nvSpPr>
        <p:spPr bwMode="auto">
          <a:xfrm>
            <a:off x="1287422" y="80744"/>
            <a:ext cx="8077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Vektorni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3352" y="1052736"/>
            <a:ext cx="56548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a</a:t>
            </a:r>
            <a:r>
              <a:rPr lang="en-US" sz="3600" b="1" i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k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ko‘paytmasi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4400" b="1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a</a:t>
            </a:r>
            <a:endParaRPr lang="ru-RU" sz="44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belgilanadi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Line 243"/>
          <p:cNvSpPr>
            <a:spLocks noChangeShapeType="1"/>
          </p:cNvSpPr>
          <p:nvPr/>
        </p:nvSpPr>
        <p:spPr bwMode="auto">
          <a:xfrm>
            <a:off x="3143672" y="1845919"/>
            <a:ext cx="381000" cy="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7" name="Line 243"/>
          <p:cNvSpPr>
            <a:spLocks noChangeShapeType="1"/>
          </p:cNvSpPr>
          <p:nvPr/>
        </p:nvSpPr>
        <p:spPr bwMode="auto">
          <a:xfrm>
            <a:off x="407368" y="1268760"/>
            <a:ext cx="381000" cy="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919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7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17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17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17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500" fill="hold"/>
                                        <p:tgtEl>
                                          <p:spTgt spid="61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7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7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1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17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7589" grpId="0"/>
      <p:bldP spid="6176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416" name="Freeform 96"/>
          <p:cNvSpPr>
            <a:spLocks/>
          </p:cNvSpPr>
          <p:nvPr/>
        </p:nvSpPr>
        <p:spPr bwMode="auto">
          <a:xfrm>
            <a:off x="3543300" y="1485900"/>
            <a:ext cx="901700" cy="4483100"/>
          </a:xfrm>
          <a:custGeom>
            <a:avLst/>
            <a:gdLst>
              <a:gd name="T0" fmla="*/ 568 w 568"/>
              <a:gd name="T1" fmla="*/ 2824 h 2824"/>
              <a:gd name="T2" fmla="*/ 0 w 568"/>
              <a:gd name="T3" fmla="*/ 0 h 282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68" h="2824">
                <a:moveTo>
                  <a:pt x="568" y="282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stealth" w="lg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6443" name="Freeform 123"/>
          <p:cNvSpPr>
            <a:spLocks/>
          </p:cNvSpPr>
          <p:nvPr/>
        </p:nvSpPr>
        <p:spPr bwMode="auto">
          <a:xfrm>
            <a:off x="4152900" y="4546600"/>
            <a:ext cx="292100" cy="1422400"/>
          </a:xfrm>
          <a:custGeom>
            <a:avLst/>
            <a:gdLst>
              <a:gd name="T0" fmla="*/ 184 w 184"/>
              <a:gd name="T1" fmla="*/ 896 h 896"/>
              <a:gd name="T2" fmla="*/ 0 w 184"/>
              <a:gd name="T3" fmla="*/ 0 h 89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4" h="896">
                <a:moveTo>
                  <a:pt x="184" y="896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FF0000">
                <a:alpha val="81000"/>
              </a:srgbClr>
            </a:solidFill>
            <a:round/>
            <a:headEnd type="stealth" w="lg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6473" name="Text Box 153"/>
          <p:cNvSpPr txBox="1">
            <a:spLocks noChangeArrowheads="1"/>
          </p:cNvSpPr>
          <p:nvPr/>
        </p:nvSpPr>
        <p:spPr bwMode="auto">
          <a:xfrm>
            <a:off x="7848600" y="3070226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ru-RU" sz="2800">
              <a:solidFill>
                <a:srgbClr val="FF0000"/>
              </a:solidFill>
            </a:endParaRPr>
          </a:p>
        </p:txBody>
      </p:sp>
      <p:grpSp>
        <p:nvGrpSpPr>
          <p:cNvPr id="696430" name="Group 110"/>
          <p:cNvGrpSpPr>
            <a:grpSpLocks/>
          </p:cNvGrpSpPr>
          <p:nvPr/>
        </p:nvGrpSpPr>
        <p:grpSpPr bwMode="auto">
          <a:xfrm>
            <a:off x="7086600" y="1219201"/>
            <a:ext cx="2286000" cy="511175"/>
            <a:chOff x="1392" y="240"/>
            <a:chExt cx="1440" cy="322"/>
          </a:xfrm>
        </p:grpSpPr>
        <p:sp>
          <p:nvSpPr>
            <p:cNvPr id="696431" name="Text Box 111"/>
            <p:cNvSpPr txBox="1">
              <a:spLocks noChangeArrowheads="1"/>
            </p:cNvSpPr>
            <p:nvPr/>
          </p:nvSpPr>
          <p:spPr bwMode="auto">
            <a:xfrm>
              <a:off x="1392" y="240"/>
              <a:ext cx="14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ВК </a:t>
              </a:r>
              <a:r>
                <a:rPr lang="ru-RU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r>
                <a:rPr lang="en-US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</a:t>
              </a:r>
              <a:r>
                <a:rPr lang="ru-RU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</a:t>
              </a:r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ОК</a:t>
              </a:r>
              <a:endParaRPr lang="ru-RU" sz="2400" dirty="0">
                <a:solidFill>
                  <a:srgbClr val="3333FF"/>
                </a:solidFill>
              </a:endParaRPr>
            </a:p>
          </p:txBody>
        </p:sp>
        <p:graphicFrame>
          <p:nvGraphicFramePr>
            <p:cNvPr id="696432" name="Object 112"/>
            <p:cNvGraphicFramePr>
              <a:graphicFrameLocks noChangeAspect="1"/>
            </p:cNvGraphicFramePr>
            <p:nvPr/>
          </p:nvGraphicFramePr>
          <p:xfrm>
            <a:off x="2016" y="288"/>
            <a:ext cx="248" cy="2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7" name="Формула" r:id="rId4" imgW="126720" imgH="139680" progId="Equation.3">
                    <p:embed/>
                  </p:oleObj>
                </mc:Choice>
                <mc:Fallback>
                  <p:oleObj name="Формула" r:id="rId4" imgW="1267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6" y="288"/>
                          <a:ext cx="248" cy="2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96433" name="Line 113"/>
            <p:cNvSpPr>
              <a:spLocks noChangeShapeType="1"/>
            </p:cNvSpPr>
            <p:nvPr/>
          </p:nvSpPr>
          <p:spPr bwMode="auto">
            <a:xfrm>
              <a:off x="1488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434" name="Line 114"/>
            <p:cNvSpPr>
              <a:spLocks noChangeShapeType="1"/>
            </p:cNvSpPr>
            <p:nvPr/>
          </p:nvSpPr>
          <p:spPr bwMode="auto">
            <a:xfrm>
              <a:off x="2256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435" name="Text Box 115"/>
          <p:cNvSpPr txBox="1">
            <a:spLocks noChangeArrowheads="1"/>
          </p:cNvSpPr>
          <p:nvPr/>
        </p:nvSpPr>
        <p:spPr bwMode="auto">
          <a:xfrm>
            <a:off x="7848600" y="1143001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х</a:t>
            </a:r>
            <a:endParaRPr lang="ru-RU" sz="2800">
              <a:solidFill>
                <a:srgbClr val="FF0000"/>
              </a:solidFill>
            </a:endParaRPr>
          </a:p>
        </p:txBody>
      </p:sp>
      <p:sp>
        <p:nvSpPr>
          <p:cNvPr id="696452" name="Freeform 132"/>
          <p:cNvSpPr>
            <a:spLocks/>
          </p:cNvSpPr>
          <p:nvPr/>
        </p:nvSpPr>
        <p:spPr bwMode="auto">
          <a:xfrm>
            <a:off x="2243138" y="1485900"/>
            <a:ext cx="4424362" cy="4876800"/>
          </a:xfrm>
          <a:custGeom>
            <a:avLst/>
            <a:gdLst>
              <a:gd name="T0" fmla="*/ 0 w 2787"/>
              <a:gd name="T1" fmla="*/ 2595 h 3072"/>
              <a:gd name="T2" fmla="*/ 819 w 2787"/>
              <a:gd name="T3" fmla="*/ 0 h 3072"/>
              <a:gd name="T4" fmla="*/ 2787 w 2787"/>
              <a:gd name="T5" fmla="*/ 3072 h 3072"/>
              <a:gd name="T6" fmla="*/ 0 w 2787"/>
              <a:gd name="T7" fmla="*/ 2595 h 3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787" h="3072">
                <a:moveTo>
                  <a:pt x="0" y="2595"/>
                </a:moveTo>
                <a:lnTo>
                  <a:pt x="819" y="0"/>
                </a:lnTo>
                <a:lnTo>
                  <a:pt x="2787" y="3072"/>
                </a:lnTo>
                <a:lnTo>
                  <a:pt x="0" y="2595"/>
                </a:lnTo>
                <a:close/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6339" name="Text Box 19"/>
          <p:cNvSpPr txBox="1">
            <a:spLocks noChangeArrowheads="1"/>
          </p:cNvSpPr>
          <p:nvPr/>
        </p:nvSpPr>
        <p:spPr bwMode="auto">
          <a:xfrm>
            <a:off x="7848600" y="1143001"/>
            <a:ext cx="53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ru-RU" sz="2800">
              <a:solidFill>
                <a:srgbClr val="FF0000"/>
              </a:solidFill>
            </a:endParaRPr>
          </a:p>
        </p:txBody>
      </p:sp>
      <p:sp>
        <p:nvSpPr>
          <p:cNvPr id="696346" name="Text Box 26"/>
          <p:cNvSpPr txBox="1">
            <a:spLocks noChangeArrowheads="1"/>
          </p:cNvSpPr>
          <p:nvPr/>
        </p:nvSpPr>
        <p:spPr bwMode="auto">
          <a:xfrm>
            <a:off x="1752601" y="54102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A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96352" name="Freeform 32"/>
          <p:cNvSpPr>
            <a:spLocks/>
          </p:cNvSpPr>
          <p:nvPr/>
        </p:nvSpPr>
        <p:spPr bwMode="auto">
          <a:xfrm>
            <a:off x="2260600" y="4013200"/>
            <a:ext cx="2857500" cy="1587500"/>
          </a:xfrm>
          <a:custGeom>
            <a:avLst/>
            <a:gdLst>
              <a:gd name="T0" fmla="*/ 1800 w 1800"/>
              <a:gd name="T1" fmla="*/ 0 h 1000"/>
              <a:gd name="T2" fmla="*/ 0 w 1800"/>
              <a:gd name="T3" fmla="*/ 1000 h 100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00" h="1000">
                <a:moveTo>
                  <a:pt x="1800" y="0"/>
                </a:moveTo>
                <a:lnTo>
                  <a:pt x="0" y="1000"/>
                </a:ln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6356" name="Text Box 36"/>
          <p:cNvSpPr txBox="1">
            <a:spLocks noChangeArrowheads="1"/>
          </p:cNvSpPr>
          <p:nvPr/>
        </p:nvSpPr>
        <p:spPr bwMode="auto">
          <a:xfrm>
            <a:off x="6781801" y="60960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96361" name="Text Box 41"/>
          <p:cNvSpPr txBox="1">
            <a:spLocks noChangeArrowheads="1"/>
          </p:cNvSpPr>
          <p:nvPr/>
        </p:nvSpPr>
        <p:spPr bwMode="auto">
          <a:xfrm>
            <a:off x="3657601" y="4114801"/>
            <a:ext cx="46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O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96366" name="Text Box 46"/>
          <p:cNvSpPr txBox="1">
            <a:spLocks noChangeArrowheads="1"/>
          </p:cNvSpPr>
          <p:nvPr/>
        </p:nvSpPr>
        <p:spPr bwMode="auto">
          <a:xfrm>
            <a:off x="4625976" y="5957888"/>
            <a:ext cx="4603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K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96371" name="Text Box 51"/>
          <p:cNvSpPr txBox="1">
            <a:spLocks noChangeArrowheads="1"/>
          </p:cNvSpPr>
          <p:nvPr/>
        </p:nvSpPr>
        <p:spPr bwMode="auto">
          <a:xfrm>
            <a:off x="4518025" y="3711576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T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96374" name="Oval 54"/>
          <p:cNvSpPr>
            <a:spLocks noChangeArrowheads="1"/>
          </p:cNvSpPr>
          <p:nvPr/>
        </p:nvSpPr>
        <p:spPr bwMode="auto">
          <a:xfrm>
            <a:off x="3505200" y="1447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6377" name="Oval 57"/>
          <p:cNvSpPr>
            <a:spLocks noChangeArrowheads="1"/>
          </p:cNvSpPr>
          <p:nvPr/>
        </p:nvSpPr>
        <p:spPr bwMode="auto">
          <a:xfrm>
            <a:off x="2209800" y="5562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6383" name="Oval 63"/>
          <p:cNvSpPr>
            <a:spLocks noChangeArrowheads="1"/>
          </p:cNvSpPr>
          <p:nvPr/>
        </p:nvSpPr>
        <p:spPr bwMode="auto">
          <a:xfrm>
            <a:off x="5105400" y="3962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6384" name="Oval 64"/>
          <p:cNvSpPr>
            <a:spLocks noChangeArrowheads="1"/>
          </p:cNvSpPr>
          <p:nvPr/>
        </p:nvSpPr>
        <p:spPr bwMode="auto">
          <a:xfrm>
            <a:off x="4419600" y="5943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6401" name="Text Box 81"/>
          <p:cNvSpPr txBox="1">
            <a:spLocks noChangeArrowheads="1"/>
          </p:cNvSpPr>
          <p:nvPr/>
        </p:nvSpPr>
        <p:spPr bwMode="auto">
          <a:xfrm>
            <a:off x="3581400" y="1143001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B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96408" name="Oval 88"/>
          <p:cNvSpPr>
            <a:spLocks noChangeArrowheads="1"/>
          </p:cNvSpPr>
          <p:nvPr/>
        </p:nvSpPr>
        <p:spPr bwMode="auto">
          <a:xfrm>
            <a:off x="6629400" y="63246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6407" name="Oval 87"/>
          <p:cNvSpPr>
            <a:spLocks noChangeArrowheads="1"/>
          </p:cNvSpPr>
          <p:nvPr/>
        </p:nvSpPr>
        <p:spPr bwMode="auto">
          <a:xfrm>
            <a:off x="4114800" y="4495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6453" name="Text Box 133"/>
          <p:cNvSpPr txBox="1">
            <a:spLocks noChangeArrowheads="1"/>
          </p:cNvSpPr>
          <p:nvPr/>
        </p:nvSpPr>
        <p:spPr bwMode="auto">
          <a:xfrm>
            <a:off x="1055440" y="277238"/>
            <a:ext cx="98628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medianalari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kesishish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96454" name="Group 134"/>
          <p:cNvGrpSpPr>
            <a:grpSpLocks/>
          </p:cNvGrpSpPr>
          <p:nvPr/>
        </p:nvGrpSpPr>
        <p:grpSpPr bwMode="auto">
          <a:xfrm>
            <a:off x="7696200" y="2057400"/>
            <a:ext cx="838200" cy="762000"/>
            <a:chOff x="4416" y="1296"/>
            <a:chExt cx="528" cy="480"/>
          </a:xfrm>
        </p:grpSpPr>
        <p:sp>
          <p:nvSpPr>
            <p:cNvPr id="696455" name="Text Box 135"/>
            <p:cNvSpPr txBox="1">
              <a:spLocks noChangeArrowheads="1"/>
            </p:cNvSpPr>
            <p:nvPr/>
          </p:nvSpPr>
          <p:spPr bwMode="auto">
            <a:xfrm>
              <a:off x="4608" y="148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</a:t>
              </a:r>
              <a:endParaRPr lang="ru-RU" sz="2400">
                <a:solidFill>
                  <a:srgbClr val="FF0000"/>
                </a:solidFill>
              </a:endParaRPr>
            </a:p>
          </p:txBody>
        </p:sp>
        <p:sp>
          <p:nvSpPr>
            <p:cNvPr id="696456" name="Text Box 136"/>
            <p:cNvSpPr txBox="1">
              <a:spLocks noChangeArrowheads="1"/>
            </p:cNvSpPr>
            <p:nvPr/>
          </p:nvSpPr>
          <p:spPr bwMode="auto">
            <a:xfrm>
              <a:off x="4608" y="129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  <a:endParaRPr lang="ru-RU" sz="2400">
                <a:solidFill>
                  <a:srgbClr val="FF0000"/>
                </a:solidFill>
              </a:endParaRPr>
            </a:p>
          </p:txBody>
        </p:sp>
        <p:sp>
          <p:nvSpPr>
            <p:cNvPr id="696457" name="Freeform 137"/>
            <p:cNvSpPr>
              <a:spLocks/>
            </p:cNvSpPr>
            <p:nvPr/>
          </p:nvSpPr>
          <p:spPr bwMode="auto">
            <a:xfrm>
              <a:off x="4640" y="1536"/>
              <a:ext cx="168" cy="1"/>
            </a:xfrm>
            <a:custGeom>
              <a:avLst/>
              <a:gdLst>
                <a:gd name="T0" fmla="*/ 0 w 168"/>
                <a:gd name="T1" fmla="*/ 0 h 1"/>
                <a:gd name="T2" fmla="*/ 168 w 16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8" h="1">
                  <a:moveTo>
                    <a:pt x="0" y="0"/>
                  </a:moveTo>
                  <a:lnTo>
                    <a:pt x="168" y="0"/>
                  </a:ln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458" name="Text Box 138"/>
            <p:cNvSpPr txBox="1">
              <a:spLocks noChangeArrowheads="1"/>
            </p:cNvSpPr>
            <p:nvPr/>
          </p:nvSpPr>
          <p:spPr bwMode="auto">
            <a:xfrm>
              <a:off x="4416" y="1392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–</a:t>
              </a:r>
              <a:endParaRPr lang="ru-RU" sz="2000">
                <a:solidFill>
                  <a:srgbClr val="FF0000"/>
                </a:solidFill>
              </a:endParaRPr>
            </a:p>
          </p:txBody>
        </p:sp>
      </p:grpSp>
      <p:grpSp>
        <p:nvGrpSpPr>
          <p:cNvPr id="696459" name="Group 139"/>
          <p:cNvGrpSpPr>
            <a:grpSpLocks/>
          </p:cNvGrpSpPr>
          <p:nvPr/>
        </p:nvGrpSpPr>
        <p:grpSpPr bwMode="auto">
          <a:xfrm>
            <a:off x="7086600" y="2209800"/>
            <a:ext cx="2286000" cy="533400"/>
            <a:chOff x="2064" y="384"/>
            <a:chExt cx="1440" cy="336"/>
          </a:xfrm>
        </p:grpSpPr>
        <p:sp>
          <p:nvSpPr>
            <p:cNvPr id="696460" name="Text Box 140"/>
            <p:cNvSpPr txBox="1">
              <a:spLocks noChangeArrowheads="1"/>
            </p:cNvSpPr>
            <p:nvPr/>
          </p:nvSpPr>
          <p:spPr bwMode="auto">
            <a:xfrm>
              <a:off x="2064" y="384"/>
              <a:ext cx="14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К</a:t>
              </a:r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</a:t>
              </a:r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ru-RU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r>
                <a:rPr lang="en-US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</a:t>
              </a:r>
              <a:r>
                <a:rPr lang="ru-RU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</a:t>
              </a:r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</a:t>
              </a:r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K</a:t>
              </a:r>
              <a:endParaRPr lang="ru-RU" sz="24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aphicFrame>
          <p:nvGraphicFramePr>
            <p:cNvPr id="696461" name="Object 141"/>
            <p:cNvGraphicFramePr>
              <a:graphicFrameLocks noChangeAspect="1"/>
            </p:cNvGraphicFramePr>
            <p:nvPr/>
          </p:nvGraphicFramePr>
          <p:xfrm>
            <a:off x="2776" y="480"/>
            <a:ext cx="218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8" name="Формула" r:id="rId6" imgW="126720" imgH="139680" progId="Equation.3">
                    <p:embed/>
                  </p:oleObj>
                </mc:Choice>
                <mc:Fallback>
                  <p:oleObj name="Формула" r:id="rId6" imgW="1267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76" y="480"/>
                          <a:ext cx="218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96462" name="Line 142"/>
            <p:cNvSpPr>
              <a:spLocks noChangeShapeType="1"/>
            </p:cNvSpPr>
            <p:nvPr/>
          </p:nvSpPr>
          <p:spPr bwMode="auto">
            <a:xfrm>
              <a:off x="2160" y="38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463" name="Line 143"/>
            <p:cNvSpPr>
              <a:spLocks noChangeShapeType="1"/>
            </p:cNvSpPr>
            <p:nvPr/>
          </p:nvSpPr>
          <p:spPr bwMode="auto">
            <a:xfrm>
              <a:off x="2928" y="38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464" name="Text Box 144"/>
          <p:cNvSpPr txBox="1">
            <a:spLocks noChangeArrowheads="1"/>
          </p:cNvSpPr>
          <p:nvPr/>
        </p:nvSpPr>
        <p:spPr bwMode="auto">
          <a:xfrm>
            <a:off x="7924800" y="2133601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х</a:t>
            </a:r>
            <a:endParaRPr lang="ru-RU" sz="2800">
              <a:solidFill>
                <a:srgbClr val="FF0000"/>
              </a:solidFill>
            </a:endParaRPr>
          </a:p>
        </p:txBody>
      </p:sp>
      <p:sp>
        <p:nvSpPr>
          <p:cNvPr id="696466" name="Freeform 146"/>
          <p:cNvSpPr>
            <a:spLocks/>
          </p:cNvSpPr>
          <p:nvPr/>
        </p:nvSpPr>
        <p:spPr bwMode="auto">
          <a:xfrm>
            <a:off x="3543300" y="1549400"/>
            <a:ext cx="609600" cy="2984500"/>
          </a:xfrm>
          <a:custGeom>
            <a:avLst/>
            <a:gdLst>
              <a:gd name="T0" fmla="*/ 0 w 384"/>
              <a:gd name="T1" fmla="*/ 0 h 1880"/>
              <a:gd name="T2" fmla="*/ 384 w 384"/>
              <a:gd name="T3" fmla="*/ 1880 h 188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84" h="1880">
                <a:moveTo>
                  <a:pt x="0" y="0"/>
                </a:moveTo>
                <a:lnTo>
                  <a:pt x="384" y="1880"/>
                </a:lnTo>
              </a:path>
            </a:pathLst>
          </a:custGeom>
          <a:noFill/>
          <a:ln w="38100" cmpd="sng">
            <a:solidFill>
              <a:srgbClr val="0033CC">
                <a:alpha val="81000"/>
              </a:srgbClr>
            </a:solidFill>
            <a:round/>
            <a:headEnd type="stealth" w="lg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96467" name="Group 147"/>
          <p:cNvGrpSpPr>
            <a:grpSpLocks/>
          </p:cNvGrpSpPr>
          <p:nvPr/>
        </p:nvGrpSpPr>
        <p:grpSpPr bwMode="auto">
          <a:xfrm>
            <a:off x="7086600" y="3146426"/>
            <a:ext cx="2286000" cy="511175"/>
            <a:chOff x="1392" y="240"/>
            <a:chExt cx="1440" cy="322"/>
          </a:xfrm>
        </p:grpSpPr>
        <p:sp>
          <p:nvSpPr>
            <p:cNvPr id="696468" name="Text Box 148"/>
            <p:cNvSpPr txBox="1">
              <a:spLocks noChangeArrowheads="1"/>
            </p:cNvSpPr>
            <p:nvPr/>
          </p:nvSpPr>
          <p:spPr bwMode="auto">
            <a:xfrm>
              <a:off x="1392" y="240"/>
              <a:ext cx="14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ОВ </a:t>
              </a:r>
              <a:r>
                <a:rPr lang="ru-RU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r>
                <a:rPr lang="en-US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</a:t>
              </a:r>
              <a:r>
                <a:rPr lang="ru-RU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</a:t>
              </a:r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КО</a:t>
              </a:r>
            </a:p>
          </p:txBody>
        </p:sp>
        <p:graphicFrame>
          <p:nvGraphicFramePr>
            <p:cNvPr id="696469" name="Object 149"/>
            <p:cNvGraphicFramePr>
              <a:graphicFrameLocks noChangeAspect="1"/>
            </p:cNvGraphicFramePr>
            <p:nvPr/>
          </p:nvGraphicFramePr>
          <p:xfrm>
            <a:off x="2016" y="288"/>
            <a:ext cx="248" cy="2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09" name="Формула" r:id="rId7" imgW="126720" imgH="139680" progId="Equation.3">
                    <p:embed/>
                  </p:oleObj>
                </mc:Choice>
                <mc:Fallback>
                  <p:oleObj name="Формула" r:id="rId7" imgW="1267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16" y="288"/>
                          <a:ext cx="248" cy="27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96470" name="Line 150"/>
            <p:cNvSpPr>
              <a:spLocks noChangeShapeType="1"/>
            </p:cNvSpPr>
            <p:nvPr/>
          </p:nvSpPr>
          <p:spPr bwMode="auto">
            <a:xfrm>
              <a:off x="1488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471" name="Line 151"/>
            <p:cNvSpPr>
              <a:spLocks noChangeShapeType="1"/>
            </p:cNvSpPr>
            <p:nvPr/>
          </p:nvSpPr>
          <p:spPr bwMode="auto">
            <a:xfrm>
              <a:off x="2256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96472" name="Text Box 152"/>
          <p:cNvSpPr txBox="1">
            <a:spLocks noChangeArrowheads="1"/>
          </p:cNvSpPr>
          <p:nvPr/>
        </p:nvSpPr>
        <p:spPr bwMode="auto">
          <a:xfrm>
            <a:off x="7848600" y="3070226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х</a:t>
            </a:r>
            <a:endParaRPr lang="ru-RU" sz="2800">
              <a:solidFill>
                <a:srgbClr val="FF0000"/>
              </a:solidFill>
            </a:endParaRPr>
          </a:p>
        </p:txBody>
      </p:sp>
      <p:sp>
        <p:nvSpPr>
          <p:cNvPr id="696465" name="Freeform 145"/>
          <p:cNvSpPr>
            <a:spLocks/>
          </p:cNvSpPr>
          <p:nvPr/>
        </p:nvSpPr>
        <p:spPr bwMode="auto">
          <a:xfrm>
            <a:off x="4162425" y="4562476"/>
            <a:ext cx="292100" cy="1425575"/>
          </a:xfrm>
          <a:custGeom>
            <a:avLst/>
            <a:gdLst>
              <a:gd name="T0" fmla="*/ 0 w 184"/>
              <a:gd name="T1" fmla="*/ 0 h 898"/>
              <a:gd name="T2" fmla="*/ 184 w 184"/>
              <a:gd name="T3" fmla="*/ 898 h 89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4" h="898">
                <a:moveTo>
                  <a:pt x="0" y="0"/>
                </a:moveTo>
                <a:lnTo>
                  <a:pt x="184" y="898"/>
                </a:lnTo>
              </a:path>
            </a:pathLst>
          </a:custGeom>
          <a:noFill/>
          <a:ln w="38100" cmpd="sng">
            <a:solidFill>
              <a:srgbClr val="FF0000">
                <a:alpha val="81000"/>
              </a:srgbClr>
            </a:solidFill>
            <a:round/>
            <a:headEnd type="stealth" w="lg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73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500" fill="hold"/>
                                        <p:tgtEl>
                                          <p:spTgt spid="69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63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6964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96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96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696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96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64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696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6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7" dur="500" fill="hold"/>
                                        <p:tgtEl>
                                          <p:spTgt spid="69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64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696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64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6964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696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964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6" dur="500"/>
                                        <p:tgtEl>
                                          <p:spTgt spid="696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696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696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1" dur="500"/>
                                        <p:tgtEl>
                                          <p:spTgt spid="696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9647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6964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16" grpId="0" animBg="1"/>
      <p:bldP spid="696443" grpId="0" animBg="1"/>
      <p:bldP spid="696443" grpId="1" animBg="1"/>
      <p:bldP spid="696443" grpId="2" animBg="1"/>
      <p:bldP spid="696473" grpId="0"/>
      <p:bldP spid="696435" grpId="0"/>
      <p:bldP spid="696339" grpId="0"/>
      <p:bldP spid="696464" grpId="0"/>
      <p:bldP spid="696464" grpId="1"/>
      <p:bldP spid="696466" grpId="0" animBg="1"/>
      <p:bldP spid="696472" grpId="0"/>
      <p:bldP spid="696472" grpId="1"/>
      <p:bldP spid="696465" grpId="0" animBg="1"/>
      <p:bldP spid="69646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647" name="Text Box 111"/>
          <p:cNvSpPr txBox="1">
            <a:spLocks noChangeArrowheads="1"/>
          </p:cNvSpPr>
          <p:nvPr/>
        </p:nvSpPr>
        <p:spPr bwMode="auto">
          <a:xfrm>
            <a:off x="8686800" y="5105401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х</a:t>
            </a:r>
            <a:endParaRPr lang="ru-RU" sz="2800">
              <a:solidFill>
                <a:srgbClr val="FF0000"/>
              </a:solidFill>
            </a:endParaRPr>
          </a:p>
        </p:txBody>
      </p:sp>
      <p:grpSp>
        <p:nvGrpSpPr>
          <p:cNvPr id="705642" name="Group 106"/>
          <p:cNvGrpSpPr>
            <a:grpSpLocks/>
          </p:cNvGrpSpPr>
          <p:nvPr/>
        </p:nvGrpSpPr>
        <p:grpSpPr bwMode="auto">
          <a:xfrm>
            <a:off x="7848600" y="5181600"/>
            <a:ext cx="2286000" cy="533400"/>
            <a:chOff x="2064" y="384"/>
            <a:chExt cx="1440" cy="336"/>
          </a:xfrm>
        </p:grpSpPr>
        <p:sp>
          <p:nvSpPr>
            <p:cNvPr id="705643" name="Text Box 107"/>
            <p:cNvSpPr txBox="1">
              <a:spLocks noChangeArrowheads="1"/>
            </p:cNvSpPr>
            <p:nvPr/>
          </p:nvSpPr>
          <p:spPr bwMode="auto">
            <a:xfrm>
              <a:off x="2064" y="384"/>
              <a:ext cx="14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DO</a:t>
              </a:r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ru-RU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r>
                <a:rPr lang="en-US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</a:t>
              </a:r>
              <a:r>
                <a:rPr lang="ru-RU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</a:t>
              </a:r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KF</a:t>
              </a:r>
              <a:endParaRPr lang="ru-RU" sz="24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aphicFrame>
          <p:nvGraphicFramePr>
            <p:cNvPr id="705644" name="Object 108"/>
            <p:cNvGraphicFramePr>
              <a:graphicFrameLocks noChangeAspect="1"/>
            </p:cNvGraphicFramePr>
            <p:nvPr/>
          </p:nvGraphicFramePr>
          <p:xfrm>
            <a:off x="2776" y="480"/>
            <a:ext cx="218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6" name="Формула" r:id="rId4" imgW="126720" imgH="139680" progId="Equation.3">
                    <p:embed/>
                  </p:oleObj>
                </mc:Choice>
                <mc:Fallback>
                  <p:oleObj name="Формула" r:id="rId4" imgW="1267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76" y="480"/>
                          <a:ext cx="218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05645" name="Line 109"/>
            <p:cNvSpPr>
              <a:spLocks noChangeShapeType="1"/>
            </p:cNvSpPr>
            <p:nvPr/>
          </p:nvSpPr>
          <p:spPr bwMode="auto">
            <a:xfrm>
              <a:off x="2160" y="38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05646" name="Line 110"/>
            <p:cNvSpPr>
              <a:spLocks noChangeShapeType="1"/>
            </p:cNvSpPr>
            <p:nvPr/>
          </p:nvSpPr>
          <p:spPr bwMode="auto">
            <a:xfrm>
              <a:off x="2928" y="38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05652" name="Text Box 116"/>
          <p:cNvSpPr txBox="1">
            <a:spLocks noChangeArrowheads="1"/>
          </p:cNvSpPr>
          <p:nvPr/>
        </p:nvSpPr>
        <p:spPr bwMode="auto">
          <a:xfrm>
            <a:off x="8534400" y="51816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–4</a:t>
            </a:r>
            <a:endParaRPr lang="ru-RU" sz="2000">
              <a:solidFill>
                <a:srgbClr val="FF0000"/>
              </a:solidFill>
            </a:endParaRPr>
          </a:p>
        </p:txBody>
      </p:sp>
      <p:sp>
        <p:nvSpPr>
          <p:cNvPr id="705549" name="Text Box 13"/>
          <p:cNvSpPr txBox="1">
            <a:spLocks noChangeArrowheads="1"/>
          </p:cNvSpPr>
          <p:nvPr/>
        </p:nvSpPr>
        <p:spPr bwMode="auto">
          <a:xfrm>
            <a:off x="2133601" y="20574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A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05551" name="Text Box 15"/>
          <p:cNvSpPr txBox="1">
            <a:spLocks noChangeArrowheads="1"/>
          </p:cNvSpPr>
          <p:nvPr/>
        </p:nvSpPr>
        <p:spPr bwMode="auto">
          <a:xfrm>
            <a:off x="4191001" y="2209801"/>
            <a:ext cx="441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05553" name="Text Box 17"/>
          <p:cNvSpPr txBox="1">
            <a:spLocks noChangeArrowheads="1"/>
          </p:cNvSpPr>
          <p:nvPr/>
        </p:nvSpPr>
        <p:spPr bwMode="auto">
          <a:xfrm>
            <a:off x="3656013" y="1004888"/>
            <a:ext cx="3674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05554" name="Text Box 18"/>
          <p:cNvSpPr txBox="1">
            <a:spLocks noChangeArrowheads="1"/>
          </p:cNvSpPr>
          <p:nvPr/>
        </p:nvSpPr>
        <p:spPr bwMode="auto">
          <a:xfrm>
            <a:off x="1981200" y="990601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T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05568" name="Text Box 32"/>
          <p:cNvSpPr txBox="1">
            <a:spLocks noChangeArrowheads="1"/>
          </p:cNvSpPr>
          <p:nvPr/>
        </p:nvSpPr>
        <p:spPr bwMode="auto">
          <a:xfrm>
            <a:off x="5257800" y="990601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B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grpSp>
        <p:nvGrpSpPr>
          <p:cNvPr id="705577" name="Group 41"/>
          <p:cNvGrpSpPr>
            <a:grpSpLocks/>
          </p:cNvGrpSpPr>
          <p:nvPr/>
        </p:nvGrpSpPr>
        <p:grpSpPr bwMode="auto">
          <a:xfrm>
            <a:off x="8001000" y="1143000"/>
            <a:ext cx="2286000" cy="533400"/>
            <a:chOff x="2064" y="384"/>
            <a:chExt cx="1440" cy="336"/>
          </a:xfrm>
        </p:grpSpPr>
        <p:sp>
          <p:nvSpPr>
            <p:cNvPr id="705578" name="Text Box 42"/>
            <p:cNvSpPr txBox="1">
              <a:spLocks noChangeArrowheads="1"/>
            </p:cNvSpPr>
            <p:nvPr/>
          </p:nvSpPr>
          <p:spPr bwMode="auto">
            <a:xfrm>
              <a:off x="2064" y="384"/>
              <a:ext cx="14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AC</a:t>
              </a:r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ru-RU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r>
                <a:rPr lang="en-US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</a:t>
              </a:r>
              <a:r>
                <a:rPr lang="ru-RU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</a:t>
              </a:r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</a:t>
              </a:r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</a:t>
              </a:r>
            </a:p>
          </p:txBody>
        </p:sp>
        <p:graphicFrame>
          <p:nvGraphicFramePr>
            <p:cNvPr id="705579" name="Object 43"/>
            <p:cNvGraphicFramePr>
              <a:graphicFrameLocks noChangeAspect="1"/>
            </p:cNvGraphicFramePr>
            <p:nvPr/>
          </p:nvGraphicFramePr>
          <p:xfrm>
            <a:off x="2776" y="480"/>
            <a:ext cx="218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7" name="Формула" r:id="rId6" imgW="126720" imgH="139680" progId="Equation.3">
                    <p:embed/>
                  </p:oleObj>
                </mc:Choice>
                <mc:Fallback>
                  <p:oleObj name="Формула" r:id="rId6" imgW="1267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76" y="480"/>
                          <a:ext cx="218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05580" name="Line 44"/>
            <p:cNvSpPr>
              <a:spLocks noChangeShapeType="1"/>
            </p:cNvSpPr>
            <p:nvPr/>
          </p:nvSpPr>
          <p:spPr bwMode="auto">
            <a:xfrm>
              <a:off x="2160" y="38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05581" name="Line 45"/>
            <p:cNvSpPr>
              <a:spLocks noChangeShapeType="1"/>
            </p:cNvSpPr>
            <p:nvPr/>
          </p:nvSpPr>
          <p:spPr bwMode="auto">
            <a:xfrm>
              <a:off x="2928" y="38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05582" name="Text Box 46"/>
          <p:cNvSpPr txBox="1">
            <a:spLocks noChangeArrowheads="1"/>
          </p:cNvSpPr>
          <p:nvPr/>
        </p:nvSpPr>
        <p:spPr bwMode="auto">
          <a:xfrm>
            <a:off x="8839200" y="1066801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х</a:t>
            </a:r>
            <a:endParaRPr lang="ru-RU" sz="2800">
              <a:solidFill>
                <a:srgbClr val="FF0000"/>
              </a:solidFill>
            </a:endParaRPr>
          </a:p>
        </p:txBody>
      </p:sp>
      <p:sp>
        <p:nvSpPr>
          <p:cNvPr id="705583" name="Freeform 47"/>
          <p:cNvSpPr>
            <a:spLocks/>
          </p:cNvSpPr>
          <p:nvPr/>
        </p:nvSpPr>
        <p:spPr bwMode="auto">
          <a:xfrm rot="6081466">
            <a:off x="3625850" y="31750"/>
            <a:ext cx="609600" cy="2984500"/>
          </a:xfrm>
          <a:custGeom>
            <a:avLst/>
            <a:gdLst>
              <a:gd name="T0" fmla="*/ 0 w 384"/>
              <a:gd name="T1" fmla="*/ 0 h 1880"/>
              <a:gd name="T2" fmla="*/ 384 w 384"/>
              <a:gd name="T3" fmla="*/ 1880 h 188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84" h="1880">
                <a:moveTo>
                  <a:pt x="0" y="0"/>
                </a:moveTo>
                <a:lnTo>
                  <a:pt x="384" y="1880"/>
                </a:lnTo>
              </a:path>
            </a:pathLst>
          </a:custGeom>
          <a:noFill/>
          <a:ln w="38100" cmpd="sng">
            <a:solidFill>
              <a:srgbClr val="0033CC">
                <a:alpha val="81000"/>
              </a:srgbClr>
            </a:solidFill>
            <a:round/>
            <a:headEnd type="stealth" w="lg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05590" name="Freeform 54"/>
          <p:cNvSpPr>
            <a:spLocks/>
          </p:cNvSpPr>
          <p:nvPr/>
        </p:nvSpPr>
        <p:spPr bwMode="auto">
          <a:xfrm rot="6071080">
            <a:off x="3233738" y="1566863"/>
            <a:ext cx="292100" cy="1425575"/>
          </a:xfrm>
          <a:custGeom>
            <a:avLst/>
            <a:gdLst>
              <a:gd name="T0" fmla="*/ 0 w 184"/>
              <a:gd name="T1" fmla="*/ 0 h 898"/>
              <a:gd name="T2" fmla="*/ 184 w 184"/>
              <a:gd name="T3" fmla="*/ 898 h 89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4" h="898">
                <a:moveTo>
                  <a:pt x="0" y="0"/>
                </a:moveTo>
                <a:lnTo>
                  <a:pt x="184" y="898"/>
                </a:lnTo>
              </a:path>
            </a:pathLst>
          </a:custGeom>
          <a:noFill/>
          <a:ln w="38100" cmpd="sng">
            <a:solidFill>
              <a:srgbClr val="FF0000">
                <a:alpha val="81000"/>
              </a:srgbClr>
            </a:solidFill>
            <a:round/>
            <a:headEnd type="stealth" w="lg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05591" name="Text Box 55"/>
          <p:cNvSpPr txBox="1">
            <a:spLocks noChangeArrowheads="1"/>
          </p:cNvSpPr>
          <p:nvPr/>
        </p:nvSpPr>
        <p:spPr bwMode="auto">
          <a:xfrm>
            <a:off x="3124200" y="1828800"/>
            <a:ext cx="3674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705604" name="Group 68"/>
          <p:cNvGrpSpPr>
            <a:grpSpLocks/>
          </p:cNvGrpSpPr>
          <p:nvPr/>
        </p:nvGrpSpPr>
        <p:grpSpPr bwMode="auto">
          <a:xfrm>
            <a:off x="5791200" y="1219200"/>
            <a:ext cx="1371600" cy="457200"/>
            <a:chOff x="2976" y="624"/>
            <a:chExt cx="864" cy="288"/>
          </a:xfrm>
        </p:grpSpPr>
        <p:sp>
          <p:nvSpPr>
            <p:cNvPr id="705598" name="Text Box 62"/>
            <p:cNvSpPr txBox="1">
              <a:spLocks noChangeArrowheads="1"/>
            </p:cNvSpPr>
            <p:nvPr/>
          </p:nvSpPr>
          <p:spPr bwMode="auto">
            <a:xfrm>
              <a:off x="2976" y="624"/>
              <a:ext cx="8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</a:t>
              </a:r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</a:t>
              </a: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</a:t>
              </a: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7</a:t>
              </a:r>
              <a:endParaRPr lang="ru-RU" sz="2400">
                <a:solidFill>
                  <a:srgbClr val="3333FF"/>
                </a:solidFill>
              </a:endParaRPr>
            </a:p>
          </p:txBody>
        </p:sp>
        <p:sp>
          <p:nvSpPr>
            <p:cNvPr id="705600" name="Line 64"/>
            <p:cNvSpPr>
              <a:spLocks noChangeShapeType="1"/>
            </p:cNvSpPr>
            <p:nvPr/>
          </p:nvSpPr>
          <p:spPr bwMode="auto">
            <a:xfrm>
              <a:off x="3072" y="62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05602" name="Freeform 66"/>
            <p:cNvSpPr>
              <a:spLocks/>
            </p:cNvSpPr>
            <p:nvPr/>
          </p:nvSpPr>
          <p:spPr bwMode="auto">
            <a:xfrm>
              <a:off x="3000" y="664"/>
              <a:ext cx="1" cy="224"/>
            </a:xfrm>
            <a:custGeom>
              <a:avLst/>
              <a:gdLst>
                <a:gd name="T0" fmla="*/ 0 w 1"/>
                <a:gd name="T1" fmla="*/ 0 h 224"/>
                <a:gd name="T2" fmla="*/ 0 w 1"/>
                <a:gd name="T3" fmla="*/ 22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224">
                  <a:moveTo>
                    <a:pt x="0" y="0"/>
                  </a:moveTo>
                  <a:lnTo>
                    <a:pt x="0" y="224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05603" name="Freeform 67"/>
            <p:cNvSpPr>
              <a:spLocks/>
            </p:cNvSpPr>
            <p:nvPr/>
          </p:nvSpPr>
          <p:spPr bwMode="auto">
            <a:xfrm>
              <a:off x="3320" y="672"/>
              <a:ext cx="8" cy="216"/>
            </a:xfrm>
            <a:custGeom>
              <a:avLst/>
              <a:gdLst>
                <a:gd name="T0" fmla="*/ 0 w 8"/>
                <a:gd name="T1" fmla="*/ 0 h 216"/>
                <a:gd name="T2" fmla="*/ 8 w 8"/>
                <a:gd name="T3" fmla="*/ 216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216">
                  <a:moveTo>
                    <a:pt x="0" y="0"/>
                  </a:moveTo>
                  <a:lnTo>
                    <a:pt x="8" y="216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05605" name="Group 69"/>
          <p:cNvGrpSpPr>
            <a:grpSpLocks/>
          </p:cNvGrpSpPr>
          <p:nvPr/>
        </p:nvGrpSpPr>
        <p:grpSpPr bwMode="auto">
          <a:xfrm>
            <a:off x="5791200" y="1981200"/>
            <a:ext cx="1371600" cy="457200"/>
            <a:chOff x="2976" y="624"/>
            <a:chExt cx="864" cy="288"/>
          </a:xfrm>
        </p:grpSpPr>
        <p:sp>
          <p:nvSpPr>
            <p:cNvPr id="705606" name="Text Box 70"/>
            <p:cNvSpPr txBox="1">
              <a:spLocks noChangeArrowheads="1"/>
            </p:cNvSpPr>
            <p:nvPr/>
          </p:nvSpPr>
          <p:spPr bwMode="auto">
            <a:xfrm>
              <a:off x="2976" y="624"/>
              <a:ext cx="8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AC </a:t>
              </a:r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</a:t>
              </a: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3</a:t>
              </a:r>
              <a:endParaRPr lang="ru-RU" sz="2400">
                <a:solidFill>
                  <a:srgbClr val="3333FF"/>
                </a:solidFill>
              </a:endParaRPr>
            </a:p>
          </p:txBody>
        </p:sp>
        <p:sp>
          <p:nvSpPr>
            <p:cNvPr id="705607" name="Line 71"/>
            <p:cNvSpPr>
              <a:spLocks noChangeShapeType="1"/>
            </p:cNvSpPr>
            <p:nvPr/>
          </p:nvSpPr>
          <p:spPr bwMode="auto">
            <a:xfrm>
              <a:off x="3072" y="62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05608" name="Freeform 72"/>
            <p:cNvSpPr>
              <a:spLocks/>
            </p:cNvSpPr>
            <p:nvPr/>
          </p:nvSpPr>
          <p:spPr bwMode="auto">
            <a:xfrm>
              <a:off x="3000" y="664"/>
              <a:ext cx="1" cy="224"/>
            </a:xfrm>
            <a:custGeom>
              <a:avLst/>
              <a:gdLst>
                <a:gd name="T0" fmla="*/ 0 w 1"/>
                <a:gd name="T1" fmla="*/ 0 h 224"/>
                <a:gd name="T2" fmla="*/ 0 w 1"/>
                <a:gd name="T3" fmla="*/ 22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224">
                  <a:moveTo>
                    <a:pt x="0" y="0"/>
                  </a:moveTo>
                  <a:lnTo>
                    <a:pt x="0" y="224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05609" name="Freeform 73"/>
            <p:cNvSpPr>
              <a:spLocks/>
            </p:cNvSpPr>
            <p:nvPr/>
          </p:nvSpPr>
          <p:spPr bwMode="auto">
            <a:xfrm>
              <a:off x="3320" y="672"/>
              <a:ext cx="8" cy="216"/>
            </a:xfrm>
            <a:custGeom>
              <a:avLst/>
              <a:gdLst>
                <a:gd name="T0" fmla="*/ 0 w 8"/>
                <a:gd name="T1" fmla="*/ 0 h 216"/>
                <a:gd name="T2" fmla="*/ 8 w 8"/>
                <a:gd name="T3" fmla="*/ 216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216">
                  <a:moveTo>
                    <a:pt x="0" y="0"/>
                  </a:moveTo>
                  <a:lnTo>
                    <a:pt x="8" y="216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05653" name="Group 117"/>
          <p:cNvGrpSpPr>
            <a:grpSpLocks/>
          </p:cNvGrpSpPr>
          <p:nvPr/>
        </p:nvGrpSpPr>
        <p:grpSpPr bwMode="auto">
          <a:xfrm>
            <a:off x="1828800" y="3657600"/>
            <a:ext cx="5334000" cy="2438400"/>
            <a:chOff x="192" y="2304"/>
            <a:chExt cx="3360" cy="1536"/>
          </a:xfrm>
        </p:grpSpPr>
        <p:sp>
          <p:nvSpPr>
            <p:cNvPr id="705538" name="Freeform 2"/>
            <p:cNvSpPr>
              <a:spLocks/>
            </p:cNvSpPr>
            <p:nvPr/>
          </p:nvSpPr>
          <p:spPr bwMode="auto">
            <a:xfrm rot="6061873">
              <a:off x="1464" y="1224"/>
              <a:ext cx="568" cy="2824"/>
            </a:xfrm>
            <a:custGeom>
              <a:avLst/>
              <a:gdLst>
                <a:gd name="T0" fmla="*/ 568 w 568"/>
                <a:gd name="T1" fmla="*/ 2824 h 2824"/>
                <a:gd name="T2" fmla="*/ 0 w 568"/>
                <a:gd name="T3" fmla="*/ 0 h 2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68" h="2824">
                  <a:moveTo>
                    <a:pt x="568" y="2824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6600CC"/>
              </a:solidFill>
              <a:round/>
              <a:headEnd type="stealth" w="lg" len="lg"/>
              <a:tailEnd type="oval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05539" name="Freeform 3"/>
            <p:cNvSpPr>
              <a:spLocks/>
            </p:cNvSpPr>
            <p:nvPr/>
          </p:nvSpPr>
          <p:spPr bwMode="auto">
            <a:xfrm rot="16897207">
              <a:off x="960" y="2880"/>
              <a:ext cx="184" cy="896"/>
            </a:xfrm>
            <a:custGeom>
              <a:avLst/>
              <a:gdLst>
                <a:gd name="T0" fmla="*/ 184 w 184"/>
                <a:gd name="T1" fmla="*/ 896 h 896"/>
                <a:gd name="T2" fmla="*/ 0 w 184"/>
                <a:gd name="T3" fmla="*/ 0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896">
                  <a:moveTo>
                    <a:pt x="184" y="896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FF0000">
                  <a:alpha val="81000"/>
                </a:srgbClr>
              </a:solidFill>
              <a:round/>
              <a:headEnd type="stealth" w="lg" len="lg"/>
              <a:tailEnd type="oval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05552" name="Text Box 16"/>
            <p:cNvSpPr txBox="1">
              <a:spLocks noChangeArrowheads="1"/>
            </p:cNvSpPr>
            <p:nvPr/>
          </p:nvSpPr>
          <p:spPr bwMode="auto">
            <a:xfrm>
              <a:off x="192" y="2640"/>
              <a:ext cx="29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O</a:t>
              </a:r>
              <a:endParaRPr lang="ru-RU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05592" name="Text Box 56"/>
            <p:cNvSpPr txBox="1">
              <a:spLocks noChangeArrowheads="1"/>
            </p:cNvSpPr>
            <p:nvPr/>
          </p:nvSpPr>
          <p:spPr bwMode="auto">
            <a:xfrm>
              <a:off x="3072" y="2592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D</a:t>
              </a:r>
              <a:endParaRPr lang="ru-RU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05593" name="Text Box 57"/>
            <p:cNvSpPr txBox="1">
              <a:spLocks noChangeArrowheads="1"/>
            </p:cNvSpPr>
            <p:nvPr/>
          </p:nvSpPr>
          <p:spPr bwMode="auto">
            <a:xfrm>
              <a:off x="288" y="3408"/>
              <a:ext cx="29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</a:t>
              </a:r>
              <a:endParaRPr lang="ru-RU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05594" name="Text Box 58"/>
            <p:cNvSpPr txBox="1">
              <a:spLocks noChangeArrowheads="1"/>
            </p:cNvSpPr>
            <p:nvPr/>
          </p:nvSpPr>
          <p:spPr bwMode="auto">
            <a:xfrm>
              <a:off x="1440" y="3408"/>
              <a:ext cx="2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F</a:t>
              </a:r>
              <a:endParaRPr lang="ru-RU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05595" name="Text Box 59"/>
            <p:cNvSpPr txBox="1">
              <a:spLocks noChangeArrowheads="1"/>
            </p:cNvSpPr>
            <p:nvPr/>
          </p:nvSpPr>
          <p:spPr bwMode="auto">
            <a:xfrm>
              <a:off x="1584" y="2304"/>
              <a:ext cx="347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10</a:t>
              </a:r>
              <a:endParaRPr lang="ru-RU" sz="2800" b="1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705596" name="Text Box 60"/>
            <p:cNvSpPr txBox="1">
              <a:spLocks noChangeArrowheads="1"/>
            </p:cNvSpPr>
            <p:nvPr/>
          </p:nvSpPr>
          <p:spPr bwMode="auto">
            <a:xfrm>
              <a:off x="864" y="3024"/>
              <a:ext cx="40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2,5</a:t>
              </a:r>
              <a:endParaRPr lang="ru-RU" sz="2800" b="1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pSp>
          <p:nvGrpSpPr>
            <p:cNvPr id="705610" name="Group 74"/>
            <p:cNvGrpSpPr>
              <a:grpSpLocks/>
            </p:cNvGrpSpPr>
            <p:nvPr/>
          </p:nvGrpSpPr>
          <p:grpSpPr bwMode="auto">
            <a:xfrm>
              <a:off x="2688" y="3024"/>
              <a:ext cx="864" cy="288"/>
              <a:chOff x="2976" y="624"/>
              <a:chExt cx="864" cy="288"/>
            </a:xfrm>
          </p:grpSpPr>
          <p:sp>
            <p:nvSpPr>
              <p:cNvPr id="705611" name="Text Box 75"/>
              <p:cNvSpPr txBox="1">
                <a:spLocks noChangeArrowheads="1"/>
              </p:cNvSpPr>
              <p:nvPr/>
            </p:nvSpPr>
            <p:spPr bwMode="auto">
              <a:xfrm>
                <a:off x="2976" y="624"/>
                <a:ext cx="86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400" b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DO </a:t>
                </a:r>
                <a:r>
                  <a:rPr lang="en-US" sz="2400" b="1" dirty="0" smtClean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</a:t>
                </a:r>
                <a:r>
                  <a:rPr lang="ru-RU" sz="2400" b="1" dirty="0" smtClean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=</a:t>
                </a:r>
                <a:r>
                  <a:rPr lang="en-US" sz="2400" b="1" dirty="0" smtClean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</a:t>
                </a:r>
                <a:r>
                  <a:rPr lang="en-US" sz="2400" b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10</a:t>
                </a:r>
                <a:endParaRPr lang="ru-RU" sz="2400" dirty="0">
                  <a:solidFill>
                    <a:srgbClr val="3333FF"/>
                  </a:solidFill>
                </a:endParaRPr>
              </a:p>
            </p:txBody>
          </p:sp>
          <p:sp>
            <p:nvSpPr>
              <p:cNvPr id="705612" name="Line 76"/>
              <p:cNvSpPr>
                <a:spLocks noChangeShapeType="1"/>
              </p:cNvSpPr>
              <p:nvPr/>
            </p:nvSpPr>
            <p:spPr bwMode="auto">
              <a:xfrm>
                <a:off x="3072" y="62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5613" name="Freeform 77"/>
              <p:cNvSpPr>
                <a:spLocks/>
              </p:cNvSpPr>
              <p:nvPr/>
            </p:nvSpPr>
            <p:spPr bwMode="auto">
              <a:xfrm>
                <a:off x="3000" y="664"/>
                <a:ext cx="1" cy="224"/>
              </a:xfrm>
              <a:custGeom>
                <a:avLst/>
                <a:gdLst>
                  <a:gd name="T0" fmla="*/ 0 w 1"/>
                  <a:gd name="T1" fmla="*/ 0 h 224"/>
                  <a:gd name="T2" fmla="*/ 0 w 1"/>
                  <a:gd name="T3" fmla="*/ 224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24">
                    <a:moveTo>
                      <a:pt x="0" y="0"/>
                    </a:moveTo>
                    <a:lnTo>
                      <a:pt x="0" y="224"/>
                    </a:lnTo>
                  </a:path>
                </a:pathLst>
              </a:custGeom>
              <a:noFill/>
              <a:ln w="9525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5614" name="Freeform 78"/>
              <p:cNvSpPr>
                <a:spLocks/>
              </p:cNvSpPr>
              <p:nvPr/>
            </p:nvSpPr>
            <p:spPr bwMode="auto">
              <a:xfrm>
                <a:off x="3320" y="672"/>
                <a:ext cx="8" cy="216"/>
              </a:xfrm>
              <a:custGeom>
                <a:avLst/>
                <a:gdLst>
                  <a:gd name="T0" fmla="*/ 0 w 8"/>
                  <a:gd name="T1" fmla="*/ 0 h 216"/>
                  <a:gd name="T2" fmla="*/ 8 w 8"/>
                  <a:gd name="T3" fmla="*/ 21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" h="216">
                    <a:moveTo>
                      <a:pt x="0" y="0"/>
                    </a:moveTo>
                    <a:lnTo>
                      <a:pt x="8" y="216"/>
                    </a:lnTo>
                  </a:path>
                </a:pathLst>
              </a:custGeom>
              <a:noFill/>
              <a:ln w="9525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05615" name="Group 79"/>
            <p:cNvGrpSpPr>
              <a:grpSpLocks/>
            </p:cNvGrpSpPr>
            <p:nvPr/>
          </p:nvGrpSpPr>
          <p:grpSpPr bwMode="auto">
            <a:xfrm>
              <a:off x="2640" y="3552"/>
              <a:ext cx="864" cy="288"/>
              <a:chOff x="2976" y="624"/>
              <a:chExt cx="864" cy="288"/>
            </a:xfrm>
          </p:grpSpPr>
          <p:sp>
            <p:nvSpPr>
              <p:cNvPr id="705616" name="Text Box 80"/>
              <p:cNvSpPr txBox="1">
                <a:spLocks noChangeArrowheads="1"/>
              </p:cNvSpPr>
              <p:nvPr/>
            </p:nvSpPr>
            <p:spPr bwMode="auto">
              <a:xfrm>
                <a:off x="2976" y="624"/>
                <a:ext cx="86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400" b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KF </a:t>
                </a:r>
                <a:r>
                  <a:rPr lang="en-US" sz="2400" b="1" dirty="0" smtClean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 </a:t>
                </a:r>
                <a:r>
                  <a:rPr lang="ru-RU" sz="2400" b="1" dirty="0" smtClean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=</a:t>
                </a:r>
                <a:r>
                  <a:rPr lang="en-US" sz="2400" b="1" dirty="0" smtClean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</a:t>
                </a:r>
                <a:r>
                  <a:rPr lang="en-US" sz="2400" b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2,5</a:t>
                </a:r>
                <a:endParaRPr lang="ru-RU" sz="2400" dirty="0">
                  <a:solidFill>
                    <a:srgbClr val="3333FF"/>
                  </a:solidFill>
                </a:endParaRPr>
              </a:p>
            </p:txBody>
          </p:sp>
          <p:sp>
            <p:nvSpPr>
              <p:cNvPr id="705617" name="Line 81"/>
              <p:cNvSpPr>
                <a:spLocks noChangeShapeType="1"/>
              </p:cNvSpPr>
              <p:nvPr/>
            </p:nvSpPr>
            <p:spPr bwMode="auto">
              <a:xfrm>
                <a:off x="3072" y="62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5618" name="Freeform 82"/>
              <p:cNvSpPr>
                <a:spLocks/>
              </p:cNvSpPr>
              <p:nvPr/>
            </p:nvSpPr>
            <p:spPr bwMode="auto">
              <a:xfrm>
                <a:off x="3000" y="664"/>
                <a:ext cx="1" cy="224"/>
              </a:xfrm>
              <a:custGeom>
                <a:avLst/>
                <a:gdLst>
                  <a:gd name="T0" fmla="*/ 0 w 1"/>
                  <a:gd name="T1" fmla="*/ 0 h 224"/>
                  <a:gd name="T2" fmla="*/ 0 w 1"/>
                  <a:gd name="T3" fmla="*/ 224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224">
                    <a:moveTo>
                      <a:pt x="0" y="0"/>
                    </a:moveTo>
                    <a:lnTo>
                      <a:pt x="0" y="224"/>
                    </a:lnTo>
                  </a:path>
                </a:pathLst>
              </a:custGeom>
              <a:noFill/>
              <a:ln w="9525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5619" name="Freeform 83"/>
              <p:cNvSpPr>
                <a:spLocks/>
              </p:cNvSpPr>
              <p:nvPr/>
            </p:nvSpPr>
            <p:spPr bwMode="auto">
              <a:xfrm>
                <a:off x="3320" y="672"/>
                <a:ext cx="8" cy="216"/>
              </a:xfrm>
              <a:custGeom>
                <a:avLst/>
                <a:gdLst>
                  <a:gd name="T0" fmla="*/ 0 w 8"/>
                  <a:gd name="T1" fmla="*/ 0 h 216"/>
                  <a:gd name="T2" fmla="*/ 8 w 8"/>
                  <a:gd name="T3" fmla="*/ 21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" h="216">
                    <a:moveTo>
                      <a:pt x="0" y="0"/>
                    </a:moveTo>
                    <a:lnTo>
                      <a:pt x="8" y="216"/>
                    </a:lnTo>
                  </a:path>
                </a:pathLst>
              </a:custGeom>
              <a:noFill/>
              <a:ln w="9525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705572" name="Group 36"/>
          <p:cNvGrpSpPr>
            <a:grpSpLocks/>
          </p:cNvGrpSpPr>
          <p:nvPr/>
        </p:nvGrpSpPr>
        <p:grpSpPr bwMode="auto">
          <a:xfrm>
            <a:off x="8534400" y="990600"/>
            <a:ext cx="838200" cy="762000"/>
            <a:chOff x="4416" y="1296"/>
            <a:chExt cx="528" cy="480"/>
          </a:xfrm>
        </p:grpSpPr>
        <p:sp>
          <p:nvSpPr>
            <p:cNvPr id="705573" name="Text Box 37"/>
            <p:cNvSpPr txBox="1">
              <a:spLocks noChangeArrowheads="1"/>
            </p:cNvSpPr>
            <p:nvPr/>
          </p:nvSpPr>
          <p:spPr bwMode="auto">
            <a:xfrm>
              <a:off x="4608" y="148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7</a:t>
              </a:r>
              <a:endParaRPr lang="ru-RU" sz="2400">
                <a:solidFill>
                  <a:srgbClr val="FF0000"/>
                </a:solidFill>
              </a:endParaRPr>
            </a:p>
          </p:txBody>
        </p:sp>
        <p:sp>
          <p:nvSpPr>
            <p:cNvPr id="705574" name="Text Box 38"/>
            <p:cNvSpPr txBox="1">
              <a:spLocks noChangeArrowheads="1"/>
            </p:cNvSpPr>
            <p:nvPr/>
          </p:nvSpPr>
          <p:spPr bwMode="auto">
            <a:xfrm>
              <a:off x="4608" y="129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</a:t>
              </a:r>
              <a:endParaRPr lang="ru-RU" sz="2400">
                <a:solidFill>
                  <a:srgbClr val="FF0000"/>
                </a:solidFill>
              </a:endParaRPr>
            </a:p>
          </p:txBody>
        </p:sp>
        <p:sp>
          <p:nvSpPr>
            <p:cNvPr id="705575" name="Freeform 39"/>
            <p:cNvSpPr>
              <a:spLocks/>
            </p:cNvSpPr>
            <p:nvPr/>
          </p:nvSpPr>
          <p:spPr bwMode="auto">
            <a:xfrm>
              <a:off x="4640" y="1536"/>
              <a:ext cx="168" cy="1"/>
            </a:xfrm>
            <a:custGeom>
              <a:avLst/>
              <a:gdLst>
                <a:gd name="T0" fmla="*/ 0 w 168"/>
                <a:gd name="T1" fmla="*/ 0 h 1"/>
                <a:gd name="T2" fmla="*/ 168 w 16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8" h="1">
                  <a:moveTo>
                    <a:pt x="0" y="0"/>
                  </a:moveTo>
                  <a:lnTo>
                    <a:pt x="168" y="0"/>
                  </a:ln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05576" name="Text Box 40"/>
            <p:cNvSpPr txBox="1">
              <a:spLocks noChangeArrowheads="1"/>
            </p:cNvSpPr>
            <p:nvPr/>
          </p:nvSpPr>
          <p:spPr bwMode="auto">
            <a:xfrm>
              <a:off x="4416" y="1392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endParaRPr lang="ru-RU" sz="2000">
                <a:solidFill>
                  <a:srgbClr val="FF0000"/>
                </a:solidFill>
              </a:endParaRPr>
            </a:p>
          </p:txBody>
        </p:sp>
      </p:grpSp>
      <p:grpSp>
        <p:nvGrpSpPr>
          <p:cNvPr id="705620" name="Group 84"/>
          <p:cNvGrpSpPr>
            <a:grpSpLocks/>
          </p:cNvGrpSpPr>
          <p:nvPr/>
        </p:nvGrpSpPr>
        <p:grpSpPr bwMode="auto">
          <a:xfrm>
            <a:off x="7924800" y="2209800"/>
            <a:ext cx="2286000" cy="533400"/>
            <a:chOff x="2064" y="384"/>
            <a:chExt cx="1440" cy="336"/>
          </a:xfrm>
        </p:grpSpPr>
        <p:sp>
          <p:nvSpPr>
            <p:cNvPr id="705621" name="Text Box 85"/>
            <p:cNvSpPr txBox="1">
              <a:spLocks noChangeArrowheads="1"/>
            </p:cNvSpPr>
            <p:nvPr/>
          </p:nvSpPr>
          <p:spPr bwMode="auto">
            <a:xfrm>
              <a:off x="2064" y="384"/>
              <a:ext cx="14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TB</a:t>
              </a:r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</a:t>
              </a:r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</a:t>
              </a:r>
              <a:r>
                <a:rPr lang="ru-RU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</a:t>
              </a:r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AC</a:t>
              </a:r>
              <a:endParaRPr lang="ru-RU" sz="24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aphicFrame>
          <p:nvGraphicFramePr>
            <p:cNvPr id="705622" name="Object 86"/>
            <p:cNvGraphicFramePr>
              <a:graphicFrameLocks noChangeAspect="1"/>
            </p:cNvGraphicFramePr>
            <p:nvPr/>
          </p:nvGraphicFramePr>
          <p:xfrm>
            <a:off x="2776" y="480"/>
            <a:ext cx="218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8" name="Формула" r:id="rId7" imgW="126720" imgH="139680" progId="Equation.3">
                    <p:embed/>
                  </p:oleObj>
                </mc:Choice>
                <mc:Fallback>
                  <p:oleObj name="Формула" r:id="rId7" imgW="1267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76" y="480"/>
                          <a:ext cx="218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05623" name="Line 87"/>
            <p:cNvSpPr>
              <a:spLocks noChangeShapeType="1"/>
            </p:cNvSpPr>
            <p:nvPr/>
          </p:nvSpPr>
          <p:spPr bwMode="auto">
            <a:xfrm>
              <a:off x="2160" y="38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05624" name="Line 88"/>
            <p:cNvSpPr>
              <a:spLocks noChangeShapeType="1"/>
            </p:cNvSpPr>
            <p:nvPr/>
          </p:nvSpPr>
          <p:spPr bwMode="auto">
            <a:xfrm>
              <a:off x="2928" y="38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05625" name="Text Box 89"/>
          <p:cNvSpPr txBox="1">
            <a:spLocks noChangeArrowheads="1"/>
          </p:cNvSpPr>
          <p:nvPr/>
        </p:nvSpPr>
        <p:spPr bwMode="auto">
          <a:xfrm>
            <a:off x="8763000" y="2133601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х</a:t>
            </a:r>
            <a:endParaRPr lang="ru-RU" sz="2800">
              <a:solidFill>
                <a:srgbClr val="FF0000"/>
              </a:solidFill>
            </a:endParaRPr>
          </a:p>
        </p:txBody>
      </p:sp>
      <p:grpSp>
        <p:nvGrpSpPr>
          <p:cNvPr id="705626" name="Group 90"/>
          <p:cNvGrpSpPr>
            <a:grpSpLocks/>
          </p:cNvGrpSpPr>
          <p:nvPr/>
        </p:nvGrpSpPr>
        <p:grpSpPr bwMode="auto">
          <a:xfrm>
            <a:off x="8458200" y="2057400"/>
            <a:ext cx="838200" cy="762000"/>
            <a:chOff x="4416" y="1296"/>
            <a:chExt cx="528" cy="480"/>
          </a:xfrm>
        </p:grpSpPr>
        <p:sp>
          <p:nvSpPr>
            <p:cNvPr id="705627" name="Text Box 91"/>
            <p:cNvSpPr txBox="1">
              <a:spLocks noChangeArrowheads="1"/>
            </p:cNvSpPr>
            <p:nvPr/>
          </p:nvSpPr>
          <p:spPr bwMode="auto">
            <a:xfrm>
              <a:off x="4608" y="148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</a:t>
              </a:r>
              <a:endParaRPr lang="ru-RU" sz="2400">
                <a:solidFill>
                  <a:srgbClr val="FF0000"/>
                </a:solidFill>
              </a:endParaRPr>
            </a:p>
          </p:txBody>
        </p:sp>
        <p:sp>
          <p:nvSpPr>
            <p:cNvPr id="705628" name="Text Box 92"/>
            <p:cNvSpPr txBox="1">
              <a:spLocks noChangeArrowheads="1"/>
            </p:cNvSpPr>
            <p:nvPr/>
          </p:nvSpPr>
          <p:spPr bwMode="auto">
            <a:xfrm>
              <a:off x="4608" y="129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7</a:t>
              </a:r>
              <a:endParaRPr lang="ru-RU" sz="2400">
                <a:solidFill>
                  <a:srgbClr val="FF0000"/>
                </a:solidFill>
              </a:endParaRPr>
            </a:p>
          </p:txBody>
        </p:sp>
        <p:sp>
          <p:nvSpPr>
            <p:cNvPr id="705629" name="Freeform 93"/>
            <p:cNvSpPr>
              <a:spLocks/>
            </p:cNvSpPr>
            <p:nvPr/>
          </p:nvSpPr>
          <p:spPr bwMode="auto">
            <a:xfrm>
              <a:off x="4640" y="1536"/>
              <a:ext cx="168" cy="1"/>
            </a:xfrm>
            <a:custGeom>
              <a:avLst/>
              <a:gdLst>
                <a:gd name="T0" fmla="*/ 0 w 168"/>
                <a:gd name="T1" fmla="*/ 0 h 1"/>
                <a:gd name="T2" fmla="*/ 168 w 16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8" h="1">
                  <a:moveTo>
                    <a:pt x="0" y="0"/>
                  </a:moveTo>
                  <a:lnTo>
                    <a:pt x="168" y="0"/>
                  </a:ln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05630" name="Text Box 94"/>
            <p:cNvSpPr txBox="1">
              <a:spLocks noChangeArrowheads="1"/>
            </p:cNvSpPr>
            <p:nvPr/>
          </p:nvSpPr>
          <p:spPr bwMode="auto">
            <a:xfrm>
              <a:off x="4416" y="1392"/>
              <a:ext cx="3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endParaRPr lang="ru-RU" sz="2000">
                <a:solidFill>
                  <a:srgbClr val="FF0000"/>
                </a:solidFill>
              </a:endParaRPr>
            </a:p>
          </p:txBody>
        </p:sp>
      </p:grpSp>
      <p:grpSp>
        <p:nvGrpSpPr>
          <p:cNvPr id="705631" name="Group 95"/>
          <p:cNvGrpSpPr>
            <a:grpSpLocks/>
          </p:cNvGrpSpPr>
          <p:nvPr/>
        </p:nvGrpSpPr>
        <p:grpSpPr bwMode="auto">
          <a:xfrm>
            <a:off x="7657227" y="4191000"/>
            <a:ext cx="2286000" cy="571500"/>
            <a:chOff x="1968" y="384"/>
            <a:chExt cx="1440" cy="360"/>
          </a:xfrm>
        </p:grpSpPr>
        <p:sp>
          <p:nvSpPr>
            <p:cNvPr id="705632" name="Text Box 96"/>
            <p:cNvSpPr txBox="1">
              <a:spLocks noChangeArrowheads="1"/>
            </p:cNvSpPr>
            <p:nvPr/>
          </p:nvSpPr>
          <p:spPr bwMode="auto">
            <a:xfrm>
              <a:off x="1968" y="400"/>
              <a:ext cx="14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KF</a:t>
              </a:r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ru-RU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</a:t>
              </a:r>
              <a:r>
                <a:rPr lang="en-US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</a:t>
              </a:r>
              <a:r>
                <a:rPr lang="ru-RU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</a:t>
              </a:r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DO</a:t>
              </a:r>
              <a:endParaRPr lang="ru-RU" sz="24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aphicFrame>
          <p:nvGraphicFramePr>
            <p:cNvPr id="705633" name="Object 9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89699102"/>
                </p:ext>
              </p:extLst>
            </p:nvPr>
          </p:nvGraphicFramePr>
          <p:xfrm>
            <a:off x="2657" y="504"/>
            <a:ext cx="218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9" name="Формула" r:id="rId8" imgW="126720" imgH="139680" progId="Equation.3">
                    <p:embed/>
                  </p:oleObj>
                </mc:Choice>
                <mc:Fallback>
                  <p:oleObj name="Формула" r:id="rId8" imgW="1267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57" y="504"/>
                          <a:ext cx="218" cy="2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05634" name="Line 98"/>
            <p:cNvSpPr>
              <a:spLocks noChangeShapeType="1"/>
            </p:cNvSpPr>
            <p:nvPr/>
          </p:nvSpPr>
          <p:spPr bwMode="auto">
            <a:xfrm>
              <a:off x="2160" y="38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05635" name="Line 99"/>
            <p:cNvSpPr>
              <a:spLocks noChangeShapeType="1"/>
            </p:cNvSpPr>
            <p:nvPr/>
          </p:nvSpPr>
          <p:spPr bwMode="auto">
            <a:xfrm>
              <a:off x="2857" y="38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05636" name="Text Box 100"/>
          <p:cNvSpPr txBox="1">
            <a:spLocks noChangeArrowheads="1"/>
          </p:cNvSpPr>
          <p:nvPr/>
        </p:nvSpPr>
        <p:spPr bwMode="auto">
          <a:xfrm>
            <a:off x="8507168" y="4165599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х</a:t>
            </a:r>
            <a:endParaRPr lang="ru-RU" sz="2800">
              <a:solidFill>
                <a:srgbClr val="FF0000"/>
              </a:solidFill>
            </a:endParaRPr>
          </a:p>
        </p:txBody>
      </p:sp>
      <p:grpSp>
        <p:nvGrpSpPr>
          <p:cNvPr id="705637" name="Group 101"/>
          <p:cNvGrpSpPr>
            <a:grpSpLocks/>
          </p:cNvGrpSpPr>
          <p:nvPr/>
        </p:nvGrpSpPr>
        <p:grpSpPr bwMode="auto">
          <a:xfrm>
            <a:off x="8207275" y="4089401"/>
            <a:ext cx="838200" cy="762000"/>
            <a:chOff x="4416" y="1296"/>
            <a:chExt cx="528" cy="480"/>
          </a:xfrm>
        </p:grpSpPr>
        <p:sp>
          <p:nvSpPr>
            <p:cNvPr id="705638" name="Text Box 102"/>
            <p:cNvSpPr txBox="1">
              <a:spLocks noChangeArrowheads="1"/>
            </p:cNvSpPr>
            <p:nvPr/>
          </p:nvSpPr>
          <p:spPr bwMode="auto">
            <a:xfrm>
              <a:off x="4608" y="1488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4</a:t>
              </a:r>
              <a:endParaRPr lang="ru-RU" sz="2400">
                <a:solidFill>
                  <a:srgbClr val="FF0000"/>
                </a:solidFill>
              </a:endParaRPr>
            </a:p>
          </p:txBody>
        </p:sp>
        <p:sp>
          <p:nvSpPr>
            <p:cNvPr id="705639" name="Text Box 103"/>
            <p:cNvSpPr txBox="1">
              <a:spLocks noChangeArrowheads="1"/>
            </p:cNvSpPr>
            <p:nvPr/>
          </p:nvSpPr>
          <p:spPr bwMode="auto">
            <a:xfrm>
              <a:off x="4608" y="1296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  <a:endParaRPr lang="ru-RU" sz="2400">
                <a:solidFill>
                  <a:srgbClr val="FF0000"/>
                </a:solidFill>
              </a:endParaRPr>
            </a:p>
          </p:txBody>
        </p:sp>
        <p:sp>
          <p:nvSpPr>
            <p:cNvPr id="705640" name="Freeform 104"/>
            <p:cNvSpPr>
              <a:spLocks/>
            </p:cNvSpPr>
            <p:nvPr/>
          </p:nvSpPr>
          <p:spPr bwMode="auto">
            <a:xfrm>
              <a:off x="4640" y="1536"/>
              <a:ext cx="168" cy="1"/>
            </a:xfrm>
            <a:custGeom>
              <a:avLst/>
              <a:gdLst>
                <a:gd name="T0" fmla="*/ 0 w 168"/>
                <a:gd name="T1" fmla="*/ 0 h 1"/>
                <a:gd name="T2" fmla="*/ 168 w 16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8" h="1">
                  <a:moveTo>
                    <a:pt x="0" y="0"/>
                  </a:moveTo>
                  <a:lnTo>
                    <a:pt x="168" y="0"/>
                  </a:ln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05641" name="Text Box 105"/>
            <p:cNvSpPr txBox="1">
              <a:spLocks noChangeArrowheads="1"/>
            </p:cNvSpPr>
            <p:nvPr/>
          </p:nvSpPr>
          <p:spPr bwMode="auto">
            <a:xfrm>
              <a:off x="4416" y="1392"/>
              <a:ext cx="33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–</a:t>
              </a:r>
              <a:endParaRPr lang="ru-RU" sz="20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5005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05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5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05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05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05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05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05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055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055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055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055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055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055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055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055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7055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5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70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70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05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05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05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056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056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056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056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056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056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056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056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7056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05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05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70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705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05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05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05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05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056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056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056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056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056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056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056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056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705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705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05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705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705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05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05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05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056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056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056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056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056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056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056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056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7056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5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5647" grpId="0"/>
      <p:bldP spid="705647" grpId="1"/>
      <p:bldP spid="705652" grpId="0"/>
      <p:bldP spid="705582" grpId="0"/>
      <p:bldP spid="705582" grpId="1"/>
      <p:bldP spid="705625" grpId="0"/>
      <p:bldP spid="705625" grpId="1"/>
      <p:bldP spid="705636" grpId="0"/>
      <p:bldP spid="70563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23" name="Text Box 11"/>
          <p:cNvSpPr txBox="1">
            <a:spLocks noChangeArrowheads="1"/>
          </p:cNvSpPr>
          <p:nvPr/>
        </p:nvSpPr>
        <p:spPr bwMode="auto">
          <a:xfrm>
            <a:off x="2209800" y="304801"/>
            <a:ext cx="7924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 sz="2400" dirty="0"/>
          </a:p>
        </p:txBody>
      </p:sp>
      <p:grpSp>
        <p:nvGrpSpPr>
          <p:cNvPr id="678925" name="Group 13"/>
          <p:cNvGrpSpPr>
            <a:grpSpLocks/>
          </p:cNvGrpSpPr>
          <p:nvPr/>
        </p:nvGrpSpPr>
        <p:grpSpPr bwMode="auto">
          <a:xfrm>
            <a:off x="4038600" y="2438401"/>
            <a:ext cx="2362200" cy="701675"/>
            <a:chOff x="2640" y="3312"/>
            <a:chExt cx="1488" cy="442"/>
          </a:xfrm>
        </p:grpSpPr>
        <p:sp>
          <p:nvSpPr>
            <p:cNvPr id="678926" name="Text Box 14"/>
            <p:cNvSpPr txBox="1">
              <a:spLocks noChangeArrowheads="1"/>
            </p:cNvSpPr>
            <p:nvPr/>
          </p:nvSpPr>
          <p:spPr bwMode="auto">
            <a:xfrm>
              <a:off x="2640" y="3312"/>
              <a:ext cx="14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 (l a) </a:t>
              </a:r>
              <a:endParaRPr lang="ru-RU" sz="4000" b="1" i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8927" name="Freeform 15"/>
            <p:cNvSpPr>
              <a:spLocks/>
            </p:cNvSpPr>
            <p:nvPr/>
          </p:nvSpPr>
          <p:spPr bwMode="auto">
            <a:xfrm>
              <a:off x="3511" y="3456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8938" name="Group 26"/>
          <p:cNvGrpSpPr>
            <a:grpSpLocks/>
          </p:cNvGrpSpPr>
          <p:nvPr/>
        </p:nvGrpSpPr>
        <p:grpSpPr bwMode="auto">
          <a:xfrm>
            <a:off x="2590800" y="2438401"/>
            <a:ext cx="2286000" cy="701675"/>
            <a:chOff x="528" y="2688"/>
            <a:chExt cx="1440" cy="442"/>
          </a:xfrm>
        </p:grpSpPr>
        <p:sp>
          <p:nvSpPr>
            <p:cNvPr id="678939" name="Text Box 27"/>
            <p:cNvSpPr txBox="1">
              <a:spLocks noChangeArrowheads="1"/>
            </p:cNvSpPr>
            <p:nvPr/>
          </p:nvSpPr>
          <p:spPr bwMode="auto">
            <a:xfrm>
              <a:off x="528" y="2688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(kl)a =  </a:t>
              </a:r>
              <a:endParaRPr lang="ru-RU" sz="4000" b="1" i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8940" name="Freeform 28"/>
            <p:cNvSpPr>
              <a:spLocks/>
            </p:cNvSpPr>
            <p:nvPr/>
          </p:nvSpPr>
          <p:spPr bwMode="auto">
            <a:xfrm>
              <a:off x="1296" y="2832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8941" name="Text Box 29"/>
          <p:cNvSpPr txBox="1">
            <a:spLocks noChangeArrowheads="1"/>
          </p:cNvSpPr>
          <p:nvPr/>
        </p:nvSpPr>
        <p:spPr bwMode="auto">
          <a:xfrm>
            <a:off x="6096000" y="2590800"/>
            <a:ext cx="4267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 b="1" i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Guruhlash</a:t>
            </a:r>
            <a:r>
              <a:rPr lang="en-US" sz="2800" b="1" i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endParaRPr lang="ru-RU" sz="2800" b="1" i="1" dirty="0">
              <a:solidFill>
                <a:srgbClr val="66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8942" name="Text Box 30"/>
          <p:cNvSpPr txBox="1">
            <a:spLocks noChangeArrowheads="1"/>
          </p:cNvSpPr>
          <p:nvPr/>
        </p:nvSpPr>
        <p:spPr bwMode="auto">
          <a:xfrm>
            <a:off x="7077076" y="3811389"/>
            <a:ext cx="5791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1" i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2800" b="1" i="1" dirty="0" err="1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b="1" i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aqsimot</a:t>
            </a:r>
            <a:r>
              <a:rPr lang="en-US" sz="2800" b="1" i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endParaRPr lang="ru-RU" sz="2800" b="1" i="1" dirty="0">
              <a:solidFill>
                <a:srgbClr val="66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8943" name="Text Box 31"/>
          <p:cNvSpPr txBox="1">
            <a:spLocks noChangeArrowheads="1"/>
          </p:cNvSpPr>
          <p:nvPr/>
        </p:nvSpPr>
        <p:spPr bwMode="auto">
          <a:xfrm>
            <a:off x="5772740" y="5105401"/>
            <a:ext cx="6477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 b="1" i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n-US" sz="2800" b="1" i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taqsimot</a:t>
            </a:r>
            <a:r>
              <a:rPr lang="en-US" sz="2800" b="1" i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qonuni</a:t>
            </a:r>
            <a:endParaRPr lang="ru-RU" sz="2800" b="1" i="1" dirty="0">
              <a:solidFill>
                <a:srgbClr val="66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78944" name="Group 32"/>
          <p:cNvGrpSpPr>
            <a:grpSpLocks/>
          </p:cNvGrpSpPr>
          <p:nvPr/>
        </p:nvGrpSpPr>
        <p:grpSpPr bwMode="auto">
          <a:xfrm>
            <a:off x="2514600" y="5029201"/>
            <a:ext cx="3048000" cy="701675"/>
            <a:chOff x="-96" y="3216"/>
            <a:chExt cx="1920" cy="442"/>
          </a:xfrm>
        </p:grpSpPr>
        <p:sp>
          <p:nvSpPr>
            <p:cNvPr id="678945" name="Text Box 33"/>
            <p:cNvSpPr txBox="1">
              <a:spLocks noChangeArrowheads="1"/>
            </p:cNvSpPr>
            <p:nvPr/>
          </p:nvSpPr>
          <p:spPr bwMode="auto">
            <a:xfrm>
              <a:off x="-96" y="3216"/>
              <a:ext cx="192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 (a + b) = </a:t>
              </a:r>
              <a:endParaRPr lang="ru-RU" sz="4000" b="1" i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8946" name="Freeform 34"/>
            <p:cNvSpPr>
              <a:spLocks/>
            </p:cNvSpPr>
            <p:nvPr/>
          </p:nvSpPr>
          <p:spPr bwMode="auto">
            <a:xfrm>
              <a:off x="1056" y="3264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78947" name="Freeform 35"/>
            <p:cNvSpPr>
              <a:spLocks/>
            </p:cNvSpPr>
            <p:nvPr/>
          </p:nvSpPr>
          <p:spPr bwMode="auto">
            <a:xfrm>
              <a:off x="583" y="3360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8948" name="Group 36"/>
          <p:cNvGrpSpPr>
            <a:grpSpLocks/>
          </p:cNvGrpSpPr>
          <p:nvPr/>
        </p:nvGrpSpPr>
        <p:grpSpPr bwMode="auto">
          <a:xfrm>
            <a:off x="4876800" y="5029201"/>
            <a:ext cx="2438400" cy="701675"/>
            <a:chOff x="1296" y="3216"/>
            <a:chExt cx="1536" cy="442"/>
          </a:xfrm>
        </p:grpSpPr>
        <p:sp>
          <p:nvSpPr>
            <p:cNvPr id="678949" name="Text Box 37"/>
            <p:cNvSpPr txBox="1">
              <a:spLocks noChangeArrowheads="1"/>
            </p:cNvSpPr>
            <p:nvPr/>
          </p:nvSpPr>
          <p:spPr bwMode="auto">
            <a:xfrm>
              <a:off x="1296" y="3216"/>
              <a:ext cx="153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 dirty="0" err="1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ka</a:t>
              </a:r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+ kb </a:t>
              </a:r>
              <a:endParaRPr lang="ru-RU" sz="4000" b="1" i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8950" name="Freeform 38"/>
            <p:cNvSpPr>
              <a:spLocks/>
            </p:cNvSpPr>
            <p:nvPr/>
          </p:nvSpPr>
          <p:spPr bwMode="auto">
            <a:xfrm>
              <a:off x="2400" y="3264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78951" name="Freeform 39"/>
            <p:cNvSpPr>
              <a:spLocks/>
            </p:cNvSpPr>
            <p:nvPr/>
          </p:nvSpPr>
          <p:spPr bwMode="auto">
            <a:xfrm>
              <a:off x="1728" y="3360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8952" name="Group 40"/>
          <p:cNvGrpSpPr>
            <a:grpSpLocks/>
          </p:cNvGrpSpPr>
          <p:nvPr/>
        </p:nvGrpSpPr>
        <p:grpSpPr bwMode="auto">
          <a:xfrm>
            <a:off x="2286000" y="3565526"/>
            <a:ext cx="3048000" cy="701675"/>
            <a:chOff x="-144" y="3648"/>
            <a:chExt cx="1920" cy="442"/>
          </a:xfrm>
        </p:grpSpPr>
        <p:sp>
          <p:nvSpPr>
            <p:cNvPr id="678953" name="Text Box 41"/>
            <p:cNvSpPr txBox="1">
              <a:spLocks noChangeArrowheads="1"/>
            </p:cNvSpPr>
            <p:nvPr/>
          </p:nvSpPr>
          <p:spPr bwMode="auto">
            <a:xfrm>
              <a:off x="-144" y="3648"/>
              <a:ext cx="192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</a:t>
              </a:r>
              <a:r>
                <a:rPr lang="en-US" sz="4000" b="1" i="1" dirty="0" err="1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k+l</a:t>
              </a:r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)a = </a:t>
              </a:r>
              <a:endParaRPr lang="ru-RU" sz="4000" b="1" i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8954" name="Freeform 42"/>
            <p:cNvSpPr>
              <a:spLocks/>
            </p:cNvSpPr>
            <p:nvPr/>
          </p:nvSpPr>
          <p:spPr bwMode="auto">
            <a:xfrm>
              <a:off x="912" y="3792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8955" name="Group 43"/>
          <p:cNvGrpSpPr>
            <a:grpSpLocks/>
          </p:cNvGrpSpPr>
          <p:nvPr/>
        </p:nvGrpSpPr>
        <p:grpSpPr bwMode="auto">
          <a:xfrm>
            <a:off x="4419600" y="3565526"/>
            <a:ext cx="2286000" cy="701675"/>
            <a:chOff x="1200" y="3648"/>
            <a:chExt cx="1440" cy="442"/>
          </a:xfrm>
        </p:grpSpPr>
        <p:sp>
          <p:nvSpPr>
            <p:cNvPr id="678956" name="Text Box 44"/>
            <p:cNvSpPr txBox="1">
              <a:spLocks noChangeArrowheads="1"/>
            </p:cNvSpPr>
            <p:nvPr/>
          </p:nvSpPr>
          <p:spPr bwMode="auto">
            <a:xfrm>
              <a:off x="1200" y="3648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 dirty="0" err="1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ka</a:t>
              </a:r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+ la </a:t>
              </a:r>
              <a:endParaRPr lang="ru-RU" sz="4000" b="1" i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8957" name="Freeform 45"/>
            <p:cNvSpPr>
              <a:spLocks/>
            </p:cNvSpPr>
            <p:nvPr/>
          </p:nvSpPr>
          <p:spPr bwMode="auto">
            <a:xfrm>
              <a:off x="1632" y="3792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78958" name="Freeform 46"/>
            <p:cNvSpPr>
              <a:spLocks/>
            </p:cNvSpPr>
            <p:nvPr/>
          </p:nvSpPr>
          <p:spPr bwMode="auto">
            <a:xfrm>
              <a:off x="2263" y="3792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78959" name="Group 47"/>
          <p:cNvGrpSpPr>
            <a:grpSpLocks/>
          </p:cNvGrpSpPr>
          <p:nvPr/>
        </p:nvGrpSpPr>
        <p:grpSpPr bwMode="auto">
          <a:xfrm>
            <a:off x="1916113" y="1022353"/>
            <a:ext cx="8382000" cy="1184276"/>
            <a:chOff x="295" y="1700"/>
            <a:chExt cx="5280" cy="746"/>
          </a:xfrm>
        </p:grpSpPr>
        <p:sp>
          <p:nvSpPr>
            <p:cNvPr id="678960" name="Text Box 48"/>
            <p:cNvSpPr txBox="1">
              <a:spLocks noChangeArrowheads="1"/>
            </p:cNvSpPr>
            <p:nvPr/>
          </p:nvSpPr>
          <p:spPr bwMode="auto">
            <a:xfrm>
              <a:off x="295" y="1767"/>
              <a:ext cx="5280" cy="6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32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Istalgan</a:t>
              </a:r>
              <a:r>
                <a:rPr lang="en-US" sz="3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      </a:t>
              </a:r>
              <a:r>
                <a:rPr lang="en-US" sz="32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vektorlar</a:t>
              </a:r>
              <a:r>
                <a:rPr lang="en-US" sz="3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va</a:t>
              </a:r>
              <a:r>
                <a:rPr lang="en-US" sz="3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istalgan</a:t>
              </a:r>
              <a:r>
                <a:rPr lang="en-US" sz="3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n-US" sz="2400" dirty="0" smtClean="0"/>
                <a:t>   </a:t>
              </a:r>
              <a:r>
                <a:rPr lang="ru-RU" sz="2400" dirty="0" smtClean="0"/>
                <a:t> </a:t>
              </a:r>
              <a:endParaRPr lang="en-US" sz="2400" dirty="0" smtClean="0"/>
            </a:p>
            <a:p>
              <a:r>
                <a:rPr lang="en-US" sz="3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</a:t>
              </a:r>
              <a:r>
                <a:rPr lang="en-US" sz="32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onlar</a:t>
              </a:r>
              <a:r>
                <a:rPr lang="en-US" sz="3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uchun</a:t>
              </a:r>
              <a:r>
                <a:rPr lang="en-US" sz="3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quyidagi</a:t>
              </a:r>
              <a:r>
                <a:rPr lang="en-US" sz="3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tengliklar</a:t>
              </a:r>
              <a:r>
                <a:rPr lang="en-US" sz="3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o‘rinli</a:t>
              </a:r>
              <a:r>
                <a:rPr lang="en-US" sz="3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  <a:endParaRPr lang="ru-RU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678961" name="Group 49"/>
            <p:cNvGrpSpPr>
              <a:grpSpLocks/>
            </p:cNvGrpSpPr>
            <p:nvPr/>
          </p:nvGrpSpPr>
          <p:grpSpPr bwMode="auto">
            <a:xfrm>
              <a:off x="1389" y="1736"/>
              <a:ext cx="620" cy="446"/>
              <a:chOff x="3789" y="2264"/>
              <a:chExt cx="620" cy="446"/>
            </a:xfrm>
          </p:grpSpPr>
          <p:sp>
            <p:nvSpPr>
              <p:cNvPr id="678962" name="Text Box 50"/>
              <p:cNvSpPr txBox="1">
                <a:spLocks noChangeArrowheads="1"/>
              </p:cNvSpPr>
              <p:nvPr/>
            </p:nvSpPr>
            <p:spPr bwMode="auto">
              <a:xfrm>
                <a:off x="3789" y="2264"/>
                <a:ext cx="620" cy="4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4000" b="1" i="1" dirty="0">
                    <a:solidFill>
                      <a:srgbClr val="7A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r>
                  <a:rPr lang="en-US" sz="4000" b="1" i="1" dirty="0" smtClean="0">
                    <a:solidFill>
                      <a:srgbClr val="7A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,</a:t>
                </a:r>
                <a:endParaRPr lang="ru-RU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8963" name="Freeform 51"/>
              <p:cNvSpPr>
                <a:spLocks/>
              </p:cNvSpPr>
              <p:nvPr/>
            </p:nvSpPr>
            <p:spPr bwMode="auto">
              <a:xfrm>
                <a:off x="3936" y="2400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78964" name="Group 52"/>
            <p:cNvGrpSpPr>
              <a:grpSpLocks/>
            </p:cNvGrpSpPr>
            <p:nvPr/>
          </p:nvGrpSpPr>
          <p:grpSpPr bwMode="auto">
            <a:xfrm>
              <a:off x="1728" y="1728"/>
              <a:ext cx="384" cy="442"/>
              <a:chOff x="4512" y="2256"/>
              <a:chExt cx="384" cy="442"/>
            </a:xfrm>
          </p:grpSpPr>
          <p:sp>
            <p:nvSpPr>
              <p:cNvPr id="678965" name="Freeform 53"/>
              <p:cNvSpPr>
                <a:spLocks/>
              </p:cNvSpPr>
              <p:nvPr/>
            </p:nvSpPr>
            <p:spPr bwMode="auto">
              <a:xfrm>
                <a:off x="4608" y="2304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rgbClr val="FF33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8966" name="Text Box 54"/>
              <p:cNvSpPr txBox="1">
                <a:spLocks noChangeArrowheads="1"/>
              </p:cNvSpPr>
              <p:nvPr/>
            </p:nvSpPr>
            <p:spPr bwMode="auto">
              <a:xfrm>
                <a:off x="4512" y="225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 </a:t>
                </a:r>
                <a:endParaRPr lang="ru-RU" sz="4000" b="1" i="1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78967" name="Text Box 55"/>
              <p:cNvSpPr txBox="1">
                <a:spLocks noChangeArrowheads="1"/>
              </p:cNvSpPr>
              <p:nvPr/>
            </p:nvSpPr>
            <p:spPr bwMode="auto">
              <a:xfrm>
                <a:off x="4512" y="2256"/>
                <a:ext cx="3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/>
                <a:r>
                  <a:rPr lang="en-US" sz="4000" b="1" i="1" dirty="0">
                    <a:solidFill>
                      <a:srgbClr val="7A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r>
                  <a:rPr lang="en-US" sz="4000" b="1" i="1" dirty="0">
                    <a:solidFill>
                      <a:srgbClr val="FF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 </a:t>
                </a:r>
                <a:endParaRPr lang="ru-RU" sz="4000" b="1" i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78968" name="Text Box 56"/>
            <p:cNvSpPr txBox="1">
              <a:spLocks noChangeArrowheads="1"/>
            </p:cNvSpPr>
            <p:nvPr/>
          </p:nvSpPr>
          <p:spPr bwMode="auto">
            <a:xfrm>
              <a:off x="4606" y="1700"/>
              <a:ext cx="590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</a:t>
              </a:r>
              <a:r>
                <a:rPr lang="en-US" sz="4000" b="1" i="1" dirty="0" smtClean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, </a:t>
              </a:r>
              <a:endParaRPr lang="ru-RU" sz="4000" b="1" i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78969" name="Text Box 57"/>
            <p:cNvSpPr txBox="1">
              <a:spLocks noChangeArrowheads="1"/>
            </p:cNvSpPr>
            <p:nvPr/>
          </p:nvSpPr>
          <p:spPr bwMode="auto">
            <a:xfrm>
              <a:off x="4986" y="1718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l </a:t>
              </a:r>
              <a:endParaRPr lang="ru-RU" sz="4000" b="1" i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sp>
        <p:nvSpPr>
          <p:cNvPr id="678981" name="Oval 69"/>
          <p:cNvSpPr>
            <a:spLocks noChangeArrowheads="1"/>
          </p:cNvSpPr>
          <p:nvPr/>
        </p:nvSpPr>
        <p:spPr bwMode="auto">
          <a:xfrm>
            <a:off x="2133600" y="2438400"/>
            <a:ext cx="3810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678982" name="Oval 70"/>
          <p:cNvSpPr>
            <a:spLocks noChangeArrowheads="1"/>
          </p:cNvSpPr>
          <p:nvPr/>
        </p:nvSpPr>
        <p:spPr bwMode="auto">
          <a:xfrm>
            <a:off x="2133600" y="3657600"/>
            <a:ext cx="3810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678983" name="Oval 71"/>
          <p:cNvSpPr>
            <a:spLocks noChangeArrowheads="1"/>
          </p:cNvSpPr>
          <p:nvPr/>
        </p:nvSpPr>
        <p:spPr bwMode="auto">
          <a:xfrm>
            <a:off x="2133600" y="5029200"/>
            <a:ext cx="3810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7491" y="188782"/>
            <a:ext cx="101775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Vektorlarni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ko‘paytirishning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021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8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78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789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78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78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78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78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500"/>
                                        <p:tgtEl>
                                          <p:spTgt spid="67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78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78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789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78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78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78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78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500"/>
                                        <p:tgtEl>
                                          <p:spTgt spid="678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78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78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789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678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678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78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78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500"/>
                                        <p:tgtEl>
                                          <p:spTgt spid="678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78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8941" grpId="0"/>
      <p:bldP spid="678942" grpId="0"/>
      <p:bldP spid="678943" grpId="0"/>
      <p:bldP spid="678981" grpId="0" animBg="1"/>
      <p:bldP spid="678982" grpId="0" animBg="1"/>
      <p:bldP spid="67898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2157" name="Group 173"/>
          <p:cNvGrpSpPr>
            <a:grpSpLocks/>
          </p:cNvGrpSpPr>
          <p:nvPr/>
        </p:nvGrpSpPr>
        <p:grpSpPr bwMode="auto">
          <a:xfrm>
            <a:off x="3670300" y="5105401"/>
            <a:ext cx="4916488" cy="671513"/>
            <a:chOff x="1352" y="3216"/>
            <a:chExt cx="3097" cy="423"/>
          </a:xfrm>
        </p:grpSpPr>
        <p:grpSp>
          <p:nvGrpSpPr>
            <p:cNvPr id="682156" name="Group 172"/>
            <p:cNvGrpSpPr>
              <a:grpSpLocks/>
            </p:cNvGrpSpPr>
            <p:nvPr/>
          </p:nvGrpSpPr>
          <p:grpSpPr bwMode="auto">
            <a:xfrm>
              <a:off x="1352" y="3264"/>
              <a:ext cx="3097" cy="375"/>
              <a:chOff x="1352" y="3264"/>
              <a:chExt cx="3097" cy="375"/>
            </a:xfrm>
          </p:grpSpPr>
          <p:sp>
            <p:nvSpPr>
              <p:cNvPr id="682103" name="Text Box 119"/>
              <p:cNvSpPr txBox="1">
                <a:spLocks noChangeArrowheads="1"/>
              </p:cNvSpPr>
              <p:nvPr/>
            </p:nvSpPr>
            <p:spPr bwMode="auto">
              <a:xfrm>
                <a:off x="4184" y="3264"/>
                <a:ext cx="265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 type="none" w="lg" len="lg"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 b="1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</a:t>
                </a:r>
                <a:endParaRPr lang="ru-RU" sz="2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2104" name="Freeform 120"/>
              <p:cNvSpPr>
                <a:spLocks/>
              </p:cNvSpPr>
              <p:nvPr/>
            </p:nvSpPr>
            <p:spPr bwMode="auto">
              <a:xfrm>
                <a:off x="1496" y="3296"/>
                <a:ext cx="2792" cy="16"/>
              </a:xfrm>
              <a:custGeom>
                <a:avLst/>
                <a:gdLst>
                  <a:gd name="T0" fmla="*/ 2792 w 2792"/>
                  <a:gd name="T1" fmla="*/ 0 h 16"/>
                  <a:gd name="T2" fmla="*/ 0 w 2792"/>
                  <a:gd name="T3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792" h="16">
                    <a:moveTo>
                      <a:pt x="2792" y="0"/>
                    </a:moveTo>
                    <a:lnTo>
                      <a:pt x="0" y="16"/>
                    </a:lnTo>
                  </a:path>
                </a:pathLst>
              </a:custGeom>
              <a:noFill/>
              <a:ln w="38100" cmpd="sng">
                <a:solidFill>
                  <a:srgbClr val="6600CC"/>
                </a:solidFill>
                <a:round/>
                <a:headEnd type="stealth" w="lg" len="lg"/>
                <a:tailEnd type="oval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82105" name="Text Box 121"/>
              <p:cNvSpPr txBox="1">
                <a:spLocks noChangeArrowheads="1"/>
              </p:cNvSpPr>
              <p:nvPr/>
            </p:nvSpPr>
            <p:spPr bwMode="auto">
              <a:xfrm>
                <a:off x="1352" y="3312"/>
                <a:ext cx="290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 type="none" w="lg" len="lg"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 b="1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O</a:t>
                </a:r>
                <a:endParaRPr lang="ru-RU" sz="2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682098" name="Freeform 114"/>
            <p:cNvSpPr>
              <a:spLocks/>
            </p:cNvSpPr>
            <p:nvPr/>
          </p:nvSpPr>
          <p:spPr bwMode="auto">
            <a:xfrm>
              <a:off x="1961" y="3216"/>
              <a:ext cx="464" cy="89"/>
            </a:xfrm>
            <a:custGeom>
              <a:avLst/>
              <a:gdLst>
                <a:gd name="T0" fmla="*/ 0 w 672"/>
                <a:gd name="T1" fmla="*/ 96 h 96"/>
                <a:gd name="T2" fmla="*/ 672 w 672"/>
                <a:gd name="T3" fmla="*/ 96 h 96"/>
                <a:gd name="T4" fmla="*/ 672 w 672"/>
                <a:gd name="T5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72" h="96">
                  <a:moveTo>
                    <a:pt x="0" y="96"/>
                  </a:moveTo>
                  <a:lnTo>
                    <a:pt x="672" y="96"/>
                  </a:lnTo>
                  <a:lnTo>
                    <a:pt x="672" y="0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2099" name="Freeform 115"/>
            <p:cNvSpPr>
              <a:spLocks/>
            </p:cNvSpPr>
            <p:nvPr/>
          </p:nvSpPr>
          <p:spPr bwMode="auto">
            <a:xfrm>
              <a:off x="2425" y="3216"/>
              <a:ext cx="465" cy="89"/>
            </a:xfrm>
            <a:custGeom>
              <a:avLst/>
              <a:gdLst>
                <a:gd name="T0" fmla="*/ 0 w 672"/>
                <a:gd name="T1" fmla="*/ 96 h 96"/>
                <a:gd name="T2" fmla="*/ 672 w 672"/>
                <a:gd name="T3" fmla="*/ 96 h 96"/>
                <a:gd name="T4" fmla="*/ 672 w 672"/>
                <a:gd name="T5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72" h="96">
                  <a:moveTo>
                    <a:pt x="0" y="96"/>
                  </a:moveTo>
                  <a:lnTo>
                    <a:pt x="672" y="96"/>
                  </a:lnTo>
                  <a:lnTo>
                    <a:pt x="672" y="0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2100" name="Freeform 116"/>
            <p:cNvSpPr>
              <a:spLocks/>
            </p:cNvSpPr>
            <p:nvPr/>
          </p:nvSpPr>
          <p:spPr bwMode="auto">
            <a:xfrm>
              <a:off x="2890" y="3216"/>
              <a:ext cx="465" cy="89"/>
            </a:xfrm>
            <a:custGeom>
              <a:avLst/>
              <a:gdLst>
                <a:gd name="T0" fmla="*/ 0 w 672"/>
                <a:gd name="T1" fmla="*/ 96 h 96"/>
                <a:gd name="T2" fmla="*/ 672 w 672"/>
                <a:gd name="T3" fmla="*/ 96 h 96"/>
                <a:gd name="T4" fmla="*/ 672 w 672"/>
                <a:gd name="T5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72" h="96">
                  <a:moveTo>
                    <a:pt x="0" y="96"/>
                  </a:moveTo>
                  <a:lnTo>
                    <a:pt x="672" y="96"/>
                  </a:lnTo>
                  <a:lnTo>
                    <a:pt x="672" y="0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2101" name="Freeform 117"/>
            <p:cNvSpPr>
              <a:spLocks/>
            </p:cNvSpPr>
            <p:nvPr/>
          </p:nvSpPr>
          <p:spPr bwMode="auto">
            <a:xfrm>
              <a:off x="3355" y="3216"/>
              <a:ext cx="465" cy="89"/>
            </a:xfrm>
            <a:custGeom>
              <a:avLst/>
              <a:gdLst>
                <a:gd name="T0" fmla="*/ 0 w 672"/>
                <a:gd name="T1" fmla="*/ 96 h 96"/>
                <a:gd name="T2" fmla="*/ 672 w 672"/>
                <a:gd name="T3" fmla="*/ 96 h 96"/>
                <a:gd name="T4" fmla="*/ 672 w 672"/>
                <a:gd name="T5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72" h="96">
                  <a:moveTo>
                    <a:pt x="0" y="96"/>
                  </a:moveTo>
                  <a:lnTo>
                    <a:pt x="672" y="96"/>
                  </a:lnTo>
                  <a:lnTo>
                    <a:pt x="672" y="0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2102" name="Freeform 118"/>
            <p:cNvSpPr>
              <a:spLocks/>
            </p:cNvSpPr>
            <p:nvPr/>
          </p:nvSpPr>
          <p:spPr bwMode="auto">
            <a:xfrm>
              <a:off x="3820" y="3216"/>
              <a:ext cx="464" cy="89"/>
            </a:xfrm>
            <a:custGeom>
              <a:avLst/>
              <a:gdLst>
                <a:gd name="T0" fmla="*/ 0 w 672"/>
                <a:gd name="T1" fmla="*/ 96 h 96"/>
                <a:gd name="T2" fmla="*/ 672 w 672"/>
                <a:gd name="T3" fmla="*/ 96 h 96"/>
                <a:gd name="T4" fmla="*/ 672 w 672"/>
                <a:gd name="T5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72" h="96">
                  <a:moveTo>
                    <a:pt x="0" y="96"/>
                  </a:moveTo>
                  <a:lnTo>
                    <a:pt x="672" y="96"/>
                  </a:lnTo>
                  <a:lnTo>
                    <a:pt x="672" y="0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2109" name="Freeform 125"/>
            <p:cNvSpPr>
              <a:spLocks/>
            </p:cNvSpPr>
            <p:nvPr/>
          </p:nvSpPr>
          <p:spPr bwMode="auto">
            <a:xfrm>
              <a:off x="1496" y="3216"/>
              <a:ext cx="465" cy="89"/>
            </a:xfrm>
            <a:custGeom>
              <a:avLst/>
              <a:gdLst>
                <a:gd name="T0" fmla="*/ 0 w 672"/>
                <a:gd name="T1" fmla="*/ 96 h 96"/>
                <a:gd name="T2" fmla="*/ 672 w 672"/>
                <a:gd name="T3" fmla="*/ 96 h 96"/>
                <a:gd name="T4" fmla="*/ 672 w 672"/>
                <a:gd name="T5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72" h="96">
                  <a:moveTo>
                    <a:pt x="0" y="96"/>
                  </a:moveTo>
                  <a:lnTo>
                    <a:pt x="672" y="96"/>
                  </a:lnTo>
                  <a:lnTo>
                    <a:pt x="672" y="0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2150" name="Group 166"/>
          <p:cNvGrpSpPr>
            <a:grpSpLocks/>
          </p:cNvGrpSpPr>
          <p:nvPr/>
        </p:nvGrpSpPr>
        <p:grpSpPr bwMode="auto">
          <a:xfrm>
            <a:off x="7543801" y="4632326"/>
            <a:ext cx="777875" cy="701675"/>
            <a:chOff x="618" y="1824"/>
            <a:chExt cx="490" cy="442"/>
          </a:xfrm>
        </p:grpSpPr>
        <p:grpSp>
          <p:nvGrpSpPr>
            <p:cNvPr id="682151" name="Group 167"/>
            <p:cNvGrpSpPr>
              <a:grpSpLocks/>
            </p:cNvGrpSpPr>
            <p:nvPr/>
          </p:nvGrpSpPr>
          <p:grpSpPr bwMode="auto">
            <a:xfrm>
              <a:off x="720" y="1824"/>
              <a:ext cx="288" cy="442"/>
              <a:chOff x="384" y="3168"/>
              <a:chExt cx="288" cy="442"/>
            </a:xfrm>
          </p:grpSpPr>
          <p:sp>
            <p:nvSpPr>
              <p:cNvPr id="682152" name="Text Box 168"/>
              <p:cNvSpPr txBox="1">
                <a:spLocks noChangeArrowheads="1"/>
              </p:cNvSpPr>
              <p:nvPr/>
            </p:nvSpPr>
            <p:spPr bwMode="auto">
              <a:xfrm>
                <a:off x="384" y="3168"/>
                <a:ext cx="28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</a:t>
                </a:r>
                <a:endParaRPr lang="ru-RU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2153" name="Freeform 169"/>
              <p:cNvSpPr>
                <a:spLocks/>
              </p:cNvSpPr>
              <p:nvPr/>
            </p:nvSpPr>
            <p:spPr bwMode="auto">
              <a:xfrm>
                <a:off x="480" y="3312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82154" name="Freeform 170"/>
            <p:cNvSpPr>
              <a:spLocks/>
            </p:cNvSpPr>
            <p:nvPr/>
          </p:nvSpPr>
          <p:spPr bwMode="auto">
            <a:xfrm>
              <a:off x="618" y="2208"/>
              <a:ext cx="490" cy="2"/>
            </a:xfrm>
            <a:custGeom>
              <a:avLst/>
              <a:gdLst>
                <a:gd name="T0" fmla="*/ 490 w 490"/>
                <a:gd name="T1" fmla="*/ 0 h 2"/>
                <a:gd name="T2" fmla="*/ 0 w 490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90" h="2">
                  <a:moveTo>
                    <a:pt x="490" y="0"/>
                  </a:moveTo>
                  <a:lnTo>
                    <a:pt x="0" y="2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stealth" w="lg" len="lg"/>
              <a:tailEnd type="oval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82038" name="Freeform 54"/>
          <p:cNvSpPr>
            <a:spLocks/>
          </p:cNvSpPr>
          <p:nvPr/>
        </p:nvSpPr>
        <p:spPr bwMode="auto">
          <a:xfrm>
            <a:off x="4700588" y="3124200"/>
            <a:ext cx="736600" cy="141288"/>
          </a:xfrm>
          <a:custGeom>
            <a:avLst/>
            <a:gdLst>
              <a:gd name="T0" fmla="*/ 0 w 672"/>
              <a:gd name="T1" fmla="*/ 96 h 96"/>
              <a:gd name="T2" fmla="*/ 672 w 672"/>
              <a:gd name="T3" fmla="*/ 96 h 96"/>
              <a:gd name="T4" fmla="*/ 672 w 672"/>
              <a:gd name="T5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72" h="96">
                <a:moveTo>
                  <a:pt x="0" y="96"/>
                </a:moveTo>
                <a:lnTo>
                  <a:pt x="672" y="96"/>
                </a:lnTo>
                <a:lnTo>
                  <a:pt x="672" y="0"/>
                </a:ln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2039" name="Freeform 55"/>
          <p:cNvSpPr>
            <a:spLocks/>
          </p:cNvSpPr>
          <p:nvPr/>
        </p:nvSpPr>
        <p:spPr bwMode="auto">
          <a:xfrm>
            <a:off x="5437189" y="3124200"/>
            <a:ext cx="738187" cy="141288"/>
          </a:xfrm>
          <a:custGeom>
            <a:avLst/>
            <a:gdLst>
              <a:gd name="T0" fmla="*/ 0 w 672"/>
              <a:gd name="T1" fmla="*/ 96 h 96"/>
              <a:gd name="T2" fmla="*/ 672 w 672"/>
              <a:gd name="T3" fmla="*/ 96 h 96"/>
              <a:gd name="T4" fmla="*/ 672 w 672"/>
              <a:gd name="T5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72" h="96">
                <a:moveTo>
                  <a:pt x="0" y="96"/>
                </a:moveTo>
                <a:lnTo>
                  <a:pt x="672" y="96"/>
                </a:lnTo>
                <a:lnTo>
                  <a:pt x="672" y="0"/>
                </a:ln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2040" name="Freeform 56"/>
          <p:cNvSpPr>
            <a:spLocks/>
          </p:cNvSpPr>
          <p:nvPr/>
        </p:nvSpPr>
        <p:spPr bwMode="auto">
          <a:xfrm>
            <a:off x="6175375" y="3124200"/>
            <a:ext cx="738188" cy="141288"/>
          </a:xfrm>
          <a:custGeom>
            <a:avLst/>
            <a:gdLst>
              <a:gd name="T0" fmla="*/ 0 w 672"/>
              <a:gd name="T1" fmla="*/ 96 h 96"/>
              <a:gd name="T2" fmla="*/ 672 w 672"/>
              <a:gd name="T3" fmla="*/ 96 h 96"/>
              <a:gd name="T4" fmla="*/ 672 w 672"/>
              <a:gd name="T5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72" h="96">
                <a:moveTo>
                  <a:pt x="0" y="96"/>
                </a:moveTo>
                <a:lnTo>
                  <a:pt x="672" y="96"/>
                </a:lnTo>
                <a:lnTo>
                  <a:pt x="672" y="0"/>
                </a:ln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2041" name="Freeform 57"/>
          <p:cNvSpPr>
            <a:spLocks/>
          </p:cNvSpPr>
          <p:nvPr/>
        </p:nvSpPr>
        <p:spPr bwMode="auto">
          <a:xfrm>
            <a:off x="6913564" y="3124200"/>
            <a:ext cx="738187" cy="141288"/>
          </a:xfrm>
          <a:custGeom>
            <a:avLst/>
            <a:gdLst>
              <a:gd name="T0" fmla="*/ 0 w 672"/>
              <a:gd name="T1" fmla="*/ 96 h 96"/>
              <a:gd name="T2" fmla="*/ 672 w 672"/>
              <a:gd name="T3" fmla="*/ 96 h 96"/>
              <a:gd name="T4" fmla="*/ 672 w 672"/>
              <a:gd name="T5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72" h="96">
                <a:moveTo>
                  <a:pt x="0" y="96"/>
                </a:moveTo>
                <a:lnTo>
                  <a:pt x="672" y="96"/>
                </a:lnTo>
                <a:lnTo>
                  <a:pt x="672" y="0"/>
                </a:ln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2042" name="Freeform 58"/>
          <p:cNvSpPr>
            <a:spLocks/>
          </p:cNvSpPr>
          <p:nvPr/>
        </p:nvSpPr>
        <p:spPr bwMode="auto">
          <a:xfrm>
            <a:off x="7651750" y="3124200"/>
            <a:ext cx="736600" cy="141288"/>
          </a:xfrm>
          <a:custGeom>
            <a:avLst/>
            <a:gdLst>
              <a:gd name="T0" fmla="*/ 0 w 672"/>
              <a:gd name="T1" fmla="*/ 96 h 96"/>
              <a:gd name="T2" fmla="*/ 672 w 672"/>
              <a:gd name="T3" fmla="*/ 96 h 96"/>
              <a:gd name="T4" fmla="*/ 672 w 672"/>
              <a:gd name="T5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72" h="96">
                <a:moveTo>
                  <a:pt x="0" y="96"/>
                </a:moveTo>
                <a:lnTo>
                  <a:pt x="672" y="96"/>
                </a:lnTo>
                <a:lnTo>
                  <a:pt x="672" y="0"/>
                </a:ln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1995" name="Text Box 11"/>
          <p:cNvSpPr txBox="1">
            <a:spLocks noChangeArrowheads="1"/>
          </p:cNvSpPr>
          <p:nvPr/>
        </p:nvSpPr>
        <p:spPr bwMode="auto">
          <a:xfrm>
            <a:off x="2209800" y="304800"/>
            <a:ext cx="7924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4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4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= 2, </a:t>
            </a:r>
            <a:r>
              <a:rPr lang="en-US" sz="4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l</a:t>
            </a:r>
            <a:r>
              <a:rPr lang="en-US" sz="4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4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3 </a:t>
            </a:r>
            <a:r>
              <a:rPr lang="en-US" sz="4000" b="1" i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4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40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81996" name="Group 12"/>
          <p:cNvGrpSpPr>
            <a:grpSpLocks/>
          </p:cNvGrpSpPr>
          <p:nvPr/>
        </p:nvGrpSpPr>
        <p:grpSpPr bwMode="auto">
          <a:xfrm>
            <a:off x="4038600" y="1660526"/>
            <a:ext cx="2362200" cy="701675"/>
            <a:chOff x="2640" y="3312"/>
            <a:chExt cx="1488" cy="442"/>
          </a:xfrm>
        </p:grpSpPr>
        <p:sp>
          <p:nvSpPr>
            <p:cNvPr id="681997" name="Text Box 13"/>
            <p:cNvSpPr txBox="1">
              <a:spLocks noChangeArrowheads="1"/>
            </p:cNvSpPr>
            <p:nvPr/>
          </p:nvSpPr>
          <p:spPr bwMode="auto">
            <a:xfrm>
              <a:off x="2640" y="3312"/>
              <a:ext cx="14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 (l a) </a:t>
              </a:r>
              <a:endParaRPr lang="ru-RU" sz="4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81998" name="Freeform 14"/>
            <p:cNvSpPr>
              <a:spLocks/>
            </p:cNvSpPr>
            <p:nvPr/>
          </p:nvSpPr>
          <p:spPr bwMode="auto">
            <a:xfrm>
              <a:off x="3511" y="3456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1999" name="Group 15"/>
          <p:cNvGrpSpPr>
            <a:grpSpLocks/>
          </p:cNvGrpSpPr>
          <p:nvPr/>
        </p:nvGrpSpPr>
        <p:grpSpPr bwMode="auto">
          <a:xfrm>
            <a:off x="2590800" y="1660526"/>
            <a:ext cx="2286000" cy="701675"/>
            <a:chOff x="528" y="2688"/>
            <a:chExt cx="1440" cy="442"/>
          </a:xfrm>
        </p:grpSpPr>
        <p:sp>
          <p:nvSpPr>
            <p:cNvPr id="682000" name="Text Box 16"/>
            <p:cNvSpPr txBox="1">
              <a:spLocks noChangeArrowheads="1"/>
            </p:cNvSpPr>
            <p:nvPr/>
          </p:nvSpPr>
          <p:spPr bwMode="auto">
            <a:xfrm>
              <a:off x="528" y="2688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(kl)a =  </a:t>
              </a:r>
              <a:endParaRPr lang="ru-RU" sz="4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82001" name="Freeform 17"/>
            <p:cNvSpPr>
              <a:spLocks/>
            </p:cNvSpPr>
            <p:nvPr/>
          </p:nvSpPr>
          <p:spPr bwMode="auto">
            <a:xfrm>
              <a:off x="1296" y="2832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82002" name="Text Box 18"/>
          <p:cNvSpPr txBox="1">
            <a:spLocks noChangeArrowheads="1"/>
          </p:cNvSpPr>
          <p:nvPr/>
        </p:nvSpPr>
        <p:spPr bwMode="auto">
          <a:xfrm>
            <a:off x="6096000" y="1812925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1" i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Guruhlash</a:t>
            </a:r>
            <a:r>
              <a:rPr lang="en-US" sz="2400" b="1" i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qonuni</a:t>
            </a:r>
            <a:endParaRPr lang="ru-RU" sz="2400" b="1" i="1" dirty="0">
              <a:solidFill>
                <a:srgbClr val="6600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82031" name="Oval 47"/>
          <p:cNvSpPr>
            <a:spLocks noChangeArrowheads="1"/>
          </p:cNvSpPr>
          <p:nvPr/>
        </p:nvSpPr>
        <p:spPr bwMode="auto">
          <a:xfrm>
            <a:off x="2133600" y="1660525"/>
            <a:ext cx="3810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682035" name="Text Box 51"/>
          <p:cNvSpPr txBox="1">
            <a:spLocks noChangeArrowheads="1"/>
          </p:cNvSpPr>
          <p:nvPr/>
        </p:nvSpPr>
        <p:spPr bwMode="auto">
          <a:xfrm>
            <a:off x="8229600" y="3200401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B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82036" name="Freeform 52"/>
          <p:cNvSpPr>
            <a:spLocks/>
          </p:cNvSpPr>
          <p:nvPr/>
        </p:nvSpPr>
        <p:spPr bwMode="auto">
          <a:xfrm>
            <a:off x="3962400" y="3251200"/>
            <a:ext cx="4432300" cy="25400"/>
          </a:xfrm>
          <a:custGeom>
            <a:avLst/>
            <a:gdLst>
              <a:gd name="T0" fmla="*/ 2792 w 2792"/>
              <a:gd name="T1" fmla="*/ 0 h 16"/>
              <a:gd name="T2" fmla="*/ 0 w 2792"/>
              <a:gd name="T3" fmla="*/ 16 h 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792" h="16">
                <a:moveTo>
                  <a:pt x="2792" y="0"/>
                </a:moveTo>
                <a:lnTo>
                  <a:pt x="0" y="16"/>
                </a:lnTo>
              </a:path>
            </a:pathLst>
          </a:custGeom>
          <a:noFill/>
          <a:ln w="38100" cmpd="sng">
            <a:solidFill>
              <a:srgbClr val="6600CC"/>
            </a:solidFill>
            <a:round/>
            <a:headEnd type="stealth" w="lg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2048" name="Text Box 64"/>
          <p:cNvSpPr txBox="1">
            <a:spLocks noChangeArrowheads="1"/>
          </p:cNvSpPr>
          <p:nvPr/>
        </p:nvSpPr>
        <p:spPr bwMode="auto">
          <a:xfrm>
            <a:off x="3733801" y="3276601"/>
            <a:ext cx="46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O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grpSp>
        <p:nvGrpSpPr>
          <p:cNvPr id="682081" name="Group 97"/>
          <p:cNvGrpSpPr>
            <a:grpSpLocks/>
          </p:cNvGrpSpPr>
          <p:nvPr/>
        </p:nvGrpSpPr>
        <p:grpSpPr bwMode="auto">
          <a:xfrm>
            <a:off x="3949701" y="3200401"/>
            <a:ext cx="2511425" cy="519113"/>
            <a:chOff x="616" y="2160"/>
            <a:chExt cx="1582" cy="327"/>
          </a:xfrm>
        </p:grpSpPr>
        <p:sp>
          <p:nvSpPr>
            <p:cNvPr id="682034" name="Text Box 50"/>
            <p:cNvSpPr txBox="1">
              <a:spLocks noChangeArrowheads="1"/>
            </p:cNvSpPr>
            <p:nvPr/>
          </p:nvSpPr>
          <p:spPr bwMode="auto">
            <a:xfrm>
              <a:off x="1920" y="2160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endParaRPr lang="ru-RU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82056" name="Freeform 72"/>
            <p:cNvSpPr>
              <a:spLocks/>
            </p:cNvSpPr>
            <p:nvPr/>
          </p:nvSpPr>
          <p:spPr bwMode="auto">
            <a:xfrm>
              <a:off x="616" y="2208"/>
              <a:ext cx="1408" cy="1"/>
            </a:xfrm>
            <a:custGeom>
              <a:avLst/>
              <a:gdLst>
                <a:gd name="T0" fmla="*/ 1408 w 1408"/>
                <a:gd name="T1" fmla="*/ 0 h 1"/>
                <a:gd name="T2" fmla="*/ 0 w 1408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8" h="1">
                  <a:moveTo>
                    <a:pt x="1408" y="0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0099CC"/>
              </a:solidFill>
              <a:round/>
              <a:headEnd type="stealth" w="lg" len="lg"/>
              <a:tailEnd type="oval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82037" name="Freeform 53"/>
          <p:cNvSpPr>
            <a:spLocks/>
          </p:cNvSpPr>
          <p:nvPr/>
        </p:nvSpPr>
        <p:spPr bwMode="auto">
          <a:xfrm>
            <a:off x="3962400" y="3124200"/>
            <a:ext cx="738188" cy="141288"/>
          </a:xfrm>
          <a:custGeom>
            <a:avLst/>
            <a:gdLst>
              <a:gd name="T0" fmla="*/ 0 w 672"/>
              <a:gd name="T1" fmla="*/ 96 h 96"/>
              <a:gd name="T2" fmla="*/ 672 w 672"/>
              <a:gd name="T3" fmla="*/ 96 h 96"/>
              <a:gd name="T4" fmla="*/ 672 w 672"/>
              <a:gd name="T5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72" h="96">
                <a:moveTo>
                  <a:pt x="0" y="96"/>
                </a:moveTo>
                <a:lnTo>
                  <a:pt x="672" y="96"/>
                </a:lnTo>
                <a:lnTo>
                  <a:pt x="672" y="0"/>
                </a:lnTo>
              </a:path>
            </a:pathLst>
          </a:custGeom>
          <a:noFill/>
          <a:ln w="9525" cap="flat" cmpd="sng">
            <a:solidFill>
              <a:schemeClr val="tx2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82071" name="Group 87"/>
          <p:cNvGrpSpPr>
            <a:grpSpLocks/>
          </p:cNvGrpSpPr>
          <p:nvPr/>
        </p:nvGrpSpPr>
        <p:grpSpPr bwMode="auto">
          <a:xfrm>
            <a:off x="4343400" y="3962400"/>
            <a:ext cx="2895600" cy="457200"/>
            <a:chOff x="864" y="2736"/>
            <a:chExt cx="1824" cy="288"/>
          </a:xfrm>
        </p:grpSpPr>
        <p:sp>
          <p:nvSpPr>
            <p:cNvPr id="682058" name="Text Box 74"/>
            <p:cNvSpPr txBox="1">
              <a:spLocks noChangeArrowheads="1"/>
            </p:cNvSpPr>
            <p:nvPr/>
          </p:nvSpPr>
          <p:spPr bwMode="auto">
            <a:xfrm>
              <a:off x="864" y="27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</a:t>
              </a:r>
              <a:r>
                <a: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</a:t>
              </a: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 2OA</a:t>
              </a:r>
              <a:endParaRPr lang="ru-RU" sz="24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682059" name="Line 75"/>
            <p:cNvSpPr>
              <a:spLocks noChangeShapeType="1"/>
            </p:cNvSpPr>
            <p:nvPr/>
          </p:nvSpPr>
          <p:spPr bwMode="auto">
            <a:xfrm>
              <a:off x="960" y="273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2063" name="Line 79"/>
            <p:cNvSpPr>
              <a:spLocks noChangeShapeType="1"/>
            </p:cNvSpPr>
            <p:nvPr/>
          </p:nvSpPr>
          <p:spPr bwMode="auto">
            <a:xfrm>
              <a:off x="1536" y="273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2080" name="Group 96"/>
          <p:cNvGrpSpPr>
            <a:grpSpLocks/>
          </p:cNvGrpSpPr>
          <p:nvPr/>
        </p:nvGrpSpPr>
        <p:grpSpPr bwMode="auto">
          <a:xfrm>
            <a:off x="5867400" y="3735389"/>
            <a:ext cx="1447800" cy="701675"/>
            <a:chOff x="1824" y="2593"/>
            <a:chExt cx="912" cy="442"/>
          </a:xfrm>
        </p:grpSpPr>
        <p:sp>
          <p:nvSpPr>
            <p:cNvPr id="682073" name="Text Box 89"/>
            <p:cNvSpPr txBox="1">
              <a:spLocks noChangeArrowheads="1"/>
            </p:cNvSpPr>
            <p:nvPr/>
          </p:nvSpPr>
          <p:spPr bwMode="auto">
            <a:xfrm>
              <a:off x="1824" y="2726"/>
              <a:ext cx="9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 2(</a:t>
              </a:r>
              <a:r>
                <a:rPr lang="en-US" sz="2400" b="1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 </a:t>
              </a:r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)</a:t>
              </a:r>
              <a:endParaRPr lang="ru-RU" sz="24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pSp>
          <p:nvGrpSpPr>
            <p:cNvPr id="682076" name="Group 92"/>
            <p:cNvGrpSpPr>
              <a:grpSpLocks/>
            </p:cNvGrpSpPr>
            <p:nvPr/>
          </p:nvGrpSpPr>
          <p:grpSpPr bwMode="auto">
            <a:xfrm>
              <a:off x="2223" y="2593"/>
              <a:ext cx="288" cy="442"/>
              <a:chOff x="303" y="3169"/>
              <a:chExt cx="288" cy="442"/>
            </a:xfrm>
          </p:grpSpPr>
          <p:sp>
            <p:nvSpPr>
              <p:cNvPr id="682077" name="Text Box 93"/>
              <p:cNvSpPr txBox="1">
                <a:spLocks noChangeArrowheads="1"/>
              </p:cNvSpPr>
              <p:nvPr/>
            </p:nvSpPr>
            <p:spPr bwMode="auto">
              <a:xfrm>
                <a:off x="303" y="3169"/>
                <a:ext cx="28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r>
                  <a:rPr lang="en-US" sz="40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 </a:t>
                </a:r>
                <a:endParaRPr lang="ru-RU" sz="40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2078" name="Freeform 94"/>
              <p:cNvSpPr>
                <a:spLocks/>
              </p:cNvSpPr>
              <p:nvPr/>
            </p:nvSpPr>
            <p:spPr bwMode="auto">
              <a:xfrm>
                <a:off x="344" y="3279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82083" name="Group 99"/>
          <p:cNvGrpSpPr>
            <a:grpSpLocks/>
          </p:cNvGrpSpPr>
          <p:nvPr/>
        </p:nvGrpSpPr>
        <p:grpSpPr bwMode="auto">
          <a:xfrm>
            <a:off x="4648201" y="2667001"/>
            <a:ext cx="777875" cy="701675"/>
            <a:chOff x="618" y="1824"/>
            <a:chExt cx="490" cy="442"/>
          </a:xfrm>
        </p:grpSpPr>
        <p:grpSp>
          <p:nvGrpSpPr>
            <p:cNvPr id="682084" name="Group 100"/>
            <p:cNvGrpSpPr>
              <a:grpSpLocks/>
            </p:cNvGrpSpPr>
            <p:nvPr/>
          </p:nvGrpSpPr>
          <p:grpSpPr bwMode="auto">
            <a:xfrm>
              <a:off x="720" y="1824"/>
              <a:ext cx="288" cy="442"/>
              <a:chOff x="384" y="3168"/>
              <a:chExt cx="288" cy="442"/>
            </a:xfrm>
          </p:grpSpPr>
          <p:sp>
            <p:nvSpPr>
              <p:cNvPr id="682085" name="Text Box 101"/>
              <p:cNvSpPr txBox="1">
                <a:spLocks noChangeArrowheads="1"/>
              </p:cNvSpPr>
              <p:nvPr/>
            </p:nvSpPr>
            <p:spPr bwMode="auto">
              <a:xfrm>
                <a:off x="384" y="3168"/>
                <a:ext cx="28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</a:t>
                </a:r>
                <a:endParaRPr lang="ru-RU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2086" name="Freeform 102"/>
              <p:cNvSpPr>
                <a:spLocks/>
              </p:cNvSpPr>
              <p:nvPr/>
            </p:nvSpPr>
            <p:spPr bwMode="auto">
              <a:xfrm>
                <a:off x="480" y="3312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82087" name="Freeform 103"/>
            <p:cNvSpPr>
              <a:spLocks/>
            </p:cNvSpPr>
            <p:nvPr/>
          </p:nvSpPr>
          <p:spPr bwMode="auto">
            <a:xfrm>
              <a:off x="618" y="2208"/>
              <a:ext cx="490" cy="2"/>
            </a:xfrm>
            <a:custGeom>
              <a:avLst/>
              <a:gdLst>
                <a:gd name="T0" fmla="*/ 490 w 490"/>
                <a:gd name="T1" fmla="*/ 0 h 2"/>
                <a:gd name="T2" fmla="*/ 0 w 490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90" h="2">
                  <a:moveTo>
                    <a:pt x="490" y="0"/>
                  </a:moveTo>
                  <a:lnTo>
                    <a:pt x="0" y="2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stealth" w="lg" len="lg"/>
              <a:tailEnd type="oval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2093" name="Group 109"/>
          <p:cNvGrpSpPr>
            <a:grpSpLocks/>
          </p:cNvGrpSpPr>
          <p:nvPr/>
        </p:nvGrpSpPr>
        <p:grpSpPr bwMode="auto">
          <a:xfrm>
            <a:off x="2057401" y="2667001"/>
            <a:ext cx="777875" cy="701675"/>
            <a:chOff x="618" y="1824"/>
            <a:chExt cx="490" cy="442"/>
          </a:xfrm>
        </p:grpSpPr>
        <p:grpSp>
          <p:nvGrpSpPr>
            <p:cNvPr id="682094" name="Group 110"/>
            <p:cNvGrpSpPr>
              <a:grpSpLocks/>
            </p:cNvGrpSpPr>
            <p:nvPr/>
          </p:nvGrpSpPr>
          <p:grpSpPr bwMode="auto">
            <a:xfrm>
              <a:off x="720" y="1824"/>
              <a:ext cx="288" cy="442"/>
              <a:chOff x="384" y="3168"/>
              <a:chExt cx="288" cy="442"/>
            </a:xfrm>
          </p:grpSpPr>
          <p:sp>
            <p:nvSpPr>
              <p:cNvPr id="682095" name="Text Box 111"/>
              <p:cNvSpPr txBox="1">
                <a:spLocks noChangeArrowheads="1"/>
              </p:cNvSpPr>
              <p:nvPr/>
            </p:nvSpPr>
            <p:spPr bwMode="auto">
              <a:xfrm>
                <a:off x="384" y="3168"/>
                <a:ext cx="28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</a:t>
                </a:r>
                <a:endParaRPr lang="ru-RU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2096" name="Freeform 112"/>
              <p:cNvSpPr>
                <a:spLocks/>
              </p:cNvSpPr>
              <p:nvPr/>
            </p:nvSpPr>
            <p:spPr bwMode="auto">
              <a:xfrm>
                <a:off x="480" y="3312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82097" name="Freeform 113"/>
            <p:cNvSpPr>
              <a:spLocks/>
            </p:cNvSpPr>
            <p:nvPr/>
          </p:nvSpPr>
          <p:spPr bwMode="auto">
            <a:xfrm>
              <a:off x="618" y="2208"/>
              <a:ext cx="490" cy="2"/>
            </a:xfrm>
            <a:custGeom>
              <a:avLst/>
              <a:gdLst>
                <a:gd name="T0" fmla="*/ 490 w 490"/>
                <a:gd name="T1" fmla="*/ 0 h 2"/>
                <a:gd name="T2" fmla="*/ 0 w 490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90" h="2">
                  <a:moveTo>
                    <a:pt x="490" y="0"/>
                  </a:moveTo>
                  <a:lnTo>
                    <a:pt x="0" y="2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stealth" w="lg" len="lg"/>
              <a:tailEnd type="oval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2110" name="Group 126"/>
          <p:cNvGrpSpPr>
            <a:grpSpLocks/>
          </p:cNvGrpSpPr>
          <p:nvPr/>
        </p:nvGrpSpPr>
        <p:grpSpPr bwMode="auto">
          <a:xfrm>
            <a:off x="3889376" y="4648201"/>
            <a:ext cx="777875" cy="701675"/>
            <a:chOff x="618" y="1824"/>
            <a:chExt cx="490" cy="442"/>
          </a:xfrm>
        </p:grpSpPr>
        <p:grpSp>
          <p:nvGrpSpPr>
            <p:cNvPr id="682111" name="Group 127"/>
            <p:cNvGrpSpPr>
              <a:grpSpLocks/>
            </p:cNvGrpSpPr>
            <p:nvPr/>
          </p:nvGrpSpPr>
          <p:grpSpPr bwMode="auto">
            <a:xfrm>
              <a:off x="720" y="1824"/>
              <a:ext cx="288" cy="442"/>
              <a:chOff x="384" y="3168"/>
              <a:chExt cx="288" cy="442"/>
            </a:xfrm>
          </p:grpSpPr>
          <p:sp>
            <p:nvSpPr>
              <p:cNvPr id="682112" name="Text Box 128"/>
              <p:cNvSpPr txBox="1">
                <a:spLocks noChangeArrowheads="1"/>
              </p:cNvSpPr>
              <p:nvPr/>
            </p:nvSpPr>
            <p:spPr bwMode="auto">
              <a:xfrm>
                <a:off x="384" y="3168"/>
                <a:ext cx="28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</a:t>
                </a:r>
                <a:endParaRPr lang="ru-RU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2113" name="Freeform 129"/>
              <p:cNvSpPr>
                <a:spLocks/>
              </p:cNvSpPr>
              <p:nvPr/>
            </p:nvSpPr>
            <p:spPr bwMode="auto">
              <a:xfrm>
                <a:off x="480" y="3312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82114" name="Freeform 130"/>
            <p:cNvSpPr>
              <a:spLocks/>
            </p:cNvSpPr>
            <p:nvPr/>
          </p:nvSpPr>
          <p:spPr bwMode="auto">
            <a:xfrm>
              <a:off x="618" y="2208"/>
              <a:ext cx="490" cy="2"/>
            </a:xfrm>
            <a:custGeom>
              <a:avLst/>
              <a:gdLst>
                <a:gd name="T0" fmla="*/ 490 w 490"/>
                <a:gd name="T1" fmla="*/ 0 h 2"/>
                <a:gd name="T2" fmla="*/ 0 w 490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90" h="2">
                  <a:moveTo>
                    <a:pt x="490" y="0"/>
                  </a:moveTo>
                  <a:lnTo>
                    <a:pt x="0" y="2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stealth" w="lg" len="lg"/>
              <a:tailEnd type="oval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2155" name="Group 171"/>
          <p:cNvGrpSpPr>
            <a:grpSpLocks/>
          </p:cNvGrpSpPr>
          <p:nvPr/>
        </p:nvGrpSpPr>
        <p:grpSpPr bwMode="auto">
          <a:xfrm>
            <a:off x="4279900" y="5867401"/>
            <a:ext cx="2895600" cy="701675"/>
            <a:chOff x="1736" y="3696"/>
            <a:chExt cx="1824" cy="442"/>
          </a:xfrm>
        </p:grpSpPr>
        <p:sp>
          <p:nvSpPr>
            <p:cNvPr id="682117" name="Line 133"/>
            <p:cNvSpPr>
              <a:spLocks noChangeShapeType="1"/>
            </p:cNvSpPr>
            <p:nvPr/>
          </p:nvSpPr>
          <p:spPr bwMode="auto">
            <a:xfrm>
              <a:off x="1832" y="38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82138" name="Group 154"/>
            <p:cNvGrpSpPr>
              <a:grpSpLocks/>
            </p:cNvGrpSpPr>
            <p:nvPr/>
          </p:nvGrpSpPr>
          <p:grpSpPr bwMode="auto">
            <a:xfrm>
              <a:off x="1736" y="3696"/>
              <a:ext cx="1824" cy="442"/>
              <a:chOff x="1736" y="3696"/>
              <a:chExt cx="1824" cy="442"/>
            </a:xfrm>
          </p:grpSpPr>
          <p:sp>
            <p:nvSpPr>
              <p:cNvPr id="682116" name="Text Box 132"/>
              <p:cNvSpPr txBox="1">
                <a:spLocks noChangeArrowheads="1"/>
              </p:cNvSpPr>
              <p:nvPr/>
            </p:nvSpPr>
            <p:spPr bwMode="auto">
              <a:xfrm>
                <a:off x="1736" y="3840"/>
                <a:ext cx="182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4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O</a:t>
                </a:r>
                <a:r>
                  <a:rPr lang="ru-RU" sz="24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В</a:t>
                </a:r>
                <a:r>
                  <a:rPr lang="en-US" sz="24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 = 6</a:t>
                </a:r>
                <a:endPara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grpSp>
            <p:nvGrpSpPr>
              <p:cNvPr id="682121" name="Group 137"/>
              <p:cNvGrpSpPr>
                <a:grpSpLocks/>
              </p:cNvGrpSpPr>
              <p:nvPr/>
            </p:nvGrpSpPr>
            <p:grpSpPr bwMode="auto">
              <a:xfrm>
                <a:off x="2352" y="3696"/>
                <a:ext cx="336" cy="442"/>
                <a:chOff x="384" y="3168"/>
                <a:chExt cx="288" cy="407"/>
              </a:xfrm>
            </p:grpSpPr>
            <p:sp>
              <p:nvSpPr>
                <p:cNvPr id="682122" name="Text Box 138"/>
                <p:cNvSpPr txBox="1">
                  <a:spLocks noChangeArrowheads="1"/>
                </p:cNvSpPr>
                <p:nvPr/>
              </p:nvSpPr>
              <p:spPr bwMode="auto">
                <a:xfrm>
                  <a:off x="384" y="3168"/>
                  <a:ext cx="288" cy="40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4000" b="1" i="1" dirty="0">
                      <a:solidFill>
                        <a:srgbClr val="C0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a</a:t>
                  </a:r>
                  <a:r>
                    <a:rPr lang="en-US" sz="4000" b="1" i="1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</a:t>
                  </a:r>
                  <a:endParaRPr lang="ru-RU" sz="40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682123" name="Freeform 139"/>
                <p:cNvSpPr>
                  <a:spLocks/>
                </p:cNvSpPr>
                <p:nvPr/>
              </p:nvSpPr>
              <p:spPr bwMode="auto">
                <a:xfrm>
                  <a:off x="480" y="3312"/>
                  <a:ext cx="185" cy="1"/>
                </a:xfrm>
                <a:custGeom>
                  <a:avLst/>
                  <a:gdLst>
                    <a:gd name="T0" fmla="*/ 0 w 185"/>
                    <a:gd name="T1" fmla="*/ 0 h 1"/>
                    <a:gd name="T2" fmla="*/ 185 w 185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5" h="1">
                      <a:moveTo>
                        <a:pt x="0" y="0"/>
                      </a:moveTo>
                      <a:lnTo>
                        <a:pt x="185" y="0"/>
                      </a:lnTo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682124" name="Group 140"/>
          <p:cNvGrpSpPr>
            <a:grpSpLocks/>
          </p:cNvGrpSpPr>
          <p:nvPr/>
        </p:nvGrpSpPr>
        <p:grpSpPr bwMode="auto">
          <a:xfrm>
            <a:off x="4584701" y="4648201"/>
            <a:ext cx="777875" cy="701675"/>
            <a:chOff x="618" y="1824"/>
            <a:chExt cx="490" cy="442"/>
          </a:xfrm>
        </p:grpSpPr>
        <p:grpSp>
          <p:nvGrpSpPr>
            <p:cNvPr id="682125" name="Group 141"/>
            <p:cNvGrpSpPr>
              <a:grpSpLocks/>
            </p:cNvGrpSpPr>
            <p:nvPr/>
          </p:nvGrpSpPr>
          <p:grpSpPr bwMode="auto">
            <a:xfrm>
              <a:off x="720" y="1824"/>
              <a:ext cx="288" cy="442"/>
              <a:chOff x="384" y="3168"/>
              <a:chExt cx="288" cy="442"/>
            </a:xfrm>
          </p:grpSpPr>
          <p:sp>
            <p:nvSpPr>
              <p:cNvPr id="682126" name="Text Box 142"/>
              <p:cNvSpPr txBox="1">
                <a:spLocks noChangeArrowheads="1"/>
              </p:cNvSpPr>
              <p:nvPr/>
            </p:nvSpPr>
            <p:spPr bwMode="auto">
              <a:xfrm>
                <a:off x="384" y="3168"/>
                <a:ext cx="28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</a:t>
                </a:r>
                <a:endParaRPr lang="ru-RU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2127" name="Freeform 143"/>
              <p:cNvSpPr>
                <a:spLocks/>
              </p:cNvSpPr>
              <p:nvPr/>
            </p:nvSpPr>
            <p:spPr bwMode="auto">
              <a:xfrm>
                <a:off x="480" y="3312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82128" name="Freeform 144"/>
            <p:cNvSpPr>
              <a:spLocks/>
            </p:cNvSpPr>
            <p:nvPr/>
          </p:nvSpPr>
          <p:spPr bwMode="auto">
            <a:xfrm>
              <a:off x="618" y="2208"/>
              <a:ext cx="490" cy="2"/>
            </a:xfrm>
            <a:custGeom>
              <a:avLst/>
              <a:gdLst>
                <a:gd name="T0" fmla="*/ 490 w 490"/>
                <a:gd name="T1" fmla="*/ 0 h 2"/>
                <a:gd name="T2" fmla="*/ 0 w 490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90" h="2">
                  <a:moveTo>
                    <a:pt x="490" y="0"/>
                  </a:moveTo>
                  <a:lnTo>
                    <a:pt x="0" y="2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stealth" w="lg" len="lg"/>
              <a:tailEnd type="oval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2129" name="Group 145"/>
          <p:cNvGrpSpPr>
            <a:grpSpLocks/>
          </p:cNvGrpSpPr>
          <p:nvPr/>
        </p:nvGrpSpPr>
        <p:grpSpPr bwMode="auto">
          <a:xfrm>
            <a:off x="5410201" y="4632326"/>
            <a:ext cx="777875" cy="701675"/>
            <a:chOff x="618" y="1824"/>
            <a:chExt cx="490" cy="442"/>
          </a:xfrm>
        </p:grpSpPr>
        <p:grpSp>
          <p:nvGrpSpPr>
            <p:cNvPr id="682130" name="Group 146"/>
            <p:cNvGrpSpPr>
              <a:grpSpLocks/>
            </p:cNvGrpSpPr>
            <p:nvPr/>
          </p:nvGrpSpPr>
          <p:grpSpPr bwMode="auto">
            <a:xfrm>
              <a:off x="720" y="1824"/>
              <a:ext cx="288" cy="442"/>
              <a:chOff x="384" y="3168"/>
              <a:chExt cx="288" cy="442"/>
            </a:xfrm>
          </p:grpSpPr>
          <p:sp>
            <p:nvSpPr>
              <p:cNvPr id="682131" name="Text Box 147"/>
              <p:cNvSpPr txBox="1">
                <a:spLocks noChangeArrowheads="1"/>
              </p:cNvSpPr>
              <p:nvPr/>
            </p:nvSpPr>
            <p:spPr bwMode="auto">
              <a:xfrm>
                <a:off x="384" y="3168"/>
                <a:ext cx="28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</a:t>
                </a:r>
                <a:endParaRPr lang="ru-RU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2132" name="Freeform 148"/>
              <p:cNvSpPr>
                <a:spLocks/>
              </p:cNvSpPr>
              <p:nvPr/>
            </p:nvSpPr>
            <p:spPr bwMode="auto">
              <a:xfrm>
                <a:off x="480" y="3312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82133" name="Freeform 149"/>
            <p:cNvSpPr>
              <a:spLocks/>
            </p:cNvSpPr>
            <p:nvPr/>
          </p:nvSpPr>
          <p:spPr bwMode="auto">
            <a:xfrm>
              <a:off x="618" y="2208"/>
              <a:ext cx="490" cy="2"/>
            </a:xfrm>
            <a:custGeom>
              <a:avLst/>
              <a:gdLst>
                <a:gd name="T0" fmla="*/ 490 w 490"/>
                <a:gd name="T1" fmla="*/ 0 h 2"/>
                <a:gd name="T2" fmla="*/ 0 w 490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90" h="2">
                  <a:moveTo>
                    <a:pt x="490" y="0"/>
                  </a:moveTo>
                  <a:lnTo>
                    <a:pt x="0" y="2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stealth" w="lg" len="lg"/>
              <a:tailEnd type="oval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2139" name="Group 155"/>
          <p:cNvGrpSpPr>
            <a:grpSpLocks/>
          </p:cNvGrpSpPr>
          <p:nvPr/>
        </p:nvGrpSpPr>
        <p:grpSpPr bwMode="auto">
          <a:xfrm>
            <a:off x="5651501" y="5895976"/>
            <a:ext cx="1563688" cy="733425"/>
            <a:chOff x="2592" y="3714"/>
            <a:chExt cx="985" cy="462"/>
          </a:xfrm>
        </p:grpSpPr>
        <p:sp>
          <p:nvSpPr>
            <p:cNvPr id="682120" name="Text Box 136"/>
            <p:cNvSpPr txBox="1">
              <a:spLocks noChangeArrowheads="1"/>
            </p:cNvSpPr>
            <p:nvPr/>
          </p:nvSpPr>
          <p:spPr bwMode="auto">
            <a:xfrm>
              <a:off x="2592" y="3840"/>
              <a:ext cx="9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 (</a:t>
              </a:r>
              <a:r>
                <a:rPr lang="en-US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    </a:t>
              </a:r>
              <a:r>
                <a:rPr lang="en-US" sz="2400" b="1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</a:t>
              </a:r>
              <a:r>
                <a:rPr lang="en-US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)</a:t>
              </a:r>
              <a:endParaRPr lang="ru-RU" sz="2400" b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aphicFrame>
          <p:nvGraphicFramePr>
            <p:cNvPr id="682134" name="Object 150"/>
            <p:cNvGraphicFramePr>
              <a:graphicFrameLocks noChangeAspect="1"/>
            </p:cNvGraphicFramePr>
            <p:nvPr/>
          </p:nvGraphicFramePr>
          <p:xfrm>
            <a:off x="2976" y="3888"/>
            <a:ext cx="210" cy="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07" name="Формула" r:id="rId4" imgW="101520" imgH="139680" progId="Equation.3">
                    <p:embed/>
                  </p:oleObj>
                </mc:Choice>
                <mc:Fallback>
                  <p:oleObj name="Формула" r:id="rId4" imgW="1015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6" y="3888"/>
                          <a:ext cx="210" cy="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82135" name="Group 151"/>
            <p:cNvGrpSpPr>
              <a:grpSpLocks/>
            </p:cNvGrpSpPr>
            <p:nvPr/>
          </p:nvGrpSpPr>
          <p:grpSpPr bwMode="auto">
            <a:xfrm>
              <a:off x="3241" y="3714"/>
              <a:ext cx="336" cy="442"/>
              <a:chOff x="405" y="3185"/>
              <a:chExt cx="288" cy="407"/>
            </a:xfrm>
          </p:grpSpPr>
          <p:sp>
            <p:nvSpPr>
              <p:cNvPr id="682136" name="Text Box 152"/>
              <p:cNvSpPr txBox="1">
                <a:spLocks noChangeArrowheads="1"/>
              </p:cNvSpPr>
              <p:nvPr/>
            </p:nvSpPr>
            <p:spPr bwMode="auto">
              <a:xfrm>
                <a:off x="405" y="3185"/>
                <a:ext cx="288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r>
                  <a:rPr lang="en-US" sz="40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 </a:t>
                </a:r>
                <a:endParaRPr lang="ru-RU" sz="40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2137" name="Freeform 153"/>
              <p:cNvSpPr>
                <a:spLocks/>
              </p:cNvSpPr>
              <p:nvPr/>
            </p:nvSpPr>
            <p:spPr bwMode="auto">
              <a:xfrm>
                <a:off x="480" y="3312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82140" name="Group 156"/>
          <p:cNvGrpSpPr>
            <a:grpSpLocks/>
          </p:cNvGrpSpPr>
          <p:nvPr/>
        </p:nvGrpSpPr>
        <p:grpSpPr bwMode="auto">
          <a:xfrm>
            <a:off x="6096001" y="4632326"/>
            <a:ext cx="777875" cy="701675"/>
            <a:chOff x="618" y="1824"/>
            <a:chExt cx="490" cy="442"/>
          </a:xfrm>
        </p:grpSpPr>
        <p:grpSp>
          <p:nvGrpSpPr>
            <p:cNvPr id="682141" name="Group 157"/>
            <p:cNvGrpSpPr>
              <a:grpSpLocks/>
            </p:cNvGrpSpPr>
            <p:nvPr/>
          </p:nvGrpSpPr>
          <p:grpSpPr bwMode="auto">
            <a:xfrm>
              <a:off x="720" y="1824"/>
              <a:ext cx="288" cy="442"/>
              <a:chOff x="384" y="3168"/>
              <a:chExt cx="288" cy="442"/>
            </a:xfrm>
          </p:grpSpPr>
          <p:sp>
            <p:nvSpPr>
              <p:cNvPr id="682142" name="Text Box 158"/>
              <p:cNvSpPr txBox="1">
                <a:spLocks noChangeArrowheads="1"/>
              </p:cNvSpPr>
              <p:nvPr/>
            </p:nvSpPr>
            <p:spPr bwMode="auto">
              <a:xfrm>
                <a:off x="384" y="3168"/>
                <a:ext cx="28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</a:t>
                </a:r>
                <a:endParaRPr lang="ru-RU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2143" name="Freeform 159"/>
              <p:cNvSpPr>
                <a:spLocks/>
              </p:cNvSpPr>
              <p:nvPr/>
            </p:nvSpPr>
            <p:spPr bwMode="auto">
              <a:xfrm>
                <a:off x="480" y="3312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82144" name="Freeform 160"/>
            <p:cNvSpPr>
              <a:spLocks/>
            </p:cNvSpPr>
            <p:nvPr/>
          </p:nvSpPr>
          <p:spPr bwMode="auto">
            <a:xfrm>
              <a:off x="618" y="2208"/>
              <a:ext cx="490" cy="2"/>
            </a:xfrm>
            <a:custGeom>
              <a:avLst/>
              <a:gdLst>
                <a:gd name="T0" fmla="*/ 490 w 490"/>
                <a:gd name="T1" fmla="*/ 0 h 2"/>
                <a:gd name="T2" fmla="*/ 0 w 490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90" h="2">
                  <a:moveTo>
                    <a:pt x="490" y="0"/>
                  </a:moveTo>
                  <a:lnTo>
                    <a:pt x="0" y="2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stealth" w="lg" len="lg"/>
              <a:tailEnd type="oval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2145" name="Group 161"/>
          <p:cNvGrpSpPr>
            <a:grpSpLocks/>
          </p:cNvGrpSpPr>
          <p:nvPr/>
        </p:nvGrpSpPr>
        <p:grpSpPr bwMode="auto">
          <a:xfrm>
            <a:off x="6842126" y="4632326"/>
            <a:ext cx="777875" cy="701675"/>
            <a:chOff x="618" y="1824"/>
            <a:chExt cx="490" cy="442"/>
          </a:xfrm>
        </p:grpSpPr>
        <p:grpSp>
          <p:nvGrpSpPr>
            <p:cNvPr id="682146" name="Group 162"/>
            <p:cNvGrpSpPr>
              <a:grpSpLocks/>
            </p:cNvGrpSpPr>
            <p:nvPr/>
          </p:nvGrpSpPr>
          <p:grpSpPr bwMode="auto">
            <a:xfrm>
              <a:off x="720" y="1824"/>
              <a:ext cx="288" cy="442"/>
              <a:chOff x="384" y="3168"/>
              <a:chExt cx="288" cy="442"/>
            </a:xfrm>
          </p:grpSpPr>
          <p:sp>
            <p:nvSpPr>
              <p:cNvPr id="682147" name="Text Box 163"/>
              <p:cNvSpPr txBox="1">
                <a:spLocks noChangeArrowheads="1"/>
              </p:cNvSpPr>
              <p:nvPr/>
            </p:nvSpPr>
            <p:spPr bwMode="auto">
              <a:xfrm>
                <a:off x="384" y="3168"/>
                <a:ext cx="28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</a:t>
                </a:r>
                <a:endParaRPr lang="ru-RU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2148" name="Freeform 164"/>
              <p:cNvSpPr>
                <a:spLocks/>
              </p:cNvSpPr>
              <p:nvPr/>
            </p:nvSpPr>
            <p:spPr bwMode="auto">
              <a:xfrm>
                <a:off x="480" y="3312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82149" name="Freeform 165"/>
            <p:cNvSpPr>
              <a:spLocks/>
            </p:cNvSpPr>
            <p:nvPr/>
          </p:nvSpPr>
          <p:spPr bwMode="auto">
            <a:xfrm>
              <a:off x="618" y="2208"/>
              <a:ext cx="490" cy="2"/>
            </a:xfrm>
            <a:custGeom>
              <a:avLst/>
              <a:gdLst>
                <a:gd name="T0" fmla="*/ 490 w 490"/>
                <a:gd name="T1" fmla="*/ 0 h 2"/>
                <a:gd name="T2" fmla="*/ 0 w 490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90" h="2">
                  <a:moveTo>
                    <a:pt x="490" y="0"/>
                  </a:moveTo>
                  <a:lnTo>
                    <a:pt x="0" y="2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stealth" w="lg" len="lg"/>
              <a:tailEnd type="oval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2088" name="Group 104"/>
          <p:cNvGrpSpPr>
            <a:grpSpLocks/>
          </p:cNvGrpSpPr>
          <p:nvPr/>
        </p:nvGrpSpPr>
        <p:grpSpPr bwMode="auto">
          <a:xfrm>
            <a:off x="5410201" y="2667001"/>
            <a:ext cx="777875" cy="701675"/>
            <a:chOff x="618" y="1824"/>
            <a:chExt cx="490" cy="442"/>
          </a:xfrm>
        </p:grpSpPr>
        <p:grpSp>
          <p:nvGrpSpPr>
            <p:cNvPr id="682089" name="Group 105"/>
            <p:cNvGrpSpPr>
              <a:grpSpLocks/>
            </p:cNvGrpSpPr>
            <p:nvPr/>
          </p:nvGrpSpPr>
          <p:grpSpPr bwMode="auto">
            <a:xfrm>
              <a:off x="720" y="1824"/>
              <a:ext cx="288" cy="442"/>
              <a:chOff x="384" y="3168"/>
              <a:chExt cx="288" cy="442"/>
            </a:xfrm>
          </p:grpSpPr>
          <p:sp>
            <p:nvSpPr>
              <p:cNvPr id="682090" name="Text Box 106"/>
              <p:cNvSpPr txBox="1">
                <a:spLocks noChangeArrowheads="1"/>
              </p:cNvSpPr>
              <p:nvPr/>
            </p:nvSpPr>
            <p:spPr bwMode="auto">
              <a:xfrm>
                <a:off x="384" y="3168"/>
                <a:ext cx="28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</a:t>
                </a:r>
                <a:endParaRPr lang="ru-RU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2091" name="Freeform 107"/>
              <p:cNvSpPr>
                <a:spLocks/>
              </p:cNvSpPr>
              <p:nvPr/>
            </p:nvSpPr>
            <p:spPr bwMode="auto">
              <a:xfrm>
                <a:off x="480" y="3312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82092" name="Freeform 108"/>
            <p:cNvSpPr>
              <a:spLocks/>
            </p:cNvSpPr>
            <p:nvPr/>
          </p:nvSpPr>
          <p:spPr bwMode="auto">
            <a:xfrm>
              <a:off x="618" y="2208"/>
              <a:ext cx="490" cy="2"/>
            </a:xfrm>
            <a:custGeom>
              <a:avLst/>
              <a:gdLst>
                <a:gd name="T0" fmla="*/ 490 w 490"/>
                <a:gd name="T1" fmla="*/ 0 h 2"/>
                <a:gd name="T2" fmla="*/ 0 w 490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90" h="2">
                  <a:moveTo>
                    <a:pt x="490" y="0"/>
                  </a:moveTo>
                  <a:lnTo>
                    <a:pt x="0" y="2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stealth" w="lg" len="lg"/>
              <a:tailEnd type="oval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20077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8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8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3.7037E-6 L 0.15534 -0.0007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6820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60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8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8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8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82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8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82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82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82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82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82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82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682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73" name="Text Box 41"/>
          <p:cNvSpPr txBox="1">
            <a:spLocks noChangeArrowheads="1"/>
          </p:cNvSpPr>
          <p:nvPr/>
        </p:nvSpPr>
        <p:spPr bwMode="auto">
          <a:xfrm>
            <a:off x="6705600" y="2803526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B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84064" name="Text Box 32"/>
          <p:cNvSpPr txBox="1">
            <a:spLocks noChangeArrowheads="1"/>
          </p:cNvSpPr>
          <p:nvPr/>
        </p:nvSpPr>
        <p:spPr bwMode="auto">
          <a:xfrm>
            <a:off x="1920171" y="330317"/>
            <a:ext cx="7924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 smtClean="0"/>
              <a:t>  </a:t>
            </a:r>
            <a:r>
              <a:rPr lang="ru-RU" sz="2400" dirty="0" smtClean="0"/>
              <a:t> 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k = </a:t>
            </a:r>
            <a:r>
              <a:rPr lang="ru-RU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3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,  l = </a:t>
            </a:r>
            <a:r>
              <a:rPr lang="ru-RU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2</a:t>
            </a: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bo‘lganda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200" b="1" i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4075" name="Text Box 43"/>
          <p:cNvSpPr txBox="1">
            <a:spLocks noChangeArrowheads="1"/>
          </p:cNvSpPr>
          <p:nvPr/>
        </p:nvSpPr>
        <p:spPr bwMode="auto">
          <a:xfrm>
            <a:off x="1905001" y="5089526"/>
            <a:ext cx="460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O</a:t>
            </a:r>
            <a:endParaRPr lang="ru-RU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grpSp>
        <p:nvGrpSpPr>
          <p:cNvPr id="684153" name="Group 121"/>
          <p:cNvGrpSpPr>
            <a:grpSpLocks/>
          </p:cNvGrpSpPr>
          <p:nvPr/>
        </p:nvGrpSpPr>
        <p:grpSpPr bwMode="auto">
          <a:xfrm rot="-1358092">
            <a:off x="2057400" y="4022725"/>
            <a:ext cx="4800600" cy="152400"/>
            <a:chOff x="1536" y="1968"/>
            <a:chExt cx="2324" cy="96"/>
          </a:xfrm>
        </p:grpSpPr>
        <p:sp>
          <p:nvSpPr>
            <p:cNvPr id="684050" name="Freeform 18"/>
            <p:cNvSpPr>
              <a:spLocks/>
            </p:cNvSpPr>
            <p:nvPr/>
          </p:nvSpPr>
          <p:spPr bwMode="auto">
            <a:xfrm>
              <a:off x="2001" y="1968"/>
              <a:ext cx="464" cy="89"/>
            </a:xfrm>
            <a:custGeom>
              <a:avLst/>
              <a:gdLst>
                <a:gd name="T0" fmla="*/ 0 w 672"/>
                <a:gd name="T1" fmla="*/ 96 h 96"/>
                <a:gd name="T2" fmla="*/ 672 w 672"/>
                <a:gd name="T3" fmla="*/ 96 h 96"/>
                <a:gd name="T4" fmla="*/ 672 w 672"/>
                <a:gd name="T5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72" h="96">
                  <a:moveTo>
                    <a:pt x="0" y="96"/>
                  </a:moveTo>
                  <a:lnTo>
                    <a:pt x="672" y="96"/>
                  </a:lnTo>
                  <a:lnTo>
                    <a:pt x="672" y="0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4051" name="Freeform 19"/>
            <p:cNvSpPr>
              <a:spLocks/>
            </p:cNvSpPr>
            <p:nvPr/>
          </p:nvSpPr>
          <p:spPr bwMode="auto">
            <a:xfrm>
              <a:off x="2465" y="1968"/>
              <a:ext cx="465" cy="89"/>
            </a:xfrm>
            <a:custGeom>
              <a:avLst/>
              <a:gdLst>
                <a:gd name="T0" fmla="*/ 0 w 672"/>
                <a:gd name="T1" fmla="*/ 96 h 96"/>
                <a:gd name="T2" fmla="*/ 672 w 672"/>
                <a:gd name="T3" fmla="*/ 96 h 96"/>
                <a:gd name="T4" fmla="*/ 672 w 672"/>
                <a:gd name="T5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72" h="96">
                  <a:moveTo>
                    <a:pt x="0" y="96"/>
                  </a:moveTo>
                  <a:lnTo>
                    <a:pt x="672" y="96"/>
                  </a:lnTo>
                  <a:lnTo>
                    <a:pt x="672" y="0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4052" name="Freeform 20"/>
            <p:cNvSpPr>
              <a:spLocks/>
            </p:cNvSpPr>
            <p:nvPr/>
          </p:nvSpPr>
          <p:spPr bwMode="auto">
            <a:xfrm>
              <a:off x="2930" y="1968"/>
              <a:ext cx="465" cy="89"/>
            </a:xfrm>
            <a:custGeom>
              <a:avLst/>
              <a:gdLst>
                <a:gd name="T0" fmla="*/ 0 w 672"/>
                <a:gd name="T1" fmla="*/ 96 h 96"/>
                <a:gd name="T2" fmla="*/ 672 w 672"/>
                <a:gd name="T3" fmla="*/ 96 h 96"/>
                <a:gd name="T4" fmla="*/ 672 w 672"/>
                <a:gd name="T5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72" h="96">
                  <a:moveTo>
                    <a:pt x="0" y="96"/>
                  </a:moveTo>
                  <a:lnTo>
                    <a:pt x="672" y="96"/>
                  </a:lnTo>
                  <a:lnTo>
                    <a:pt x="672" y="0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4053" name="Freeform 21"/>
            <p:cNvSpPr>
              <a:spLocks/>
            </p:cNvSpPr>
            <p:nvPr/>
          </p:nvSpPr>
          <p:spPr bwMode="auto">
            <a:xfrm>
              <a:off x="3395" y="1968"/>
              <a:ext cx="465" cy="89"/>
            </a:xfrm>
            <a:custGeom>
              <a:avLst/>
              <a:gdLst>
                <a:gd name="T0" fmla="*/ 0 w 672"/>
                <a:gd name="T1" fmla="*/ 96 h 96"/>
                <a:gd name="T2" fmla="*/ 672 w 672"/>
                <a:gd name="T3" fmla="*/ 96 h 96"/>
                <a:gd name="T4" fmla="*/ 672 w 672"/>
                <a:gd name="T5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72" h="96">
                  <a:moveTo>
                    <a:pt x="0" y="96"/>
                  </a:moveTo>
                  <a:lnTo>
                    <a:pt x="672" y="96"/>
                  </a:lnTo>
                  <a:lnTo>
                    <a:pt x="672" y="0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4074" name="Freeform 42"/>
            <p:cNvSpPr>
              <a:spLocks/>
            </p:cNvSpPr>
            <p:nvPr/>
          </p:nvSpPr>
          <p:spPr bwMode="auto">
            <a:xfrm>
              <a:off x="1536" y="2056"/>
              <a:ext cx="2320" cy="8"/>
            </a:xfrm>
            <a:custGeom>
              <a:avLst/>
              <a:gdLst>
                <a:gd name="T0" fmla="*/ 2320 w 2320"/>
                <a:gd name="T1" fmla="*/ 0 h 8"/>
                <a:gd name="T2" fmla="*/ 0 w 2320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20" h="8">
                  <a:moveTo>
                    <a:pt x="2320" y="0"/>
                  </a:moveTo>
                  <a:lnTo>
                    <a:pt x="0" y="8"/>
                  </a:lnTo>
                </a:path>
              </a:pathLst>
            </a:custGeom>
            <a:noFill/>
            <a:ln w="38100" cmpd="sng">
              <a:solidFill>
                <a:srgbClr val="6600CC"/>
              </a:solidFill>
              <a:round/>
              <a:headEnd type="stealth" w="lg" len="lg"/>
              <a:tailEnd type="oval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4079" name="Freeform 47"/>
            <p:cNvSpPr>
              <a:spLocks/>
            </p:cNvSpPr>
            <p:nvPr/>
          </p:nvSpPr>
          <p:spPr bwMode="auto">
            <a:xfrm>
              <a:off x="1536" y="1968"/>
              <a:ext cx="465" cy="89"/>
            </a:xfrm>
            <a:custGeom>
              <a:avLst/>
              <a:gdLst>
                <a:gd name="T0" fmla="*/ 0 w 672"/>
                <a:gd name="T1" fmla="*/ 96 h 96"/>
                <a:gd name="T2" fmla="*/ 672 w 672"/>
                <a:gd name="T3" fmla="*/ 96 h 96"/>
                <a:gd name="T4" fmla="*/ 672 w 672"/>
                <a:gd name="T5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72" h="96">
                  <a:moveTo>
                    <a:pt x="0" y="96"/>
                  </a:moveTo>
                  <a:lnTo>
                    <a:pt x="672" y="96"/>
                  </a:lnTo>
                  <a:lnTo>
                    <a:pt x="672" y="0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4095" name="Group 63"/>
          <p:cNvGrpSpPr>
            <a:grpSpLocks/>
          </p:cNvGrpSpPr>
          <p:nvPr/>
        </p:nvGrpSpPr>
        <p:grpSpPr bwMode="auto">
          <a:xfrm>
            <a:off x="2219325" y="3032126"/>
            <a:ext cx="457200" cy="701675"/>
            <a:chOff x="384" y="3168"/>
            <a:chExt cx="288" cy="442"/>
          </a:xfrm>
        </p:grpSpPr>
        <p:sp>
          <p:nvSpPr>
            <p:cNvPr id="684096" name="Text Box 64"/>
            <p:cNvSpPr txBox="1">
              <a:spLocks noChangeArrowheads="1"/>
            </p:cNvSpPr>
            <p:nvPr/>
          </p:nvSpPr>
          <p:spPr bwMode="auto">
            <a:xfrm>
              <a:off x="384" y="3168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endParaRPr lang="ru-RU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84097" name="Freeform 65"/>
            <p:cNvSpPr>
              <a:spLocks/>
            </p:cNvSpPr>
            <p:nvPr/>
          </p:nvSpPr>
          <p:spPr bwMode="auto">
            <a:xfrm>
              <a:off x="480" y="3312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84098" name="Freeform 66"/>
          <p:cNvSpPr>
            <a:spLocks/>
          </p:cNvSpPr>
          <p:nvPr/>
        </p:nvSpPr>
        <p:spPr bwMode="auto">
          <a:xfrm>
            <a:off x="2057400" y="3489326"/>
            <a:ext cx="876300" cy="371475"/>
          </a:xfrm>
          <a:custGeom>
            <a:avLst/>
            <a:gdLst>
              <a:gd name="T0" fmla="*/ 552 w 552"/>
              <a:gd name="T1" fmla="*/ 0 h 234"/>
              <a:gd name="T2" fmla="*/ 0 w 552"/>
              <a:gd name="T3" fmla="*/ 234 h 23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552" h="234">
                <a:moveTo>
                  <a:pt x="552" y="0"/>
                </a:moveTo>
                <a:lnTo>
                  <a:pt x="0" y="234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stealth" w="lg" len="lg"/>
            <a:tailEnd type="oval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4142" name="Text Box 110"/>
          <p:cNvSpPr txBox="1">
            <a:spLocks noChangeArrowheads="1"/>
          </p:cNvSpPr>
          <p:nvPr/>
        </p:nvSpPr>
        <p:spPr bwMode="auto">
          <a:xfrm>
            <a:off x="6743700" y="1600200"/>
            <a:ext cx="4495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i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1- </a:t>
            </a:r>
            <a:r>
              <a:rPr lang="en-US" sz="2400" b="1" i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taqsimot</a:t>
            </a:r>
            <a:r>
              <a:rPr lang="en-US" sz="2400" b="1" i="1" dirty="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i="1" dirty="0" err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qonuni</a:t>
            </a:r>
            <a:endParaRPr lang="ru-RU" sz="2400" b="1" i="1" dirty="0">
              <a:solidFill>
                <a:srgbClr val="6600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84151" name="Oval 119"/>
          <p:cNvSpPr>
            <a:spLocks noChangeArrowheads="1"/>
          </p:cNvSpPr>
          <p:nvPr/>
        </p:nvSpPr>
        <p:spPr bwMode="auto">
          <a:xfrm>
            <a:off x="1905000" y="1600200"/>
            <a:ext cx="3810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grpSp>
        <p:nvGrpSpPr>
          <p:cNvPr id="684205" name="Group 173"/>
          <p:cNvGrpSpPr>
            <a:grpSpLocks/>
          </p:cNvGrpSpPr>
          <p:nvPr/>
        </p:nvGrpSpPr>
        <p:grpSpPr bwMode="auto">
          <a:xfrm>
            <a:off x="2286001" y="3870325"/>
            <a:ext cx="2955925" cy="1219200"/>
            <a:chOff x="480" y="2208"/>
            <a:chExt cx="1862" cy="768"/>
          </a:xfrm>
        </p:grpSpPr>
        <p:grpSp>
          <p:nvGrpSpPr>
            <p:cNvPr id="684154" name="Group 122"/>
            <p:cNvGrpSpPr>
              <a:grpSpLocks/>
            </p:cNvGrpSpPr>
            <p:nvPr/>
          </p:nvGrpSpPr>
          <p:grpSpPr bwMode="auto">
            <a:xfrm>
              <a:off x="480" y="2256"/>
              <a:ext cx="1862" cy="720"/>
              <a:chOff x="480" y="2256"/>
              <a:chExt cx="1862" cy="720"/>
            </a:xfrm>
          </p:grpSpPr>
          <p:sp>
            <p:nvSpPr>
              <p:cNvPr id="684077" name="Text Box 45"/>
              <p:cNvSpPr txBox="1">
                <a:spLocks noChangeArrowheads="1"/>
              </p:cNvSpPr>
              <p:nvPr/>
            </p:nvSpPr>
            <p:spPr bwMode="auto">
              <a:xfrm>
                <a:off x="2064" y="2256"/>
                <a:ext cx="27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 type="none" w="lg" len="lg"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800" b="1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endParaRPr lang="ru-RU" sz="2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4078" name="Freeform 46"/>
              <p:cNvSpPr>
                <a:spLocks/>
              </p:cNvSpPr>
              <p:nvPr/>
            </p:nvSpPr>
            <p:spPr bwMode="auto">
              <a:xfrm>
                <a:off x="480" y="2272"/>
                <a:ext cx="1664" cy="704"/>
              </a:xfrm>
              <a:custGeom>
                <a:avLst/>
                <a:gdLst>
                  <a:gd name="T0" fmla="*/ 1664 w 1664"/>
                  <a:gd name="T1" fmla="*/ 0 h 704"/>
                  <a:gd name="T2" fmla="*/ 0 w 1664"/>
                  <a:gd name="T3" fmla="*/ 704 h 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64" h="704">
                    <a:moveTo>
                      <a:pt x="1664" y="0"/>
                    </a:moveTo>
                    <a:lnTo>
                      <a:pt x="0" y="704"/>
                    </a:lnTo>
                  </a:path>
                </a:pathLst>
              </a:custGeom>
              <a:noFill/>
              <a:ln w="38100" cmpd="sng">
                <a:solidFill>
                  <a:srgbClr val="0099CC"/>
                </a:solidFill>
                <a:round/>
                <a:headEnd type="stealth" w="lg" len="lg"/>
                <a:tailEnd type="oval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84158" name="Group 126"/>
            <p:cNvGrpSpPr>
              <a:grpSpLocks/>
            </p:cNvGrpSpPr>
            <p:nvPr/>
          </p:nvGrpSpPr>
          <p:grpSpPr bwMode="auto">
            <a:xfrm>
              <a:off x="864" y="2208"/>
              <a:ext cx="528" cy="442"/>
              <a:chOff x="2304" y="3120"/>
              <a:chExt cx="528" cy="442"/>
            </a:xfrm>
          </p:grpSpPr>
          <p:sp>
            <p:nvSpPr>
              <p:cNvPr id="684156" name="Text Box 124"/>
              <p:cNvSpPr txBox="1">
                <a:spLocks noChangeArrowheads="1"/>
              </p:cNvSpPr>
              <p:nvPr/>
            </p:nvSpPr>
            <p:spPr bwMode="auto">
              <a:xfrm>
                <a:off x="2304" y="3120"/>
                <a:ext cx="52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ka </a:t>
                </a:r>
                <a:endParaRPr lang="ru-RU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4157" name="Freeform 125"/>
              <p:cNvSpPr>
                <a:spLocks/>
              </p:cNvSpPr>
              <p:nvPr/>
            </p:nvSpPr>
            <p:spPr bwMode="auto">
              <a:xfrm>
                <a:off x="2544" y="3264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84163" name="Group 131"/>
          <p:cNvGrpSpPr>
            <a:grpSpLocks/>
          </p:cNvGrpSpPr>
          <p:nvPr/>
        </p:nvGrpSpPr>
        <p:grpSpPr bwMode="auto">
          <a:xfrm>
            <a:off x="5334000" y="2879726"/>
            <a:ext cx="609600" cy="701675"/>
            <a:chOff x="2400" y="1584"/>
            <a:chExt cx="384" cy="442"/>
          </a:xfrm>
        </p:grpSpPr>
        <p:sp>
          <p:nvSpPr>
            <p:cNvPr id="684160" name="Text Box 128"/>
            <p:cNvSpPr txBox="1">
              <a:spLocks noChangeArrowheads="1"/>
            </p:cNvSpPr>
            <p:nvPr/>
          </p:nvSpPr>
          <p:spPr bwMode="auto">
            <a:xfrm>
              <a:off x="2400" y="1584"/>
              <a:ext cx="3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l</a:t>
              </a:r>
              <a:r>
                <a:rPr lang="en-US" sz="8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b="1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endParaRPr lang="ru-RU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84161" name="Freeform 129"/>
            <p:cNvSpPr>
              <a:spLocks/>
            </p:cNvSpPr>
            <p:nvPr/>
          </p:nvSpPr>
          <p:spPr bwMode="auto">
            <a:xfrm>
              <a:off x="2584" y="1728"/>
              <a:ext cx="160" cy="16"/>
            </a:xfrm>
            <a:custGeom>
              <a:avLst/>
              <a:gdLst>
                <a:gd name="T0" fmla="*/ 0 w 160"/>
                <a:gd name="T1" fmla="*/ 0 h 16"/>
                <a:gd name="T2" fmla="*/ 160 w 160"/>
                <a:gd name="T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0" h="16">
                  <a:moveTo>
                    <a:pt x="0" y="0"/>
                  </a:moveTo>
                  <a:lnTo>
                    <a:pt x="160" y="16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4171" name="Group 139"/>
          <p:cNvGrpSpPr>
            <a:grpSpLocks/>
          </p:cNvGrpSpPr>
          <p:nvPr/>
        </p:nvGrpSpPr>
        <p:grpSpPr bwMode="auto">
          <a:xfrm>
            <a:off x="5486400" y="4251326"/>
            <a:ext cx="1676400" cy="701675"/>
            <a:chOff x="528" y="3168"/>
            <a:chExt cx="1056" cy="442"/>
          </a:xfrm>
        </p:grpSpPr>
        <p:sp>
          <p:nvSpPr>
            <p:cNvPr id="684165" name="Text Box 133"/>
            <p:cNvSpPr txBox="1">
              <a:spLocks noChangeArrowheads="1"/>
            </p:cNvSpPr>
            <p:nvPr/>
          </p:nvSpPr>
          <p:spPr bwMode="auto">
            <a:xfrm>
              <a:off x="528" y="3312"/>
              <a:ext cx="5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OA =</a:t>
              </a:r>
              <a:endParaRPr lang="ru-RU" sz="24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684166" name="Line 134"/>
            <p:cNvSpPr>
              <a:spLocks noChangeShapeType="1"/>
            </p:cNvSpPr>
            <p:nvPr/>
          </p:nvSpPr>
          <p:spPr bwMode="auto">
            <a:xfrm>
              <a:off x="624" y="3312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684168" name="Group 136"/>
            <p:cNvGrpSpPr>
              <a:grpSpLocks/>
            </p:cNvGrpSpPr>
            <p:nvPr/>
          </p:nvGrpSpPr>
          <p:grpSpPr bwMode="auto">
            <a:xfrm>
              <a:off x="1056" y="3168"/>
              <a:ext cx="528" cy="442"/>
              <a:chOff x="2304" y="3120"/>
              <a:chExt cx="528" cy="442"/>
            </a:xfrm>
          </p:grpSpPr>
          <p:sp>
            <p:nvSpPr>
              <p:cNvPr id="684169" name="Text Box 137"/>
              <p:cNvSpPr txBox="1">
                <a:spLocks noChangeArrowheads="1"/>
              </p:cNvSpPr>
              <p:nvPr/>
            </p:nvSpPr>
            <p:spPr bwMode="auto">
              <a:xfrm>
                <a:off x="2304" y="3120"/>
                <a:ext cx="52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 dirty="0" err="1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ka</a:t>
                </a:r>
                <a:r>
                  <a:rPr lang="en-US" sz="2400" b="1" dirty="0">
                    <a:solidFill>
                      <a:srgbClr val="0033CC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;</a:t>
                </a:r>
                <a:r>
                  <a:rPr lang="en-US" sz="40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 </a:t>
                </a:r>
                <a:endParaRPr lang="ru-RU" sz="40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4170" name="Freeform 138"/>
              <p:cNvSpPr>
                <a:spLocks/>
              </p:cNvSpPr>
              <p:nvPr/>
            </p:nvSpPr>
            <p:spPr bwMode="auto">
              <a:xfrm>
                <a:off x="2544" y="3264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84196" name="Group 164"/>
          <p:cNvGrpSpPr>
            <a:grpSpLocks/>
          </p:cNvGrpSpPr>
          <p:nvPr/>
        </p:nvGrpSpPr>
        <p:grpSpPr bwMode="auto">
          <a:xfrm>
            <a:off x="7543800" y="4251326"/>
            <a:ext cx="1524000" cy="701675"/>
            <a:chOff x="528" y="3600"/>
            <a:chExt cx="960" cy="442"/>
          </a:xfrm>
        </p:grpSpPr>
        <p:grpSp>
          <p:nvGrpSpPr>
            <p:cNvPr id="684178" name="Group 146"/>
            <p:cNvGrpSpPr>
              <a:grpSpLocks/>
            </p:cNvGrpSpPr>
            <p:nvPr/>
          </p:nvGrpSpPr>
          <p:grpSpPr bwMode="auto">
            <a:xfrm>
              <a:off x="528" y="3744"/>
              <a:ext cx="576" cy="288"/>
              <a:chOff x="432" y="3744"/>
              <a:chExt cx="576" cy="288"/>
            </a:xfrm>
          </p:grpSpPr>
          <p:sp>
            <p:nvSpPr>
              <p:cNvPr id="684173" name="Text Box 141"/>
              <p:cNvSpPr txBox="1">
                <a:spLocks noChangeArrowheads="1"/>
              </p:cNvSpPr>
              <p:nvPr/>
            </p:nvSpPr>
            <p:spPr bwMode="auto">
              <a:xfrm>
                <a:off x="432" y="3744"/>
                <a:ext cx="57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400" b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AB =</a:t>
                </a:r>
                <a:endParaRPr lang="ru-RU" sz="2400" b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684174" name="Line 142"/>
              <p:cNvSpPr>
                <a:spLocks noChangeShapeType="1"/>
              </p:cNvSpPr>
              <p:nvPr/>
            </p:nvSpPr>
            <p:spPr bwMode="auto">
              <a:xfrm>
                <a:off x="528" y="374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84175" name="Group 143"/>
            <p:cNvGrpSpPr>
              <a:grpSpLocks/>
            </p:cNvGrpSpPr>
            <p:nvPr/>
          </p:nvGrpSpPr>
          <p:grpSpPr bwMode="auto">
            <a:xfrm>
              <a:off x="960" y="3600"/>
              <a:ext cx="528" cy="442"/>
              <a:chOff x="2304" y="3120"/>
              <a:chExt cx="528" cy="442"/>
            </a:xfrm>
          </p:grpSpPr>
          <p:sp>
            <p:nvSpPr>
              <p:cNvPr id="684176" name="Text Box 144"/>
              <p:cNvSpPr txBox="1">
                <a:spLocks noChangeArrowheads="1"/>
              </p:cNvSpPr>
              <p:nvPr/>
            </p:nvSpPr>
            <p:spPr bwMode="auto">
              <a:xfrm>
                <a:off x="2304" y="3120"/>
                <a:ext cx="52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 </a:t>
                </a:r>
                <a:r>
                  <a:rPr lang="en-US" sz="4000" b="1" i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la </a:t>
                </a:r>
                <a:endParaRPr lang="ru-RU" sz="40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684177" name="Freeform 145"/>
              <p:cNvSpPr>
                <a:spLocks/>
              </p:cNvSpPr>
              <p:nvPr/>
            </p:nvSpPr>
            <p:spPr bwMode="auto">
              <a:xfrm>
                <a:off x="2544" y="3264"/>
                <a:ext cx="185" cy="1"/>
              </a:xfrm>
              <a:custGeom>
                <a:avLst/>
                <a:gdLst>
                  <a:gd name="T0" fmla="*/ 0 w 185"/>
                  <a:gd name="T1" fmla="*/ 0 h 1"/>
                  <a:gd name="T2" fmla="*/ 185 w 185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5" h="1">
                    <a:moveTo>
                      <a:pt x="0" y="0"/>
                    </a:moveTo>
                    <a:lnTo>
                      <a:pt x="185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84180" name="Group 148"/>
          <p:cNvGrpSpPr>
            <a:grpSpLocks/>
          </p:cNvGrpSpPr>
          <p:nvPr/>
        </p:nvGrpSpPr>
        <p:grpSpPr bwMode="auto">
          <a:xfrm>
            <a:off x="1752600" y="1524001"/>
            <a:ext cx="3048000" cy="701675"/>
            <a:chOff x="-144" y="3648"/>
            <a:chExt cx="1920" cy="442"/>
          </a:xfrm>
        </p:grpSpPr>
        <p:sp>
          <p:nvSpPr>
            <p:cNvPr id="684181" name="Text Box 149"/>
            <p:cNvSpPr txBox="1">
              <a:spLocks noChangeArrowheads="1"/>
            </p:cNvSpPr>
            <p:nvPr/>
          </p:nvSpPr>
          <p:spPr bwMode="auto">
            <a:xfrm>
              <a:off x="-144" y="3648"/>
              <a:ext cx="192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</a:t>
              </a:r>
              <a:r>
                <a:rPr lang="en-US" sz="4000" b="1" i="1" dirty="0" err="1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k+l</a:t>
              </a:r>
              <a:r>
                <a:rPr lang="en-US" sz="40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)a =</a:t>
              </a:r>
              <a:r>
                <a:rPr lang="en-US" sz="4000" b="1" i="1" dirty="0">
                  <a:solidFill>
                    <a:srgbClr val="FF33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endParaRPr lang="ru-RU" sz="4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84182" name="Freeform 150"/>
            <p:cNvSpPr>
              <a:spLocks/>
            </p:cNvSpPr>
            <p:nvPr/>
          </p:nvSpPr>
          <p:spPr bwMode="auto">
            <a:xfrm>
              <a:off x="912" y="3792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4183" name="Group 151"/>
          <p:cNvGrpSpPr>
            <a:grpSpLocks/>
          </p:cNvGrpSpPr>
          <p:nvPr/>
        </p:nvGrpSpPr>
        <p:grpSpPr bwMode="auto">
          <a:xfrm>
            <a:off x="3938588" y="1512889"/>
            <a:ext cx="2286000" cy="701675"/>
            <a:chOff x="1233" y="3641"/>
            <a:chExt cx="1440" cy="442"/>
          </a:xfrm>
        </p:grpSpPr>
        <p:sp>
          <p:nvSpPr>
            <p:cNvPr id="684184" name="Text Box 152"/>
            <p:cNvSpPr txBox="1">
              <a:spLocks noChangeArrowheads="1"/>
            </p:cNvSpPr>
            <p:nvPr/>
          </p:nvSpPr>
          <p:spPr bwMode="auto">
            <a:xfrm>
              <a:off x="1233" y="3641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 dirty="0" err="1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ka</a:t>
              </a:r>
              <a:r>
                <a:rPr lang="en-US" sz="40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+ la </a:t>
              </a:r>
              <a:endParaRPr lang="ru-RU" sz="4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84185" name="Freeform 153"/>
            <p:cNvSpPr>
              <a:spLocks/>
            </p:cNvSpPr>
            <p:nvPr/>
          </p:nvSpPr>
          <p:spPr bwMode="auto">
            <a:xfrm>
              <a:off x="1632" y="3792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4186" name="Freeform 154"/>
            <p:cNvSpPr>
              <a:spLocks/>
            </p:cNvSpPr>
            <p:nvPr/>
          </p:nvSpPr>
          <p:spPr bwMode="auto">
            <a:xfrm>
              <a:off x="2263" y="3792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84191" name="Text Box 159"/>
          <p:cNvSpPr txBox="1">
            <a:spLocks noChangeArrowheads="1"/>
          </p:cNvSpPr>
          <p:nvPr/>
        </p:nvSpPr>
        <p:spPr bwMode="auto">
          <a:xfrm>
            <a:off x="5410200" y="5622925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OB =</a:t>
            </a:r>
            <a:endParaRPr lang="ru-RU" sz="2400" b="1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84192" name="Line 160"/>
          <p:cNvSpPr>
            <a:spLocks noChangeShapeType="1"/>
          </p:cNvSpPr>
          <p:nvPr/>
        </p:nvSpPr>
        <p:spPr bwMode="auto">
          <a:xfrm>
            <a:off x="5562600" y="5622925"/>
            <a:ext cx="3810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684200" name="Group 168"/>
          <p:cNvGrpSpPr>
            <a:grpSpLocks/>
          </p:cNvGrpSpPr>
          <p:nvPr/>
        </p:nvGrpSpPr>
        <p:grpSpPr bwMode="auto">
          <a:xfrm>
            <a:off x="6172200" y="5394326"/>
            <a:ext cx="1981200" cy="701675"/>
            <a:chOff x="1104" y="3696"/>
            <a:chExt cx="1248" cy="442"/>
          </a:xfrm>
        </p:grpSpPr>
        <p:sp>
          <p:nvSpPr>
            <p:cNvPr id="684198" name="Text Box 166"/>
            <p:cNvSpPr txBox="1">
              <a:spLocks noChangeArrowheads="1"/>
            </p:cNvSpPr>
            <p:nvPr/>
          </p:nvSpPr>
          <p:spPr bwMode="auto">
            <a:xfrm>
              <a:off x="1104" y="3696"/>
              <a:ext cx="124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</a:t>
              </a:r>
              <a:r>
                <a:rPr lang="en-US" sz="4000" b="1" i="1" dirty="0" err="1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k+l</a:t>
              </a:r>
              <a:r>
                <a:rPr lang="en-US" sz="40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)a = </a:t>
              </a:r>
              <a:endParaRPr lang="ru-RU" sz="4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84199" name="Freeform 167"/>
            <p:cNvSpPr>
              <a:spLocks/>
            </p:cNvSpPr>
            <p:nvPr/>
          </p:nvSpPr>
          <p:spPr bwMode="auto">
            <a:xfrm>
              <a:off x="1824" y="3840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84201" name="Group 169"/>
          <p:cNvGrpSpPr>
            <a:grpSpLocks/>
          </p:cNvGrpSpPr>
          <p:nvPr/>
        </p:nvGrpSpPr>
        <p:grpSpPr bwMode="auto">
          <a:xfrm>
            <a:off x="7620000" y="5394326"/>
            <a:ext cx="2286000" cy="701675"/>
            <a:chOff x="1200" y="3648"/>
            <a:chExt cx="1440" cy="442"/>
          </a:xfrm>
        </p:grpSpPr>
        <p:sp>
          <p:nvSpPr>
            <p:cNvPr id="684202" name="Text Box 170"/>
            <p:cNvSpPr txBox="1">
              <a:spLocks noChangeArrowheads="1"/>
            </p:cNvSpPr>
            <p:nvPr/>
          </p:nvSpPr>
          <p:spPr bwMode="auto">
            <a:xfrm>
              <a:off x="1200" y="3648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sz="4000" b="1" i="1" dirty="0" err="1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ka</a:t>
              </a:r>
              <a:r>
                <a:rPr lang="en-US" sz="4000" b="1" i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+ la </a:t>
              </a:r>
              <a:endParaRPr lang="ru-RU" sz="4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684203" name="Freeform 171"/>
            <p:cNvSpPr>
              <a:spLocks/>
            </p:cNvSpPr>
            <p:nvPr/>
          </p:nvSpPr>
          <p:spPr bwMode="auto">
            <a:xfrm>
              <a:off x="1632" y="3792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84204" name="Freeform 172"/>
            <p:cNvSpPr>
              <a:spLocks/>
            </p:cNvSpPr>
            <p:nvPr/>
          </p:nvSpPr>
          <p:spPr bwMode="auto">
            <a:xfrm>
              <a:off x="2263" y="3792"/>
              <a:ext cx="185" cy="1"/>
            </a:xfrm>
            <a:custGeom>
              <a:avLst/>
              <a:gdLst>
                <a:gd name="T0" fmla="*/ 0 w 185"/>
                <a:gd name="T1" fmla="*/ 0 h 1"/>
                <a:gd name="T2" fmla="*/ 185 w 185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">
                  <a:moveTo>
                    <a:pt x="0" y="0"/>
                  </a:moveTo>
                  <a:lnTo>
                    <a:pt x="185" y="0"/>
                  </a:lnTo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653443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84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84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84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84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684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84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684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684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4191" grpId="0"/>
      <p:bldP spid="68419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4669</TotalTime>
  <Words>711</Words>
  <Application>Microsoft Office PowerPoint</Application>
  <PresentationFormat>Широкоэкранный</PresentationFormat>
  <Paragraphs>276</Paragraphs>
  <Slides>14</Slides>
  <Notes>11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Times New Roman</vt:lpstr>
      <vt:lpstr>Wingdings</vt:lpstr>
      <vt:lpstr>Тема Office</vt:lpstr>
      <vt:lpstr>Формула</vt:lpstr>
      <vt:lpstr>Уравнение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C(1;1) va D(4;3) bo‘lsa,  CD (4-1; 3-1) CD (3; 2)</vt:lpstr>
      <vt:lpstr>№11. a ( m;24 ) vektor uzunligi 25 ga teng. m ni toping.  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575</cp:revision>
  <dcterms:created xsi:type="dcterms:W3CDTF">2020-06-19T20:52:49Z</dcterms:created>
  <dcterms:modified xsi:type="dcterms:W3CDTF">2020-12-13T14:05:55Z</dcterms:modified>
</cp:coreProperties>
</file>