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5"/>
  </p:notesMasterIdLst>
  <p:sldIdLst>
    <p:sldId id="306" r:id="rId2"/>
    <p:sldId id="307" r:id="rId3"/>
    <p:sldId id="328" r:id="rId4"/>
    <p:sldId id="329" r:id="rId5"/>
    <p:sldId id="319" r:id="rId6"/>
    <p:sldId id="321" r:id="rId7"/>
    <p:sldId id="327" r:id="rId8"/>
    <p:sldId id="320" r:id="rId9"/>
    <p:sldId id="322" r:id="rId10"/>
    <p:sldId id="323" r:id="rId11"/>
    <p:sldId id="324" r:id="rId12"/>
    <p:sldId id="325" r:id="rId13"/>
    <p:sldId id="305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A0000"/>
    <a:srgbClr val="5D2884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9630" autoAdjust="0"/>
  </p:normalViewPr>
  <p:slideViewPr>
    <p:cSldViewPr>
      <p:cViewPr varScale="1">
        <p:scale>
          <a:sx n="73" d="100"/>
          <a:sy n="73" d="100"/>
        </p:scale>
        <p:origin x="54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7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0.png"/><Relationship Id="rId4" Type="http://schemas.openxmlformats.org/officeDocument/2006/relationships/image" Target="../media/image4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26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3" Type="http://schemas.openxmlformats.org/officeDocument/2006/relationships/image" Target="../media/image90.png"/><Relationship Id="rId7" Type="http://schemas.openxmlformats.org/officeDocument/2006/relationships/image" Target="../media/image130.png"/><Relationship Id="rId12" Type="http://schemas.openxmlformats.org/officeDocument/2006/relationships/image" Target="../media/image18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png"/><Relationship Id="rId11" Type="http://schemas.openxmlformats.org/officeDocument/2006/relationships/image" Target="../media/image170.png"/><Relationship Id="rId5" Type="http://schemas.openxmlformats.org/officeDocument/2006/relationships/image" Target="../media/image110.png"/><Relationship Id="rId10" Type="http://schemas.openxmlformats.org/officeDocument/2006/relationships/image" Target="../media/image160.png"/><Relationship Id="rId4" Type="http://schemas.openxmlformats.org/officeDocument/2006/relationships/image" Target="../media/image100.png"/><Relationship Id="rId9" Type="http://schemas.openxmlformats.org/officeDocument/2006/relationships/image" Target="../media/image15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551923" y="2532404"/>
            <a:ext cx="2068923" cy="20728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91344" y="2564904"/>
            <a:ext cx="102957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VEKTORLARNI </a:t>
            </a:r>
          </a:p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 VA AYIRISH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4230352" y="1628800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A</a:t>
            </a:r>
            <a:endParaRPr lang="ru-RU" altLang="ru-RU" sz="3517" b="1" dirty="0"/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965894" y="1629668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B</a:t>
            </a:r>
            <a:endParaRPr lang="ru-RU" altLang="ru-RU" sz="3517" b="1" dirty="0"/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486861" y="4416303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C</a:t>
            </a:r>
            <a:endParaRPr lang="ru-RU" altLang="ru-RU" sz="3517" b="1" dirty="0"/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3687651" y="4416302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D</a:t>
            </a:r>
            <a:endParaRPr lang="ru-RU" altLang="ru-RU" sz="3517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Текст 1"/>
              <p:cNvSpPr txBox="1">
                <a:spLocks/>
              </p:cNvSpPr>
              <p:nvPr/>
            </p:nvSpPr>
            <p:spPr>
              <a:xfrm>
                <a:off x="5015880" y="548680"/>
                <a:ext cx="7392104" cy="429632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>
                <a:lvl1pPr marL="228486" indent="-228486" algn="l" defTabSz="913943" rtl="0" eaLnBrk="1" latinLnBrk="0" hangingPunct="1">
                  <a:lnSpc>
                    <a:spcPct val="90000"/>
                  </a:lnSpc>
                  <a:spcBef>
                    <a:spcPts val="999"/>
                  </a:spcBef>
                  <a:buFont typeface="Arial" panose="020B0604020202020204" pitchFamily="34" charset="0"/>
                  <a:buChar char="•"/>
                  <a:defRPr sz="2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854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3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1142429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599400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2056371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3343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0314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7286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42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99198" indent="0">
                  <a:buNone/>
                </a:pPr>
                <a:endParaRPr lang="en-US" sz="2800" b="1" i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13548" indent="-514350">
                  <a:buAutoNum type="arabicParenR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  <m:r>
                      <m:rPr>
                        <m:nor/>
                      </m:rPr>
                      <a:rPr lang="en-US" sz="32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+ </m:t>
                    </m:r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endParaRPr lang="en-US" sz="3200" b="1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613548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acc>
                    <m:r>
                      <a:rPr lang="en-US" sz="3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vektorlarni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yasash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Bizga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vektorlarni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qo‘shish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amalidan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ma’lumki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marL="99198" indent="0">
                  <a:buNone/>
                </a:pP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  <m:r>
                      <m:rPr>
                        <m:nor/>
                      </m:rPr>
                      <a:rPr lang="en-US" sz="32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+ </m:t>
                    </m:r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𝑨𝑪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va</a:t>
                </a:r>
                <a:endParaRPr lang="en-US" sz="3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9198" indent="0">
                  <a:buNone/>
                </a:pP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acc>
                    <m:r>
                      <a:rPr lang="en-US" sz="3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teng </a:t>
                </a:r>
                <a:r>
                  <a:rPr lang="en-US" sz="32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99198" indent="0" algn="just">
                  <a:buNone/>
                </a:pPr>
                <a:endParaRPr lang="en-US" sz="3908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9198" indent="0" algn="just">
                  <a:buNone/>
                </a:pPr>
                <a:endParaRPr lang="en-US" sz="3908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9198" indent="0" algn="just">
                  <a:buNone/>
                </a:pPr>
                <a:endParaRPr lang="ru-RU" sz="3908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Текст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5880" y="548680"/>
                <a:ext cx="7392104" cy="429632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 flipH="1">
            <a:off x="1465632" y="2196731"/>
            <a:ext cx="2823376" cy="9243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891644" y="2196729"/>
            <a:ext cx="605172" cy="2303068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933054" y="2228479"/>
            <a:ext cx="3297300" cy="2251313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triangle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3618933" y="2213476"/>
            <a:ext cx="632126" cy="2352823"/>
          </a:xfrm>
          <a:prstGeom prst="line">
            <a:avLst/>
          </a:prstGeom>
          <a:ln w="57150">
            <a:solidFill>
              <a:srgbClr val="5D2884"/>
            </a:solidFill>
            <a:headEnd type="none" w="med" len="med"/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 flipV="1">
            <a:off x="912349" y="4494795"/>
            <a:ext cx="2725838" cy="10003"/>
          </a:xfrm>
          <a:prstGeom prst="line">
            <a:avLst/>
          </a:prstGeom>
          <a:ln w="57150">
            <a:solidFill>
              <a:srgbClr val="5D2884"/>
            </a:solidFill>
            <a:headEnd type="none" w="med" len="med"/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16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20907"/>
            <a:ext cx="12190235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68815" y="230288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endParaRPr lang="ru-RU" sz="4298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3997282" y="2543585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A</a:t>
            </a:r>
            <a:endParaRPr lang="ru-RU" altLang="ru-RU" sz="3517" b="1" dirty="0"/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732824" y="2544453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B</a:t>
            </a:r>
            <a:endParaRPr lang="ru-RU" altLang="ru-RU" sz="3517" b="1" dirty="0"/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253791" y="5331088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C</a:t>
            </a:r>
            <a:endParaRPr lang="ru-RU" altLang="ru-RU" sz="3517" b="1" dirty="0"/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3454581" y="5331087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D</a:t>
            </a:r>
            <a:endParaRPr lang="ru-RU" altLang="ru-RU" sz="3517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Текст 1"/>
              <p:cNvSpPr txBox="1">
                <a:spLocks/>
              </p:cNvSpPr>
              <p:nvPr/>
            </p:nvSpPr>
            <p:spPr>
              <a:xfrm>
                <a:off x="4640403" y="2708920"/>
                <a:ext cx="6939201" cy="2377205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>
                <a:lvl1pPr marL="228486" indent="-228486" algn="l" defTabSz="913943" rtl="0" eaLnBrk="1" latinLnBrk="0" hangingPunct="1">
                  <a:lnSpc>
                    <a:spcPct val="90000"/>
                  </a:lnSpc>
                  <a:spcBef>
                    <a:spcPts val="999"/>
                  </a:spcBef>
                  <a:buFont typeface="Arial" panose="020B0604020202020204" pitchFamily="34" charset="0"/>
                  <a:buChar char="•"/>
                  <a:defRPr sz="2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854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3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1142429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599400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2056371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3343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0314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7286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42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99198" indent="0" algn="just">
                  <a:buNone/>
                </a:pP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  <m:r>
                      <m:rPr>
                        <m:nor/>
                      </m:rPr>
                      <a:rPr lang="en-US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− </m:t>
                    </m:r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𝑨𝑫</m:t>
                        </m:r>
                      </m:e>
                    </m:acc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yasashimiz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Bizga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vektorlarni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ayirish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qonunidan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ma’lumki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  <m:r>
                      <m:rPr>
                        <m:nor/>
                      </m:rPr>
                      <a:rPr lang="en-US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− </m:t>
                    </m:r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𝑨𝑫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𝑫𝑩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teng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99198" indent="0" algn="just">
                  <a:buNone/>
                </a:pP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9198" indent="0" algn="just">
                  <a:buNone/>
                </a:pP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9198" indent="0" algn="just">
                  <a:buNone/>
                </a:pPr>
                <a:endParaRPr lang="ru-RU" sz="3908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Текст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0403" y="2708920"/>
                <a:ext cx="6939201" cy="2377205"/>
              </a:xfrm>
              <a:prstGeom prst="rect">
                <a:avLst/>
              </a:prstGeom>
              <a:blipFill rotWithShape="0">
                <a:blip r:embed="rId2"/>
                <a:stretch>
                  <a:fillRect l="-1229" t="-3590" r="-2634" b="-435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/>
          <p:nvPr/>
        </p:nvCxnSpPr>
        <p:spPr>
          <a:xfrm flipH="1">
            <a:off x="1172379" y="3111513"/>
            <a:ext cx="2792191" cy="1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658574" y="3111514"/>
            <a:ext cx="605172" cy="2303068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3412815" y="3143263"/>
            <a:ext cx="632126" cy="2261317"/>
          </a:xfrm>
          <a:prstGeom prst="line">
            <a:avLst/>
          </a:prstGeom>
          <a:ln w="57150">
            <a:headEnd type="none" w="med" len="med"/>
            <a:tailEnd type="triangle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704011" y="5394577"/>
            <a:ext cx="2725838" cy="10003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 flipV="1">
            <a:off x="1305512" y="3175008"/>
            <a:ext cx="2107304" cy="2198695"/>
          </a:xfrm>
          <a:prstGeom prst="line">
            <a:avLst/>
          </a:prstGeom>
          <a:ln w="57150">
            <a:solidFill>
              <a:schemeClr val="accent4">
                <a:lumMod val="75000"/>
              </a:schemeClr>
            </a:solidFill>
            <a:headEnd type="none" w="med" len="med"/>
            <a:tailEnd type="triangle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57724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23262"/>
            <a:ext cx="12061608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3997282" y="2543585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A</a:t>
            </a:r>
            <a:endParaRPr lang="ru-RU" altLang="ru-RU" sz="3517" b="1" dirty="0"/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732824" y="2544453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B</a:t>
            </a:r>
            <a:endParaRPr lang="ru-RU" altLang="ru-RU" sz="3517" b="1" dirty="0"/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253791" y="5331088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C</a:t>
            </a:r>
            <a:endParaRPr lang="ru-RU" altLang="ru-RU" sz="3517" b="1" dirty="0"/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3454581" y="5331087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D</a:t>
            </a:r>
            <a:endParaRPr lang="ru-RU" altLang="ru-RU" sz="3517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1"/>
              <p:cNvSpPr txBox="1">
                <a:spLocks/>
              </p:cNvSpPr>
              <p:nvPr/>
            </p:nvSpPr>
            <p:spPr>
              <a:xfrm>
                <a:off x="5303912" y="2094446"/>
                <a:ext cx="5740008" cy="429632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>
                <a:lvl1pPr marL="228486" indent="-228486" algn="l" defTabSz="913943" rtl="0" eaLnBrk="1" latinLnBrk="0" hangingPunct="1">
                  <a:lnSpc>
                    <a:spcPct val="90000"/>
                  </a:lnSpc>
                  <a:spcBef>
                    <a:spcPts val="999"/>
                  </a:spcBef>
                  <a:buFont typeface="Arial" panose="020B0604020202020204" pitchFamily="34" charset="0"/>
                  <a:buChar char="•"/>
                  <a:defRPr sz="2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854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3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1142429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599400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2056371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3343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0314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7286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42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99198" indent="0">
                  <a:buNone/>
                </a:pPr>
                <a:r>
                  <a:rPr lang="en-US" sz="3600" dirty="0" smtClean="0">
                    <a:solidFill>
                      <a:schemeClr val="tx1"/>
                    </a:solidFill>
                  </a:rPr>
                  <a:t>4)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acc>
                    <m:r>
                      <m:rPr>
                        <m:nor/>
                      </m:rPr>
                      <a:rPr lang="en-US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− </m:t>
                    </m:r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𝑫𝑨</m:t>
                        </m:r>
                      </m:e>
                    </m:acc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yasash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9198" indent="0">
                  <a:buNone/>
                </a:pP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Bizga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vektorlarni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ayirish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qonunidan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ma’lumki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marL="99198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acc>
                    <m:r>
                      <m:rPr>
                        <m:nor/>
                      </m:rPr>
                      <a:rPr lang="en-US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− </m:t>
                    </m:r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𝑫𝑨</m:t>
                        </m:r>
                      </m:e>
                    </m:acc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teng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99198" indent="0">
                  <a:buNone/>
                </a:pPr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9198" indent="0" algn="just">
                  <a:buNone/>
                </a:pPr>
                <a:endParaRPr lang="en-US" sz="3908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9198" indent="0" algn="just">
                  <a:buNone/>
                </a:pPr>
                <a:endParaRPr lang="ru-RU" sz="3908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Текст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3912" y="2094446"/>
                <a:ext cx="5740008" cy="4296326"/>
              </a:xfrm>
              <a:prstGeom prst="rect">
                <a:avLst/>
              </a:prstGeom>
              <a:blipFill rotWithShape="0">
                <a:blip r:embed="rId2"/>
                <a:stretch>
                  <a:fillRect l="-1486" t="-241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 flipH="1">
            <a:off x="1263746" y="3111516"/>
            <a:ext cx="2792191" cy="1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  <a:headEnd type="none" w="med" len="med"/>
            <a:tailEnd type="triangle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658574" y="3111514"/>
            <a:ext cx="605172" cy="2303068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704011" y="5394577"/>
            <a:ext cx="2725838" cy="10003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1305512" y="3175008"/>
            <a:ext cx="2124337" cy="2219569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  <a:headEnd type="none" w="med" len="med"/>
            <a:tailEnd type="triangle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3466375" y="3090641"/>
            <a:ext cx="572673" cy="2303936"/>
          </a:xfrm>
          <a:prstGeom prst="line">
            <a:avLst/>
          </a:prstGeom>
          <a:ln w="57150">
            <a:solidFill>
              <a:schemeClr val="accent5">
                <a:lumMod val="75000"/>
              </a:schemeClr>
            </a:solidFill>
            <a:headEnd type="none" w="med" len="med"/>
            <a:tailEnd type="triangle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749628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695400" y="2132856"/>
            <a:ext cx="98650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84 - 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4400" b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- 8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-23262"/>
            <a:ext cx="12192000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68815" y="230288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4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227915" y="5150526"/>
            <a:ext cx="3377528" cy="298091"/>
          </a:xfrm>
          <a:prstGeom prst="line">
            <a:avLst/>
          </a:prstGeom>
          <a:ln w="57150" cap="flat" cmpd="sng" algn="ctr">
            <a:solidFill>
              <a:srgbClr val="7A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687822" y="1705341"/>
            <a:ext cx="11486543" cy="1739235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sz="3600" b="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yo‘nalishi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aniqlanadigan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kattaliklar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qaday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nomlanadi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Прямоугольник 23"/>
              <p:cNvSpPr/>
              <p:nvPr/>
            </p:nvSpPr>
            <p:spPr>
              <a:xfrm>
                <a:off x="4590308" y="4225626"/>
                <a:ext cx="652743" cy="753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298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4298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sz="4298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0308" y="4225626"/>
                <a:ext cx="652743" cy="7537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4581154" y="3346572"/>
            <a:ext cx="239059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40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ektorlar</a:t>
            </a:r>
            <a:endParaRPr lang="ru-RU" sz="4000" b="1" dirty="0">
              <a:solidFill>
                <a:srgbClr val="C00000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 flipV="1">
            <a:off x="2351584" y="5150526"/>
            <a:ext cx="864096" cy="222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336339" y="4892539"/>
            <a:ext cx="1454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89963" y="4581128"/>
            <a:ext cx="1326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Прямая соединительная линия 15"/>
          <p:cNvCxnSpPr>
            <a:endCxn id="15" idx="1"/>
          </p:cNvCxnSpPr>
          <p:nvPr/>
        </p:nvCxnSpPr>
        <p:spPr>
          <a:xfrm flipV="1">
            <a:off x="6605443" y="4765794"/>
            <a:ext cx="484520" cy="384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7593988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" grpId="0"/>
      <p:bldP spid="12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23262"/>
            <a:ext cx="12061608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68815" y="230288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429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 TUSHUNCHASI</a:t>
            </a:r>
            <a:endParaRPr lang="ru-RU" sz="429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511569" y="3342610"/>
            <a:ext cx="2056865" cy="2058836"/>
          </a:xfrm>
          <a:prstGeom prst="line">
            <a:avLst/>
          </a:prstGeom>
          <a:ln w="57150" cap="flat" cmpd="sng" algn="ctr">
            <a:solidFill>
              <a:srgbClr val="C0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0" y="4770024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A</a:t>
            </a:r>
            <a:endParaRPr lang="ru-RU" altLang="ru-RU" sz="3517" b="1" dirty="0"/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2100974" y="2774352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B</a:t>
            </a:r>
            <a:endParaRPr lang="ru-RU" altLang="ru-RU" sz="3517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Заголовок 13"/>
              <p:cNvSpPr>
                <a:spLocks noGrp="1"/>
              </p:cNvSpPr>
              <p:nvPr>
                <p:ph type="ctrTitle"/>
              </p:nvPr>
            </p:nvSpPr>
            <p:spPr>
              <a:xfrm>
                <a:off x="2794219" y="1493762"/>
                <a:ext cx="9609718" cy="4724084"/>
              </a:xfrm>
            </p:spPr>
            <p:txBody>
              <a:bodyPr/>
              <a:lstStyle/>
              <a:p>
                <a:pPr lvl="0">
                  <a:lnSpc>
                    <a:spcPct val="80000"/>
                  </a:lnSpc>
                </a:pP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Vektorning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yo‘nalishi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boshi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oxirini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ko‘rsatish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aniqlanadi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nurni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aniqlab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bergan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yo‘nalishi</a:t>
                </a:r>
                <a:r>
                  <a:rPr lang="ru-RU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</m:oMath>
                </a14:m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vektorning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yo‘nalishi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Vektorni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ifodalovchi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kesma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vektorning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moduli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absolut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qiymatidir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I=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I</m:t>
                    </m:r>
                    <m:acc>
                      <m:accPr>
                        <m:chr m:val="⃗"/>
                        <m:ctrlPr>
                          <a:rPr lang="ru-RU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  <m:r>
                      <m:rPr>
                        <m:nor/>
                      </m:rPr>
                      <a:rPr lang="en-US" sz="3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I</m:t>
                    </m:r>
                    <m:r>
                      <m:rPr>
                        <m:nor/>
                      </m:rPr>
                      <a:rPr lang="en-US" sz="3600" b="0" i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b="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Заголовок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2794219" y="1493762"/>
                <a:ext cx="9609718" cy="4724084"/>
              </a:xfrm>
              <a:blipFill rotWithShape="0">
                <a:blip r:embed="rId2"/>
                <a:stretch>
                  <a:fillRect l="-2156" t="-3742" b="-18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1034727" y="3375064"/>
                <a:ext cx="652743" cy="753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298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4298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sz="4298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4727" y="3375064"/>
                <a:ext cx="652743" cy="7537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945003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283" y="3470979"/>
            <a:ext cx="3145026" cy="2743534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-87013" y="128859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429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4298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4298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298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r>
              <a:rPr lang="en-US" sz="4298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4298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298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3"/>
          <p:cNvSpPr>
            <a:spLocks noGrp="1"/>
          </p:cNvSpPr>
          <p:nvPr>
            <p:ph type="ctrTitle"/>
          </p:nvPr>
        </p:nvSpPr>
        <p:spPr>
          <a:xfrm>
            <a:off x="767408" y="924023"/>
            <a:ext cx="8138977" cy="2574124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o‘nalishdosh</a:t>
            </a:r>
            <a:r>
              <a:rPr lang="ru-RU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qarama-qarshi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yo‘nalgan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nol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5159896" y="4018208"/>
            <a:ext cx="2039320" cy="2075088"/>
          </a:xfrm>
          <a:prstGeom prst="line">
            <a:avLst/>
          </a:prstGeom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5367356" y="4250649"/>
            <a:ext cx="548624" cy="1655107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6541768" y="4227195"/>
            <a:ext cx="476616" cy="158158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5915980" y="3815886"/>
            <a:ext cx="108012" cy="426757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6433756" y="5771732"/>
            <a:ext cx="108012" cy="426757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258443" y="582541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98204" y="399435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86034" y="5510122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44662" y="405675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182108" y="4630864"/>
            <a:ext cx="518091" cy="753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98" b="1" i="1" dirty="0" smtClean="0">
                <a:solidFill>
                  <a:srgbClr val="7A0000"/>
                </a:solidFill>
              </a:rPr>
              <a:t>A</a:t>
            </a:r>
            <a:endParaRPr lang="ru-RU" sz="4298" b="1" i="1" dirty="0">
              <a:solidFill>
                <a:srgbClr val="7A0000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9700198" y="4684565"/>
            <a:ext cx="244678" cy="261418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9944876" y="4077072"/>
            <a:ext cx="4716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solidFill>
                  <a:srgbClr val="7A0000"/>
                </a:solidFill>
              </a:rPr>
              <a:t>B</a:t>
            </a:r>
            <a:endParaRPr lang="ru-RU" sz="4000" b="1" i="1" dirty="0">
              <a:solidFill>
                <a:srgbClr val="7A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06919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2" grpId="0"/>
      <p:bldP spid="23" grpId="0"/>
      <p:bldP spid="24" grpId="0"/>
      <p:bldP spid="25" grpId="0"/>
      <p:bldP spid="15" grpId="0"/>
      <p:bldP spid="16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376" y="1180143"/>
            <a:ext cx="11593288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qo‘shishning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qoidasi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-15070"/>
            <a:ext cx="12192000" cy="98642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538804" y="2852936"/>
            <a:ext cx="718818" cy="1650042"/>
          </a:xfrm>
          <a:prstGeom prst="line">
            <a:avLst/>
          </a:prstGeom>
          <a:ln w="57150" cap="flat" cmpd="sng" algn="ctr">
            <a:solidFill>
              <a:srgbClr val="7A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1721885" y="2350389"/>
            <a:ext cx="1800200" cy="420056"/>
          </a:xfrm>
          <a:prstGeom prst="line">
            <a:avLst/>
          </a:prstGeom>
          <a:ln w="57150" cap="flat" cmpd="sng" algn="ctr">
            <a:solidFill>
              <a:srgbClr val="7030A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72545" y="3093182"/>
                <a:ext cx="53251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545" y="3093182"/>
                <a:ext cx="532518" cy="5847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362007" y="1902352"/>
                <a:ext cx="526106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007" y="1902352"/>
                <a:ext cx="526106" cy="6580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Овал 14"/>
          <p:cNvSpPr/>
          <p:nvPr/>
        </p:nvSpPr>
        <p:spPr>
          <a:xfrm>
            <a:off x="4583832" y="3995851"/>
            <a:ext cx="144016" cy="150158"/>
          </a:xfrm>
          <a:prstGeom prst="ellipse">
            <a:avLst/>
          </a:prstGeom>
          <a:solidFill>
            <a:schemeClr val="tx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4071585" y="3755822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4688943" y="2420888"/>
            <a:ext cx="718818" cy="1650042"/>
          </a:xfrm>
          <a:prstGeom prst="line">
            <a:avLst/>
          </a:prstGeom>
          <a:ln w="57150" cap="flat" cmpd="sng" algn="ctr">
            <a:solidFill>
              <a:srgbClr val="7A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456398" y="2548295"/>
                <a:ext cx="53251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6398" y="2548295"/>
                <a:ext cx="532518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единительная линия 18"/>
          <p:cNvCxnSpPr/>
          <p:nvPr/>
        </p:nvCxnSpPr>
        <p:spPr>
          <a:xfrm flipV="1">
            <a:off x="5375920" y="2086193"/>
            <a:ext cx="1800200" cy="420056"/>
          </a:xfrm>
          <a:prstGeom prst="line">
            <a:avLst/>
          </a:prstGeom>
          <a:ln w="57150" cap="flat" cmpd="sng" algn="ctr">
            <a:solidFill>
              <a:srgbClr val="7030A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5874163" y="1700808"/>
                <a:ext cx="526106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4163" y="1700808"/>
                <a:ext cx="526106" cy="6580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5068520" y="200033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095285" y="207647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Прямая со стрелкой 23"/>
          <p:cNvCxnSpPr>
            <a:stCxn id="15" idx="5"/>
          </p:cNvCxnSpPr>
          <p:nvPr/>
        </p:nvCxnSpPr>
        <p:spPr>
          <a:xfrm flipV="1">
            <a:off x="4706757" y="2140702"/>
            <a:ext cx="2437698" cy="198331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 rot="19357916">
                <a:off x="5597016" y="3051368"/>
                <a:ext cx="997966" cy="5164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400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24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7A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ru-RU" sz="24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357916">
                <a:off x="5597016" y="3051368"/>
                <a:ext cx="997966" cy="51648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7824192" y="2742009"/>
                <a:ext cx="3461589" cy="7866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  <m:r>
                      <a:rPr lang="en-US" sz="4000" b="1" i="1">
                        <a:solidFill>
                          <a:srgbClr val="7A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ru-RU" sz="40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𝑩𝑪</m:t>
                        </m:r>
                      </m:e>
                    </m:acc>
                  </m:oMath>
                </a14:m>
                <a:r>
                  <a:rPr lang="en-US" sz="4000" dirty="0" smtClean="0"/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40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</m:acc>
                  </m:oMath>
                </a14:m>
                <a:r>
                  <a:rPr lang="en-US" sz="4000" dirty="0" smtClean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4192" y="2742009"/>
                <a:ext cx="3461589" cy="786626"/>
              </a:xfrm>
              <a:prstGeom prst="rect">
                <a:avLst/>
              </a:prstGeom>
              <a:blipFill rotWithShape="0">
                <a:blip r:embed="rId7"/>
                <a:stretch>
                  <a:fillRect t="-3876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272545" y="5153605"/>
            <a:ext cx="107836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istalgan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A, B,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C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qatorda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ulardan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ikkitasi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uchtasi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ustma-ust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tushganda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o‘rinlidir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6917197" y="4557248"/>
            <a:ext cx="2268515" cy="4467"/>
          </a:xfrm>
          <a:prstGeom prst="line">
            <a:avLst/>
          </a:prstGeom>
          <a:ln w="57150" cap="flat" cmpd="sng" algn="ctr">
            <a:solidFill>
              <a:srgbClr val="7030A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949009" y="3931494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574619" y="4070930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965775" y="458897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95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 animBg="1"/>
      <p:bldP spid="16" grpId="0"/>
      <p:bldP spid="18" grpId="0"/>
      <p:bldP spid="20" grpId="0"/>
      <p:bldP spid="21" grpId="0"/>
      <p:bldP spid="22" grpId="0"/>
      <p:bldP spid="31" grpId="0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0196" y="121972"/>
            <a:ext cx="11721804" cy="2683495"/>
          </a:xfrm>
        </p:spPr>
        <p:txBody>
          <a:bodyPr/>
          <a:lstStyle/>
          <a:p>
            <a:pPr marL="0" indent="0">
              <a:buNone/>
            </a:pP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qo’shishga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teskari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</a:t>
            </a:r>
            <a:r>
              <a:rPr lang="en-US" i="1" dirty="0" smtClean="0"/>
              <a:t>.</a:t>
            </a:r>
            <a:endParaRPr lang="en-US" i="1" dirty="0" smtClean="0"/>
          </a:p>
          <a:p>
            <a:endParaRPr lang="ru-RU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35360" y="1224417"/>
                <a:ext cx="11665296" cy="12237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i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i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a‘rif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  <m:r>
                      <a:rPr lang="en-US" sz="3200" b="1" i="1">
                        <a:solidFill>
                          <a:srgbClr val="7A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vektorlarning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ayirmasi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deb,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shunday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</m:acc>
                  </m:oMath>
                </a14:m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vektorga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aytiladiki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vektor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yig‘indisi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vektorni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beradi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60" y="1224417"/>
                <a:ext cx="11665296" cy="1223797"/>
              </a:xfrm>
              <a:prstGeom prst="rect">
                <a:avLst/>
              </a:prstGeom>
              <a:blipFill rotWithShape="0">
                <a:blip r:embed="rId2"/>
                <a:stretch>
                  <a:fillRect l="-1306" t="-498" b="-154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725302" y="2984560"/>
                <a:ext cx="2045753" cy="799386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</m:acc>
                  </m:oMath>
                </a14:m>
                <a:r>
                  <a:rPr lang="en-US" sz="4000" b="1" dirty="0" smtClean="0">
                    <a:solidFill>
                      <a:srgbClr val="7A0000"/>
                    </a:solidFill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4000" b="1" dirty="0" smtClean="0">
                    <a:solidFill>
                      <a:srgbClr val="7A0000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40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endParaRPr lang="ru-RU" sz="4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5302" y="2984560"/>
                <a:ext cx="2045753" cy="799386"/>
              </a:xfrm>
              <a:prstGeom prst="rect">
                <a:avLst/>
              </a:prstGeom>
              <a:blipFill rotWithShape="0">
                <a:blip r:embed="rId3"/>
                <a:stretch>
                  <a:fillRect t="-752" b="-31579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V="1">
            <a:off x="736455" y="4262060"/>
            <a:ext cx="718818" cy="1650042"/>
          </a:xfrm>
          <a:prstGeom prst="line">
            <a:avLst/>
          </a:prstGeom>
          <a:ln w="57150" cap="flat" cmpd="sng" algn="ctr">
            <a:solidFill>
              <a:srgbClr val="7A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1541382" y="4794693"/>
            <a:ext cx="1800200" cy="420056"/>
          </a:xfrm>
          <a:prstGeom prst="line">
            <a:avLst/>
          </a:prstGeom>
          <a:ln w="57150" cap="flat" cmpd="sng" algn="ctr">
            <a:solidFill>
              <a:srgbClr val="7030A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70196" y="4502306"/>
                <a:ext cx="53251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196" y="4502306"/>
                <a:ext cx="532518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2015963" y="4326000"/>
                <a:ext cx="526106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5963" y="4326000"/>
                <a:ext cx="526106" cy="6580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Овал 11"/>
          <p:cNvSpPr/>
          <p:nvPr/>
        </p:nvSpPr>
        <p:spPr>
          <a:xfrm>
            <a:off x="3914744" y="5404975"/>
            <a:ext cx="144016" cy="150158"/>
          </a:xfrm>
          <a:prstGeom prst="ellipse">
            <a:avLst/>
          </a:prstGeom>
          <a:solidFill>
            <a:schemeClr val="tx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878942" y="5525037"/>
            <a:ext cx="402094" cy="539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4019855" y="3830012"/>
            <a:ext cx="718818" cy="1650042"/>
          </a:xfrm>
          <a:prstGeom prst="line">
            <a:avLst/>
          </a:prstGeom>
          <a:ln w="57150" cap="flat" cmpd="sng" algn="ctr">
            <a:solidFill>
              <a:srgbClr val="7A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Прямоугольник 14"/>
              <p:cNvSpPr/>
              <p:nvPr/>
            </p:nvSpPr>
            <p:spPr>
              <a:xfrm>
                <a:off x="3787310" y="3957419"/>
                <a:ext cx="53251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310" y="3957419"/>
                <a:ext cx="532518" cy="58477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>
            <a:off x="4053569" y="5499077"/>
            <a:ext cx="1825373" cy="144224"/>
          </a:xfrm>
          <a:prstGeom prst="line">
            <a:avLst/>
          </a:prstGeom>
          <a:ln w="57150" cap="flat" cmpd="sng" algn="ctr">
            <a:solidFill>
              <a:srgbClr val="7030A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399432" y="3409455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03712" y="5309579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H="1" flipV="1">
            <a:off x="4715244" y="3835412"/>
            <a:ext cx="1039521" cy="178419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Прямоугольник 19"/>
              <p:cNvSpPr/>
              <p:nvPr/>
            </p:nvSpPr>
            <p:spPr>
              <a:xfrm rot="14546936">
                <a:off x="4802071" y="4236277"/>
                <a:ext cx="997966" cy="5164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400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24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7A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ru-RU" sz="24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4546936">
                <a:off x="4802071" y="4236277"/>
                <a:ext cx="997966" cy="51648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1732100" y="5973679"/>
                <a:ext cx="2321469" cy="5783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𝑶𝑨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7A0000"/>
                    </a:solidFill>
                  </a:rPr>
                  <a:t> -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𝑶𝑩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7A0000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</m:oMath>
                </a14:m>
                <a:endParaRPr lang="ru-RU" sz="28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2100" y="5973679"/>
                <a:ext cx="2321469" cy="578300"/>
              </a:xfrm>
              <a:prstGeom prst="rect">
                <a:avLst/>
              </a:prstGeom>
              <a:blipFill rotWithShape="0">
                <a:blip r:embed="rId8"/>
                <a:stretch>
                  <a:fillRect b="-27835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4578243" y="5480054"/>
                <a:ext cx="484428" cy="5872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8243" y="5480054"/>
                <a:ext cx="484428" cy="5872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Овал 20"/>
          <p:cNvSpPr/>
          <p:nvPr/>
        </p:nvSpPr>
        <p:spPr>
          <a:xfrm>
            <a:off x="7769639" y="5147979"/>
            <a:ext cx="144016" cy="150158"/>
          </a:xfrm>
          <a:prstGeom prst="ellipse">
            <a:avLst/>
          </a:prstGeom>
          <a:solidFill>
            <a:schemeClr val="tx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7222564" y="5393496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V="1">
            <a:off x="7874750" y="3573016"/>
            <a:ext cx="718818" cy="1650042"/>
          </a:xfrm>
          <a:prstGeom prst="line">
            <a:avLst/>
          </a:prstGeom>
          <a:ln w="57150" cap="flat" cmpd="sng" algn="ctr">
            <a:solidFill>
              <a:srgbClr val="7A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Прямоугольник 23"/>
              <p:cNvSpPr/>
              <p:nvPr/>
            </p:nvSpPr>
            <p:spPr>
              <a:xfrm>
                <a:off x="7642205" y="3700423"/>
                <a:ext cx="53251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2205" y="3700423"/>
                <a:ext cx="532518" cy="584775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 flipV="1">
            <a:off x="8604627" y="3617009"/>
            <a:ext cx="2045332" cy="53707"/>
          </a:xfrm>
          <a:prstGeom prst="line">
            <a:avLst/>
          </a:prstGeom>
          <a:ln w="57150" cap="flat" cmpd="sng" algn="ctr">
            <a:solidFill>
              <a:srgbClr val="7030A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Прямоугольник 25"/>
              <p:cNvSpPr/>
              <p:nvPr/>
            </p:nvSpPr>
            <p:spPr>
              <a:xfrm>
                <a:off x="9059970" y="2852936"/>
                <a:ext cx="526106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9970" y="2852936"/>
                <a:ext cx="526106" cy="65806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8254327" y="3152459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836224" y="3110665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8604627" y="3670717"/>
            <a:ext cx="1344200" cy="149907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Прямоугольник 29"/>
              <p:cNvSpPr/>
              <p:nvPr/>
            </p:nvSpPr>
            <p:spPr>
              <a:xfrm rot="2501748">
                <a:off x="8927684" y="3966928"/>
                <a:ext cx="997966" cy="5164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400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24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7A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ru-RU" sz="24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501748">
                <a:off x="8927684" y="3966928"/>
                <a:ext cx="997966" cy="516488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 flipV="1">
            <a:off x="9936671" y="3578640"/>
            <a:ext cx="718818" cy="1650042"/>
          </a:xfrm>
          <a:prstGeom prst="line">
            <a:avLst/>
          </a:prstGeom>
          <a:ln w="57150" cap="flat" cmpd="sng" algn="ctr">
            <a:solidFill>
              <a:srgbClr val="7A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7905422" y="5214229"/>
            <a:ext cx="2045332" cy="53707"/>
          </a:xfrm>
          <a:prstGeom prst="line">
            <a:avLst/>
          </a:prstGeom>
          <a:ln w="57150" cap="flat" cmpd="sng" algn="ctr">
            <a:solidFill>
              <a:srgbClr val="7030A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Прямоугольник 34"/>
              <p:cNvSpPr/>
              <p:nvPr/>
            </p:nvSpPr>
            <p:spPr>
              <a:xfrm>
                <a:off x="8665035" y="5298137"/>
                <a:ext cx="526105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sz="3200" dirty="0"/>
              </a:p>
            </p:txBody>
          </p:sp>
        </mc:Choice>
        <mc:Fallback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5035" y="5298137"/>
                <a:ext cx="526105" cy="658065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Прямоугольник 35"/>
              <p:cNvSpPr/>
              <p:nvPr/>
            </p:nvSpPr>
            <p:spPr>
              <a:xfrm>
                <a:off x="10156584" y="4194912"/>
                <a:ext cx="936949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6584" y="4194912"/>
                <a:ext cx="936949" cy="584775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02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1" grpId="0"/>
      <p:bldP spid="12" grpId="0" animBg="1"/>
      <p:bldP spid="13" grpId="0"/>
      <p:bldP spid="15" grpId="0"/>
      <p:bldP spid="17" grpId="0"/>
      <p:bldP spid="18" grpId="0"/>
      <p:bldP spid="21" grpId="0" animBg="1"/>
      <p:bldP spid="22" grpId="0"/>
      <p:bldP spid="24" grpId="0"/>
      <p:bldP spid="26" grpId="0"/>
      <p:bldP spid="27" grpId="0"/>
      <p:bldP spid="28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8804" y="1062059"/>
            <a:ext cx="11593288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arallelogramning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qarama-qarshi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o’zaro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parallel. Agar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yo’nalishlari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bo’lsa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parallelogramning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qarama-qarshi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ifodalaydi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654928" y="2564904"/>
            <a:ext cx="984687" cy="9475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-15070"/>
            <a:ext cx="12192000" cy="98642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354226" y="3741551"/>
            <a:ext cx="718818" cy="1650042"/>
          </a:xfrm>
          <a:prstGeom prst="line">
            <a:avLst/>
          </a:prstGeom>
          <a:ln w="57150" cap="flat" cmpd="sng" algn="ctr">
            <a:solidFill>
              <a:srgbClr val="7A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1223036" y="3564587"/>
            <a:ext cx="1981170" cy="34121"/>
          </a:xfrm>
          <a:prstGeom prst="line">
            <a:avLst/>
          </a:prstGeom>
          <a:ln w="57150" cap="flat" cmpd="sng" algn="ctr">
            <a:solidFill>
              <a:srgbClr val="7030A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72545" y="4173302"/>
                <a:ext cx="53251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545" y="4173302"/>
                <a:ext cx="532518" cy="5847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362007" y="2982472"/>
                <a:ext cx="526106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007" y="2982472"/>
                <a:ext cx="526106" cy="6580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Овал 14"/>
          <p:cNvSpPr/>
          <p:nvPr/>
        </p:nvSpPr>
        <p:spPr>
          <a:xfrm>
            <a:off x="3186691" y="5075971"/>
            <a:ext cx="144016" cy="150158"/>
          </a:xfrm>
          <a:prstGeom prst="ellipse">
            <a:avLst/>
          </a:prstGeom>
          <a:solidFill>
            <a:schemeClr val="tx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2639616" y="5321488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3291802" y="3501008"/>
            <a:ext cx="718818" cy="1650042"/>
          </a:xfrm>
          <a:prstGeom prst="line">
            <a:avLst/>
          </a:prstGeom>
          <a:ln w="57150" cap="flat" cmpd="sng" algn="ctr">
            <a:solidFill>
              <a:srgbClr val="7A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059257" y="3628415"/>
                <a:ext cx="53251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257" y="3628415"/>
                <a:ext cx="532518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единительная линия 18"/>
          <p:cNvCxnSpPr/>
          <p:nvPr/>
        </p:nvCxnSpPr>
        <p:spPr>
          <a:xfrm flipV="1">
            <a:off x="4021679" y="3545001"/>
            <a:ext cx="2045332" cy="53707"/>
          </a:xfrm>
          <a:prstGeom prst="line">
            <a:avLst/>
          </a:prstGeom>
          <a:ln w="57150" cap="flat" cmpd="sng" algn="ctr">
            <a:solidFill>
              <a:srgbClr val="7030A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4477022" y="2780928"/>
                <a:ext cx="526106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7022" y="2780928"/>
                <a:ext cx="526106" cy="6580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3671379" y="308045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53276" y="3038657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Прямая со стрелкой 23"/>
          <p:cNvCxnSpPr>
            <a:stCxn id="15" idx="5"/>
          </p:cNvCxnSpPr>
          <p:nvPr/>
        </p:nvCxnSpPr>
        <p:spPr>
          <a:xfrm flipV="1">
            <a:off x="3309616" y="3540038"/>
            <a:ext cx="2768454" cy="166410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 rot="19438227">
                <a:off x="3954645" y="3947086"/>
                <a:ext cx="997966" cy="5164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400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24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7A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ru-RU" sz="24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438227">
                <a:off x="3954645" y="3947086"/>
                <a:ext cx="997966" cy="51648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7453101" y="2887923"/>
                <a:ext cx="4284378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𝑨𝑪</m:t>
                        </m:r>
                      </m:e>
                    </m:acc>
                  </m:oMath>
                </a14:m>
                <a:r>
                  <a:rPr lang="en-US" sz="3200" b="1" dirty="0" smtClean="0">
                    <a:solidFill>
                      <a:srgbClr val="7A0000"/>
                    </a:solidFill>
                  </a:rPr>
                  <a:t> 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  <m:r>
                      <a:rPr lang="en-US" sz="3200" b="1" i="1">
                        <a:solidFill>
                          <a:srgbClr val="7A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𝑩𝑪</m:t>
                        </m:r>
                      </m:e>
                    </m:acc>
                  </m:oMath>
                </a14:m>
                <a:r>
                  <a:rPr lang="en-US" sz="3200" dirty="0" smtClean="0"/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  <m:r>
                      <a:rPr lang="en-US" sz="3200" b="1" i="1">
                        <a:solidFill>
                          <a:srgbClr val="7A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3200" dirty="0" smtClean="0"/>
                  <a:t>  </a:t>
                </a:r>
                <a:endParaRPr lang="ru-RU" sz="3200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3101" y="2887923"/>
                <a:ext cx="4284378" cy="658065"/>
              </a:xfrm>
              <a:prstGeom prst="rect">
                <a:avLst/>
              </a:prstGeom>
              <a:blipFill rotWithShape="0">
                <a:blip r:embed="rId7"/>
                <a:stretch>
                  <a:fillRect b="-30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/>
          <p:cNvCxnSpPr/>
          <p:nvPr/>
        </p:nvCxnSpPr>
        <p:spPr>
          <a:xfrm flipV="1">
            <a:off x="5340581" y="3548532"/>
            <a:ext cx="718818" cy="1650042"/>
          </a:xfrm>
          <a:prstGeom prst="line">
            <a:avLst/>
          </a:prstGeom>
          <a:ln w="57150" cap="flat" cmpd="sng" algn="ctr">
            <a:solidFill>
              <a:srgbClr val="7A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3322474" y="5142221"/>
            <a:ext cx="2045332" cy="53707"/>
          </a:xfrm>
          <a:prstGeom prst="line">
            <a:avLst/>
          </a:prstGeom>
          <a:ln w="57150" cap="flat" cmpd="sng" algn="ctr">
            <a:solidFill>
              <a:srgbClr val="7030A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 rot="19438227">
                <a:off x="4422753" y="4282317"/>
                <a:ext cx="997966" cy="5164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400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7A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ru-RU" sz="24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438227">
                <a:off x="4422753" y="4282317"/>
                <a:ext cx="997966" cy="51648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082087" y="5226129"/>
                <a:ext cx="526105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2087" y="5226129"/>
                <a:ext cx="526105" cy="6580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5573636" y="4122904"/>
                <a:ext cx="936949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636" y="4122904"/>
                <a:ext cx="936949" cy="584775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7487045" y="3726925"/>
                <a:ext cx="4306820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𝑨𝑪</m:t>
                        </m:r>
                      </m:e>
                    </m:acc>
                  </m:oMath>
                </a14:m>
                <a:r>
                  <a:rPr lang="en-US" sz="3200" b="1" dirty="0" smtClean="0">
                    <a:solidFill>
                      <a:srgbClr val="7A0000"/>
                    </a:solidFill>
                  </a:rPr>
                  <a:t> 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𝑨𝑫</m:t>
                        </m:r>
                      </m:e>
                    </m:acc>
                    <m:r>
                      <a:rPr lang="en-US" sz="3200" b="1" i="1">
                        <a:solidFill>
                          <a:srgbClr val="7A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𝑫𝑪</m:t>
                        </m:r>
                      </m:e>
                    </m:acc>
                  </m:oMath>
                </a14:m>
                <a:r>
                  <a:rPr lang="en-US" sz="3200" dirty="0" smtClean="0"/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  <m:r>
                      <a:rPr lang="en-US" sz="3200" b="1" i="1">
                        <a:solidFill>
                          <a:srgbClr val="7A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3200" dirty="0" smtClean="0"/>
                  <a:t>  </a:t>
                </a:r>
                <a:endParaRPr lang="ru-RU" sz="3200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7045" y="3726925"/>
                <a:ext cx="4306820" cy="658065"/>
              </a:xfrm>
              <a:prstGeom prst="rect">
                <a:avLst/>
              </a:prstGeom>
              <a:blipFill rotWithShape="0">
                <a:blip r:embed="rId11"/>
                <a:stretch>
                  <a:fillRect b="-30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7284249" y="4568064"/>
                <a:ext cx="2795573" cy="658065"/>
              </a:xfrm>
              <a:prstGeom prst="rect">
                <a:avLst/>
              </a:prstGeom>
              <a:ln>
                <a:solidFill>
                  <a:srgbClr val="92D05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  <m:r>
                        <a:rPr lang="en-US" sz="3200" b="1" i="1">
                          <a:solidFill>
                            <a:srgbClr val="7A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  <m:r>
                        <a:rPr lang="en-US" sz="3200" b="0" i="0" smtClean="0">
                          <a:solidFill>
                            <a:srgbClr val="7A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  <m:r>
                        <a:rPr lang="en-US" sz="3200" b="1" i="1">
                          <a:solidFill>
                            <a:srgbClr val="7A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4249" y="4568064"/>
                <a:ext cx="2795573" cy="658065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Стрелка вниз 32"/>
          <p:cNvSpPr/>
          <p:nvPr/>
        </p:nvSpPr>
        <p:spPr>
          <a:xfrm>
            <a:off x="8213983" y="5219920"/>
            <a:ext cx="936104" cy="329032"/>
          </a:xfrm>
          <a:prstGeom prst="downArrow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6441486" y="5486929"/>
            <a:ext cx="45352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almashtirish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78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 animBg="1"/>
      <p:bldP spid="16" grpId="0"/>
      <p:bldP spid="18" grpId="0"/>
      <p:bldP spid="20" grpId="0"/>
      <p:bldP spid="21" grpId="0"/>
      <p:bldP spid="22" grpId="0"/>
      <p:bldP spid="29" grpId="0"/>
      <p:bldP spid="32" grpId="0" animBg="1"/>
      <p:bldP spid="33" grpId="0" animBg="1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1383" y="1218317"/>
            <a:ext cx="1049054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a’rif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bo’lsa,ular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qarama-qarshi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2335544"/>
            <a:ext cx="5377979" cy="277620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0527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endParaRPr lang="ru-RU" sz="4800" dirty="0"/>
          </a:p>
        </p:txBody>
      </p:sp>
      <p:sp>
        <p:nvSpPr>
          <p:cNvPr id="6" name="Овал 5"/>
          <p:cNvSpPr/>
          <p:nvPr/>
        </p:nvSpPr>
        <p:spPr>
          <a:xfrm>
            <a:off x="119336" y="2335544"/>
            <a:ext cx="1296144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960096" y="2510518"/>
                <a:ext cx="2262158" cy="7287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36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  <m:r>
                        <a:rPr lang="en-US" sz="3600" b="1" i="1">
                          <a:solidFill>
                            <a:srgbClr val="7A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ru-RU" sz="36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600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  <m:r>
                        <a:rPr lang="en-US" sz="3600">
                          <a:solidFill>
                            <a:srgbClr val="7A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0" i="0" smtClean="0">
                          <a:solidFill>
                            <a:srgbClr val="7A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0096" y="2510518"/>
                <a:ext cx="2262158" cy="72872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7104112" y="3239244"/>
                <a:ext cx="1728165" cy="7993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  <m:r>
                      <a:rPr lang="en-US" sz="4000">
                        <a:solidFill>
                          <a:srgbClr val="7A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dirty="0" smtClean="0"/>
                  <a:t> -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112" y="3239244"/>
                <a:ext cx="1728165" cy="799386"/>
              </a:xfrm>
              <a:prstGeom prst="rect">
                <a:avLst/>
              </a:prstGeom>
              <a:blipFill rotWithShape="0">
                <a:blip r:embed="rId4"/>
                <a:stretch>
                  <a:fillRect t="-1515" b="-31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35360" y="5336426"/>
                <a:ext cx="11712624" cy="892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unga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qarama-qarshi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  <m:r>
                      <a:rPr lang="en-US" sz="3200" b="1" i="1">
                        <a:solidFill>
                          <a:srgbClr val="7A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mavjud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60" y="5336426"/>
                <a:ext cx="11712624" cy="892552"/>
              </a:xfrm>
              <a:prstGeom prst="rect">
                <a:avLst/>
              </a:prstGeom>
              <a:blipFill rotWithShape="0">
                <a:blip r:embed="rId5"/>
                <a:stretch>
                  <a:fillRect l="-364" t="-88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104112" y="4115157"/>
                <a:ext cx="265829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  <m:r>
                      <a:rPr lang="en-US" sz="40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 smtClean="0">
                    <a:solidFill>
                      <a:schemeClr val="tx1"/>
                    </a:solidFill>
                  </a:rPr>
                  <a:t>(-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4000" b="1" dirty="0" smtClean="0">
                    <a:solidFill>
                      <a:schemeClr val="tx1"/>
                    </a:solidFill>
                  </a:rPr>
                  <a:t>) = 0</a:t>
                </a:r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112" y="4115157"/>
                <a:ext cx="2658292" cy="707886"/>
              </a:xfrm>
              <a:prstGeom prst="rect">
                <a:avLst/>
              </a:prstGeom>
              <a:blipFill rotWithShape="0">
                <a:blip r:embed="rId6"/>
                <a:stretch>
                  <a:fillRect t="-15517" r="-7339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600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-23262"/>
            <a:ext cx="12061608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68815" y="230288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endParaRPr lang="ru-RU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араллелограмм 6"/>
          <p:cNvSpPr/>
          <p:nvPr/>
        </p:nvSpPr>
        <p:spPr>
          <a:xfrm>
            <a:off x="679279" y="2837819"/>
            <a:ext cx="3376657" cy="2203530"/>
          </a:xfrm>
          <a:prstGeom prst="parallelogram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4066023" y="2420803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A</a:t>
            </a:r>
            <a:endParaRPr lang="ru-RU" altLang="ru-RU" sz="3517" b="1" dirty="0"/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01735" y="2442684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B</a:t>
            </a:r>
            <a:endParaRPr lang="ru-RU" altLang="ru-RU" sz="3517" b="1" dirty="0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187978" y="4831659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C</a:t>
            </a:r>
            <a:endParaRPr lang="ru-RU" altLang="ru-RU" sz="3517" b="1" dirty="0"/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3503712" y="4807144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D</a:t>
            </a:r>
            <a:endParaRPr lang="ru-RU" altLang="ru-RU" sz="3517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Заголовок 13"/>
              <p:cNvSpPr>
                <a:spLocks noGrp="1"/>
              </p:cNvSpPr>
              <p:nvPr>
                <p:ph type="ctrTitle"/>
              </p:nvPr>
            </p:nvSpPr>
            <p:spPr>
              <a:xfrm>
                <a:off x="4799856" y="1548466"/>
                <a:ext cx="7427611" cy="5048601"/>
              </a:xfrm>
            </p:spPr>
            <p:txBody>
              <a:bodyPr/>
              <a:lstStyle/>
              <a:p>
                <a:pPr lvl="0">
                  <a:lnSpc>
                    <a:spcPct val="100000"/>
                  </a:lnSpc>
                </a:pP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Biror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ABCD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parallelogrammni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chizing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Vektorlarni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yasang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b="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b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𝑨𝑫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b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4)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𝑫𝑨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Заголовок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4799856" y="1548466"/>
                <a:ext cx="7427611" cy="5048601"/>
              </a:xfrm>
              <a:blipFill rotWithShape="0">
                <a:blip r:embed="rId2"/>
                <a:stretch>
                  <a:fillRect l="-2789" t="-9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8093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4709</TotalTime>
  <Words>220</Words>
  <Application>Microsoft Office PowerPoint</Application>
  <PresentationFormat>Широкоэкранный</PresentationFormat>
  <Paragraphs>115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Son qiymati va yo‘nalishi bilan aniqlanadigan      kattaliklar qaday nomlanadi?       </vt:lpstr>
      <vt:lpstr>1) Vektorning yo‘nalishi uning boshi va  oxirini ko‘rsatish bilan aniqlanadi.   AB nurni aniqlab bergan yo‘nalishi (AB) ⃗ vektorning yo‘nalishi deyiladi.  2) Vektorni ifodalovchi kesma uzunligi vektorning moduli yoki absolut qiymatidir. Ia ⃗I="I" (AB) ⃗"I  "- vektor uzunligi.</vt:lpstr>
      <vt:lpstr> Yo‘nalishdosh vektorlar;  qarama-qarshi yo‘nalgan vektorlar;  nol vektorlar. </vt:lpstr>
      <vt:lpstr>Презентация PowerPoint</vt:lpstr>
      <vt:lpstr>Презентация PowerPoint</vt:lpstr>
      <vt:lpstr>Презентация PowerPoint</vt:lpstr>
      <vt:lpstr>Презентация PowerPoint</vt:lpstr>
      <vt:lpstr>Biror ABCD parallelogrammni chizing. Vektorlarni yasang: 1)  (AB) ⃗ + (BC) ⃗;  2)  (AD) ⃗ + (DC) ⃗; 3)  (AB) ⃗ - (AD) ⃗; 4)  (DB) ⃗ - (DA) ⃗; 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563</cp:revision>
  <dcterms:created xsi:type="dcterms:W3CDTF">2020-06-19T20:52:49Z</dcterms:created>
  <dcterms:modified xsi:type="dcterms:W3CDTF">2020-12-10T04:14:16Z</dcterms:modified>
</cp:coreProperties>
</file>