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6"/>
  </p:notesMasterIdLst>
  <p:sldIdLst>
    <p:sldId id="306" r:id="rId2"/>
    <p:sldId id="307" r:id="rId3"/>
    <p:sldId id="308" r:id="rId4"/>
    <p:sldId id="313" r:id="rId5"/>
    <p:sldId id="309" r:id="rId6"/>
    <p:sldId id="311" r:id="rId7"/>
    <p:sldId id="312" r:id="rId8"/>
    <p:sldId id="310" r:id="rId9"/>
    <p:sldId id="314" r:id="rId10"/>
    <p:sldId id="315" r:id="rId11"/>
    <p:sldId id="316" r:id="rId12"/>
    <p:sldId id="317" r:id="rId13"/>
    <p:sldId id="318" r:id="rId14"/>
    <p:sldId id="305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00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283678" y="2694126"/>
            <a:ext cx="2068923" cy="2072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22437" y="2694126"/>
            <a:ext cx="102957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VEKTOR TUSHUNCHASI.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VEKTORNING UZUNLIGI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 YONALISHI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3262"/>
            <a:ext cx="12061608" cy="118035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107246" y="233080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VEKTOR</a:t>
            </a:r>
            <a:r>
              <a:rPr lang="en-US" sz="429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 PARALEL KO‘CHIRISH</a:t>
            </a:r>
            <a:endParaRPr lang="ru-RU" sz="429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3"/>
          <p:cNvSpPr>
            <a:spLocks noGrp="1"/>
          </p:cNvSpPr>
          <p:nvPr>
            <p:ph type="ctrTitle"/>
          </p:nvPr>
        </p:nvSpPr>
        <p:spPr>
          <a:xfrm>
            <a:off x="3999862" y="1166419"/>
            <a:ext cx="8261094" cy="5186844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Vektorlarning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tengligi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tekislikning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nuqtasida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olishini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ko‘rsatadi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modulini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o‘zgartirmay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yo‘nalishini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saqlagan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bo‘shini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tekislik-ning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nuqtasiga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ko‘chirish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3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ektor</a:t>
            </a:r>
            <a:r>
              <a:rPr lang="en-US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3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ko‘chirish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800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i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92282" y="3303359"/>
            <a:ext cx="2056865" cy="2058836"/>
          </a:xfrm>
          <a:prstGeom prst="line">
            <a:avLst/>
          </a:prstGeom>
          <a:ln w="5715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942996" y="4128648"/>
                <a:ext cx="707245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800" b="1" i="1" smtClean="0">
                              <a:solidFill>
                                <a:srgbClr val="5D2884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800" b="1" i="1" smtClean="0">
                              <a:solidFill>
                                <a:srgbClr val="5D2884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800" b="1" dirty="0">
                  <a:solidFill>
                    <a:srgbClr val="5D2884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996" y="4128648"/>
                <a:ext cx="707245" cy="83099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 flipV="1">
            <a:off x="1558582" y="3718271"/>
            <a:ext cx="2056865" cy="2058836"/>
          </a:xfrm>
          <a:prstGeom prst="line">
            <a:avLst/>
          </a:prstGeom>
          <a:ln w="57150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495210" y="3214157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298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7A000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210" y="3214157"/>
                <a:ext cx="652743" cy="7537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V="1">
            <a:off x="692282" y="2028988"/>
            <a:ext cx="2056865" cy="2058836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107246" y="2349160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246" y="2349160"/>
                <a:ext cx="652743" cy="7537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Скругленный прямоугольник 1"/>
          <p:cNvSpPr/>
          <p:nvPr/>
        </p:nvSpPr>
        <p:spPr>
          <a:xfrm>
            <a:off x="221228" y="1474102"/>
            <a:ext cx="3552690" cy="4680520"/>
          </a:xfrm>
          <a:prstGeom prst="roundRect">
            <a:avLst/>
          </a:prstGeom>
          <a:noFill/>
          <a:ln>
            <a:solidFill>
              <a:srgbClr val="5D2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1490735" y="5709865"/>
            <a:ext cx="135694" cy="10776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24435" y="4000467"/>
            <a:ext cx="135694" cy="10776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47110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3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>
            <a:off x="923010" y="4030255"/>
            <a:ext cx="3376657" cy="1704326"/>
          </a:xfrm>
          <a:prstGeom prst="parallelogram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97522" y="5795492"/>
            <a:ext cx="425488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dirty="0"/>
              <a:t>A</a:t>
            </a:r>
            <a:endParaRPr lang="ru-RU" altLang="ru-RU" sz="2800" b="1" dirty="0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953570" y="3385535"/>
            <a:ext cx="425488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dirty="0"/>
              <a:t>B</a:t>
            </a:r>
            <a:endParaRPr lang="ru-RU" altLang="ru-RU" sz="2800" b="1" dirty="0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273500" y="3536303"/>
            <a:ext cx="425488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800" b="1" i="1" dirty="0"/>
              <a:t>C</a:t>
            </a:r>
            <a:endParaRPr lang="ru-RU" altLang="ru-RU" sz="2800" b="1" i="1" dirty="0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3856262" y="5770938"/>
            <a:ext cx="425488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 dirty="0"/>
              <a:t>D</a:t>
            </a:r>
            <a:endParaRPr lang="ru-RU" altLang="ru-RU" sz="28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375920" y="3080665"/>
                <a:ext cx="3312368" cy="717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</a:rPr>
                  <a:t>1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𝑫𝑪</m:t>
                        </m:r>
                      </m:e>
                    </m:acc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↑↑</m:t>
                    </m:r>
                    <m:acc>
                      <m:accPr>
                        <m:chr m:val="⃗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920" y="3080665"/>
                <a:ext cx="3312368" cy="717248"/>
              </a:xfrm>
              <a:prstGeom prst="rect">
                <a:avLst/>
              </a:prstGeom>
              <a:blipFill rotWithShape="0">
                <a:blip r:embed="rId2"/>
                <a:stretch>
                  <a:fillRect l="-4788" b="-271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63352" y="409003"/>
                <a:ext cx="11233248" cy="28979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№2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ABCD </a:t>
                </a:r>
                <a:r>
                  <a:rPr lang="en-US" sz="28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parallelogrammda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endParaRPr lang="en-US" sz="28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𝐷𝐶</m:t>
                        </m:r>
                      </m:e>
                    </m:acc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yo‘nalishdosh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𝐴𝑂</m:t>
                        </m:r>
                      </m:e>
                    </m:acc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yo‘nalishdosh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b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𝐴𝐷</m:t>
                        </m:r>
                      </m:e>
                    </m:acc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vektorga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qarama-qarshi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yo‘nalgan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4)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vektorga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28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409003"/>
                <a:ext cx="11233248" cy="2897973"/>
              </a:xfrm>
              <a:prstGeom prst="rect">
                <a:avLst/>
              </a:prstGeom>
              <a:blipFill rotWithShape="0">
                <a:blip r:embed="rId3"/>
                <a:stretch>
                  <a:fillRect l="-1085" t="-2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 flipV="1">
            <a:off x="923010" y="4030255"/>
            <a:ext cx="3358740" cy="1704327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379058" y="4030254"/>
            <a:ext cx="2477204" cy="1704327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364315" y="4237709"/>
            <a:ext cx="494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600" b="1" i="1" dirty="0" smtClean="0"/>
              <a:t>O</a:t>
            </a:r>
            <a:endParaRPr lang="ru-RU" altLang="ru-RU" sz="36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375920" y="4014223"/>
                <a:ext cx="3312368" cy="717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</a:rPr>
                  <a:t>2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𝑨𝑶</m:t>
                        </m:r>
                      </m:e>
                    </m:acc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↑↑</m:t>
                    </m:r>
                    <m:acc>
                      <m:accPr>
                        <m:chr m:val="⃗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𝑶𝑪</m:t>
                        </m:r>
                      </m:e>
                    </m:acc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920" y="4014223"/>
                <a:ext cx="3312368" cy="717248"/>
              </a:xfrm>
              <a:prstGeom prst="rect">
                <a:avLst/>
              </a:prstGeom>
              <a:blipFill rotWithShape="0">
                <a:blip r:embed="rId4"/>
                <a:stretch>
                  <a:fillRect l="-4788" b="-282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5375920" y="4954722"/>
                <a:ext cx="3312368" cy="647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</a:rPr>
                  <a:t>3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𝑨𝑫</m:t>
                        </m:r>
                      </m:e>
                    </m:acc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</m:t>
                    </m:r>
                    <m:r>
                      <a:rPr lang="ru-RU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↓</m:t>
                    </m:r>
                    <m:acc>
                      <m:accPr>
                        <m:chr m:val="⃗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920" y="4954722"/>
                <a:ext cx="3312368" cy="647870"/>
              </a:xfrm>
              <a:prstGeom prst="rect">
                <a:avLst/>
              </a:prstGeom>
              <a:blipFill rotWithShape="0">
                <a:blip r:embed="rId5"/>
                <a:stretch>
                  <a:fillRect l="-4788" t="-1887" b="-31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8108357" y="4947781"/>
                <a:ext cx="3312368" cy="646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𝑨𝑫</m:t>
                          </m:r>
                        </m:e>
                      </m:acc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𝑫𝑨</m:t>
                          </m:r>
                        </m:e>
                      </m:acc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8357" y="4947781"/>
                <a:ext cx="3312368" cy="64607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383561" y="5663765"/>
                <a:ext cx="3312368" cy="717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</a:rPr>
                  <a:t>4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𝑫𝑪</m:t>
                        </m:r>
                      </m:e>
                    </m:acc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3561" y="5663765"/>
                <a:ext cx="3312368" cy="717248"/>
              </a:xfrm>
              <a:prstGeom prst="rect">
                <a:avLst/>
              </a:prstGeom>
              <a:blipFill rotWithShape="0">
                <a:blip r:embed="rId7"/>
                <a:stretch>
                  <a:fillRect l="-4604" b="-271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05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3261"/>
            <a:ext cx="12192000" cy="129202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5- 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3517033" y="1555851"/>
                <a:ext cx="8688288" cy="5868327"/>
              </a:xfrm>
            </p:spPr>
            <p:txBody>
              <a:bodyPr/>
              <a:lstStyle/>
              <a:p>
                <a:pPr lvl="0">
                  <a:lnSpc>
                    <a:spcPct val="10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a:rPr lang="en-US" sz="4000" i="1">
                        <a:solidFill>
                          <a:srgbClr val="5D2884"/>
                        </a:solidFill>
                        <a:latin typeface="Cambria Math" panose="02040503050406030204" pitchFamily="18" charset="0"/>
                      </a:rPr>
                      <m:t>= </m:t>
                    </m:r>
                    <m:acc>
                      <m:accPr>
                        <m:chr m:val="⃗"/>
                        <m:ctrlPr>
                          <a:rPr lang="ru-RU" sz="4000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  <m:t>𝑪𝑫</m:t>
                        </m:r>
                        <m:r>
                          <a:rPr lang="en-US" sz="4000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ekanligi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ma’lum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Ushbu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tasdiqlar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to‘g‘rimi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b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000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  AB II CD</a:t>
                </a:r>
                <a:r>
                  <a:rPr lang="en-US" sz="4000" i="1" dirty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000" i="1" dirty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  </a:t>
                </a:r>
                <a:r>
                  <a:rPr lang="en-US" sz="4000" b="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36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US" sz="4000" b="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40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000" b="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36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CD</a:t>
                </a:r>
                <a:r>
                  <a:rPr lang="en-US" sz="4000" b="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4800" i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800" i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800" i="1" dirty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i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endParaRPr lang="ru-RU" b="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3517033" y="1555851"/>
                <a:ext cx="8688288" cy="5868327"/>
              </a:xfrm>
              <a:blipFill rotWithShape="0">
                <a:blip r:embed="rId2"/>
                <a:stretch>
                  <a:fillRect l="-2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V="1">
            <a:off x="978577" y="3442496"/>
            <a:ext cx="2056865" cy="2058836"/>
          </a:xfrm>
          <a:prstGeom prst="line">
            <a:avLst/>
          </a:prstGeom>
          <a:ln w="5715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34548" y="5301208"/>
            <a:ext cx="518091" cy="753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98" b="1" dirty="0" smtClean="0">
                <a:solidFill>
                  <a:srgbClr val="7A0000"/>
                </a:solidFill>
              </a:rPr>
              <a:t>A</a:t>
            </a:r>
            <a:endParaRPr lang="ru-RU" sz="4298" b="1" dirty="0">
              <a:solidFill>
                <a:srgbClr val="7A0000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451766" y="2092906"/>
            <a:ext cx="2056865" cy="2058836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-13387" y="3442496"/>
            <a:ext cx="476412" cy="753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98" b="1" dirty="0" smtClean="0">
                <a:solidFill>
                  <a:srgbClr val="002060"/>
                </a:solidFill>
              </a:rPr>
              <a:t>C</a:t>
            </a:r>
            <a:endParaRPr lang="ru-RU" sz="4298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82192" y="2718801"/>
            <a:ext cx="494046" cy="753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98" b="1" dirty="0" smtClean="0">
                <a:solidFill>
                  <a:srgbClr val="7A0000"/>
                </a:solidFill>
              </a:rPr>
              <a:t>B</a:t>
            </a:r>
            <a:endParaRPr lang="ru-RU" sz="4298" b="1" dirty="0">
              <a:solidFill>
                <a:srgbClr val="7A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53411" y="1555851"/>
            <a:ext cx="532518" cy="753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98" b="1" dirty="0">
                <a:solidFill>
                  <a:srgbClr val="002060"/>
                </a:solidFill>
              </a:rPr>
              <a:t>D</a:t>
            </a:r>
            <a:endParaRPr lang="ru-RU" sz="4298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567060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9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9118063" y="2708920"/>
            <a:ext cx="2880320" cy="0"/>
          </a:xfrm>
          <a:prstGeom prst="line">
            <a:avLst/>
          </a:prstGeom>
          <a:ln w="5715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2495600" y="1706898"/>
            <a:ext cx="3004537" cy="4480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096000" y="2996952"/>
            <a:ext cx="72008" cy="2875840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639616" y="2850696"/>
            <a:ext cx="0" cy="1584176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136864" y="2198781"/>
            <a:ext cx="2018906" cy="0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063552" y="5589240"/>
            <a:ext cx="2880320" cy="0"/>
          </a:xfrm>
          <a:prstGeom prst="line">
            <a:avLst/>
          </a:prstGeom>
          <a:ln w="5715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8688288" y="3429000"/>
            <a:ext cx="0" cy="1152128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0200456" y="4005064"/>
            <a:ext cx="0" cy="1584176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155770" y="3642784"/>
                <a:ext cx="54373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5770" y="3642784"/>
                <a:ext cx="543739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7043977" y="1540716"/>
                <a:ext cx="429926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3977" y="1540716"/>
                <a:ext cx="429926" cy="6580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5291704" y="3995652"/>
                <a:ext cx="529312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1704" y="3995652"/>
                <a:ext cx="529312" cy="6580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1971209" y="3136612"/>
                <a:ext cx="542135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209" y="3136612"/>
                <a:ext cx="542135" cy="6580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3656112" y="1133128"/>
                <a:ext cx="53251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112" y="1133128"/>
                <a:ext cx="532518" cy="58477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10376093" y="2049953"/>
                <a:ext cx="526106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093" y="2049953"/>
                <a:ext cx="526106" cy="6580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10229448" y="4290026"/>
                <a:ext cx="65755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9448" y="4290026"/>
                <a:ext cx="657551" cy="58477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3389853" y="4929040"/>
                <a:ext cx="48442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853" y="4929040"/>
                <a:ext cx="484428" cy="58477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Прямоугольник 35"/>
          <p:cNvSpPr/>
          <p:nvPr/>
        </p:nvSpPr>
        <p:spPr>
          <a:xfrm>
            <a:off x="36004" y="-29834"/>
            <a:ext cx="12192000" cy="1100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32299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695400" y="2132856"/>
            <a:ext cx="98650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80 -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3 - 7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23262"/>
            <a:ext cx="12192000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 TUSHUNCHASI</a:t>
            </a:r>
            <a:endParaRPr lang="ru-RU" sz="429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8503631" y="3058494"/>
            <a:ext cx="2056865" cy="2058836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8078143" y="4485907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i="1" dirty="0"/>
              <a:t>A</a:t>
            </a:r>
            <a:endParaRPr lang="ru-RU" altLang="ru-RU" sz="3517" b="1" i="1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0135008" y="253219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i="1" dirty="0"/>
              <a:t>B</a:t>
            </a:r>
            <a:endParaRPr lang="ru-RU" altLang="ru-RU" sz="3517" b="1" i="1" dirty="0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692675" y="1622761"/>
            <a:ext cx="8037882" cy="5868327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</a:t>
            </a:r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aniqlanadigan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tavsiflanadigan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kattaliklar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kattaliklar</a:t>
            </a:r>
            <a:r>
              <a:rPr lang="ru-RU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ru-RU" sz="36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ru-RU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b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8981126" y="3163614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1126" y="3163614"/>
                <a:ext cx="652743" cy="7537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759398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 TUSHUNCHASI</a:t>
            </a:r>
            <a:endParaRPr lang="ru-RU" sz="429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743059" y="2996952"/>
            <a:ext cx="2056865" cy="2058836"/>
          </a:xfrm>
          <a:prstGeom prst="line">
            <a:avLst/>
          </a:prstGeom>
          <a:ln w="5715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17571" y="4424365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364202" y="253219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2999656" y="1555304"/>
                <a:ext cx="9282022" cy="4724084"/>
              </a:xfrm>
            </p:spPr>
            <p:txBody>
              <a:bodyPr/>
              <a:lstStyle/>
              <a:p>
                <a:pPr lvl="0">
                  <a:lnSpc>
                    <a:spcPct val="80000"/>
                  </a:lnSpc>
                </a:pPr>
                <a:r>
                  <a:rPr lang="en-US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Ta’rif</a:t>
                </a:r>
                <a:r>
                  <a:rPr lang="en-US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kattalik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-  </a:t>
                </a:r>
                <a:r>
                  <a:rPr lang="en-US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yo‘nalishga</a:t>
                </a: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kattalik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nalishi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rsatilgan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sifatida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tasvirlanadi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ifodalovchi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uchlari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lsa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nuqtadan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nuqtaga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nalgan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ktor</a:t>
                </a:r>
                <a:r>
                  <a:rPr lang="ru-RU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kabi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harflar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𝑦𝑜𝑘𝑖</m:t>
                    </m:r>
                    <m:acc>
                      <m:accPr>
                        <m:chr m:val="⃗"/>
                        <m:ctrlPr>
                          <a:rPr lang="ru-RU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kabi 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lgilanadi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b="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2999656" y="1555304"/>
                <a:ext cx="9282022" cy="4724084"/>
              </a:xfrm>
              <a:blipFill rotWithShape="0">
                <a:blip r:embed="rId2"/>
                <a:stretch>
                  <a:fillRect l="-2232" t="-3742" r="-1445" b="-1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220554" y="3102072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554" y="3102072"/>
                <a:ext cx="652743" cy="7537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516664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 TUSHUNCHASI</a:t>
            </a:r>
            <a:endParaRPr lang="ru-RU" sz="429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511569" y="3342610"/>
            <a:ext cx="2056865" cy="2058836"/>
          </a:xfrm>
          <a:prstGeom prst="line">
            <a:avLst/>
          </a:prstGeom>
          <a:ln w="5715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0" y="4770024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100974" y="277435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2794219" y="1493762"/>
                <a:ext cx="9609718" cy="4724084"/>
              </a:xfrm>
            </p:spPr>
            <p:txBody>
              <a:bodyPr/>
              <a:lstStyle/>
              <a:p>
                <a:pPr lvl="0">
                  <a:lnSpc>
                    <a:spcPct val="80000"/>
                  </a:lnSpc>
                </a:pP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boshi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oxirini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ko‘rsatish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aniqlanadi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nurni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aniqlab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bergan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ru-RU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ifodalovchi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moduli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absolut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qiymatidir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I=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I</m:t>
                    </m:r>
                    <m:acc>
                      <m:accPr>
                        <m:chr m:val="⃗"/>
                        <m:ctrlPr>
                          <a:rPr lang="ru-RU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I</m:t>
                    </m:r>
                    <m:r>
                      <m:rPr>
                        <m:nor/>
                      </m:rPr>
                      <a:rPr lang="en-US" sz="3600" b="0" i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b="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2794219" y="1493762"/>
                <a:ext cx="9609718" cy="4724084"/>
              </a:xfrm>
              <a:blipFill rotWithShape="0">
                <a:blip r:embed="rId2"/>
                <a:stretch>
                  <a:fillRect l="-2156" t="-3742" b="-1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034727" y="3375064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727" y="3375064"/>
                <a:ext cx="652743" cy="7537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687985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15" y="2444142"/>
            <a:ext cx="3145026" cy="274353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52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OLLINEAR VEKTORLAR</a:t>
            </a:r>
            <a:endParaRPr lang="ru-RU" sz="429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3503712" y="2060848"/>
                <a:ext cx="8402257" cy="5868327"/>
              </a:xfrm>
            </p:spPr>
            <p:txBody>
              <a:bodyPr/>
              <a:lstStyle/>
              <a:p>
                <a:pPr lvl="0">
                  <a:lnSpc>
                    <a:spcPct val="80000"/>
                  </a:lnSpc>
                </a:pPr>
                <a:r>
                  <a:rPr lang="en-US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Ta’rif</a:t>
                </a:r>
                <a:r>
                  <a:rPr lang="en-US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ri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chiziqda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parallel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ri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chiziqlarda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yotuvchi</a:t>
                </a:r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ar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i="1" dirty="0" err="1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kollinear</a:t>
                </a:r>
                <a:r>
                  <a:rPr lang="ru-RU" i="1" dirty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i="1" dirty="0" err="1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vektorlar</a:t>
                </a:r>
                <a:r>
                  <a:rPr lang="ru-RU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ru-RU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iladi</a:t>
                </a: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𝑣𝑎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v-SE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vektorlarning kollinearligi</a:t>
                </a:r>
                <a:r>
                  <a:rPr lang="sv-SE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sv-SE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689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4689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689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  <m:r>
                      <m:rPr>
                        <m:nor/>
                      </m:rPr>
                      <a:rPr lang="sv-SE" sz="4689" i="1" dirty="0">
                        <a:solidFill>
                          <a:srgbClr val="7A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||</m:t>
                    </m:r>
                    <m:acc>
                      <m:accPr>
                        <m:chr m:val="⃗"/>
                        <m:ctrlPr>
                          <a:rPr lang="ru-RU" sz="4689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689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689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4689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  <m:r>
                      <a:rPr lang="en-US" sz="4689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v-SE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kabi </a:t>
                </a:r>
                <a:r>
                  <a:rPr lang="sv-SE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belgilanadi</a:t>
                </a:r>
                <a:r>
                  <a:rPr lang="sv-SE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3503712" y="2060848"/>
                <a:ext cx="8402257" cy="5868327"/>
              </a:xfrm>
              <a:blipFill rotWithShape="0">
                <a:blip r:embed="rId3"/>
                <a:stretch>
                  <a:fillRect l="-2467" t="-3011" r="-14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721443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099" y="3815886"/>
            <a:ext cx="3145026" cy="274353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52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OLLINEAR VEKTORLAR</a:t>
            </a:r>
            <a:endParaRPr lang="ru-RU" sz="429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3"/>
          <p:cNvSpPr>
            <a:spLocks noGrp="1"/>
          </p:cNvSpPr>
          <p:nvPr>
            <p:ph type="ctrTitle"/>
          </p:nvPr>
        </p:nvSpPr>
        <p:spPr>
          <a:xfrm>
            <a:off x="92201" y="1428402"/>
            <a:ext cx="12020917" cy="2574124"/>
          </a:xfrm>
        </p:spPr>
        <p:txBody>
          <a:bodyPr/>
          <a:lstStyle/>
          <a:p>
            <a:pPr lvl="0">
              <a:lnSpc>
                <a:spcPct val="80000"/>
              </a:lnSpc>
            </a:pP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en-US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</a:t>
            </a:r>
            <a:r>
              <a:rPr lang="ru-RU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  <a:r>
              <a:rPr lang="ru-RU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ru-RU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ru-RU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yotuvchi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ru-RU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chiziqdan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tomonda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yotsa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yo‘nalishdosh</a:t>
            </a:r>
            <a:r>
              <a:rPr lang="ru-RU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chiziqqa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tomonda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yotsa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yo‘nalgan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6744072" y="4018208"/>
            <a:ext cx="2039320" cy="2075088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6951532" y="4250649"/>
            <a:ext cx="548624" cy="1655107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8125944" y="4227195"/>
            <a:ext cx="476616" cy="158158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7500156" y="3815886"/>
            <a:ext cx="108012" cy="42675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8017932" y="5771732"/>
            <a:ext cx="108012" cy="42675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842619" y="582541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82380" y="399435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70210" y="551012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28838" y="405675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75925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23392" y="219469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 </a:t>
            </a:r>
            <a:r>
              <a:rPr lang="ru-RU" sz="429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endParaRPr lang="ru-RU" sz="429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407368" y="1809401"/>
                <a:ext cx="12006265" cy="2020697"/>
              </a:xfrm>
            </p:spPr>
            <p:txBody>
              <a:bodyPr/>
              <a:lstStyle/>
              <a:p>
                <a:pPr>
                  <a:lnSpc>
                    <a:spcPct val="80000"/>
                  </a:lnSpc>
                </a:pPr>
                <a:r>
                  <a:rPr lang="en-US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Tarif: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Boshi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oxiri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ustma-ust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tushgan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b="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000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nol</a:t>
                </a:r>
                <a:r>
                  <a:rPr lang="ru-RU" sz="4000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ru-RU" sz="4000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deb</a:t>
                </a:r>
                <a:r>
                  <a:rPr lang="ru-RU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ru-RU" sz="40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40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0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4000" b="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tenglik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nuqtalarning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ustma-ust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tushganini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bildiradi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</a:t>
                </a:r>
                <a:r>
                  <a:rPr lang="en-US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i="1" dirty="0">
                    <a:solidFill>
                      <a:srgbClr val="7A0000"/>
                    </a:solidFill>
                  </a:rPr>
                  <a:t/>
                </a:r>
                <a:br>
                  <a:rPr lang="ru-RU" sz="4000" i="1" dirty="0">
                    <a:solidFill>
                      <a:srgbClr val="7A0000"/>
                    </a:solidFill>
                  </a:rPr>
                </a:br>
                <a:endParaRPr lang="ru-RU" b="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407368" y="1809401"/>
                <a:ext cx="12006265" cy="2020697"/>
              </a:xfrm>
              <a:blipFill rotWithShape="0">
                <a:blip r:embed="rId2"/>
                <a:stretch>
                  <a:fillRect l="-1828" t="-9366" b="-193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781780" y="3950292"/>
                <a:ext cx="2121286" cy="835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298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</m:acc>
                      <m:r>
                        <a:rPr lang="en-US" sz="4298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298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1780" y="3950292"/>
                <a:ext cx="2121286" cy="83599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2096004" y="4842073"/>
            <a:ext cx="518091" cy="753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98" b="1" i="1" dirty="0" smtClean="0">
                <a:solidFill>
                  <a:srgbClr val="7A0000"/>
                </a:solidFill>
              </a:rPr>
              <a:t>A</a:t>
            </a:r>
            <a:endParaRPr lang="ru-RU" sz="4298" b="1" i="1" dirty="0">
              <a:solidFill>
                <a:srgbClr val="7A0000"/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614094" y="4895774"/>
            <a:ext cx="244678" cy="261418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8772" y="4288281"/>
            <a:ext cx="4716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7A0000"/>
                </a:solidFill>
              </a:rPr>
              <a:t>B</a:t>
            </a:r>
            <a:endParaRPr lang="ru-RU" sz="4000" b="1" i="1" dirty="0">
              <a:solidFill>
                <a:srgbClr val="7A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37358" y="4895774"/>
            <a:ext cx="48568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ya‘ni</a:t>
            </a:r>
            <a:r>
              <a:rPr lang="en-US" sz="36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= B </a:t>
            </a:r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36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endParaRPr lang="ru-RU" sz="3600" b="1" i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487488" y="6169167"/>
                <a:ext cx="8047396" cy="7172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en-US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</m:acc>
                    <m:r>
                      <a:rPr lang="en-US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nol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nolga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36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7488" y="6169167"/>
                <a:ext cx="8047396" cy="717248"/>
              </a:xfrm>
              <a:prstGeom prst="rect">
                <a:avLst/>
              </a:prstGeom>
              <a:blipFill rotWithShape="0">
                <a:blip r:embed="rId4"/>
                <a:stretch>
                  <a:fillRect t="-5085" r="-1515" b="-288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415028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2" grpId="0" animBg="1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 VEKTORLAR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3704201" y="1369212"/>
                <a:ext cx="8402257" cy="5868327"/>
              </a:xfrm>
            </p:spPr>
            <p:txBody>
              <a:bodyPr/>
              <a:lstStyle/>
              <a:p>
                <a:pPr lvl="0">
                  <a:lnSpc>
                    <a:spcPct val="80000"/>
                  </a:lnSpc>
                </a:pPr>
                <a:r>
                  <a:rPr lang="en-US" sz="400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Tarif</a:t>
                </a:r>
                <a:r>
                  <a:rPr lang="en-US" sz="4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</a:t>
                </a:r>
                <a:r>
                  <a:rPr lang="ru-RU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4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𝑣𝑎</m:t>
                    </m:r>
                    <m:r>
                      <a:rPr lang="en-US" sz="4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vektorla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rn</a:t>
                </a:r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ing</a:t>
                </a:r>
                <a:r>
                  <a:rPr lang="ru-RU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iklari</a:t>
                </a:r>
                <a:r>
                  <a:rPr lang="ru-RU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ru-RU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ru-RU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nalish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ari</a:t>
                </a:r>
                <a:r>
                  <a:rPr lang="ru-RU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ru-RU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ru-RU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lsa</a:t>
                </a:r>
                <a:r>
                  <a:rPr lang="ru-RU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ru-RU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vektorlar</a:t>
                </a:r>
                <a:r>
                  <a:rPr lang="ru-RU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i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ru-RU" sz="4000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i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vektorlar</a:t>
                </a:r>
                <a:r>
                  <a:rPr lang="ru-RU" sz="4000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deb</a:t>
                </a:r>
                <a:r>
                  <a:rPr lang="ru-RU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ru-RU" sz="40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40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0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b="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Vektorlarning</a:t>
                </a:r>
                <a:r>
                  <a:rPr lang="en-US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tengligi</a:t>
                </a:r>
                <a:r>
                  <a:rPr lang="en-US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4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sz="4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sz="4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shaklida yoziladi.</a:t>
                </a:r>
                <a:br>
                  <a:rPr lang="en-US" sz="40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3704201" y="1369212"/>
                <a:ext cx="8402257" cy="5868327"/>
              </a:xfrm>
              <a:blipFill rotWithShape="0">
                <a:blip r:embed="rId2"/>
                <a:stretch>
                  <a:fillRect l="-2612" t="-19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V="1">
            <a:off x="732825" y="3058494"/>
            <a:ext cx="2056865" cy="2058836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210320" y="3163614"/>
                <a:ext cx="630942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ru-RU" sz="4298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0320" y="3163614"/>
                <a:ext cx="630942" cy="7537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 flipV="1">
            <a:off x="1318066" y="3782189"/>
            <a:ext cx="2056865" cy="2058836"/>
          </a:xfrm>
          <a:prstGeom prst="line">
            <a:avLst/>
          </a:prstGeom>
          <a:ln w="5715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795561" y="3887309"/>
                <a:ext cx="618374" cy="8515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298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sz="4298" dirty="0">
                  <a:solidFill>
                    <a:srgbClr val="7A000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561" y="3887309"/>
                <a:ext cx="618374" cy="85158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 стрелкой 2"/>
          <p:cNvCxnSpPr/>
          <p:nvPr/>
        </p:nvCxnSpPr>
        <p:spPr>
          <a:xfrm flipV="1">
            <a:off x="732825" y="3163614"/>
            <a:ext cx="1916171" cy="19537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1318066" y="3887309"/>
            <a:ext cx="1964053" cy="1953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090395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 VEKTORLAR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3517033" y="1555851"/>
                <a:ext cx="8688288" cy="2377205"/>
              </a:xfrm>
            </p:spPr>
            <p:txBody>
              <a:bodyPr/>
              <a:lstStyle/>
              <a:p>
                <a:pPr lvl="0">
                  <a:lnSpc>
                    <a:spcPct val="100000"/>
                  </a:lnSpc>
                </a:pP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Vektorlarning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tengligi</a:t>
                </a:r>
                <a:r>
                  <a:rPr lang="en-US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6000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6000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sz="6000" i="1">
                        <a:solidFill>
                          <a:srgbClr val="5D2884"/>
                        </a:solidFill>
                        <a:latin typeface="Cambria Math" panose="02040503050406030204" pitchFamily="18" charset="0"/>
                      </a:rPr>
                      <m:t>= </m:t>
                    </m:r>
                    <m:acc>
                      <m:accPr>
                        <m:chr m:val="⃗"/>
                        <m:ctrlPr>
                          <a:rPr lang="ru-RU" sz="6000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6000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6000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6000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800" i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endParaRPr lang="ru-RU" b="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3517033" y="1555851"/>
                <a:ext cx="8688288" cy="2377205"/>
              </a:xfrm>
              <a:blipFill rotWithShape="0">
                <a:blip r:embed="rId2"/>
                <a:stretch>
                  <a:fillRect l="-2526" t="-25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V="1">
            <a:off x="978577" y="3442496"/>
            <a:ext cx="2056865" cy="2058836"/>
          </a:xfrm>
          <a:prstGeom prst="line">
            <a:avLst/>
          </a:prstGeom>
          <a:ln w="5715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684645" y="3619821"/>
                <a:ext cx="644728" cy="852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298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7A000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4645" y="3619821"/>
                <a:ext cx="644728" cy="85209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V="1">
            <a:off x="451766" y="2092906"/>
            <a:ext cx="2056865" cy="2058836"/>
          </a:xfrm>
          <a:prstGeom prst="line">
            <a:avLst/>
          </a:prstGeom>
          <a:ln w="57150" cap="flat" cmpd="sng" algn="ctr">
            <a:solidFill>
              <a:srgbClr val="00206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66730" y="2413078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730" y="2413078"/>
                <a:ext cx="652743" cy="7537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727014" y="3619821"/>
                <a:ext cx="8057618" cy="15065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I</m:t>
                    </m:r>
                    <m:r>
                      <a:rPr lang="en-US" sz="3600" b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I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I 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uzunliklarning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tengligi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b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600" b="1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ru-RU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↑↑</m:t>
                    </m:r>
                    <m:acc>
                      <m:accPr>
                        <m:chr m:val="⃗"/>
                        <m:ctrlPr>
                          <a:rPr lang="ru-RU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6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yo‘nalishdosh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endParaRPr lang="ru-RU" sz="3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7014" y="3619821"/>
                <a:ext cx="8057618" cy="1506503"/>
              </a:xfrm>
              <a:prstGeom prst="rect">
                <a:avLst/>
              </a:prstGeom>
              <a:blipFill rotWithShape="0">
                <a:blip r:embed="rId5"/>
                <a:stretch>
                  <a:fillRect l="-2269" t="-1215" b="-12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453711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4450</TotalTime>
  <Words>254</Words>
  <Application>Microsoft Office PowerPoint</Application>
  <PresentationFormat>Широкоэкранный</PresentationFormat>
  <Paragraphs>81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Ta’rif: Son qiymati va yo‘nalishi  bilan aniqlanadigan (tavsiflanadigan) kattaliklar vektor kattaliklar yoki  vektorlar deb ataladi.       A - vektorning  boshi,  B- vektorning uchi. </vt:lpstr>
      <vt:lpstr>Ta’rif: Vektor (vektor kattalik) -  yo‘nalishga ega bo‘lgan kesma.   Vektor kattalik yo‘nalishi ko‘rsatilgan kesma sifatida tasvirlanadi. Vektorni ifodalovchi kesma uchlari A va B nuqtada bo‘lsa, A nuqtadan B nuqtaga yo‘nalgan vektor (AB) ⃗ kabi yoki kichik harflar bilan a ⃗  yoki( b ) ⃗  kabi belgilanadi.</vt:lpstr>
      <vt:lpstr>1) Vektorning yo‘nalishi uning boshi va  oxirini ko‘rsatish bilan aniqlanadi.   AB nurni aniqlab bergan yo‘nalishi (AB) ⃗ vektorning yo‘nalishi deyiladi.  2) Vektorni ifodalovchi kesma uzunligi vektorning moduli yoki absolut qiymatidir. Ia ⃗I="I" (AB) ⃗"I  "- vektor uzunligi.</vt:lpstr>
      <vt:lpstr>Ta’rif: Bir to‘g‘ri chiziqda yoki parallel to‘g‘ri chiziqlarda yotuvchi vektorlar kollinear vektorlar deyiladi.  a ⃗  va (b ) ⃗  vektorlarning kollinearligi (a ) ⃗"||" ( b ) ⃗  kabi belgilanadi.   </vt:lpstr>
      <vt:lpstr>Agar parallel to‘g‘ri chiziqlarda  yotuvchi ikkita vektor ularning boshi orqali o‘tgan to‘g‘ri chiziqdan bir tomonda yotsa, yo‘nalishdosh vektorlar, to‘g‘ri chiziqqa nisbatan turli tomonda yotsa, qarama-qarshi yo‘nalgan vektorlar deyiladi. </vt:lpstr>
      <vt:lpstr>Tarif: Boshi va oxiri ustma-ust tushgan vektor           nol vektor deb ataladi.  (AB) ⃗=0 tenglik A va B nuqtalarning ustma-ust tushganini bildiradi.                                </vt:lpstr>
      <vt:lpstr>Tarif: Agar a ⃗  va (b ) ⃗vektorlarning uzunliklari teng va yo‘nalishlari  bir xil bo‘lsa, bu vektorlar teng vektorlar deb ataladi.  Vektorlarning tengligi a ⃗= (b ) ⃗ shaklida yoziladi.   </vt:lpstr>
      <vt:lpstr>Vektorlarning tengligi uchun:              a ⃗= (b ) ⃗               </vt:lpstr>
      <vt:lpstr>Vektorlarning tengligi uning boshi tekislikning ixtiyoriy nuqtasida bo‘la olishini ko‘rsatadi, ya’ni vektorning modulini o‘zgartirmay, yo‘nalishini saqlagan holda uning bo‘shini tekislik-ning istalgan nuqtasiga ko‘chirish mumkin. Bu vektor parallel ko‘chirish xossasi deyiladi.                  </vt:lpstr>
      <vt:lpstr>Презентация PowerPoint</vt:lpstr>
      <vt:lpstr>(AB) ⃗= (CD ) ⃗ ekanligi ma’lum. Ushbu tasdiqlar to‘g‘rimi?  1.   AB II CD 2.  IABI = ICDI           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544</cp:revision>
  <dcterms:created xsi:type="dcterms:W3CDTF">2020-06-19T20:52:49Z</dcterms:created>
  <dcterms:modified xsi:type="dcterms:W3CDTF">2021-02-04T11:02:34Z</dcterms:modified>
</cp:coreProperties>
</file>