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6"/>
  </p:notesMasterIdLst>
  <p:sldIdLst>
    <p:sldId id="306" r:id="rId2"/>
    <p:sldId id="447" r:id="rId3"/>
    <p:sldId id="441" r:id="rId4"/>
    <p:sldId id="448" r:id="rId5"/>
    <p:sldId id="440" r:id="rId6"/>
    <p:sldId id="449" r:id="rId7"/>
    <p:sldId id="434" r:id="rId8"/>
    <p:sldId id="439" r:id="rId9"/>
    <p:sldId id="428" r:id="rId10"/>
    <p:sldId id="446" r:id="rId11"/>
    <p:sldId id="445" r:id="rId12"/>
    <p:sldId id="443" r:id="rId13"/>
    <p:sldId id="432" r:id="rId14"/>
    <p:sldId id="30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D2884"/>
    <a:srgbClr val="7A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4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E7294B-2862-483D-92D0-4E1991851BF7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036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318140-A52D-4AD1-B719-0DE0E04C4EC0}" type="slidenum">
              <a:rPr lang="ru-RU"/>
              <a:pPr eaLnBrk="1" hangingPunct="1"/>
              <a:t>9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53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8B23E8-07CB-4A74-AD8D-6E2965AD3E86}" type="slidenum">
              <a:rPr lang="ru-RU"/>
              <a:pPr eaLnBrk="1" hangingPunct="1"/>
              <a:t>13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7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6910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38201" y="228600"/>
            <a:ext cx="10756900" cy="762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17600" y="1333500"/>
            <a:ext cx="5080000" cy="22669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400800" y="1333500"/>
            <a:ext cx="5080000" cy="22669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1117600" y="3752850"/>
            <a:ext cx="5080000" cy="22669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00800" y="3752850"/>
            <a:ext cx="5080000" cy="22669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CDA6CD-2BB0-40AA-8450-45692FF252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4906787"/>
      </p:ext>
    </p:extLst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3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image" Target="../media/image13.pn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669099" y="3848288"/>
            <a:ext cx="2068923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623392" y="2461028"/>
            <a:ext cx="10295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TO‘G‘RI CHIZIQ TENGLAMASI.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 MASALALAR YECHISHNING KOORDINATALAR USULI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664317" y="279045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664317" y="27999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804360" y="-158762"/>
            <a:ext cx="12361266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3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А (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-3; 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664317" y="2780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664317" y="280474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670409" y="1489133"/>
            <a:ext cx="3454792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 + by + c = 0 </a:t>
            </a:r>
            <a:endParaRPr lang="ru-RU" sz="36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700763" y="1484533"/>
                <a:ext cx="3220753" cy="83119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 =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5D2884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0763" y="1484533"/>
                <a:ext cx="3220753" cy="831190"/>
              </a:xfrm>
              <a:prstGeom prst="rect">
                <a:avLst/>
              </a:prstGeom>
              <a:blipFill rotWithShape="0">
                <a:blip r:embed="rId2"/>
                <a:stretch>
                  <a:fillRect l="-5472" t="-4348" b="-10870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708766" y="2218781"/>
            <a:ext cx="1911101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rgbClr val="000000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 = </a:t>
            </a:r>
            <a:r>
              <a:rPr lang="en-US" sz="3600" b="1" dirty="0" err="1" smtClean="0">
                <a:solidFill>
                  <a:srgbClr val="000000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kx</a:t>
            </a:r>
            <a:r>
              <a:rPr lang="en-US" sz="3600" b="1" dirty="0" smtClean="0">
                <a:solidFill>
                  <a:srgbClr val="000000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 + b</a:t>
            </a:r>
            <a:endParaRPr lang="ru-RU" sz="3600" b="1" dirty="0">
              <a:solidFill>
                <a:srgbClr val="000000"/>
              </a:solidFill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22892" y="3112925"/>
            <a:ext cx="254108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-1=k·1+b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2= k∙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(-3)+b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rc 214"/>
          <p:cNvSpPr>
            <a:spLocks/>
          </p:cNvSpPr>
          <p:nvPr/>
        </p:nvSpPr>
        <p:spPr bwMode="auto">
          <a:xfrm flipV="1">
            <a:off x="2437047" y="4961121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8" name="Левая фигурная скобка 37"/>
          <p:cNvSpPr/>
          <p:nvPr/>
        </p:nvSpPr>
        <p:spPr>
          <a:xfrm>
            <a:off x="482389" y="3150260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551733" y="3159785"/>
            <a:ext cx="230063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-1 =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k+b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= -3k+b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-3 = 4k</a:t>
            </a:r>
            <a:endParaRPr lang="en-US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Левая фигурная скобка 39"/>
          <p:cNvSpPr/>
          <p:nvPr/>
        </p:nvSpPr>
        <p:spPr>
          <a:xfrm>
            <a:off x="3681167" y="3197430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6640124" y="3197719"/>
                <a:ext cx="2390911" cy="13329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2800" b="1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k=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5D2884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5D2884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5D2884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5D2884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US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28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b=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ru-RU" sz="2800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124" y="3197719"/>
                <a:ext cx="2390911" cy="1332929"/>
              </a:xfrm>
              <a:prstGeom prst="rect">
                <a:avLst/>
              </a:prstGeom>
              <a:blipFill rotWithShape="0">
                <a:blip r:embed="rId3"/>
                <a:stretch>
                  <a:fillRect b="-7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896003" y="5009092"/>
                <a:ext cx="2567754" cy="1455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0000"/>
                    </a:solidFill>
                    <a:latin typeface="Bahnschrift" panose="020B0502040204020203" pitchFamily="34" charset="0"/>
                    <a:cs typeface="Times New Roman" panose="02020603050405020304" pitchFamily="18" charset="0"/>
                  </a:rPr>
                  <a:t>y = </a:t>
                </a:r>
                <a14:m>
                  <m:oMath xmlns:m="http://schemas.openxmlformats.org/officeDocument/2006/math">
                    <m:r>
                      <a:rPr lang="en-US" sz="40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000000"/>
                    </a:solidFill>
                    <a:latin typeface="Bahnschrift" panose="020B0502040204020203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Bahnschrift" panose="020B0502040204020203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ahnschrift" panose="020B0502040204020203" pitchFamily="34" charset="0"/>
                  <a:cs typeface="Arial" panose="020B0604020202020204" pitchFamily="34" charset="0"/>
                </a:endParaRPr>
              </a:p>
              <a:p>
                <a:endParaRPr lang="en-US" sz="3200" b="1" dirty="0" smtClean="0">
                  <a:solidFill>
                    <a:srgbClr val="C00000"/>
                  </a:solidFill>
                  <a:latin typeface="Bahnschrift" panose="020B0502040204020203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6003" y="5009092"/>
                <a:ext cx="2567754" cy="1455270"/>
              </a:xfrm>
              <a:prstGeom prst="rect">
                <a:avLst/>
              </a:prstGeom>
              <a:blipFill rotWithShape="0">
                <a:blip r:embed="rId4"/>
                <a:stretch>
                  <a:fillRect l="-8314" t="-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79252" y="3332453"/>
                <a:ext cx="6767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0000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sz="2800" b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2800" b="1" dirty="0" smtClean="0">
                    <a:solidFill>
                      <a:srgbClr val="000000"/>
                    </a:solidFill>
                  </a:rPr>
                  <a:t>)</a:t>
                </a:r>
                <a:endParaRPr lang="ru-RU" sz="2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252" y="3332453"/>
                <a:ext cx="676788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18018" t="-11765" r="-17117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5612313" y="5140719"/>
            <a:ext cx="2787943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3x+4y+1 = 0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184232" y="1406811"/>
                <a:ext cx="3378617" cy="1016881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3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4232" y="1406811"/>
                <a:ext cx="3378617" cy="101688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437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36" grpId="0"/>
      <p:bldP spid="38" grpId="0" animBg="1"/>
      <p:bldP spid="39" grpId="0"/>
      <p:bldP spid="40" grpId="0" animBg="1"/>
      <p:bldP spid="41" grpId="0"/>
      <p:bldP spid="7" grpId="0"/>
      <p:bldP spid="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664317" y="279045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664317" y="27999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664317" y="2780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664317" y="280474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36160" y="2259505"/>
                <a:ext cx="4177810" cy="124803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60" y="2259505"/>
                <a:ext cx="4177810" cy="12480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19336" y="1317203"/>
            <a:ext cx="1207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№3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 (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-3; 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-1),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en-US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29540" y="2315546"/>
                <a:ext cx="2982740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28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540" y="2315546"/>
                <a:ext cx="2982740" cy="9017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452986" y="3393062"/>
                <a:ext cx="2400849" cy="901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800" b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986" y="3393062"/>
                <a:ext cx="2400849" cy="90197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83432" y="4383530"/>
                <a:ext cx="3669979" cy="2031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n-US" sz="2800" b="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+8=−4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+28</m:t>
                      </m:r>
                    </m:oMath>
                  </m:oMathPara>
                </a14:m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8x - 4y -20 = 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2x – y + 5 = 0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32" y="4383530"/>
                <a:ext cx="3669979" cy="2031325"/>
              </a:xfrm>
              <a:prstGeom prst="rect">
                <a:avLst/>
              </a:prstGeom>
              <a:blipFill rotWithShape="0">
                <a:blip r:embed="rId5"/>
                <a:stretch>
                  <a:fillRect b="-3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622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83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464405"/>
              </p:ext>
            </p:extLst>
          </p:nvPr>
        </p:nvGraphicFramePr>
        <p:xfrm>
          <a:off x="2868124" y="2602924"/>
          <a:ext cx="25638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Уравнение" r:id="rId3" imgW="1180800" imgH="203040" progId="Equation.3">
                  <p:embed/>
                </p:oleObj>
              </mc:Choice>
              <mc:Fallback>
                <p:oleObj name="Уравнение" r:id="rId3" imgW="1180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124" y="2602924"/>
                        <a:ext cx="256381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87" name="Rectangle 79"/>
          <p:cNvSpPr>
            <a:spLocks noChangeArrowheads="1"/>
          </p:cNvSpPr>
          <p:nvPr/>
        </p:nvSpPr>
        <p:spPr bwMode="auto">
          <a:xfrm>
            <a:off x="2068603" y="2648745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Arial" panose="020B0604020202020204" pitchFamily="34" charset="0"/>
              </a:rPr>
              <a:t>1)</a:t>
            </a:r>
            <a:endParaRPr lang="en-US" altLang="ru-RU" sz="2400" dirty="0">
              <a:latin typeface="Arial" panose="020B0604020202020204" pitchFamily="34" charset="0"/>
            </a:endParaRP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7973442" y="2708920"/>
            <a:ext cx="2659062" cy="2455862"/>
            <a:chOff x="3561" y="1801"/>
            <a:chExt cx="1675" cy="1547"/>
          </a:xfrm>
        </p:grpSpPr>
        <p:sp>
          <p:nvSpPr>
            <p:cNvPr id="6166" name="Line 104"/>
            <p:cNvSpPr>
              <a:spLocks noChangeShapeType="1"/>
            </p:cNvSpPr>
            <p:nvPr/>
          </p:nvSpPr>
          <p:spPr bwMode="auto">
            <a:xfrm>
              <a:off x="3624" y="3066"/>
              <a:ext cx="1566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7" name="Line 105"/>
            <p:cNvSpPr>
              <a:spLocks noChangeShapeType="1"/>
            </p:cNvSpPr>
            <p:nvPr/>
          </p:nvSpPr>
          <p:spPr bwMode="auto">
            <a:xfrm flipV="1">
              <a:off x="3822" y="1860"/>
              <a:ext cx="0" cy="148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6168" name="Rectangle 106"/>
            <p:cNvSpPr>
              <a:spLocks noChangeArrowheads="1"/>
            </p:cNvSpPr>
            <p:nvPr/>
          </p:nvSpPr>
          <p:spPr bwMode="auto">
            <a:xfrm>
              <a:off x="3561" y="1801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ru-RU" b="1" i="1">
                  <a:solidFill>
                    <a:srgbClr val="CC3300"/>
                  </a:solidFill>
                  <a:latin typeface="Arial" panose="020B0604020202020204" pitchFamily="34" charset="0"/>
                </a:rPr>
                <a:t>y</a:t>
              </a:r>
              <a:endParaRPr lang="ru-RU" altLang="ru-RU" b="1" i="1">
                <a:solidFill>
                  <a:srgbClr val="CC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9" name="Rectangle 107"/>
            <p:cNvSpPr>
              <a:spLocks noChangeArrowheads="1"/>
            </p:cNvSpPr>
            <p:nvPr/>
          </p:nvSpPr>
          <p:spPr bwMode="auto">
            <a:xfrm>
              <a:off x="3597" y="3061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ru-RU" altLang="ru-RU" b="1" i="1">
                  <a:solidFill>
                    <a:srgbClr val="CC33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70" name="Rectangle 108"/>
            <p:cNvSpPr>
              <a:spLocks noChangeArrowheads="1"/>
            </p:cNvSpPr>
            <p:nvPr/>
          </p:nvSpPr>
          <p:spPr bwMode="auto">
            <a:xfrm>
              <a:off x="5031" y="3079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r>
                <a:rPr lang="ru-RU" altLang="ru-RU" b="1" i="1">
                  <a:solidFill>
                    <a:srgbClr val="CC3300"/>
                  </a:solidFill>
                  <a:latin typeface="Arial" panose="020B0604020202020204" pitchFamily="34" charset="0"/>
                </a:rPr>
                <a:t>х</a:t>
              </a:r>
            </a:p>
          </p:txBody>
        </p:sp>
      </p:grpSp>
      <p:sp>
        <p:nvSpPr>
          <p:cNvPr id="119918" name="Line 110"/>
          <p:cNvSpPr>
            <a:spLocks noChangeShapeType="1"/>
          </p:cNvSpPr>
          <p:nvPr/>
        </p:nvSpPr>
        <p:spPr bwMode="auto">
          <a:xfrm flipV="1">
            <a:off x="8063929" y="3183583"/>
            <a:ext cx="1543050" cy="1933575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19919" name="Rectangle 111"/>
          <p:cNvSpPr>
            <a:spLocks noChangeArrowheads="1"/>
          </p:cNvSpPr>
          <p:nvPr/>
        </p:nvSpPr>
        <p:spPr bwMode="auto">
          <a:xfrm>
            <a:off x="2068602" y="3245421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Arial" panose="020B0604020202020204" pitchFamily="34" charset="0"/>
              </a:rPr>
              <a:t>2)</a:t>
            </a:r>
            <a:endParaRPr lang="en-US" altLang="ru-RU" sz="2400" dirty="0">
              <a:latin typeface="Arial" panose="020B0604020202020204" pitchFamily="34" charset="0"/>
            </a:endParaRPr>
          </a:p>
        </p:txBody>
      </p:sp>
      <p:graphicFrame>
        <p:nvGraphicFramePr>
          <p:cNvPr id="119920" name="Object 1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537088"/>
              </p:ext>
            </p:extLst>
          </p:nvPr>
        </p:nvGraphicFramePr>
        <p:xfrm>
          <a:off x="2885041" y="3278398"/>
          <a:ext cx="23987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" name="Уравнение" r:id="rId5" imgW="1104840" imgH="203040" progId="Equation.3">
                  <p:embed/>
                </p:oleObj>
              </mc:Choice>
              <mc:Fallback>
                <p:oleObj name="Уравнение" r:id="rId5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5041" y="3278398"/>
                        <a:ext cx="239871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1" name="Line 113"/>
          <p:cNvSpPr>
            <a:spLocks noChangeShapeType="1"/>
          </p:cNvSpPr>
          <p:nvPr/>
        </p:nvSpPr>
        <p:spPr bwMode="auto">
          <a:xfrm flipV="1">
            <a:off x="9387904" y="3212157"/>
            <a:ext cx="0" cy="1943100"/>
          </a:xfrm>
          <a:prstGeom prst="lin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19922" name="Rectangle 114"/>
          <p:cNvSpPr>
            <a:spLocks noChangeArrowheads="1"/>
          </p:cNvSpPr>
          <p:nvPr/>
        </p:nvSpPr>
        <p:spPr bwMode="auto">
          <a:xfrm>
            <a:off x="2068602" y="3971417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Arial" panose="020B0604020202020204" pitchFamily="34" charset="0"/>
              </a:rPr>
              <a:t>3)</a:t>
            </a:r>
            <a:endParaRPr lang="en-US" altLang="ru-RU" sz="2400" dirty="0">
              <a:latin typeface="Arial" panose="020B0604020202020204" pitchFamily="34" charset="0"/>
            </a:endParaRPr>
          </a:p>
        </p:txBody>
      </p:sp>
      <p:graphicFrame>
        <p:nvGraphicFramePr>
          <p:cNvPr id="119923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700929"/>
              </p:ext>
            </p:extLst>
          </p:nvPr>
        </p:nvGraphicFramePr>
        <p:xfrm>
          <a:off x="2808288" y="3913188"/>
          <a:ext cx="239871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" name="Уравнение" r:id="rId7" imgW="1104840" imgH="203040" progId="Equation.3">
                  <p:embed/>
                </p:oleObj>
              </mc:Choice>
              <mc:Fallback>
                <p:oleObj name="Уравнение" r:id="rId7" imgW="11048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3913188"/>
                        <a:ext cx="239871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4" name="Line 116"/>
          <p:cNvSpPr>
            <a:spLocks noChangeShapeType="1"/>
          </p:cNvSpPr>
          <p:nvPr/>
        </p:nvSpPr>
        <p:spPr bwMode="auto">
          <a:xfrm flipV="1">
            <a:off x="8035355" y="4078932"/>
            <a:ext cx="1666875" cy="0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19925" name="Object 1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095487"/>
              </p:ext>
            </p:extLst>
          </p:nvPr>
        </p:nvGraphicFramePr>
        <p:xfrm>
          <a:off x="2820988" y="4630738"/>
          <a:ext cx="35560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Уравнение" r:id="rId9" imgW="1638000" imgH="203040" progId="Equation.3">
                  <p:embed/>
                </p:oleObj>
              </mc:Choice>
              <mc:Fallback>
                <p:oleObj name="Уравнение" r:id="rId9" imgW="16380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4630738"/>
                        <a:ext cx="35560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6" name="Rectangle 118"/>
          <p:cNvSpPr>
            <a:spLocks noChangeArrowheads="1"/>
          </p:cNvSpPr>
          <p:nvPr/>
        </p:nvSpPr>
        <p:spPr bwMode="auto">
          <a:xfrm>
            <a:off x="2068602" y="4657218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Arial" panose="020B0604020202020204" pitchFamily="34" charset="0"/>
              </a:rPr>
              <a:t>4)</a:t>
            </a:r>
            <a:endParaRPr lang="en-US" altLang="ru-RU" sz="2400" dirty="0">
              <a:latin typeface="Arial" panose="020B0604020202020204" pitchFamily="34" charset="0"/>
            </a:endParaRPr>
          </a:p>
        </p:txBody>
      </p:sp>
      <p:sp>
        <p:nvSpPr>
          <p:cNvPr id="119927" name="Rectangle 119"/>
          <p:cNvSpPr>
            <a:spLocks noChangeArrowheads="1"/>
          </p:cNvSpPr>
          <p:nvPr/>
        </p:nvSpPr>
        <p:spPr bwMode="auto">
          <a:xfrm>
            <a:off x="2068601" y="5374261"/>
            <a:ext cx="434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ru-RU" altLang="ru-RU" dirty="0">
                <a:latin typeface="Arial" panose="020B0604020202020204" pitchFamily="34" charset="0"/>
              </a:rPr>
              <a:t>5)</a:t>
            </a:r>
            <a:endParaRPr lang="en-US" altLang="ru-RU" sz="2400" dirty="0">
              <a:latin typeface="Arial" panose="020B0604020202020204" pitchFamily="34" charset="0"/>
            </a:endParaRPr>
          </a:p>
        </p:txBody>
      </p:sp>
      <p:graphicFrame>
        <p:nvGraphicFramePr>
          <p:cNvPr id="119928" name="Object 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504767"/>
              </p:ext>
            </p:extLst>
          </p:nvPr>
        </p:nvGraphicFramePr>
        <p:xfrm>
          <a:off x="2849563" y="5346700"/>
          <a:ext cx="358298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Уравнение" r:id="rId11" imgW="1650960" imgH="203040" progId="Equation.3">
                  <p:embed/>
                </p:oleObj>
              </mc:Choice>
              <mc:Fallback>
                <p:oleObj name="Уравнение" r:id="rId11" imgW="1650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5346700"/>
                        <a:ext cx="3582987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929" name="Line 121"/>
          <p:cNvSpPr>
            <a:spLocks noChangeShapeType="1"/>
          </p:cNvSpPr>
          <p:nvPr/>
        </p:nvSpPr>
        <p:spPr bwMode="auto">
          <a:xfrm flipV="1">
            <a:off x="8111555" y="4717107"/>
            <a:ext cx="1666875" cy="0"/>
          </a:xfrm>
          <a:prstGeom prst="lin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19930" name="Line 122"/>
          <p:cNvSpPr>
            <a:spLocks noChangeShapeType="1"/>
          </p:cNvSpPr>
          <p:nvPr/>
        </p:nvSpPr>
        <p:spPr bwMode="auto">
          <a:xfrm flipV="1">
            <a:off x="8387779" y="3135957"/>
            <a:ext cx="0" cy="1943100"/>
          </a:xfrm>
          <a:prstGeom prst="lin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875" y="1382785"/>
            <a:ext cx="11401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07968" y="1943492"/>
            <a:ext cx="3090911" cy="58477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algn="r"/>
            <a:r>
              <a:rPr lang="en-US" sz="32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 + b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32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 = 0 </a:t>
            </a:r>
            <a:endParaRPr lang="ru-RU" sz="32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8490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99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9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9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99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9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9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99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9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199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9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9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199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87" grpId="0" autoUpdateAnimBg="0"/>
      <p:bldP spid="119918" grpId="0" animBg="1"/>
      <p:bldP spid="119919" grpId="0" autoUpdateAnimBg="0"/>
      <p:bldP spid="119921" grpId="0" animBg="1"/>
      <p:bldP spid="119922" grpId="0" autoUpdateAnimBg="0"/>
      <p:bldP spid="119924" grpId="0" animBg="1"/>
      <p:bldP spid="119926" grpId="0" autoUpdateAnimBg="0"/>
      <p:bldP spid="119927" grpId="0" autoUpdateAnimBg="0"/>
      <p:bldP spid="119929" grpId="0" animBg="1"/>
      <p:bldP spid="1199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2"/>
          <p:cNvSpPr txBox="1">
            <a:spLocks noChangeArrowheads="1"/>
          </p:cNvSpPr>
          <p:nvPr/>
        </p:nvSpPr>
        <p:spPr bwMode="auto">
          <a:xfrm>
            <a:off x="246101" y="1376235"/>
            <a:ext cx="1194589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solidFill>
                  <a:srgbClr val="0070C0"/>
                </a:solidFill>
              </a:rPr>
              <a:t>№6</a:t>
            </a:r>
            <a:r>
              <a:rPr lang="en-US" sz="3200" b="1" dirty="0" smtClean="0"/>
              <a:t>.  </a:t>
            </a:r>
            <a:r>
              <a:rPr lang="en-US" sz="3200" b="1" dirty="0" smtClean="0">
                <a:solidFill>
                  <a:srgbClr val="002060"/>
                </a:solidFill>
              </a:rPr>
              <a:t>x + 2y + 3 = 0 </a:t>
            </a:r>
            <a:r>
              <a:rPr lang="en-US" sz="3200" b="1" dirty="0" err="1" smtClean="0">
                <a:solidFill>
                  <a:srgbClr val="002060"/>
                </a:solidFill>
              </a:rPr>
              <a:t>tenglama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chiziqning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eaLnBrk="1" hangingPunct="1"/>
            <a:r>
              <a:rPr lang="en-US" sz="3200" b="1" dirty="0" err="1" smtClean="0">
                <a:solidFill>
                  <a:srgbClr val="002060"/>
                </a:solidFill>
              </a:rPr>
              <a:t>koordinatalar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o‘qlari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kesishish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nuqtalarini</a:t>
            </a:r>
            <a:r>
              <a:rPr lang="en-US" sz="3200" b="1" dirty="0" smtClean="0">
                <a:solidFill>
                  <a:srgbClr val="002060"/>
                </a:solidFill>
              </a:rPr>
              <a:t> toping.  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5440" y="2775794"/>
            <a:ext cx="272702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+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2y + 3 =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2y = -3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-1,5  </a:t>
            </a:r>
            <a:endParaRPr lang="ru-RU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3"/>
          <p:cNvSpPr>
            <a:spLocks noChangeArrowheads="1"/>
          </p:cNvSpPr>
          <p:nvPr/>
        </p:nvSpPr>
        <p:spPr bwMode="auto">
          <a:xfrm>
            <a:off x="3306646" y="4671796"/>
            <a:ext cx="5315879" cy="81047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o‘qini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-3; 0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nuqtada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kesadi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8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47928" y="2876486"/>
            <a:ext cx="26642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+ 0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 = 0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endParaRPr lang="ru-RU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3306646" y="5455296"/>
            <a:ext cx="5578707" cy="81047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o‘qini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 -1,5)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nuqtada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kesadi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8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911424" y="2060848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77-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5, 8 - 9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8377" y="1393799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altLang="ru-RU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22256"/>
              </p:ext>
            </p:extLst>
          </p:nvPr>
        </p:nvGraphicFramePr>
        <p:xfrm>
          <a:off x="1127448" y="2216001"/>
          <a:ext cx="280828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Формула" r:id="rId3" imgW="939392" imgH="444307" progId="Equation.3">
                  <p:embed/>
                </p:oleObj>
              </mc:Choice>
              <mc:Fallback>
                <p:oleObj name="Формула" r:id="rId3" imgW="93939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216001"/>
                        <a:ext cx="2808288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178633"/>
              </p:ext>
            </p:extLst>
          </p:nvPr>
        </p:nvGraphicFramePr>
        <p:xfrm>
          <a:off x="5879976" y="2204799"/>
          <a:ext cx="2808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Формула" r:id="rId5" imgW="977476" imgH="444307" progId="Equation.3">
                  <p:embed/>
                </p:oleObj>
              </mc:Choice>
              <mc:Fallback>
                <p:oleObj name="Формула" r:id="rId5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976" y="2204799"/>
                        <a:ext cx="28082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099357" y="4704908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140942" y="4051578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132744" y="5417609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alt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90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40"/>
                            </p:stCondLst>
                            <p:childTnLst>
                              <p:par>
                                <p:cTn id="2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40"/>
                            </p:stCondLst>
                            <p:childTnLst>
                              <p:par>
                                <p:cTn id="3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16" grpId="0" build="p"/>
      <p:bldP spid="17" grpId="0" build="p"/>
      <p:bldP spid="1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7648" y="2218280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А ( 3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-2;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-96688" y="1482460"/>
            <a:ext cx="1040464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678076"/>
              </p:ext>
            </p:extLst>
          </p:nvPr>
        </p:nvGraphicFramePr>
        <p:xfrm>
          <a:off x="1539244" y="3205163"/>
          <a:ext cx="280828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Формула" r:id="rId3" imgW="939392" imgH="444307" progId="Equation.3">
                  <p:embed/>
                </p:oleObj>
              </mc:Choice>
              <mc:Fallback>
                <p:oleObj name="Формула" r:id="rId3" imgW="93939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4" y="3205163"/>
                        <a:ext cx="2808288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340310"/>
              </p:ext>
            </p:extLst>
          </p:nvPr>
        </p:nvGraphicFramePr>
        <p:xfrm>
          <a:off x="5700465" y="4869156"/>
          <a:ext cx="2771775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Уравнение" r:id="rId5" imgW="965160" imgH="419040" progId="Equation.3">
                  <p:embed/>
                </p:oleObj>
              </mc:Choice>
              <mc:Fallback>
                <p:oleObj name="Уравнение" r:id="rId5" imgW="965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465" y="4869156"/>
                        <a:ext cx="2771775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9264352" y="4205287"/>
            <a:ext cx="2376488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С ( </a:t>
            </a:r>
            <a:r>
              <a:rPr lang="ru-RU" altLang="ru-RU" sz="3600" i="1" dirty="0" smtClean="0">
                <a:solidFill>
                  <a:srgbClr val="008000"/>
                </a:solidFill>
                <a:latin typeface="Times New Roman" panose="02020603050405020304" pitchFamily="18" charset="0"/>
              </a:rPr>
              <a:t>0,5; </a:t>
            </a:r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6</a:t>
            </a:r>
            <a:r>
              <a:rPr lang="ru-RU" altLang="ru-RU" sz="3600" i="1" dirty="0" smtClean="0">
                <a:solidFill>
                  <a:srgbClr val="008000"/>
                </a:solidFill>
                <a:latin typeface="Times New Roman" panose="02020603050405020304" pitchFamily="18" charset="0"/>
              </a:rPr>
              <a:t>)</a:t>
            </a:r>
            <a:endParaRPr lang="ru-RU" altLang="ru-RU" sz="3600" i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760167"/>
              </p:ext>
            </p:extLst>
          </p:nvPr>
        </p:nvGraphicFramePr>
        <p:xfrm>
          <a:off x="1631040" y="4941168"/>
          <a:ext cx="31511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Уравнение" r:id="rId7" imgW="1054080" imgH="419040" progId="Equation.3">
                  <p:embed/>
                </p:oleObj>
              </mc:Choice>
              <mc:Fallback>
                <p:oleObj name="Уравнение" r:id="rId7" imgW="1054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040" y="4941168"/>
                        <a:ext cx="3151187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735783"/>
              </p:ext>
            </p:extLst>
          </p:nvPr>
        </p:nvGraphicFramePr>
        <p:xfrm>
          <a:off x="5663952" y="3231357"/>
          <a:ext cx="2808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Формула" r:id="rId9" imgW="977476" imgH="444307" progId="Equation.3">
                  <p:embed/>
                </p:oleObj>
              </mc:Choice>
              <mc:Fallback>
                <p:oleObj name="Формула" r:id="rId9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2" y="3231357"/>
                        <a:ext cx="28082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884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/>
      <p:bldP spid="41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8377" y="1393799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altLang="ru-RU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099357" y="4704908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140942" y="4051578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132744" y="5417609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alt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424313"/>
              </p:ext>
            </p:extLst>
          </p:nvPr>
        </p:nvGraphicFramePr>
        <p:xfrm>
          <a:off x="1140942" y="2391335"/>
          <a:ext cx="683895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Формула" r:id="rId3" imgW="2234230" imgH="317362" progId="Equation.3">
                  <p:embed/>
                </p:oleObj>
              </mc:Choice>
              <mc:Fallback>
                <p:oleObj name="Формула" r:id="rId3" imgW="2234230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942" y="2391335"/>
                        <a:ext cx="683895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758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1" y="2245903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А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10;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-2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-2; -7).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-1104800" y="1102112"/>
            <a:ext cx="9144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726091"/>
              </p:ext>
            </p:extLst>
          </p:nvPr>
        </p:nvGraphicFramePr>
        <p:xfrm>
          <a:off x="1415480" y="3009701"/>
          <a:ext cx="683895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Формула" r:id="rId3" imgW="2234230" imgH="317362" progId="Equation.3">
                  <p:embed/>
                </p:oleObj>
              </mc:Choice>
              <mc:Fallback>
                <p:oleObj name="Формула" r:id="rId3" imgW="2234230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3009701"/>
                        <a:ext cx="683895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8313826" y="4487862"/>
            <a:ext cx="2376487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= </a:t>
            </a:r>
            <a:r>
              <a:rPr lang="ru-RU" altLang="ru-RU" sz="36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13</a:t>
            </a:r>
            <a:endParaRPr lang="ru-RU" altLang="ru-RU" sz="36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65403" y="4646742"/>
                <a:ext cx="5456815" cy="68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IABI</a:t>
                </a:r>
                <a:r>
                  <a:rPr lang="ru-RU" sz="32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(−2−10)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u-RU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(−7+2)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ru-RU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403" y="4646742"/>
                <a:ext cx="5456815" cy="688715"/>
              </a:xfrm>
              <a:prstGeom prst="rect">
                <a:avLst/>
              </a:prstGeom>
              <a:blipFill rotWithShape="0">
                <a:blip r:embed="rId5"/>
                <a:stretch>
                  <a:fillRect l="-2905" b="-27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663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7" grpId="0"/>
      <p:bldP spid="41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9376" y="1464235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 </a:t>
            </a:r>
            <a:r>
              <a:rPr lang="en-US" altLang="ru-RU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120030" y="5378574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</a:t>
            </a:r>
            <a:endParaRPr lang="ru-RU" alt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099357" y="3781220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107061" y="4523400"/>
            <a:ext cx="8435975" cy="60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altLang="ru-RU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alt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9357" y="2425423"/>
            <a:ext cx="47420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x–x</a:t>
            </a:r>
            <a:r>
              <a:rPr lang="en-US" sz="4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44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+(</a:t>
            </a:r>
            <a:r>
              <a:rPr lang="en-US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y–y</a:t>
            </a:r>
            <a:r>
              <a:rPr lang="en-US" sz="4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44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r</a:t>
            </a:r>
            <a:r>
              <a:rPr lang="en-US" sz="44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4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32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69" name="Rectangle 57"/>
          <p:cNvSpPr>
            <a:spLocks noChangeArrowheads="1"/>
          </p:cNvSpPr>
          <p:nvPr/>
        </p:nvSpPr>
        <p:spPr bwMode="auto">
          <a:xfrm>
            <a:off x="1828800" y="685801"/>
            <a:ext cx="51054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9</a:t>
            </a:r>
            <a:endParaRPr lang="ru-RU" sz="40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3" name="Text Box 11"/>
          <p:cNvSpPr txBox="1">
            <a:spLocks noChangeArrowheads="1"/>
          </p:cNvSpPr>
          <p:nvPr/>
        </p:nvSpPr>
        <p:spPr bwMode="auto">
          <a:xfrm>
            <a:off x="2073276" y="228600"/>
            <a:ext cx="5836854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sz="2400" dirty="0" err="1" smtClean="0">
                <a:latin typeface="Arial" charset="0"/>
                <a:cs typeface="Arial" charset="0"/>
              </a:rPr>
              <a:t>Nuqtalardan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qaysi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biri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aylanada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yotadi</a:t>
            </a:r>
            <a:r>
              <a:rPr lang="ru-RU" sz="2400" dirty="0" smtClean="0">
                <a:latin typeface="Arial" charset="0"/>
                <a:cs typeface="Arial" charset="0"/>
              </a:rPr>
              <a:t>?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06924" name="Rectangle 12"/>
          <p:cNvSpPr>
            <a:spLocks noChangeArrowheads="1"/>
          </p:cNvSpPr>
          <p:nvPr/>
        </p:nvSpPr>
        <p:spPr bwMode="auto">
          <a:xfrm>
            <a:off x="4038600" y="685801"/>
            <a:ext cx="3810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4000" b="1" baseline="-25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2225676" y="1782764"/>
            <a:ext cx="1660525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-4);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6" name="Text Box 14"/>
          <p:cNvSpPr txBox="1">
            <a:spLocks noChangeArrowheads="1"/>
          </p:cNvSpPr>
          <p:nvPr/>
        </p:nvSpPr>
        <p:spPr bwMode="auto">
          <a:xfrm>
            <a:off x="7993063" y="609600"/>
            <a:ext cx="1378070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 err="1" smtClean="0"/>
              <a:t>Markaz</a:t>
            </a:r>
            <a:r>
              <a:rPr lang="ru-RU" sz="2400" dirty="0" smtClean="0"/>
              <a:t>?</a:t>
            </a:r>
            <a:endParaRPr lang="ru-RU" sz="2400" dirty="0"/>
          </a:p>
          <a:p>
            <a:pPr eaLnBrk="1" hangingPunct="1"/>
            <a:endParaRPr lang="ru-RU" sz="900" dirty="0"/>
          </a:p>
          <a:p>
            <a:pPr eaLnBrk="1" hangingPunct="1"/>
            <a:r>
              <a:rPr lang="en-US" sz="2400" dirty="0" smtClean="0"/>
              <a:t>Radius</a:t>
            </a:r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806927" name="Text Box 15"/>
          <p:cNvSpPr txBox="1">
            <a:spLocks noChangeArrowheads="1"/>
          </p:cNvSpPr>
          <p:nvPr/>
        </p:nvSpPr>
        <p:spPr bwMode="auto">
          <a:xfrm>
            <a:off x="9292368" y="506174"/>
            <a:ext cx="1561646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(</a:t>
            </a: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</a:t>
            </a: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28" name="Text Box 16"/>
          <p:cNvSpPr txBox="1">
            <a:spLocks noChangeArrowheads="1"/>
          </p:cNvSpPr>
          <p:nvPr/>
        </p:nvSpPr>
        <p:spPr bwMode="auto">
          <a:xfrm>
            <a:off x="9398099" y="953008"/>
            <a:ext cx="1000125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</a:t>
            </a: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806929" name="Text Box 17"/>
          <p:cNvSpPr txBox="1">
            <a:spLocks noChangeArrowheads="1"/>
          </p:cNvSpPr>
          <p:nvPr/>
        </p:nvSpPr>
        <p:spPr bwMode="auto">
          <a:xfrm>
            <a:off x="2360613" y="2697164"/>
            <a:ext cx="1503362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 0);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2360614" y="3687764"/>
            <a:ext cx="15255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5);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1" name="Text Box 19"/>
          <p:cNvSpPr txBox="1">
            <a:spLocks noChangeArrowheads="1"/>
          </p:cNvSpPr>
          <p:nvPr/>
        </p:nvSpPr>
        <p:spPr bwMode="auto">
          <a:xfrm>
            <a:off x="2360614" y="4754564"/>
            <a:ext cx="15255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0);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2359026" y="5745164"/>
            <a:ext cx="1503363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E</a:t>
            </a: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1);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3" name="Rectangle 21"/>
          <p:cNvSpPr>
            <a:spLocks noChangeArrowheads="1"/>
          </p:cNvSpPr>
          <p:nvPr/>
        </p:nvSpPr>
        <p:spPr bwMode="auto">
          <a:xfrm>
            <a:off x="4343400" y="1676401"/>
            <a:ext cx="5425008" cy="707886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 – 1)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(– 4 + 3)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38" name="Text Box 26"/>
          <p:cNvSpPr txBox="1">
            <a:spLocks noChangeArrowheads="1"/>
          </p:cNvSpPr>
          <p:nvPr/>
        </p:nvSpPr>
        <p:spPr bwMode="auto">
          <a:xfrm>
            <a:off x="9178926" y="2787005"/>
            <a:ext cx="1095749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806939" name="Text Box 27"/>
          <p:cNvSpPr txBox="1">
            <a:spLocks noChangeArrowheads="1"/>
          </p:cNvSpPr>
          <p:nvPr/>
        </p:nvSpPr>
        <p:spPr bwMode="auto">
          <a:xfrm>
            <a:off x="8153400" y="1676400"/>
            <a:ext cx="503238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&lt;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2" name="Rectangle 50"/>
          <p:cNvSpPr>
            <a:spLocks noChangeArrowheads="1"/>
          </p:cNvSpPr>
          <p:nvPr/>
        </p:nvSpPr>
        <p:spPr bwMode="auto">
          <a:xfrm>
            <a:off x="4343400" y="2667001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 – 1)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(0 + 3)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3" name="Rectangle 51"/>
          <p:cNvSpPr>
            <a:spLocks noChangeArrowheads="1"/>
          </p:cNvSpPr>
          <p:nvPr/>
        </p:nvSpPr>
        <p:spPr bwMode="auto">
          <a:xfrm>
            <a:off x="4343400" y="3641726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 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(5 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06941" name="Text Box 29"/>
          <p:cNvSpPr txBox="1">
            <a:spLocks noChangeArrowheads="1"/>
          </p:cNvSpPr>
          <p:nvPr/>
        </p:nvSpPr>
        <p:spPr bwMode="auto">
          <a:xfrm>
            <a:off x="7772400" y="3581400"/>
            <a:ext cx="503238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&gt;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4" name="Rectangle 52"/>
          <p:cNvSpPr>
            <a:spLocks noChangeArrowheads="1"/>
          </p:cNvSpPr>
          <p:nvPr/>
        </p:nvSpPr>
        <p:spPr bwMode="auto">
          <a:xfrm>
            <a:off x="4343400" y="4708526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 – 1)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(0 + 3)</a:t>
            </a:r>
            <a:r>
              <a:rPr lang="en-US" sz="40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 useBgFill="1">
        <p:nvSpPr>
          <p:cNvPr id="806942" name="Text Box 30"/>
          <p:cNvSpPr txBox="1">
            <a:spLocks noChangeArrowheads="1"/>
          </p:cNvSpPr>
          <p:nvPr/>
        </p:nvSpPr>
        <p:spPr bwMode="auto">
          <a:xfrm>
            <a:off x="7726364" y="4648200"/>
            <a:ext cx="503237" cy="762000"/>
          </a:xfrm>
          <a:prstGeom prst="rect">
            <a:avLst/>
          </a:prstGeom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&gt;</a:t>
            </a:r>
            <a:endParaRPr lang="ru-RU" sz="4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5" name="Rectangle 53"/>
          <p:cNvSpPr>
            <a:spLocks noChangeArrowheads="1"/>
          </p:cNvSpPr>
          <p:nvPr/>
        </p:nvSpPr>
        <p:spPr bwMode="auto">
          <a:xfrm>
            <a:off x="4343400" y="5699126"/>
            <a:ext cx="4943476" cy="707886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(-2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1)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ru-RU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+ 3)</a:t>
            </a:r>
            <a:r>
              <a:rPr lang="en-US" sz="40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6967" name="Freeform 55"/>
          <p:cNvSpPr>
            <a:spLocks/>
          </p:cNvSpPr>
          <p:nvPr/>
        </p:nvSpPr>
        <p:spPr bwMode="auto">
          <a:xfrm>
            <a:off x="2197100" y="1308100"/>
            <a:ext cx="622300" cy="558800"/>
          </a:xfrm>
          <a:custGeom>
            <a:avLst/>
            <a:gdLst>
              <a:gd name="T0" fmla="*/ 622300 w 392"/>
              <a:gd name="T1" fmla="*/ 558800 h 352"/>
              <a:gd name="T2" fmla="*/ 0 w 392"/>
              <a:gd name="T3" fmla="*/ 0 h 352"/>
              <a:gd name="T4" fmla="*/ 0 60000 65536"/>
              <a:gd name="T5" fmla="*/ 0 60000 65536"/>
              <a:gd name="T6" fmla="*/ 0 w 392"/>
              <a:gd name="T7" fmla="*/ 0 h 352"/>
              <a:gd name="T8" fmla="*/ 392 w 392"/>
              <a:gd name="T9" fmla="*/ 352 h 3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2" h="352">
                <a:moveTo>
                  <a:pt x="392" y="352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6968" name="Freeform 56"/>
          <p:cNvSpPr>
            <a:spLocks/>
          </p:cNvSpPr>
          <p:nvPr/>
        </p:nvSpPr>
        <p:spPr bwMode="auto">
          <a:xfrm>
            <a:off x="3467100" y="1371600"/>
            <a:ext cx="749300" cy="495300"/>
          </a:xfrm>
          <a:custGeom>
            <a:avLst/>
            <a:gdLst>
              <a:gd name="T0" fmla="*/ 0 w 472"/>
              <a:gd name="T1" fmla="*/ 495300 h 312"/>
              <a:gd name="T2" fmla="*/ 749300 w 472"/>
              <a:gd name="T3" fmla="*/ 0 h 312"/>
              <a:gd name="T4" fmla="*/ 0 60000 65536"/>
              <a:gd name="T5" fmla="*/ 0 60000 65536"/>
              <a:gd name="T6" fmla="*/ 0 w 472"/>
              <a:gd name="T7" fmla="*/ 0 h 312"/>
              <a:gd name="T8" fmla="*/ 472 w 472"/>
              <a:gd name="T9" fmla="*/ 312 h 3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2" h="312">
                <a:moveTo>
                  <a:pt x="0" y="312"/>
                </a:moveTo>
                <a:lnTo>
                  <a:pt x="472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6970" name="Rectangle 58"/>
          <p:cNvSpPr>
            <a:spLocks noChangeArrowheads="1"/>
          </p:cNvSpPr>
          <p:nvPr/>
        </p:nvSpPr>
        <p:spPr bwMode="auto">
          <a:xfrm>
            <a:off x="1981200" y="685801"/>
            <a:ext cx="457200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4000" b="1" baseline="-25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4597" y="5791370"/>
            <a:ext cx="1329043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51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0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69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0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500" fill="hold"/>
                                        <p:tgtEl>
                                          <p:spTgt spid="80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500" fill="hold"/>
                                        <p:tgtEl>
                                          <p:spTgt spid="80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0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06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0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06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0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0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80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80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0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24" grpId="0"/>
      <p:bldP spid="806926" grpId="0"/>
      <p:bldP spid="806927" grpId="0"/>
      <p:bldP spid="806928" grpId="0"/>
      <p:bldP spid="806933" grpId="0"/>
      <p:bldP spid="806938" grpId="0"/>
      <p:bldP spid="806939" grpId="0" animBg="1"/>
      <p:bldP spid="806962" grpId="0"/>
      <p:bldP spid="806963" grpId="0"/>
      <p:bldP spid="806941" grpId="0" animBg="1"/>
      <p:bldP spid="806964" grpId="0"/>
      <p:bldP spid="806942" grpId="0" animBg="1"/>
      <p:bldP spid="806965" grpId="0"/>
      <p:bldP spid="806967" grpId="0" animBg="1"/>
      <p:bldP spid="806967" grpId="1" animBg="1"/>
      <p:bldP spid="806968" grpId="0" animBg="1"/>
      <p:bldP spid="806968" grpId="1" animBg="1"/>
      <p:bldP spid="8069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524001" y="365564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524001" y="36651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479091" y="1507284"/>
            <a:ext cx="1123381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   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(-5;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0)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524001" y="36461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1621721" y="3887961"/>
            <a:ext cx="2232025" cy="7651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ru-RU" altLang="ru-RU" sz="3600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524001" y="3669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687669"/>
              </p:ext>
            </p:extLst>
          </p:nvPr>
        </p:nvGraphicFramePr>
        <p:xfrm>
          <a:off x="1747679" y="3887961"/>
          <a:ext cx="20891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9" name="Формула" r:id="rId3" imgW="850531" imgH="266584" progId="Equation.3">
                  <p:embed/>
                </p:oleObj>
              </mc:Choice>
              <mc:Fallback>
                <p:oleObj name="Формула" r:id="rId3" imgW="850531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679" y="3887961"/>
                        <a:ext cx="20891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11839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890026"/>
              </p:ext>
            </p:extLst>
          </p:nvPr>
        </p:nvGraphicFramePr>
        <p:xfrm>
          <a:off x="6960096" y="2963069"/>
          <a:ext cx="16827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" name="Уравнение" r:id="rId5" imgW="469800" imgH="177480" progId="Equation.3">
                  <p:embed/>
                </p:oleObj>
              </mc:Choice>
              <mc:Fallback>
                <p:oleObj name="Уравнение" r:id="rId5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2963069"/>
                        <a:ext cx="16827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481011"/>
              </p:ext>
            </p:extLst>
          </p:nvPr>
        </p:nvGraphicFramePr>
        <p:xfrm>
          <a:off x="6956425" y="4965700"/>
          <a:ext cx="1579563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" name="Уравнение" r:id="rId7" imgW="469800" imgH="177480" progId="Equation.3">
                  <p:embed/>
                </p:oleObj>
              </mc:Choice>
              <mc:Fallback>
                <p:oleObj name="Уравнение" r:id="rId7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4965700"/>
                        <a:ext cx="1579563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770137"/>
              </p:ext>
            </p:extLst>
          </p:nvPr>
        </p:nvGraphicFramePr>
        <p:xfrm>
          <a:off x="6960096" y="3948994"/>
          <a:ext cx="1604819" cy="667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2" name="Уравнение" r:id="rId9" imgW="482400" imgH="177480" progId="Equation.3">
                  <p:embed/>
                </p:oleObj>
              </mc:Choice>
              <mc:Fallback>
                <p:oleObj name="Уравнение" r:id="rId9" imgW="4824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3948994"/>
                        <a:ext cx="1604819" cy="667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48297" y="3364741"/>
            <a:ext cx="4679486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r"/>
            <a:r>
              <a:rPr lang="ru-RU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А (а; 0) </a:t>
            </a:r>
            <a:r>
              <a:rPr lang="en-US" altLang="ru-RU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В (</a:t>
            </a:r>
            <a:r>
              <a:rPr lang="en-US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b; </a:t>
            </a:r>
            <a:r>
              <a:rPr lang="en-US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0) </a:t>
            </a:r>
            <a:r>
              <a:rPr lang="en-US" altLang="ru-RU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2800" b="1" dirty="0"/>
          </a:p>
        </p:txBody>
      </p:sp>
      <p:pic>
        <p:nvPicPr>
          <p:cNvPr id="14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3632562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97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build="p"/>
      <p:bldP spid="6164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293515" y="4037014"/>
            <a:ext cx="12072939" cy="2468566"/>
            <a:chOff x="-866" y="2615"/>
            <a:chExt cx="7605" cy="1555"/>
          </a:xfrm>
        </p:grpSpPr>
        <p:sp>
          <p:nvSpPr>
            <p:cNvPr id="779339" name="Text Box 75"/>
            <p:cNvSpPr txBox="1">
              <a:spLocks noChangeArrowheads="1"/>
            </p:cNvSpPr>
            <p:nvPr/>
          </p:nvSpPr>
          <p:spPr bwMode="auto">
            <a:xfrm>
              <a:off x="-749" y="2615"/>
              <a:ext cx="7122" cy="75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38100" cmpd="dbl">
              <a:solidFill>
                <a:srgbClr val="0099CC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ru-RU" sz="8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chiziqning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burchakli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koordinatalar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sistemasidagi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tenglamasi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quyidagi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ko‘rinishga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358" name="Group 81"/>
            <p:cNvGrpSpPr>
              <a:grpSpLocks/>
            </p:cNvGrpSpPr>
            <p:nvPr/>
          </p:nvGrpSpPr>
          <p:grpSpPr bwMode="auto">
            <a:xfrm>
              <a:off x="-866" y="3403"/>
              <a:ext cx="7605" cy="767"/>
              <a:chOff x="72" y="2491"/>
              <a:chExt cx="7605" cy="767"/>
            </a:xfrm>
          </p:grpSpPr>
          <p:sp>
            <p:nvSpPr>
              <p:cNvPr id="779346" name="Text Box 82"/>
              <p:cNvSpPr txBox="1">
                <a:spLocks noChangeArrowheads="1"/>
              </p:cNvSpPr>
              <p:nvPr/>
            </p:nvSpPr>
            <p:spPr bwMode="auto">
              <a:xfrm>
                <a:off x="72" y="2928"/>
                <a:ext cx="7605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a, b, c –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, a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sonlardan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2B133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9347" name="Rectangle 83"/>
              <p:cNvSpPr>
                <a:spLocks noChangeArrowheads="1"/>
              </p:cNvSpPr>
              <p:nvPr/>
            </p:nvSpPr>
            <p:spPr bwMode="auto">
              <a:xfrm>
                <a:off x="2274" y="2491"/>
                <a:ext cx="1601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b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a</a:t>
                </a:r>
                <a:r>
                  <a:rPr lang="en-US" sz="4000" b="1" i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x+by+c</a:t>
                </a:r>
                <a:r>
                  <a:rPr lang="en-US" sz="40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=0</a:t>
                </a:r>
                <a:endParaRPr lang="ru-RU" sz="40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13316" name="Group 11"/>
          <p:cNvGrpSpPr>
            <a:grpSpLocks/>
          </p:cNvGrpSpPr>
          <p:nvPr/>
        </p:nvGrpSpPr>
        <p:grpSpPr bwMode="auto">
          <a:xfrm>
            <a:off x="1828800" y="152400"/>
            <a:ext cx="3816350" cy="3889375"/>
            <a:chOff x="240" y="1488"/>
            <a:chExt cx="2404" cy="2450"/>
          </a:xfrm>
        </p:grpSpPr>
        <p:sp>
          <p:nvSpPr>
            <p:cNvPr id="13344" name="Freeform 12"/>
            <p:cNvSpPr>
              <a:spLocks/>
            </p:cNvSpPr>
            <p:nvPr/>
          </p:nvSpPr>
          <p:spPr bwMode="auto">
            <a:xfrm>
              <a:off x="240" y="3474"/>
              <a:ext cx="2344" cy="14"/>
            </a:xfrm>
            <a:custGeom>
              <a:avLst/>
              <a:gdLst>
                <a:gd name="T0" fmla="*/ 0 w 2344"/>
                <a:gd name="T1" fmla="*/ 0 h 14"/>
                <a:gd name="T2" fmla="*/ 2344 w 2344"/>
                <a:gd name="T3" fmla="*/ 14 h 14"/>
                <a:gd name="T4" fmla="*/ 0 60000 65536"/>
                <a:gd name="T5" fmla="*/ 0 60000 65536"/>
                <a:gd name="T6" fmla="*/ 0 w 2344"/>
                <a:gd name="T7" fmla="*/ 0 h 14"/>
                <a:gd name="T8" fmla="*/ 2344 w 2344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44" h="14">
                  <a:moveTo>
                    <a:pt x="0" y="0"/>
                  </a:moveTo>
                  <a:lnTo>
                    <a:pt x="2344" y="14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5" name="Freeform 13"/>
            <p:cNvSpPr>
              <a:spLocks/>
            </p:cNvSpPr>
            <p:nvPr/>
          </p:nvSpPr>
          <p:spPr bwMode="auto">
            <a:xfrm>
              <a:off x="555" y="1603"/>
              <a:ext cx="29" cy="2335"/>
            </a:xfrm>
            <a:custGeom>
              <a:avLst/>
              <a:gdLst>
                <a:gd name="T0" fmla="*/ 13 w 13"/>
                <a:gd name="T1" fmla="*/ 2381 h 2381"/>
                <a:gd name="T2" fmla="*/ 0 w 13"/>
                <a:gd name="T3" fmla="*/ 0 h 2381"/>
                <a:gd name="T4" fmla="*/ 0 60000 65536"/>
                <a:gd name="T5" fmla="*/ 0 60000 65536"/>
                <a:gd name="T6" fmla="*/ 0 w 13"/>
                <a:gd name="T7" fmla="*/ 0 h 2381"/>
                <a:gd name="T8" fmla="*/ 13 w 13"/>
                <a:gd name="T9" fmla="*/ 2381 h 23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" h="2381">
                  <a:moveTo>
                    <a:pt x="13" y="2381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9278" name="Text Box 14"/>
            <p:cNvSpPr txBox="1">
              <a:spLocks noChangeArrowheads="1"/>
            </p:cNvSpPr>
            <p:nvPr/>
          </p:nvSpPr>
          <p:spPr bwMode="auto">
            <a:xfrm>
              <a:off x="2352" y="3360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79" name="Text Box 15"/>
            <p:cNvSpPr txBox="1">
              <a:spLocks noChangeArrowheads="1"/>
            </p:cNvSpPr>
            <p:nvPr/>
          </p:nvSpPr>
          <p:spPr bwMode="auto">
            <a:xfrm>
              <a:off x="240" y="1488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80" name="Text Box 16"/>
            <p:cNvSpPr txBox="1">
              <a:spLocks noChangeArrowheads="1"/>
            </p:cNvSpPr>
            <p:nvPr/>
          </p:nvSpPr>
          <p:spPr bwMode="auto">
            <a:xfrm>
              <a:off x="288" y="3456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O</a:t>
              </a:r>
              <a:endPara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779287" name="Text Box 23"/>
          <p:cNvSpPr txBox="1">
            <a:spLocks noChangeArrowheads="1"/>
          </p:cNvSpPr>
          <p:nvPr/>
        </p:nvSpPr>
        <p:spPr bwMode="auto">
          <a:xfrm>
            <a:off x="3888018" y="1324228"/>
            <a:ext cx="1005403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x;y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284" name="Text Box 20"/>
          <p:cNvSpPr txBox="1">
            <a:spLocks noChangeArrowheads="1"/>
          </p:cNvSpPr>
          <p:nvPr/>
        </p:nvSpPr>
        <p:spPr bwMode="auto">
          <a:xfrm>
            <a:off x="2909391" y="1852906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323" name="Text Box 59"/>
          <p:cNvSpPr txBox="1">
            <a:spLocks noChangeArrowheads="1"/>
          </p:cNvSpPr>
          <p:nvPr/>
        </p:nvSpPr>
        <p:spPr bwMode="auto">
          <a:xfrm>
            <a:off x="1912033" y="1927731"/>
            <a:ext cx="533400" cy="70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</a:t>
            </a:r>
            <a:endParaRPr lang="ru-RU" sz="40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332" name="Rectangle 68"/>
          <p:cNvSpPr>
            <a:spLocks noChangeArrowheads="1"/>
          </p:cNvSpPr>
          <p:nvPr/>
        </p:nvSpPr>
        <p:spPr bwMode="auto">
          <a:xfrm>
            <a:off x="5988050" y="1927731"/>
            <a:ext cx="5598239" cy="584775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x–x</a:t>
            </a:r>
            <a:r>
              <a:rPr lang="en-US" sz="32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+(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y–y</a:t>
            </a:r>
            <a:r>
              <a:rPr lang="en-US" sz="32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b="1" i="1" dirty="0" smtClean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x–x</a:t>
            </a:r>
            <a:r>
              <a:rPr lang="en-US" sz="32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+(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y–y</a:t>
            </a:r>
            <a:r>
              <a:rPr lang="en-US" sz="32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endParaRPr lang="ru-RU" sz="32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325" name="Rectangle 77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6" name="Rectangle 78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7" name="Rectangle 79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rot="4239376">
            <a:off x="2852782" y="1530049"/>
            <a:ext cx="1872208" cy="992986"/>
          </a:xfrm>
          <a:prstGeom prst="triangl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044700" y="1561593"/>
            <a:ext cx="3088823" cy="106781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4184516">
            <a:off x="3256707" y="1960728"/>
            <a:ext cx="242302" cy="1788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77430" y="862563"/>
            <a:ext cx="1210588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24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;y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43" name="Text Box 23"/>
          <p:cNvSpPr txBox="1">
            <a:spLocks noChangeArrowheads="1"/>
          </p:cNvSpPr>
          <p:nvPr/>
        </p:nvSpPr>
        <p:spPr bwMode="auto">
          <a:xfrm>
            <a:off x="3676277" y="2776537"/>
            <a:ext cx="1192955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24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;y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56358" y="1028503"/>
            <a:ext cx="21804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32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DB</a:t>
            </a:r>
            <a:r>
              <a:rPr lang="en-US" sz="32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983608" y="325155"/>
            <a:ext cx="1537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28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DB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49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4016</TotalTime>
  <Words>632</Words>
  <Application>Microsoft Office PowerPoint</Application>
  <PresentationFormat>Широкоэкранный</PresentationFormat>
  <Paragraphs>130</Paragraphs>
  <Slides>14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Bahnschrift</vt:lpstr>
      <vt:lpstr>Calibri</vt:lpstr>
      <vt:lpstr>Calibri Light</vt:lpstr>
      <vt:lpstr>Cambria Math</vt:lpstr>
      <vt:lpstr>Georgia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514</cp:revision>
  <dcterms:created xsi:type="dcterms:W3CDTF">2020-06-19T20:52:49Z</dcterms:created>
  <dcterms:modified xsi:type="dcterms:W3CDTF">2021-01-13T10:43:26Z</dcterms:modified>
</cp:coreProperties>
</file>