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sldIdLst>
    <p:sldId id="306" r:id="rId2"/>
    <p:sldId id="440" r:id="rId3"/>
    <p:sldId id="437" r:id="rId4"/>
    <p:sldId id="439" r:id="rId5"/>
    <p:sldId id="428" r:id="rId6"/>
    <p:sldId id="429" r:id="rId7"/>
    <p:sldId id="430" r:id="rId8"/>
    <p:sldId id="431" r:id="rId9"/>
    <p:sldId id="432" r:id="rId10"/>
    <p:sldId id="433" r:id="rId11"/>
    <p:sldId id="434" r:id="rId12"/>
    <p:sldId id="435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5D2884"/>
    <a:srgbClr val="2B133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318140-A52D-4AD1-B719-0DE0E04C4EC0}" type="slidenum">
              <a:rPr lang="ru-RU"/>
              <a:pPr eaLnBrk="1" hangingPunct="1"/>
              <a:t>5</a:t>
            </a:fld>
            <a:endParaRPr lang="ru-RU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453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C35D2BA-E9FC-4D1F-918A-9255BCEF242D}" type="slidenum">
              <a:rPr lang="ru-RU"/>
              <a:pPr eaLnBrk="1" hangingPunct="1"/>
              <a:t>6</a:t>
            </a:fld>
            <a:endParaRPr lang="ru-RU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358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E8B23E8-07CB-4A74-AD8D-6E2965AD3E86}" type="slidenum">
              <a:rPr lang="ru-RU"/>
              <a:pPr eaLnBrk="1" hangingPunct="1"/>
              <a:t>9</a:t>
            </a:fld>
            <a:endParaRPr lang="ru-RU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79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6FD47FC-7F83-4C9C-9FF8-31504C62C776}" type="slidenum">
              <a:rPr lang="ru-RU"/>
              <a:pPr eaLnBrk="1" hangingPunct="1"/>
              <a:t>10</a:t>
            </a:fld>
            <a:endParaRPr lang="ru-RU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726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E7294B-2862-483D-92D0-4E1991851BF7}" type="slidenum">
              <a:rPr lang="ru-RU"/>
              <a:pPr eaLnBrk="1" hangingPunct="1"/>
              <a:t>11</a:t>
            </a:fld>
            <a:endParaRPr lang="ru-RU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036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7FA592B-D95D-47D3-AEEA-CD6E62B4E0A3}" type="slidenum">
              <a:rPr lang="ru-RU"/>
              <a:pPr eaLnBrk="1" hangingPunct="1"/>
              <a:t>12</a:t>
            </a:fld>
            <a:endParaRPr lang="ru-RU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744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90904-0ECC-4ABE-B196-9E5E39392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691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786276" y="2811856"/>
            <a:ext cx="2068923" cy="20728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288588" y="3005279"/>
            <a:ext cx="10295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IKKI NUQTA ORASIDAGI MASOFA. AYLANA TENGLAMASI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59" name="Text Box 35"/>
          <p:cNvSpPr txBox="1">
            <a:spLocks noChangeArrowheads="1"/>
          </p:cNvSpPr>
          <p:nvPr/>
        </p:nvSpPr>
        <p:spPr bwMode="auto">
          <a:xfrm>
            <a:off x="4495801" y="3088284"/>
            <a:ext cx="3025775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 </a:t>
            </a: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    </a:t>
            </a: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          )</a:t>
            </a:r>
            <a:endParaRPr lang="ru-RU" sz="40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20235" name="Text Box 11"/>
          <p:cNvSpPr txBox="1">
            <a:spLocks noChangeArrowheads="1"/>
          </p:cNvSpPr>
          <p:nvPr/>
        </p:nvSpPr>
        <p:spPr bwMode="auto">
          <a:xfrm>
            <a:off x="358664" y="10458"/>
            <a:ext cx="11449272" cy="1938992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latin typeface="Arial" charset="0"/>
                <a:cs typeface="Arial" charset="0"/>
              </a:rPr>
              <a:t>  </a:t>
            </a:r>
            <a:r>
              <a:rPr lang="ru-RU" sz="2400" dirty="0" smtClean="0">
                <a:latin typeface="Arial" charset="0"/>
                <a:cs typeface="Arial" charset="0"/>
              </a:rPr>
              <a:t> </a:t>
            </a:r>
            <a:endParaRPr lang="en-US" sz="24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ru-RU" sz="800" dirty="0">
                <a:latin typeface="Arial" charset="0"/>
                <a:cs typeface="Arial" charset="0"/>
              </a:rPr>
              <a:t> </a:t>
            </a:r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А(7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-5),</a:t>
            </a:r>
            <a:r>
              <a:rPr lang="ru-RU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В(3;-1),</a:t>
            </a:r>
            <a:r>
              <a:rPr lang="ru-RU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С(-1;-5</a:t>
            </a:r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nuqtala</a:t>
            </a:r>
            <a:r>
              <a:rPr lang="en-US" sz="32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32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6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+</a:t>
            </a:r>
            <a:r>
              <a:rPr lang="ru-RU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b="1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 +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32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aylanada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yotishini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32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0236" name="Rectangle 12"/>
          <p:cNvSpPr>
            <a:spLocks noChangeArrowheads="1"/>
          </p:cNvSpPr>
          <p:nvPr/>
        </p:nvSpPr>
        <p:spPr bwMode="auto">
          <a:xfrm>
            <a:off x="2057400" y="3104158"/>
            <a:ext cx="71501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 6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 +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+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10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+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25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16</a:t>
            </a:r>
            <a:r>
              <a:rPr lang="en-US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</a:t>
            </a:r>
            <a:endParaRPr lang="ru-RU" sz="3600" b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20242" name="Text Box 18"/>
          <p:cNvSpPr txBox="1">
            <a:spLocks noChangeArrowheads="1"/>
          </p:cNvSpPr>
          <p:nvPr/>
        </p:nvSpPr>
        <p:spPr bwMode="auto">
          <a:xfrm>
            <a:off x="1863726" y="3027959"/>
            <a:ext cx="2600325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 </a:t>
            </a: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             )</a:t>
            </a:r>
            <a:endParaRPr lang="ru-RU" sz="40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20243" name="Rectangle 19"/>
          <p:cNvSpPr>
            <a:spLocks noChangeArrowheads="1"/>
          </p:cNvSpPr>
          <p:nvPr/>
        </p:nvSpPr>
        <p:spPr bwMode="auto">
          <a:xfrm>
            <a:off x="2222500" y="4139208"/>
            <a:ext cx="52451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3)</a:t>
            </a:r>
            <a:r>
              <a:rPr lang="en-US" sz="36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+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5)</a:t>
            </a:r>
            <a:r>
              <a: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 16 </a:t>
            </a:r>
            <a:r>
              <a:rPr lang="en-US" sz="3600" b="1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</a:t>
            </a:r>
            <a:endParaRPr lang="ru-RU" sz="3600" b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20244" name="Rectangle 20"/>
          <p:cNvSpPr>
            <a:spLocks noChangeArrowheads="1"/>
          </p:cNvSpPr>
          <p:nvPr/>
        </p:nvSpPr>
        <p:spPr bwMode="auto">
          <a:xfrm>
            <a:off x="2209800" y="5161558"/>
            <a:ext cx="52451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(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  –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3)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 +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5)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= 16 </a:t>
            </a:r>
            <a:endParaRPr lang="ru-RU" sz="3600" b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20248" name="Rectangle 24"/>
          <p:cNvSpPr>
            <a:spLocks noChangeArrowheads="1"/>
          </p:cNvSpPr>
          <p:nvPr/>
        </p:nvSpPr>
        <p:spPr bwMode="auto">
          <a:xfrm>
            <a:off x="3924300" y="3104158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600" b="1">
              <a:solidFill>
                <a:srgbClr val="0099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20249" name="Rectangle 25"/>
          <p:cNvSpPr>
            <a:spLocks noChangeArrowheads="1"/>
          </p:cNvSpPr>
          <p:nvPr/>
        </p:nvSpPr>
        <p:spPr bwMode="auto">
          <a:xfrm>
            <a:off x="6743700" y="3104158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25</a:t>
            </a:r>
            <a:endParaRPr lang="ru-RU" sz="3600" b="1">
              <a:solidFill>
                <a:srgbClr val="0099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20250" name="Rectangle 26"/>
          <p:cNvSpPr>
            <a:spLocks noChangeArrowheads="1"/>
          </p:cNvSpPr>
          <p:nvPr/>
        </p:nvSpPr>
        <p:spPr bwMode="auto">
          <a:xfrm>
            <a:off x="7740650" y="3104158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16</a:t>
            </a:r>
            <a:endParaRPr lang="ru-RU" sz="3600" b="1">
              <a:solidFill>
                <a:srgbClr val="0099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20251" name="Rectangle 27"/>
          <p:cNvSpPr>
            <a:spLocks noChangeArrowheads="1"/>
          </p:cNvSpPr>
          <p:nvPr/>
        </p:nvSpPr>
        <p:spPr bwMode="auto">
          <a:xfrm>
            <a:off x="2057400" y="2081808"/>
            <a:ext cx="50228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en-US" sz="36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 6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  +</a:t>
            </a: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en-US" sz="3600" b="1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10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 +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18</a:t>
            </a:r>
            <a:r>
              <a:rPr lang="en-US" sz="36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endParaRPr lang="ru-RU" sz="3600" b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3213100" y="1777008"/>
            <a:ext cx="825500" cy="698500"/>
            <a:chOff x="1064" y="1344"/>
            <a:chExt cx="520" cy="440"/>
          </a:xfrm>
        </p:grpSpPr>
        <p:sp>
          <p:nvSpPr>
            <p:cNvPr id="820252" name="Rectangle 28"/>
            <p:cNvSpPr>
              <a:spLocks noChangeArrowheads="1"/>
            </p:cNvSpPr>
            <p:nvPr/>
          </p:nvSpPr>
          <p:spPr bwMode="auto">
            <a:xfrm>
              <a:off x="1064" y="1344"/>
              <a:ext cx="424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>
                  <a:solidFill>
                    <a:srgbClr val="007CD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+9</a:t>
              </a:r>
              <a:endParaRPr lang="ru-RU" sz="3600" b="1">
                <a:solidFill>
                  <a:srgbClr val="007CD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1535" name="Freeform 29"/>
            <p:cNvSpPr>
              <a:spLocks/>
            </p:cNvSpPr>
            <p:nvPr/>
          </p:nvSpPr>
          <p:spPr bwMode="auto">
            <a:xfrm>
              <a:off x="1104" y="1584"/>
              <a:ext cx="480" cy="200"/>
            </a:xfrm>
            <a:custGeom>
              <a:avLst/>
              <a:gdLst>
                <a:gd name="T0" fmla="*/ 0 w 480"/>
                <a:gd name="T1" fmla="*/ 48 h 200"/>
                <a:gd name="T2" fmla="*/ 96 w 480"/>
                <a:gd name="T3" fmla="*/ 96 h 200"/>
                <a:gd name="T4" fmla="*/ 144 w 480"/>
                <a:gd name="T5" fmla="*/ 192 h 200"/>
                <a:gd name="T6" fmla="*/ 144 w 480"/>
                <a:gd name="T7" fmla="*/ 144 h 200"/>
                <a:gd name="T8" fmla="*/ 336 w 480"/>
                <a:gd name="T9" fmla="*/ 48 h 200"/>
                <a:gd name="T10" fmla="*/ 480 w 480"/>
                <a:gd name="T11" fmla="*/ 0 h 2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0"/>
                <a:gd name="T19" fmla="*/ 0 h 200"/>
                <a:gd name="T20" fmla="*/ 480 w 480"/>
                <a:gd name="T21" fmla="*/ 200 h 2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0" h="200">
                  <a:moveTo>
                    <a:pt x="0" y="48"/>
                  </a:moveTo>
                  <a:cubicBezTo>
                    <a:pt x="36" y="60"/>
                    <a:pt x="72" y="72"/>
                    <a:pt x="96" y="96"/>
                  </a:cubicBezTo>
                  <a:cubicBezTo>
                    <a:pt x="120" y="120"/>
                    <a:pt x="136" y="184"/>
                    <a:pt x="144" y="192"/>
                  </a:cubicBezTo>
                  <a:cubicBezTo>
                    <a:pt x="152" y="200"/>
                    <a:pt x="112" y="168"/>
                    <a:pt x="144" y="144"/>
                  </a:cubicBezTo>
                  <a:cubicBezTo>
                    <a:pt x="176" y="120"/>
                    <a:pt x="280" y="72"/>
                    <a:pt x="336" y="48"/>
                  </a:cubicBezTo>
                  <a:cubicBezTo>
                    <a:pt x="392" y="24"/>
                    <a:pt x="436" y="12"/>
                    <a:pt x="480" y="0"/>
                  </a:cubicBez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181600" y="1700808"/>
            <a:ext cx="901700" cy="698500"/>
            <a:chOff x="2304" y="1296"/>
            <a:chExt cx="568" cy="440"/>
          </a:xfrm>
        </p:grpSpPr>
        <p:sp>
          <p:nvSpPr>
            <p:cNvPr id="820256" name="Rectangle 32"/>
            <p:cNvSpPr>
              <a:spLocks noChangeArrowheads="1"/>
            </p:cNvSpPr>
            <p:nvPr/>
          </p:nvSpPr>
          <p:spPr bwMode="auto">
            <a:xfrm>
              <a:off x="2304" y="1296"/>
              <a:ext cx="568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>
                  <a:solidFill>
                    <a:srgbClr val="007CD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+25</a:t>
              </a:r>
              <a:endParaRPr lang="ru-RU" sz="3600" b="1">
                <a:solidFill>
                  <a:srgbClr val="007CD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1533" name="Freeform 33"/>
            <p:cNvSpPr>
              <a:spLocks/>
            </p:cNvSpPr>
            <p:nvPr/>
          </p:nvSpPr>
          <p:spPr bwMode="auto">
            <a:xfrm>
              <a:off x="2344" y="1584"/>
              <a:ext cx="512" cy="152"/>
            </a:xfrm>
            <a:custGeom>
              <a:avLst/>
              <a:gdLst>
                <a:gd name="T0" fmla="*/ 0 w 512"/>
                <a:gd name="T1" fmla="*/ 0 h 152"/>
                <a:gd name="T2" fmla="*/ 96 w 512"/>
                <a:gd name="T3" fmla="*/ 48 h 152"/>
                <a:gd name="T4" fmla="*/ 144 w 512"/>
                <a:gd name="T5" fmla="*/ 144 h 152"/>
                <a:gd name="T6" fmla="*/ 184 w 512"/>
                <a:gd name="T7" fmla="*/ 96 h 152"/>
                <a:gd name="T8" fmla="*/ 336 w 512"/>
                <a:gd name="T9" fmla="*/ 48 h 152"/>
                <a:gd name="T10" fmla="*/ 512 w 512"/>
                <a:gd name="T11" fmla="*/ 8 h 1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12"/>
                <a:gd name="T19" fmla="*/ 0 h 152"/>
                <a:gd name="T20" fmla="*/ 512 w 512"/>
                <a:gd name="T21" fmla="*/ 152 h 1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12" h="152">
                  <a:moveTo>
                    <a:pt x="0" y="0"/>
                  </a:moveTo>
                  <a:cubicBezTo>
                    <a:pt x="36" y="12"/>
                    <a:pt x="72" y="24"/>
                    <a:pt x="96" y="48"/>
                  </a:cubicBezTo>
                  <a:cubicBezTo>
                    <a:pt x="120" y="72"/>
                    <a:pt x="129" y="136"/>
                    <a:pt x="144" y="144"/>
                  </a:cubicBezTo>
                  <a:cubicBezTo>
                    <a:pt x="159" y="152"/>
                    <a:pt x="152" y="112"/>
                    <a:pt x="184" y="96"/>
                  </a:cubicBezTo>
                  <a:cubicBezTo>
                    <a:pt x="216" y="80"/>
                    <a:pt x="281" y="63"/>
                    <a:pt x="336" y="48"/>
                  </a:cubicBezTo>
                  <a:cubicBezTo>
                    <a:pt x="391" y="33"/>
                    <a:pt x="475" y="16"/>
                    <a:pt x="512" y="8"/>
                  </a:cubicBez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20260" name="Rectangle 36"/>
          <p:cNvSpPr>
            <a:spLocks noChangeArrowheads="1"/>
          </p:cNvSpPr>
          <p:nvPr/>
        </p:nvSpPr>
        <p:spPr bwMode="auto">
          <a:xfrm>
            <a:off x="8305801" y="4383683"/>
            <a:ext cx="1319213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7CD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А(7; -5),</a:t>
            </a:r>
          </a:p>
        </p:txBody>
      </p:sp>
      <p:sp>
        <p:nvSpPr>
          <p:cNvPr id="820261" name="Rectangle 37"/>
          <p:cNvSpPr>
            <a:spLocks noChangeArrowheads="1"/>
          </p:cNvSpPr>
          <p:nvPr/>
        </p:nvSpPr>
        <p:spPr bwMode="auto">
          <a:xfrm>
            <a:off x="8305801" y="4993283"/>
            <a:ext cx="1235075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В(3;-1),</a:t>
            </a:r>
          </a:p>
        </p:txBody>
      </p:sp>
      <p:sp>
        <p:nvSpPr>
          <p:cNvPr id="820262" name="Rectangle 38"/>
          <p:cNvSpPr>
            <a:spLocks noChangeArrowheads="1"/>
          </p:cNvSpPr>
          <p:nvPr/>
        </p:nvSpPr>
        <p:spPr bwMode="auto">
          <a:xfrm>
            <a:off x="8305800" y="5602883"/>
            <a:ext cx="1252538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С(-1;-5)</a:t>
            </a:r>
          </a:p>
        </p:txBody>
      </p:sp>
      <p:sp useBgFill="1">
        <p:nvSpPr>
          <p:cNvPr id="820263" name="Rectangle 39"/>
          <p:cNvSpPr>
            <a:spLocks noChangeArrowheads="1"/>
          </p:cNvSpPr>
          <p:nvPr/>
        </p:nvSpPr>
        <p:spPr bwMode="auto">
          <a:xfrm>
            <a:off x="2590800" y="5161558"/>
            <a:ext cx="412750" cy="64135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7</a:t>
            </a:r>
            <a:endParaRPr lang="ru-RU" sz="3600" b="1">
              <a:solidFill>
                <a:srgbClr val="0099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 useBgFill="1">
        <p:nvSpPr>
          <p:cNvPr id="820264" name="Rectangle 40"/>
          <p:cNvSpPr>
            <a:spLocks noChangeArrowheads="1"/>
          </p:cNvSpPr>
          <p:nvPr/>
        </p:nvSpPr>
        <p:spPr bwMode="auto">
          <a:xfrm>
            <a:off x="4735513" y="5186958"/>
            <a:ext cx="565150" cy="64135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-5</a:t>
            </a:r>
            <a:endParaRPr lang="ru-RU" sz="3600" b="1">
              <a:solidFill>
                <a:srgbClr val="0099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20265" name="Text Box 41"/>
          <p:cNvSpPr txBox="1">
            <a:spLocks noChangeArrowheads="1"/>
          </p:cNvSpPr>
          <p:nvPr/>
        </p:nvSpPr>
        <p:spPr bwMode="auto">
          <a:xfrm>
            <a:off x="9753600" y="4231284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ru-RU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  <p:sp useBgFill="1">
        <p:nvSpPr>
          <p:cNvPr id="820266" name="Rectangle 42"/>
          <p:cNvSpPr>
            <a:spLocks noChangeArrowheads="1"/>
          </p:cNvSpPr>
          <p:nvPr/>
        </p:nvSpPr>
        <p:spPr bwMode="auto">
          <a:xfrm>
            <a:off x="2579688" y="5206008"/>
            <a:ext cx="412750" cy="64135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</a:t>
            </a:r>
          </a:p>
        </p:txBody>
      </p:sp>
      <p:sp useBgFill="1">
        <p:nvSpPr>
          <p:cNvPr id="820267" name="Rectangle 43"/>
          <p:cNvSpPr>
            <a:spLocks noChangeArrowheads="1"/>
          </p:cNvSpPr>
          <p:nvPr/>
        </p:nvSpPr>
        <p:spPr bwMode="auto">
          <a:xfrm>
            <a:off x="4724400" y="5167908"/>
            <a:ext cx="565150" cy="64135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</a:t>
            </a:r>
            <a:r>
              <a: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</a:p>
        </p:txBody>
      </p:sp>
      <p:sp>
        <p:nvSpPr>
          <p:cNvPr id="820268" name="Text Box 44"/>
          <p:cNvSpPr txBox="1">
            <a:spLocks noChangeArrowheads="1"/>
          </p:cNvSpPr>
          <p:nvPr/>
        </p:nvSpPr>
        <p:spPr bwMode="auto">
          <a:xfrm>
            <a:off x="9753600" y="4840884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ru-RU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  <p:sp useBgFill="1">
        <p:nvSpPr>
          <p:cNvPr id="820269" name="Rectangle 45"/>
          <p:cNvSpPr>
            <a:spLocks noChangeArrowheads="1"/>
          </p:cNvSpPr>
          <p:nvPr/>
        </p:nvSpPr>
        <p:spPr bwMode="auto">
          <a:xfrm>
            <a:off x="2579688" y="5161558"/>
            <a:ext cx="620712" cy="64135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-1</a:t>
            </a:r>
          </a:p>
        </p:txBody>
      </p:sp>
      <p:sp useBgFill="1">
        <p:nvSpPr>
          <p:cNvPr id="820270" name="Rectangle 46"/>
          <p:cNvSpPr>
            <a:spLocks noChangeArrowheads="1"/>
          </p:cNvSpPr>
          <p:nvPr/>
        </p:nvSpPr>
        <p:spPr bwMode="auto">
          <a:xfrm>
            <a:off x="4724400" y="5186958"/>
            <a:ext cx="565150" cy="64135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</a:t>
            </a:r>
            <a:r>
              <a:rPr lang="ru-RU" sz="36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5</a:t>
            </a:r>
          </a:p>
        </p:txBody>
      </p:sp>
      <p:sp>
        <p:nvSpPr>
          <p:cNvPr id="820271" name="Text Box 47"/>
          <p:cNvSpPr txBox="1">
            <a:spLocks noChangeArrowheads="1"/>
          </p:cNvSpPr>
          <p:nvPr/>
        </p:nvSpPr>
        <p:spPr bwMode="auto">
          <a:xfrm>
            <a:off x="9753600" y="5526684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ru-RU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9462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20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2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2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2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02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02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820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820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820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82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82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82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82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2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82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82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82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82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82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82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82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82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82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59" grpId="0"/>
      <p:bldP spid="820236" grpId="0"/>
      <p:bldP spid="820242" grpId="0"/>
      <p:bldP spid="820243" grpId="0"/>
      <p:bldP spid="820244" grpId="0"/>
      <p:bldP spid="820248" grpId="0"/>
      <p:bldP spid="820248" grpId="1"/>
      <p:bldP spid="820249" grpId="0"/>
      <p:bldP spid="820249" grpId="1"/>
      <p:bldP spid="820250" grpId="0"/>
      <p:bldP spid="820250" grpId="1"/>
      <p:bldP spid="820251" grpId="0"/>
      <p:bldP spid="820260" grpId="0"/>
      <p:bldP spid="820261" grpId="0"/>
      <p:bldP spid="820262" grpId="0"/>
      <p:bldP spid="820263" grpId="0" animBg="1"/>
      <p:bldP spid="820264" grpId="0" animBg="1"/>
      <p:bldP spid="820265" grpId="0"/>
      <p:bldP spid="820266" grpId="0" animBg="1"/>
      <p:bldP spid="820267" grpId="0" animBg="1"/>
      <p:bldP spid="820268" grpId="0"/>
      <p:bldP spid="820269" grpId="0" animBg="1"/>
      <p:bldP spid="820270" grpId="0" animBg="1"/>
      <p:bldP spid="8202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69" name="Rectangle 57"/>
          <p:cNvSpPr>
            <a:spLocks noChangeArrowheads="1"/>
          </p:cNvSpPr>
          <p:nvPr/>
        </p:nvSpPr>
        <p:spPr bwMode="auto">
          <a:xfrm>
            <a:off x="1828800" y="685801"/>
            <a:ext cx="51054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 1)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+ 3)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9</a:t>
            </a:r>
            <a:endParaRPr lang="ru-RU" sz="4000" b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23" name="Text Box 11"/>
          <p:cNvSpPr txBox="1">
            <a:spLocks noChangeArrowheads="1"/>
          </p:cNvSpPr>
          <p:nvPr/>
        </p:nvSpPr>
        <p:spPr bwMode="auto">
          <a:xfrm>
            <a:off x="167062" y="95620"/>
            <a:ext cx="7233070" cy="52322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  </a:t>
            </a:r>
            <a:r>
              <a:rPr lang="en-US" sz="2800" b="1" i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Nuqtalardan</a:t>
            </a:r>
            <a:r>
              <a:rPr lang="en-US" sz="28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qaysi</a:t>
            </a:r>
            <a:r>
              <a:rPr lang="en-US" sz="28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biri</a:t>
            </a:r>
            <a:r>
              <a:rPr lang="en-US" sz="28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aylanada</a:t>
            </a:r>
            <a:r>
              <a:rPr lang="en-US" sz="28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yotadi</a:t>
            </a:r>
            <a:r>
              <a:rPr lang="ru-RU" sz="28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?</a:t>
            </a:r>
            <a:endParaRPr lang="ru-RU" sz="2800" b="1" i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06924" name="Rectangle 12"/>
          <p:cNvSpPr>
            <a:spLocks noChangeArrowheads="1"/>
          </p:cNvSpPr>
          <p:nvPr/>
        </p:nvSpPr>
        <p:spPr bwMode="auto">
          <a:xfrm>
            <a:off x="4038600" y="685801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4000" b="1" baseline="-25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25" name="Text Box 13"/>
          <p:cNvSpPr txBox="1">
            <a:spLocks noChangeArrowheads="1"/>
          </p:cNvSpPr>
          <p:nvPr/>
        </p:nvSpPr>
        <p:spPr bwMode="auto">
          <a:xfrm>
            <a:off x="2225676" y="1782764"/>
            <a:ext cx="1660525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</a:t>
            </a:r>
            <a:r>
              <a:rPr 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3; -4);</a:t>
            </a:r>
            <a:endParaRPr lang="ru-RU" sz="32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26" name="Text Box 14"/>
          <p:cNvSpPr txBox="1">
            <a:spLocks noChangeArrowheads="1"/>
          </p:cNvSpPr>
          <p:nvPr/>
        </p:nvSpPr>
        <p:spPr bwMode="auto">
          <a:xfrm>
            <a:off x="7761550" y="592604"/>
            <a:ext cx="1519968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 err="1" smtClean="0">
                <a:solidFill>
                  <a:srgbClr val="C00000"/>
                </a:solidFill>
              </a:rPr>
              <a:t>Markaz</a:t>
            </a:r>
            <a:r>
              <a:rPr lang="en-US" sz="2400" b="1" dirty="0" smtClean="0">
                <a:solidFill>
                  <a:srgbClr val="C00000"/>
                </a:solidFill>
              </a:rPr>
              <a:t>-</a:t>
            </a:r>
            <a:r>
              <a:rPr lang="ru-RU" sz="2400" b="1" dirty="0" smtClean="0">
                <a:solidFill>
                  <a:srgbClr val="C00000"/>
                </a:solidFill>
              </a:rPr>
              <a:t>?</a:t>
            </a:r>
            <a:endParaRPr lang="ru-RU" sz="2400" b="1" dirty="0">
              <a:solidFill>
                <a:srgbClr val="C00000"/>
              </a:solidFill>
            </a:endParaRPr>
          </a:p>
          <a:p>
            <a:pPr eaLnBrk="1" hangingPunct="1"/>
            <a:endParaRPr lang="ru-RU" sz="900" b="1" dirty="0">
              <a:solidFill>
                <a:srgbClr val="C00000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C00000"/>
                </a:solidFill>
              </a:rPr>
              <a:t>Radius-</a:t>
            </a:r>
            <a:r>
              <a:rPr lang="ru-RU" sz="2400" b="1" dirty="0" smtClean="0">
                <a:solidFill>
                  <a:srgbClr val="C00000"/>
                </a:solidFill>
              </a:rPr>
              <a:t>?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06927" name="Text Box 15"/>
          <p:cNvSpPr txBox="1">
            <a:spLocks noChangeArrowheads="1"/>
          </p:cNvSpPr>
          <p:nvPr/>
        </p:nvSpPr>
        <p:spPr bwMode="auto">
          <a:xfrm>
            <a:off x="9178926" y="533400"/>
            <a:ext cx="1446213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O</a:t>
            </a:r>
            <a:r>
              <a:rPr 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(1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;</a:t>
            </a:r>
            <a:r>
              <a:rPr 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-3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endParaRPr lang="ru-RU" sz="32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28" name="Text Box 16"/>
          <p:cNvSpPr txBox="1">
            <a:spLocks noChangeArrowheads="1"/>
          </p:cNvSpPr>
          <p:nvPr/>
        </p:nvSpPr>
        <p:spPr bwMode="auto">
          <a:xfrm>
            <a:off x="9286876" y="990600"/>
            <a:ext cx="1000125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= </a:t>
            </a:r>
            <a:r>
              <a:rPr 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</a:t>
            </a:r>
          </a:p>
        </p:txBody>
      </p:sp>
      <p:sp>
        <p:nvSpPr>
          <p:cNvPr id="806929" name="Text Box 17"/>
          <p:cNvSpPr txBox="1">
            <a:spLocks noChangeArrowheads="1"/>
          </p:cNvSpPr>
          <p:nvPr/>
        </p:nvSpPr>
        <p:spPr bwMode="auto">
          <a:xfrm>
            <a:off x="2360613" y="2697164"/>
            <a:ext cx="1503362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B</a:t>
            </a:r>
            <a:r>
              <a:rPr 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1; 0);</a:t>
            </a:r>
            <a:endParaRPr lang="ru-RU" sz="32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30" name="Text Box 18"/>
          <p:cNvSpPr txBox="1">
            <a:spLocks noChangeArrowheads="1"/>
          </p:cNvSpPr>
          <p:nvPr/>
        </p:nvSpPr>
        <p:spPr bwMode="auto">
          <a:xfrm>
            <a:off x="2360614" y="3687764"/>
            <a:ext cx="1525587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 5);</a:t>
            </a:r>
            <a:endParaRPr lang="ru-RU" sz="32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31" name="Text Box 19"/>
          <p:cNvSpPr txBox="1">
            <a:spLocks noChangeArrowheads="1"/>
          </p:cNvSpPr>
          <p:nvPr/>
        </p:nvSpPr>
        <p:spPr bwMode="auto">
          <a:xfrm>
            <a:off x="2360614" y="4754564"/>
            <a:ext cx="1525587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</a:t>
            </a:r>
            <a:r>
              <a:rPr 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 0);</a:t>
            </a:r>
            <a:endParaRPr lang="ru-RU" sz="32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32" name="Text Box 20"/>
          <p:cNvSpPr txBox="1">
            <a:spLocks noChangeArrowheads="1"/>
          </p:cNvSpPr>
          <p:nvPr/>
        </p:nvSpPr>
        <p:spPr bwMode="auto">
          <a:xfrm>
            <a:off x="2359026" y="5745164"/>
            <a:ext cx="1503363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</a:t>
            </a:r>
            <a:r>
              <a:rPr 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 1);</a:t>
            </a:r>
            <a:endParaRPr lang="ru-RU" sz="32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33" name="Rectangle 21"/>
          <p:cNvSpPr>
            <a:spLocks noChangeArrowheads="1"/>
          </p:cNvSpPr>
          <p:nvPr/>
        </p:nvSpPr>
        <p:spPr bwMode="auto">
          <a:xfrm>
            <a:off x="4343400" y="1676401"/>
            <a:ext cx="5425008" cy="707886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 – 1)</a:t>
            </a:r>
            <a:r>
              <a:rPr lang="en-US" sz="40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(– 4 + 3)</a:t>
            </a:r>
            <a:r>
              <a:rPr lang="en-US" sz="40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38" name="Text Box 26"/>
          <p:cNvSpPr txBox="1">
            <a:spLocks noChangeArrowheads="1"/>
          </p:cNvSpPr>
          <p:nvPr/>
        </p:nvSpPr>
        <p:spPr bwMode="auto">
          <a:xfrm>
            <a:off x="9178926" y="2787005"/>
            <a:ext cx="1095749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806939" name="Text Box 27"/>
          <p:cNvSpPr txBox="1">
            <a:spLocks noChangeArrowheads="1"/>
          </p:cNvSpPr>
          <p:nvPr/>
        </p:nvSpPr>
        <p:spPr bwMode="auto">
          <a:xfrm>
            <a:off x="8153400" y="1676400"/>
            <a:ext cx="503238" cy="76200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&lt;</a:t>
            </a:r>
            <a:endParaRPr lang="ru-RU" sz="4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62" name="Rectangle 50"/>
          <p:cNvSpPr>
            <a:spLocks noChangeArrowheads="1"/>
          </p:cNvSpPr>
          <p:nvPr/>
        </p:nvSpPr>
        <p:spPr bwMode="auto">
          <a:xfrm>
            <a:off x="4343400" y="2667001"/>
            <a:ext cx="46482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 – 1)</a:t>
            </a:r>
            <a:r>
              <a:rPr lang="en-US" sz="40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(0 + 3)</a:t>
            </a:r>
            <a:r>
              <a:rPr lang="en-US" sz="40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63" name="Rectangle 51"/>
          <p:cNvSpPr>
            <a:spLocks noChangeArrowheads="1"/>
          </p:cNvSpPr>
          <p:nvPr/>
        </p:nvSpPr>
        <p:spPr bwMode="auto">
          <a:xfrm>
            <a:off x="4343400" y="3641726"/>
            <a:ext cx="46482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 – 1)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(5 + 3)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 useBgFill="1">
        <p:nvSpPr>
          <p:cNvPr id="806941" name="Text Box 29"/>
          <p:cNvSpPr txBox="1">
            <a:spLocks noChangeArrowheads="1"/>
          </p:cNvSpPr>
          <p:nvPr/>
        </p:nvSpPr>
        <p:spPr bwMode="auto">
          <a:xfrm>
            <a:off x="7772400" y="3581400"/>
            <a:ext cx="503238" cy="76200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&gt;</a:t>
            </a:r>
            <a:endParaRPr lang="ru-RU" sz="4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64" name="Rectangle 52"/>
          <p:cNvSpPr>
            <a:spLocks noChangeArrowheads="1"/>
          </p:cNvSpPr>
          <p:nvPr/>
        </p:nvSpPr>
        <p:spPr bwMode="auto">
          <a:xfrm>
            <a:off x="4343400" y="4708526"/>
            <a:ext cx="46482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 – 1)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(0 + 3)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 useBgFill="1">
        <p:nvSpPr>
          <p:cNvPr id="806942" name="Text Box 30"/>
          <p:cNvSpPr txBox="1">
            <a:spLocks noChangeArrowheads="1"/>
          </p:cNvSpPr>
          <p:nvPr/>
        </p:nvSpPr>
        <p:spPr bwMode="auto">
          <a:xfrm>
            <a:off x="7726364" y="4648200"/>
            <a:ext cx="503237" cy="76200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&gt;</a:t>
            </a:r>
            <a:endParaRPr lang="ru-RU" sz="4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65" name="Rectangle 53"/>
          <p:cNvSpPr>
            <a:spLocks noChangeArrowheads="1"/>
          </p:cNvSpPr>
          <p:nvPr/>
        </p:nvSpPr>
        <p:spPr bwMode="auto">
          <a:xfrm>
            <a:off x="4343400" y="5699126"/>
            <a:ext cx="46482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 – 1)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(1 + 3)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 useBgFill="1">
        <p:nvSpPr>
          <p:cNvPr id="806966" name="Text Box 54"/>
          <p:cNvSpPr txBox="1">
            <a:spLocks noChangeArrowheads="1"/>
          </p:cNvSpPr>
          <p:nvPr/>
        </p:nvSpPr>
        <p:spPr bwMode="auto">
          <a:xfrm>
            <a:off x="7772400" y="5638800"/>
            <a:ext cx="503238" cy="76200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&gt;</a:t>
            </a:r>
            <a:endParaRPr lang="ru-RU" sz="4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67" name="Freeform 55"/>
          <p:cNvSpPr>
            <a:spLocks/>
          </p:cNvSpPr>
          <p:nvPr/>
        </p:nvSpPr>
        <p:spPr bwMode="auto">
          <a:xfrm>
            <a:off x="2197100" y="1308100"/>
            <a:ext cx="622300" cy="558800"/>
          </a:xfrm>
          <a:custGeom>
            <a:avLst/>
            <a:gdLst>
              <a:gd name="T0" fmla="*/ 622300 w 392"/>
              <a:gd name="T1" fmla="*/ 558800 h 352"/>
              <a:gd name="T2" fmla="*/ 0 w 392"/>
              <a:gd name="T3" fmla="*/ 0 h 352"/>
              <a:gd name="T4" fmla="*/ 0 60000 65536"/>
              <a:gd name="T5" fmla="*/ 0 60000 65536"/>
              <a:gd name="T6" fmla="*/ 0 w 392"/>
              <a:gd name="T7" fmla="*/ 0 h 352"/>
              <a:gd name="T8" fmla="*/ 392 w 392"/>
              <a:gd name="T9" fmla="*/ 352 h 3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92" h="352">
                <a:moveTo>
                  <a:pt x="392" y="352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6968" name="Freeform 56"/>
          <p:cNvSpPr>
            <a:spLocks/>
          </p:cNvSpPr>
          <p:nvPr/>
        </p:nvSpPr>
        <p:spPr bwMode="auto">
          <a:xfrm>
            <a:off x="3467100" y="1371600"/>
            <a:ext cx="749300" cy="495300"/>
          </a:xfrm>
          <a:custGeom>
            <a:avLst/>
            <a:gdLst>
              <a:gd name="T0" fmla="*/ 0 w 472"/>
              <a:gd name="T1" fmla="*/ 495300 h 312"/>
              <a:gd name="T2" fmla="*/ 749300 w 472"/>
              <a:gd name="T3" fmla="*/ 0 h 312"/>
              <a:gd name="T4" fmla="*/ 0 60000 65536"/>
              <a:gd name="T5" fmla="*/ 0 60000 65536"/>
              <a:gd name="T6" fmla="*/ 0 w 472"/>
              <a:gd name="T7" fmla="*/ 0 h 312"/>
              <a:gd name="T8" fmla="*/ 472 w 472"/>
              <a:gd name="T9" fmla="*/ 312 h 3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2" h="312">
                <a:moveTo>
                  <a:pt x="0" y="312"/>
                </a:moveTo>
                <a:lnTo>
                  <a:pt x="472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6970" name="Rectangle 58"/>
          <p:cNvSpPr>
            <a:spLocks noChangeArrowheads="1"/>
          </p:cNvSpPr>
          <p:nvPr/>
        </p:nvSpPr>
        <p:spPr bwMode="auto">
          <a:xfrm>
            <a:off x="1981200" y="685801"/>
            <a:ext cx="4572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4000" b="1" baseline="-25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51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0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06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06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500" fill="hold"/>
                                        <p:tgtEl>
                                          <p:spTgt spid="80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500" fill="hold"/>
                                        <p:tgtEl>
                                          <p:spTgt spid="80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06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06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06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06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806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806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806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806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80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806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6924" grpId="0"/>
      <p:bldP spid="806926" grpId="0"/>
      <p:bldP spid="806927" grpId="0"/>
      <p:bldP spid="806928" grpId="0"/>
      <p:bldP spid="806933" grpId="0"/>
      <p:bldP spid="806938" grpId="0"/>
      <p:bldP spid="806939" grpId="0" animBg="1"/>
      <p:bldP spid="806962" grpId="0"/>
      <p:bldP spid="806963" grpId="0"/>
      <p:bldP spid="806941" grpId="0" animBg="1"/>
      <p:bldP spid="806964" grpId="0"/>
      <p:bldP spid="806942" grpId="0" animBg="1"/>
      <p:bldP spid="806965" grpId="0"/>
      <p:bldP spid="806966" grpId="0" animBg="1"/>
      <p:bldP spid="806967" grpId="0" animBg="1"/>
      <p:bldP spid="806967" grpId="1" animBg="1"/>
      <p:bldP spid="806968" grpId="0" animBg="1"/>
      <p:bldP spid="806968" grpId="1" animBg="1"/>
      <p:bldP spid="80697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20" name="Rectangle 12"/>
          <p:cNvSpPr>
            <a:spLocks noChangeArrowheads="1"/>
          </p:cNvSpPr>
          <p:nvPr/>
        </p:nvSpPr>
        <p:spPr bwMode="auto">
          <a:xfrm>
            <a:off x="6816080" y="400580"/>
            <a:ext cx="4733131" cy="1938992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16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aylanadan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uzoqlashgan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tenglamasini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9" name="Freeform 33"/>
          <p:cNvSpPr>
            <a:spLocks/>
          </p:cNvSpPr>
          <p:nvPr/>
        </p:nvSpPr>
        <p:spPr bwMode="auto">
          <a:xfrm>
            <a:off x="1670050" y="3416300"/>
            <a:ext cx="6070600" cy="50800"/>
          </a:xfrm>
          <a:custGeom>
            <a:avLst/>
            <a:gdLst>
              <a:gd name="T0" fmla="*/ 0 w 3824"/>
              <a:gd name="T1" fmla="*/ 0 h 32"/>
              <a:gd name="T2" fmla="*/ 6070600 w 3824"/>
              <a:gd name="T3" fmla="*/ 50800 h 32"/>
              <a:gd name="T4" fmla="*/ 0 60000 65536"/>
              <a:gd name="T5" fmla="*/ 0 60000 65536"/>
              <a:gd name="T6" fmla="*/ 0 w 3824"/>
              <a:gd name="T7" fmla="*/ 0 h 32"/>
              <a:gd name="T8" fmla="*/ 3824 w 3824"/>
              <a:gd name="T9" fmla="*/ 32 h 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24" h="32">
                <a:moveTo>
                  <a:pt x="0" y="0"/>
                </a:moveTo>
                <a:lnTo>
                  <a:pt x="3824" y="32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0" name="Freeform 34"/>
          <p:cNvSpPr>
            <a:spLocks/>
          </p:cNvSpPr>
          <p:nvPr/>
        </p:nvSpPr>
        <p:spPr bwMode="auto">
          <a:xfrm>
            <a:off x="4629150" y="304800"/>
            <a:ext cx="25400" cy="6045200"/>
          </a:xfrm>
          <a:custGeom>
            <a:avLst/>
            <a:gdLst>
              <a:gd name="T0" fmla="*/ 25400 w 16"/>
              <a:gd name="T1" fmla="*/ 6045200 h 3808"/>
              <a:gd name="T2" fmla="*/ 0 w 16"/>
              <a:gd name="T3" fmla="*/ 0 h 3808"/>
              <a:gd name="T4" fmla="*/ 0 60000 65536"/>
              <a:gd name="T5" fmla="*/ 0 60000 65536"/>
              <a:gd name="T6" fmla="*/ 0 w 16"/>
              <a:gd name="T7" fmla="*/ 0 h 3808"/>
              <a:gd name="T8" fmla="*/ 16 w 16"/>
              <a:gd name="T9" fmla="*/ 3808 h 38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3808">
                <a:moveTo>
                  <a:pt x="16" y="3808"/>
                </a:move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1043" name="Text Box 35"/>
          <p:cNvSpPr txBox="1">
            <a:spLocks noChangeArrowheads="1"/>
          </p:cNvSpPr>
          <p:nvPr/>
        </p:nvSpPr>
        <p:spPr bwMode="auto">
          <a:xfrm>
            <a:off x="7467600" y="2819400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4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11044" name="Text Box 36"/>
          <p:cNvSpPr txBox="1">
            <a:spLocks noChangeArrowheads="1"/>
          </p:cNvSpPr>
          <p:nvPr/>
        </p:nvSpPr>
        <p:spPr bwMode="auto">
          <a:xfrm>
            <a:off x="4114800" y="152400"/>
            <a:ext cx="4572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4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3238500" y="2057400"/>
            <a:ext cx="3162300" cy="2743200"/>
            <a:chOff x="842" y="1072"/>
            <a:chExt cx="2486" cy="2160"/>
          </a:xfrm>
        </p:grpSpPr>
        <p:sp>
          <p:nvSpPr>
            <p:cNvPr id="26643" name="Oval 32"/>
            <p:cNvSpPr>
              <a:spLocks noChangeArrowheads="1"/>
            </p:cNvSpPr>
            <p:nvPr/>
          </p:nvSpPr>
          <p:spPr bwMode="auto">
            <a:xfrm>
              <a:off x="842" y="1072"/>
              <a:ext cx="2244" cy="216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811063" name="Text Box 55"/>
            <p:cNvSpPr txBox="1">
              <a:spLocks noChangeArrowheads="1"/>
            </p:cNvSpPr>
            <p:nvPr/>
          </p:nvSpPr>
          <p:spPr bwMode="auto">
            <a:xfrm>
              <a:off x="3023" y="2112"/>
              <a:ext cx="305" cy="456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4</a:t>
              </a:r>
            </a:p>
          </p:txBody>
        </p:sp>
      </p:grp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2133600" y="1054100"/>
            <a:ext cx="5261022" cy="4813300"/>
            <a:chOff x="428" y="664"/>
            <a:chExt cx="3266" cy="2976"/>
          </a:xfrm>
        </p:grpSpPr>
        <p:sp>
          <p:nvSpPr>
            <p:cNvPr id="26641" name="Oval 53"/>
            <p:cNvSpPr>
              <a:spLocks noChangeArrowheads="1"/>
            </p:cNvSpPr>
            <p:nvPr/>
          </p:nvSpPr>
          <p:spPr bwMode="auto">
            <a:xfrm>
              <a:off x="428" y="664"/>
              <a:ext cx="3072" cy="2976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811064" name="Text Box 56"/>
            <p:cNvSpPr txBox="1">
              <a:spLocks noChangeArrowheads="1"/>
            </p:cNvSpPr>
            <p:nvPr/>
          </p:nvSpPr>
          <p:spPr bwMode="auto">
            <a:xfrm>
              <a:off x="3452" y="2112"/>
              <a:ext cx="242" cy="362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7</a:t>
              </a:r>
            </a:p>
          </p:txBody>
        </p:sp>
      </p:grpSp>
      <p:grpSp>
        <p:nvGrpSpPr>
          <p:cNvPr id="5" name="Group 62"/>
          <p:cNvGrpSpPr>
            <a:grpSpLocks/>
          </p:cNvGrpSpPr>
          <p:nvPr/>
        </p:nvGrpSpPr>
        <p:grpSpPr bwMode="auto">
          <a:xfrm>
            <a:off x="4265614" y="3048000"/>
            <a:ext cx="1404937" cy="946150"/>
            <a:chOff x="1727" y="1920"/>
            <a:chExt cx="885" cy="596"/>
          </a:xfrm>
        </p:grpSpPr>
        <p:sp>
          <p:nvSpPr>
            <p:cNvPr id="26639" name="Oval 52"/>
            <p:cNvSpPr>
              <a:spLocks noChangeArrowheads="1"/>
            </p:cNvSpPr>
            <p:nvPr/>
          </p:nvSpPr>
          <p:spPr bwMode="auto">
            <a:xfrm>
              <a:off x="1727" y="1920"/>
              <a:ext cx="481" cy="48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811065" name="Text Box 57"/>
            <p:cNvSpPr txBox="1">
              <a:spLocks noChangeArrowheads="1"/>
            </p:cNvSpPr>
            <p:nvPr/>
          </p:nvSpPr>
          <p:spPr bwMode="auto">
            <a:xfrm>
              <a:off x="2160" y="2151"/>
              <a:ext cx="452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1</a:t>
              </a:r>
            </a:p>
          </p:txBody>
        </p:sp>
      </p:grpSp>
      <p:sp>
        <p:nvSpPr>
          <p:cNvPr id="811069" name="Rectangle 61"/>
          <p:cNvSpPr>
            <a:spLocks noChangeArrowheads="1"/>
          </p:cNvSpPr>
          <p:nvPr/>
        </p:nvSpPr>
        <p:spPr bwMode="auto">
          <a:xfrm>
            <a:off x="8503536" y="2912387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49</a:t>
            </a:r>
            <a:endParaRPr lang="ru-RU" sz="3600" b="1" baseline="-250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11071" name="Rectangle 63"/>
          <p:cNvSpPr>
            <a:spLocks noChangeArrowheads="1"/>
          </p:cNvSpPr>
          <p:nvPr/>
        </p:nvSpPr>
        <p:spPr bwMode="auto">
          <a:xfrm>
            <a:off x="8440279" y="381000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1</a:t>
            </a:r>
            <a:endParaRPr lang="ru-RU" sz="3600" b="1" baseline="-250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11072" name="Oval 64"/>
          <p:cNvSpPr>
            <a:spLocks noChangeArrowheads="1"/>
          </p:cNvSpPr>
          <p:nvPr/>
        </p:nvSpPr>
        <p:spPr bwMode="auto">
          <a:xfrm>
            <a:off x="4605339" y="3398839"/>
            <a:ext cx="85725" cy="904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31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10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1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11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1069" grpId="0"/>
      <p:bldP spid="811071" grpId="0"/>
      <p:bldP spid="8110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73138" y="1599406"/>
            <a:ext cx="8435975" cy="60483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А ( - </a:t>
            </a:r>
            <a:r>
              <a:rPr lang="en-US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В ( </a:t>
            </a:r>
            <a:r>
              <a:rPr lang="en-US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alt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92867" y="2348006"/>
            <a:ext cx="10404648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 </a:t>
            </a: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АВ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o‘rtasining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koordinatasini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495550" y="2924175"/>
          <a:ext cx="2808288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Формула" r:id="rId3" imgW="939392" imgH="444307" progId="Equation.3">
                  <p:embed/>
                </p:oleObj>
              </mc:Choice>
              <mc:Fallback>
                <p:oleObj name="Формула" r:id="rId3" imgW="939392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2924175"/>
                        <a:ext cx="2808288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600825" y="2852738"/>
          <a:ext cx="2808288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Формула" r:id="rId5" imgW="977476" imgH="444307" progId="Equation.3">
                  <p:embed/>
                </p:oleObj>
              </mc:Choice>
              <mc:Fallback>
                <p:oleObj name="Формула" r:id="rId5" imgW="977476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0825" y="2852738"/>
                        <a:ext cx="2808288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9624392" y="3183039"/>
            <a:ext cx="2376488" cy="5032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r>
              <a:rPr lang="ru-RU" altLang="ru-RU" sz="3600" i="1" dirty="0">
                <a:solidFill>
                  <a:srgbClr val="008000"/>
                </a:solidFill>
                <a:latin typeface="Times New Roman" panose="02020603050405020304" pitchFamily="18" charset="0"/>
              </a:rPr>
              <a:t>С ( 3; 4)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-672306" y="4275249"/>
            <a:ext cx="9144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АВ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1" name="Rectangle 13"/>
          <p:cNvSpPr>
            <a:spLocks noChangeArrowheads="1"/>
          </p:cNvSpPr>
          <p:nvPr/>
        </p:nvSpPr>
        <p:spPr bwMode="auto">
          <a:xfrm>
            <a:off x="1524001" y="30871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557212"/>
              </p:ext>
            </p:extLst>
          </p:nvPr>
        </p:nvGraphicFramePr>
        <p:xfrm>
          <a:off x="973138" y="5165948"/>
          <a:ext cx="6838950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Формула" r:id="rId7" imgW="2234230" imgH="317362" progId="Equation.3">
                  <p:embed/>
                </p:oleObj>
              </mc:Choice>
              <mc:Fallback>
                <p:oleObj name="Формула" r:id="rId7" imgW="2234230" imgH="3173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138" y="5165948"/>
                        <a:ext cx="6838950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8616280" y="5506342"/>
            <a:ext cx="2376487" cy="5032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r>
              <a:rPr lang="en-US" altLang="ru-RU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ru-RU" altLang="ru-RU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en-US" altLang="ru-RU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ru-RU" altLang="ru-RU" sz="3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= 10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876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63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0" grpId="0"/>
      <p:bldP spid="4105" grpId="0" animBg="1"/>
      <p:bldP spid="4107" grpId="0"/>
      <p:bldP spid="41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"/>
          <p:cNvGrpSpPr>
            <a:grpSpLocks/>
          </p:cNvGrpSpPr>
          <p:nvPr/>
        </p:nvGrpSpPr>
        <p:grpSpPr bwMode="auto">
          <a:xfrm>
            <a:off x="335360" y="1556792"/>
            <a:ext cx="5356626" cy="4405314"/>
            <a:chOff x="101102" y="1326372"/>
            <a:chExt cx="4470898" cy="4406884"/>
          </a:xfrm>
        </p:grpSpPr>
        <p:grpSp>
          <p:nvGrpSpPr>
            <p:cNvPr id="18439" name="Группа 6"/>
            <p:cNvGrpSpPr>
              <a:grpSpLocks/>
            </p:cNvGrpSpPr>
            <p:nvPr/>
          </p:nvGrpSpPr>
          <p:grpSpPr bwMode="auto">
            <a:xfrm>
              <a:off x="101102" y="1326372"/>
              <a:ext cx="4470898" cy="4406884"/>
              <a:chOff x="-61674" y="1326372"/>
              <a:chExt cx="4470898" cy="4406884"/>
            </a:xfrm>
          </p:grpSpPr>
          <p:cxnSp>
            <p:nvCxnSpPr>
              <p:cNvPr id="24" name="Прямая соединительная линия 23"/>
              <p:cNvCxnSpPr>
                <a:endCxn id="13" idx="5"/>
              </p:cNvCxnSpPr>
              <p:nvPr/>
            </p:nvCxnSpPr>
            <p:spPr>
              <a:xfrm>
                <a:off x="1079456" y="2018769"/>
                <a:ext cx="1888340" cy="124345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Прямая со стрелкой 4"/>
              <p:cNvCxnSpPr/>
              <p:nvPr/>
            </p:nvCxnSpPr>
            <p:spPr>
              <a:xfrm flipV="1">
                <a:off x="540687" y="1485179"/>
                <a:ext cx="0" cy="424807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 стрелкой 8"/>
              <p:cNvCxnSpPr/>
              <p:nvPr/>
            </p:nvCxnSpPr>
            <p:spPr>
              <a:xfrm>
                <a:off x="151" y="4005440"/>
                <a:ext cx="3562941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Блок-схема: узел 11"/>
              <p:cNvSpPr/>
              <p:nvPr/>
            </p:nvSpPr>
            <p:spPr>
              <a:xfrm>
                <a:off x="971702" y="1906017"/>
                <a:ext cx="252604" cy="225505"/>
              </a:xfrm>
              <a:prstGeom prst="flowChartConnector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3810" dirty="0"/>
              </a:p>
            </p:txBody>
          </p:sp>
          <p:sp>
            <p:nvSpPr>
              <p:cNvPr id="13" name="Блок-схема: узел 12"/>
              <p:cNvSpPr/>
              <p:nvPr/>
            </p:nvSpPr>
            <p:spPr>
              <a:xfrm>
                <a:off x="2754056" y="3068481"/>
                <a:ext cx="252603" cy="227093"/>
              </a:xfrm>
              <a:prstGeom prst="flowChartConnector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3810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flipV="1">
                <a:off x="1097121" y="2109289"/>
                <a:ext cx="0" cy="1896151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flipV="1">
                <a:off x="2858276" y="3239992"/>
                <a:ext cx="0" cy="765448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>
                <a:off x="540687" y="3119299"/>
                <a:ext cx="2317589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540687" y="2066411"/>
                <a:ext cx="683619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270" y="4005064"/>
                <a:ext cx="601226" cy="461665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b="-1316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7515" y="4070588"/>
                <a:ext cx="601226" cy="46166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2667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1674" y="2888999"/>
                <a:ext cx="601226" cy="461665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9211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3218" y="1788037"/>
                <a:ext cx="601226" cy="461665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b="-9211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694" y="1326372"/>
                <a:ext cx="1497589" cy="461665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l="-6531" t="-10667" b="-30667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5826" y="2729710"/>
                <a:ext cx="1403398" cy="461665"/>
              </a:xfrm>
              <a:prstGeom prst="rect">
                <a:avLst/>
              </a:prstGeom>
              <a:blipFill rotWithShape="1">
                <a:blip r:embed="rId7" cstate="print"/>
                <a:stretch>
                  <a:fillRect l="-6494" t="-10526" b="-28947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</p:grpSp>
        <p:cxnSp>
          <p:nvCxnSpPr>
            <p:cNvPr id="25" name="Прямая соединительная линия 24"/>
            <p:cNvCxnSpPr/>
            <p:nvPr/>
          </p:nvCxnSpPr>
          <p:spPr>
            <a:xfrm flipH="1" flipV="1">
              <a:off x="1228101" y="2018769"/>
              <a:ext cx="31796" cy="1049712"/>
            </a:xfrm>
            <a:prstGeom prst="line">
              <a:avLst/>
            </a:prstGeom>
            <a:ln w="254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1281094" y="3119299"/>
              <a:ext cx="1778820" cy="0"/>
            </a:xfrm>
            <a:prstGeom prst="line">
              <a:avLst/>
            </a:prstGeom>
            <a:ln w="254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37" name="Picture 2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5598" y="1291941"/>
            <a:ext cx="5525940" cy="2139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Прямоугольник 1"/>
          <p:cNvSpPr>
            <a:spLocks noChangeArrowheads="1"/>
          </p:cNvSpPr>
          <p:nvPr/>
        </p:nvSpPr>
        <p:spPr bwMode="auto">
          <a:xfrm>
            <a:off x="983432" y="201114"/>
            <a:ext cx="10081120" cy="69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49" tIns="54424" rIns="108849" bIns="54424">
            <a:spAutoFit/>
          </a:bodyPr>
          <a:lstStyle/>
          <a:p>
            <a:pPr algn="ctr"/>
            <a:r>
              <a:rPr lang="en-US" altLang="ru-RU" sz="381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altLang="ru-RU" sz="381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81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altLang="ru-RU" sz="381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81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altLang="ru-RU" sz="381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81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endParaRPr lang="ru-RU" altLang="ru-RU" sz="381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45975" y="2110750"/>
            <a:ext cx="6076127" cy="1008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(2;1) 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B(x; -2)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032819" y="3192028"/>
                <a:ext cx="4420890" cy="32029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 smtClean="0"/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(2−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(1+2)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25 = (2-x)² + 9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16 = (2-x)²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x = - 2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2819" y="3192028"/>
                <a:ext cx="4420890" cy="3202928"/>
              </a:xfrm>
              <a:prstGeom prst="rect">
                <a:avLst/>
              </a:prstGeom>
              <a:blipFill rotWithShape="0">
                <a:blip r:embed="rId9"/>
                <a:stretch>
                  <a:fillRect l="-3586" b="-24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0" y="0"/>
            <a:ext cx="12192000" cy="11839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59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551384" y="1183998"/>
            <a:ext cx="9648303" cy="1008062"/>
          </a:xfrm>
          <a:noFill/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latin typeface="Times New Roman" panose="02020603050405020304" pitchFamily="18" charset="0"/>
              </a:rPr>
              <a:t> </a:t>
            </a:r>
            <a:endParaRPr lang="ru-RU" altLang="ru-RU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b="1" dirty="0">
                <a:latin typeface="Times New Roman" panose="02020603050405020304" pitchFamily="18" charset="0"/>
              </a:rPr>
              <a:t>    </a:t>
            </a:r>
            <a:r>
              <a:rPr lang="en-US" altLang="ru-RU" sz="4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altLang="ru-RU" sz="4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600" b="1" i="1" dirty="0">
                <a:latin typeface="Arial" panose="020B0604020202020204" pitchFamily="34" charset="0"/>
                <a:cs typeface="Arial" panose="020B0604020202020204" pitchFamily="34" charset="0"/>
              </a:rPr>
              <a:t>( -2; 3), </a:t>
            </a:r>
            <a:r>
              <a:rPr lang="en-US" altLang="ru-RU" sz="4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sz="4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600" b="1" i="1" dirty="0">
                <a:latin typeface="Arial" panose="020B0604020202020204" pitchFamily="34" charset="0"/>
                <a:cs typeface="Arial" panose="020B0604020202020204" pitchFamily="34" charset="0"/>
              </a:rPr>
              <a:t>( 1; </a:t>
            </a:r>
            <a:r>
              <a:rPr lang="en-US" altLang="ru-RU" sz="4600" b="1" i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altLang="ru-RU" sz="4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4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sz="4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altLang="ru-RU" sz="4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altLang="ru-RU" sz="4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1524001" y="30966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2" name="Rectangle 16"/>
          <p:cNvSpPr>
            <a:spLocks noChangeArrowheads="1"/>
          </p:cNvSpPr>
          <p:nvPr/>
        </p:nvSpPr>
        <p:spPr bwMode="auto">
          <a:xfrm>
            <a:off x="1524001" y="31062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406798" y="2925764"/>
            <a:ext cx="11233818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ru-RU" altLang="ru-RU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altLang="ru-RU" sz="2800" dirty="0">
                <a:latin typeface="Times New Roman" panose="02020603050405020304" pitchFamily="18" charset="0"/>
              </a:rPr>
              <a:t>    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А (а; 0) </a:t>
            </a:r>
            <a:r>
              <a:rPr lang="en-US" altLang="ru-RU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В (</a:t>
            </a:r>
            <a:r>
              <a:rPr lang="en-US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b; 0</a:t>
            </a:r>
            <a:r>
              <a:rPr lang="en-US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5" name="Rectangle 19"/>
          <p:cNvSpPr>
            <a:spLocks noChangeArrowheads="1"/>
          </p:cNvSpPr>
          <p:nvPr/>
        </p:nvSpPr>
        <p:spPr bwMode="auto">
          <a:xfrm>
            <a:off x="1524001" y="30871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4800600" y="3933826"/>
          <a:ext cx="55435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Формула" r:id="rId3" imgW="2197100" imgH="317500" progId="Equation.3">
                  <p:embed/>
                </p:oleObj>
              </mc:Choice>
              <mc:Fallback>
                <p:oleObj name="Формула" r:id="rId3" imgW="2197100" imgH="317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933826"/>
                        <a:ext cx="55435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2279651" y="4581526"/>
            <a:ext cx="2232025" cy="76517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ru-RU" altLang="ru-RU" sz="3600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8" name="Rectangle 22"/>
          <p:cNvSpPr>
            <a:spLocks noChangeArrowheads="1"/>
          </p:cNvSpPr>
          <p:nvPr/>
        </p:nvSpPr>
        <p:spPr bwMode="auto">
          <a:xfrm>
            <a:off x="1524001" y="31109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6165" name="Object 21"/>
          <p:cNvGraphicFramePr>
            <a:graphicFrameLocks noChangeAspect="1"/>
          </p:cNvGraphicFramePr>
          <p:nvPr/>
        </p:nvGraphicFramePr>
        <p:xfrm>
          <a:off x="2351088" y="4694239"/>
          <a:ext cx="20891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Формула" r:id="rId5" imgW="850531" imgH="266584" progId="Equation.3">
                  <p:embed/>
                </p:oleObj>
              </mc:Choice>
              <mc:Fallback>
                <p:oleObj name="Формула" r:id="rId5" imgW="850531" imgH="2665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4694239"/>
                        <a:ext cx="20891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69953"/>
              </p:ext>
            </p:extLst>
          </p:nvPr>
        </p:nvGraphicFramePr>
        <p:xfrm>
          <a:off x="1287083" y="2141539"/>
          <a:ext cx="42291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Уравнение" r:id="rId7" imgW="1676160" imgH="317160" progId="Equation.3">
                  <p:embed/>
                </p:oleObj>
              </mc:Choice>
              <mc:Fallback>
                <p:oleObj name="Уравнение" r:id="rId7" imgW="1676160" imgH="317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083" y="2141539"/>
                        <a:ext cx="422910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604969"/>
              </p:ext>
            </p:extLst>
          </p:nvPr>
        </p:nvGraphicFramePr>
        <p:xfrm>
          <a:off x="5522824" y="2317025"/>
          <a:ext cx="1344612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Уравнение" r:id="rId9" imgW="533160" imgH="228600" progId="Equation.3">
                  <p:embed/>
                </p:oleObj>
              </mc:Choice>
              <mc:Fallback>
                <p:oleObj name="Уравнение" r:id="rId9" imgW="533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824" y="2317025"/>
                        <a:ext cx="1344612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12192000" cy="11839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97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 build="p"/>
      <p:bldP spid="6161" grpId="0" build="p"/>
      <p:bldP spid="61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550862" y="4343404"/>
            <a:ext cx="11306176" cy="2185990"/>
            <a:chOff x="-613" y="2736"/>
            <a:chExt cx="7122" cy="1377"/>
          </a:xfrm>
        </p:grpSpPr>
        <p:sp>
          <p:nvSpPr>
            <p:cNvPr id="779339" name="Text Box 75"/>
            <p:cNvSpPr txBox="1">
              <a:spLocks noChangeArrowheads="1"/>
            </p:cNvSpPr>
            <p:nvPr/>
          </p:nvSpPr>
          <p:spPr bwMode="auto">
            <a:xfrm>
              <a:off x="-613" y="2736"/>
              <a:ext cx="7122" cy="137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38100" cmpd="dbl">
              <a:solidFill>
                <a:srgbClr val="0099CC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endParaRPr lang="ru-RU" sz="8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  <a:p>
              <a:pPr>
                <a:defRPr/>
              </a:pP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     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To‘g‘ri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burchakli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koordinatalar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sistemasida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markazi</a:t>
              </a:r>
              <a:r>
                <a:rPr lang="ru-RU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ru-RU" sz="3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36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;y</a:t>
              </a:r>
              <a:r>
                <a:rPr lang="en-US" sz="36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US" sz="3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),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radiusi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esa</a:t>
              </a:r>
              <a:r>
                <a:rPr lang="en-US" sz="4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R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ga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teng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aylana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tenglamasi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quyidagi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ko‘rinishga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ega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ru-RU" sz="20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endPara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defRPr/>
              </a:pPr>
              <a:endParaRPr lang="ru-RU" sz="2400" i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3358" name="Group 81"/>
            <p:cNvGrpSpPr>
              <a:grpSpLocks/>
            </p:cNvGrpSpPr>
            <p:nvPr/>
          </p:nvGrpSpPr>
          <p:grpSpPr bwMode="auto">
            <a:xfrm>
              <a:off x="2596" y="3550"/>
              <a:ext cx="2773" cy="474"/>
              <a:chOff x="3534" y="2638"/>
              <a:chExt cx="2773" cy="474"/>
            </a:xfrm>
          </p:grpSpPr>
          <p:sp>
            <p:nvSpPr>
              <p:cNvPr id="779346" name="Text Box 82"/>
              <p:cNvSpPr txBox="1">
                <a:spLocks noChangeArrowheads="1"/>
              </p:cNvSpPr>
              <p:nvPr/>
            </p:nvSpPr>
            <p:spPr bwMode="auto">
              <a:xfrm>
                <a:off x="5587" y="2670"/>
                <a:ext cx="720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i="1" dirty="0">
                    <a:solidFill>
                      <a:srgbClr val="E6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= </a:t>
                </a:r>
                <a:r>
                  <a:rPr lang="en-US" sz="4000" b="1" i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R</a:t>
                </a:r>
                <a:r>
                  <a:rPr lang="en-US" sz="4000" b="1" baseline="30000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2</a:t>
                </a:r>
                <a:r>
                  <a:rPr lang="en-US" sz="40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 </a:t>
                </a:r>
                <a:endParaRPr lang="ru-RU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79347" name="Rectangle 83"/>
              <p:cNvSpPr>
                <a:spLocks noChangeArrowheads="1"/>
              </p:cNvSpPr>
              <p:nvPr/>
            </p:nvSpPr>
            <p:spPr bwMode="auto">
              <a:xfrm>
                <a:off x="3534" y="2638"/>
                <a:ext cx="2097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(</a:t>
                </a:r>
                <a:r>
                  <a:rPr lang="en-US" sz="4000" b="1" i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x–x</a:t>
                </a:r>
                <a:r>
                  <a:rPr lang="en-US" sz="40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0</a:t>
                </a:r>
                <a:r>
                  <a:rPr lang="en-US" sz="4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)</a:t>
                </a:r>
                <a:r>
                  <a:rPr lang="en-US" sz="4000" b="1" baseline="30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2</a:t>
                </a:r>
                <a:r>
                  <a:rPr lang="en-US" sz="4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+(</a:t>
                </a:r>
                <a:r>
                  <a:rPr lang="en-US" sz="4000" b="1" i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y–y</a:t>
                </a:r>
                <a:r>
                  <a:rPr lang="en-US" sz="40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0</a:t>
                </a:r>
                <a:r>
                  <a:rPr lang="en-US" sz="4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)</a:t>
                </a:r>
                <a:r>
                  <a:rPr lang="en-US" sz="4000" b="1" i="1" baseline="30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2</a:t>
                </a:r>
                <a:endParaRPr lang="ru-RU" sz="4000" b="1" i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grpSp>
        <p:nvGrpSpPr>
          <p:cNvPr id="13316" name="Group 11"/>
          <p:cNvGrpSpPr>
            <a:grpSpLocks/>
          </p:cNvGrpSpPr>
          <p:nvPr/>
        </p:nvGrpSpPr>
        <p:grpSpPr bwMode="auto">
          <a:xfrm>
            <a:off x="1828800" y="152400"/>
            <a:ext cx="3816350" cy="3962400"/>
            <a:chOff x="240" y="1488"/>
            <a:chExt cx="2404" cy="2496"/>
          </a:xfrm>
        </p:grpSpPr>
        <p:sp>
          <p:nvSpPr>
            <p:cNvPr id="13344" name="Freeform 12"/>
            <p:cNvSpPr>
              <a:spLocks/>
            </p:cNvSpPr>
            <p:nvPr/>
          </p:nvSpPr>
          <p:spPr bwMode="auto">
            <a:xfrm>
              <a:off x="240" y="3474"/>
              <a:ext cx="2344" cy="14"/>
            </a:xfrm>
            <a:custGeom>
              <a:avLst/>
              <a:gdLst>
                <a:gd name="T0" fmla="*/ 0 w 2344"/>
                <a:gd name="T1" fmla="*/ 0 h 14"/>
                <a:gd name="T2" fmla="*/ 2344 w 2344"/>
                <a:gd name="T3" fmla="*/ 14 h 14"/>
                <a:gd name="T4" fmla="*/ 0 60000 65536"/>
                <a:gd name="T5" fmla="*/ 0 60000 65536"/>
                <a:gd name="T6" fmla="*/ 0 w 2344"/>
                <a:gd name="T7" fmla="*/ 0 h 14"/>
                <a:gd name="T8" fmla="*/ 2344 w 2344"/>
                <a:gd name="T9" fmla="*/ 14 h 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44" h="14">
                  <a:moveTo>
                    <a:pt x="0" y="0"/>
                  </a:moveTo>
                  <a:lnTo>
                    <a:pt x="2344" y="14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45" name="Freeform 13"/>
            <p:cNvSpPr>
              <a:spLocks/>
            </p:cNvSpPr>
            <p:nvPr/>
          </p:nvSpPr>
          <p:spPr bwMode="auto">
            <a:xfrm>
              <a:off x="555" y="1603"/>
              <a:ext cx="13" cy="2381"/>
            </a:xfrm>
            <a:custGeom>
              <a:avLst/>
              <a:gdLst>
                <a:gd name="T0" fmla="*/ 13 w 13"/>
                <a:gd name="T1" fmla="*/ 2381 h 2381"/>
                <a:gd name="T2" fmla="*/ 0 w 13"/>
                <a:gd name="T3" fmla="*/ 0 h 2381"/>
                <a:gd name="T4" fmla="*/ 0 60000 65536"/>
                <a:gd name="T5" fmla="*/ 0 60000 65536"/>
                <a:gd name="T6" fmla="*/ 0 w 13"/>
                <a:gd name="T7" fmla="*/ 0 h 2381"/>
                <a:gd name="T8" fmla="*/ 13 w 13"/>
                <a:gd name="T9" fmla="*/ 2381 h 238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3" h="2381">
                  <a:moveTo>
                    <a:pt x="13" y="2381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9278" name="Text Box 14"/>
            <p:cNvSpPr txBox="1">
              <a:spLocks noChangeArrowheads="1"/>
            </p:cNvSpPr>
            <p:nvPr/>
          </p:nvSpPr>
          <p:spPr bwMode="auto">
            <a:xfrm>
              <a:off x="2352" y="3360"/>
              <a:ext cx="292" cy="480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x</a:t>
              </a:r>
              <a:endParaRPr lang="ru-RU" sz="4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79279" name="Text Box 15"/>
            <p:cNvSpPr txBox="1">
              <a:spLocks noChangeArrowheads="1"/>
            </p:cNvSpPr>
            <p:nvPr/>
          </p:nvSpPr>
          <p:spPr bwMode="auto">
            <a:xfrm>
              <a:off x="240" y="1488"/>
              <a:ext cx="272" cy="480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y</a:t>
              </a:r>
              <a:endParaRPr lang="ru-RU" sz="4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79280" name="Text Box 16"/>
            <p:cNvSpPr txBox="1">
              <a:spLocks noChangeArrowheads="1"/>
            </p:cNvSpPr>
            <p:nvPr/>
          </p:nvSpPr>
          <p:spPr bwMode="auto">
            <a:xfrm>
              <a:off x="288" y="3456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O</a:t>
              </a:r>
              <a:endParaRPr lang="ru-RU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6" name="Group 72"/>
          <p:cNvGrpSpPr>
            <a:grpSpLocks/>
          </p:cNvGrpSpPr>
          <p:nvPr/>
        </p:nvGrpSpPr>
        <p:grpSpPr bwMode="auto">
          <a:xfrm>
            <a:off x="3657601" y="1731965"/>
            <a:ext cx="1550988" cy="604838"/>
            <a:chOff x="1392" y="1523"/>
            <a:chExt cx="977" cy="381"/>
          </a:xfrm>
        </p:grpSpPr>
        <p:sp>
          <p:nvSpPr>
            <p:cNvPr id="779287" name="Text Box 23"/>
            <p:cNvSpPr txBox="1">
              <a:spLocks noChangeArrowheads="1"/>
            </p:cNvSpPr>
            <p:nvPr/>
          </p:nvSpPr>
          <p:spPr bwMode="auto">
            <a:xfrm>
              <a:off x="1392" y="1536"/>
              <a:ext cx="977" cy="36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  <a:r>
                <a:rPr lang="ru-RU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x</a:t>
              </a:r>
              <a:r>
                <a:rPr lang="ru-RU" sz="3200" b="1" baseline="-2500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0</a:t>
              </a:r>
              <a:r>
                <a:rPr lang="en-US" sz="32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;y</a:t>
              </a:r>
              <a:r>
                <a:rPr lang="ru-RU" sz="3200" b="1" baseline="-2500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0</a:t>
              </a:r>
              <a:r>
                <a:rPr lang="en-US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)</a:t>
              </a:r>
              <a:endPara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3343" name="Oval 24"/>
            <p:cNvSpPr>
              <a:spLocks noChangeArrowheads="1"/>
            </p:cNvSpPr>
            <p:nvPr/>
          </p:nvSpPr>
          <p:spPr bwMode="auto">
            <a:xfrm rot="3834243">
              <a:off x="1727" y="1524"/>
              <a:ext cx="61" cy="6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</p:grpSp>
      <p:grpSp>
        <p:nvGrpSpPr>
          <p:cNvPr id="7" name="Group 71"/>
          <p:cNvGrpSpPr>
            <a:grpSpLocks/>
          </p:cNvGrpSpPr>
          <p:nvPr/>
        </p:nvGrpSpPr>
        <p:grpSpPr bwMode="auto">
          <a:xfrm>
            <a:off x="6462714" y="2088545"/>
            <a:ext cx="3937000" cy="584201"/>
            <a:chOff x="2928" y="1440"/>
            <a:chExt cx="2480" cy="368"/>
          </a:xfrm>
        </p:grpSpPr>
        <p:sp>
          <p:nvSpPr>
            <p:cNvPr id="779309" name="Text Box 45"/>
            <p:cNvSpPr txBox="1">
              <a:spLocks noChangeArrowheads="1"/>
            </p:cNvSpPr>
            <p:nvPr/>
          </p:nvSpPr>
          <p:spPr bwMode="auto">
            <a:xfrm>
              <a:off x="2928" y="1440"/>
              <a:ext cx="81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MC</a:t>
              </a:r>
              <a:r>
                <a:rPr lang="en-US" sz="3200" b="1" baseline="-25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r>
                <a:rPr lang="en-US" sz="32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= </a:t>
              </a:r>
              <a:endParaRPr lang="ru-RU" sz="32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79313" name="Rectangle 49"/>
            <p:cNvSpPr>
              <a:spLocks noChangeArrowheads="1"/>
            </p:cNvSpPr>
            <p:nvPr/>
          </p:nvSpPr>
          <p:spPr bwMode="auto">
            <a:xfrm>
              <a:off x="3696" y="1440"/>
              <a:ext cx="1698" cy="36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x–x</a:t>
              </a:r>
              <a:r>
                <a:rPr lang="en-US" sz="3200" b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0</a:t>
              </a: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)</a:t>
              </a:r>
              <a:r>
                <a:rPr lang="en-US" sz="3200" b="1" baseline="30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</a:t>
              </a: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+(</a:t>
              </a:r>
              <a:r>
                <a:rPr lang="en-US" sz="32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y–y</a:t>
              </a:r>
              <a:r>
                <a:rPr lang="en-US" sz="3200" b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0</a:t>
              </a: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)</a:t>
              </a:r>
              <a:r>
                <a:rPr lang="en-US" sz="3200" b="1" i="1" baseline="30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</a:t>
              </a:r>
              <a:endParaRPr lang="ru-RU" sz="3200" b="1" i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3341" name="Freeform 50"/>
            <p:cNvSpPr>
              <a:spLocks/>
            </p:cNvSpPr>
            <p:nvPr/>
          </p:nvSpPr>
          <p:spPr bwMode="auto">
            <a:xfrm>
              <a:off x="3648" y="1472"/>
              <a:ext cx="1760" cy="280"/>
            </a:xfrm>
            <a:custGeom>
              <a:avLst/>
              <a:gdLst>
                <a:gd name="T0" fmla="*/ 0 w 1760"/>
                <a:gd name="T1" fmla="*/ 100 h 280"/>
                <a:gd name="T2" fmla="*/ 36 w 1760"/>
                <a:gd name="T3" fmla="*/ 82 h 280"/>
                <a:gd name="T4" fmla="*/ 60 w 1760"/>
                <a:gd name="T5" fmla="*/ 280 h 280"/>
                <a:gd name="T6" fmla="*/ 101 w 1760"/>
                <a:gd name="T7" fmla="*/ 16 h 280"/>
                <a:gd name="T8" fmla="*/ 1760 w 1760"/>
                <a:gd name="T9" fmla="*/ 0 h 2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60"/>
                <a:gd name="T16" fmla="*/ 0 h 280"/>
                <a:gd name="T17" fmla="*/ 1760 w 1760"/>
                <a:gd name="T18" fmla="*/ 280 h 2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60" h="280">
                  <a:moveTo>
                    <a:pt x="0" y="100"/>
                  </a:moveTo>
                  <a:lnTo>
                    <a:pt x="36" y="82"/>
                  </a:lnTo>
                  <a:lnTo>
                    <a:pt x="60" y="280"/>
                  </a:lnTo>
                  <a:lnTo>
                    <a:pt x="101" y="16"/>
                  </a:lnTo>
                  <a:lnTo>
                    <a:pt x="1760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6499204" y="1131888"/>
            <a:ext cx="3922713" cy="701675"/>
            <a:chOff x="2880" y="3696"/>
            <a:chExt cx="2471" cy="442"/>
          </a:xfrm>
        </p:grpSpPr>
        <p:sp>
          <p:nvSpPr>
            <p:cNvPr id="779316" name="Text Box 52"/>
            <p:cNvSpPr txBox="1">
              <a:spLocks noChangeArrowheads="1"/>
            </p:cNvSpPr>
            <p:nvPr/>
          </p:nvSpPr>
          <p:spPr bwMode="auto">
            <a:xfrm>
              <a:off x="2880" y="3696"/>
              <a:ext cx="5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i="1">
                  <a:solidFill>
                    <a:srgbClr val="E6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  <a:r>
                <a:rPr lang="en-US" sz="4000" b="1">
                  <a:solidFill>
                    <a:srgbClr val="E6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 =</a:t>
              </a:r>
              <a:endParaRPr lang="ru-RU" sz="4000" b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3336" name="Group 53"/>
            <p:cNvGrpSpPr>
              <a:grpSpLocks/>
            </p:cNvGrpSpPr>
            <p:nvPr/>
          </p:nvGrpSpPr>
          <p:grpSpPr bwMode="auto">
            <a:xfrm>
              <a:off x="3408" y="3715"/>
              <a:ext cx="1943" cy="368"/>
              <a:chOff x="3648" y="3216"/>
              <a:chExt cx="1943" cy="368"/>
            </a:xfrm>
          </p:grpSpPr>
          <p:sp>
            <p:nvSpPr>
              <p:cNvPr id="779318" name="Rectangle 54"/>
              <p:cNvSpPr>
                <a:spLocks noChangeArrowheads="1"/>
              </p:cNvSpPr>
              <p:nvPr/>
            </p:nvSpPr>
            <p:spPr bwMode="auto">
              <a:xfrm>
                <a:off x="3722" y="3216"/>
                <a:ext cx="1869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(</a:t>
                </a:r>
                <a:r>
                  <a:rPr lang="en-US" sz="32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x</a:t>
                </a:r>
                <a:r>
                  <a:rPr lang="en-US" sz="3200" b="1" i="1" baseline="-25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2</a:t>
                </a:r>
                <a:r>
                  <a:rPr lang="en-US" sz="32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–x</a:t>
                </a:r>
                <a:r>
                  <a:rPr lang="en-US" sz="3200" b="1" i="1" baseline="-25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1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)</a:t>
                </a:r>
                <a:r>
                  <a:rPr lang="en-US" sz="3200" b="1" baseline="30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2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+(</a:t>
                </a:r>
                <a:r>
                  <a:rPr lang="en-US" sz="32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y</a:t>
                </a:r>
                <a:r>
                  <a:rPr lang="en-US" sz="3200" b="1" i="1" baseline="-25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2</a:t>
                </a:r>
                <a:r>
                  <a:rPr lang="en-US" sz="32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–y</a:t>
                </a:r>
                <a:r>
                  <a:rPr lang="en-US" sz="3200" b="1" i="1" baseline="-25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1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)</a:t>
                </a:r>
                <a:r>
                  <a:rPr lang="en-US" sz="3200" b="1" i="1" baseline="30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2</a:t>
                </a:r>
                <a:endParaRPr lang="ru-RU" sz="32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3338" name="Freeform 55"/>
              <p:cNvSpPr>
                <a:spLocks/>
              </p:cNvSpPr>
              <p:nvPr/>
            </p:nvSpPr>
            <p:spPr bwMode="auto">
              <a:xfrm>
                <a:off x="3648" y="3256"/>
                <a:ext cx="1880" cy="272"/>
              </a:xfrm>
              <a:custGeom>
                <a:avLst/>
                <a:gdLst>
                  <a:gd name="T0" fmla="*/ 0 w 1880"/>
                  <a:gd name="T1" fmla="*/ 92 h 272"/>
                  <a:gd name="T2" fmla="*/ 36 w 1880"/>
                  <a:gd name="T3" fmla="*/ 74 h 272"/>
                  <a:gd name="T4" fmla="*/ 60 w 1880"/>
                  <a:gd name="T5" fmla="*/ 272 h 272"/>
                  <a:gd name="T6" fmla="*/ 101 w 1880"/>
                  <a:gd name="T7" fmla="*/ 8 h 272"/>
                  <a:gd name="T8" fmla="*/ 1880 w 1880"/>
                  <a:gd name="T9" fmla="*/ 0 h 2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80"/>
                  <a:gd name="T16" fmla="*/ 0 h 272"/>
                  <a:gd name="T17" fmla="*/ 1880 w 1880"/>
                  <a:gd name="T18" fmla="*/ 272 h 27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80" h="272">
                    <a:moveTo>
                      <a:pt x="0" y="92"/>
                    </a:moveTo>
                    <a:lnTo>
                      <a:pt x="36" y="74"/>
                    </a:lnTo>
                    <a:lnTo>
                      <a:pt x="60" y="272"/>
                    </a:lnTo>
                    <a:lnTo>
                      <a:pt x="101" y="8"/>
                    </a:lnTo>
                    <a:lnTo>
                      <a:pt x="1880" y="0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79321" name="Oval 57"/>
          <p:cNvSpPr>
            <a:spLocks noChangeArrowheads="1"/>
          </p:cNvSpPr>
          <p:nvPr/>
        </p:nvSpPr>
        <p:spPr bwMode="auto">
          <a:xfrm>
            <a:off x="2895600" y="457200"/>
            <a:ext cx="2743200" cy="2667000"/>
          </a:xfrm>
          <a:prstGeom prst="ellips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pSp>
        <p:nvGrpSpPr>
          <p:cNvPr id="10" name="Group 73"/>
          <p:cNvGrpSpPr>
            <a:grpSpLocks/>
          </p:cNvGrpSpPr>
          <p:nvPr/>
        </p:nvGrpSpPr>
        <p:grpSpPr bwMode="auto">
          <a:xfrm>
            <a:off x="5105401" y="304800"/>
            <a:ext cx="1357313" cy="579438"/>
            <a:chOff x="2304" y="624"/>
            <a:chExt cx="855" cy="365"/>
          </a:xfrm>
        </p:grpSpPr>
        <p:sp>
          <p:nvSpPr>
            <p:cNvPr id="779284" name="Text Box 20"/>
            <p:cNvSpPr txBox="1">
              <a:spLocks noChangeArrowheads="1"/>
            </p:cNvSpPr>
            <p:nvPr/>
          </p:nvSpPr>
          <p:spPr bwMode="auto">
            <a:xfrm>
              <a:off x="2304" y="624"/>
              <a:ext cx="855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M</a:t>
              </a:r>
              <a:r>
                <a:rPr lang="ru-RU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x;y</a:t>
              </a:r>
              <a:r>
                <a:rPr lang="en-US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)</a:t>
              </a:r>
              <a:endPara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3334" name="Oval 21"/>
            <p:cNvSpPr>
              <a:spLocks noChangeArrowheads="1"/>
            </p:cNvSpPr>
            <p:nvPr/>
          </p:nvSpPr>
          <p:spPr bwMode="auto">
            <a:xfrm rot="3834243">
              <a:off x="2351" y="913"/>
              <a:ext cx="61" cy="6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</p:grpSp>
      <p:grpSp>
        <p:nvGrpSpPr>
          <p:cNvPr id="11" name="Group 74"/>
          <p:cNvGrpSpPr>
            <a:grpSpLocks/>
          </p:cNvGrpSpPr>
          <p:nvPr/>
        </p:nvGrpSpPr>
        <p:grpSpPr bwMode="auto">
          <a:xfrm>
            <a:off x="4267200" y="812800"/>
            <a:ext cx="952500" cy="952500"/>
            <a:chOff x="1776" y="944"/>
            <a:chExt cx="600" cy="600"/>
          </a:xfrm>
        </p:grpSpPr>
        <p:sp>
          <p:nvSpPr>
            <p:cNvPr id="13331" name="Freeform 17"/>
            <p:cNvSpPr>
              <a:spLocks/>
            </p:cNvSpPr>
            <p:nvPr/>
          </p:nvSpPr>
          <p:spPr bwMode="auto">
            <a:xfrm>
              <a:off x="1776" y="944"/>
              <a:ext cx="600" cy="600"/>
            </a:xfrm>
            <a:custGeom>
              <a:avLst/>
              <a:gdLst>
                <a:gd name="T0" fmla="*/ 0 w 600"/>
                <a:gd name="T1" fmla="*/ 600 h 600"/>
                <a:gd name="T2" fmla="*/ 600 w 600"/>
                <a:gd name="T3" fmla="*/ 0 h 600"/>
                <a:gd name="T4" fmla="*/ 0 60000 65536"/>
                <a:gd name="T5" fmla="*/ 0 60000 65536"/>
                <a:gd name="T6" fmla="*/ 0 w 600"/>
                <a:gd name="T7" fmla="*/ 0 h 600"/>
                <a:gd name="T8" fmla="*/ 600 w 600"/>
                <a:gd name="T9" fmla="*/ 600 h 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00" h="600">
                  <a:moveTo>
                    <a:pt x="0" y="600"/>
                  </a:moveTo>
                  <a:lnTo>
                    <a:pt x="60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none" w="sm" len="sm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9323" name="Text Box 59"/>
            <p:cNvSpPr txBox="1">
              <a:spLocks noChangeArrowheads="1"/>
            </p:cNvSpPr>
            <p:nvPr/>
          </p:nvSpPr>
          <p:spPr bwMode="auto">
            <a:xfrm>
              <a:off x="1824" y="960"/>
              <a:ext cx="3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i="1">
                  <a:solidFill>
                    <a:srgbClr val="E6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</a:t>
              </a:r>
              <a:endParaRPr lang="ru-RU" sz="4000" b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779332" name="Rectangle 68"/>
          <p:cNvSpPr>
            <a:spLocks noChangeArrowheads="1"/>
          </p:cNvSpPr>
          <p:nvPr/>
        </p:nvSpPr>
        <p:spPr bwMode="auto">
          <a:xfrm>
            <a:off x="6822228" y="2942968"/>
            <a:ext cx="3499676" cy="913070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x–x</a:t>
            </a:r>
            <a:r>
              <a:rPr lang="en-US" sz="32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+(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y–y</a:t>
            </a:r>
            <a:r>
              <a:rPr lang="en-US" sz="3200" b="1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b="1" i="1" dirty="0" smtClean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b="1" i="1" dirty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</a:t>
            </a:r>
            <a:r>
              <a:rPr lang="en-US" sz="3200" b="1" baseline="30000" dirty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200" b="1" dirty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ru-RU" sz="3200" b="1" dirty="0">
              <a:solidFill>
                <a:srgbClr val="E6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defRPr/>
            </a:pPr>
            <a:endParaRPr lang="ru-RU" sz="3200" b="1" i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3324" name="Rectangle 76"/>
          <p:cNvSpPr>
            <a:spLocks noChangeArrowheads="1"/>
          </p:cNvSpPr>
          <p:nvPr/>
        </p:nvSpPr>
        <p:spPr bwMode="auto">
          <a:xfrm>
            <a:off x="3048000" y="1397000"/>
            <a:ext cx="6096000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3325" name="Rectangle 77"/>
          <p:cNvSpPr>
            <a:spLocks noChangeArrowheads="1"/>
          </p:cNvSpPr>
          <p:nvPr/>
        </p:nvSpPr>
        <p:spPr bwMode="auto">
          <a:xfrm>
            <a:off x="3048000" y="1397000"/>
            <a:ext cx="6096000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3326" name="Rectangle 78"/>
          <p:cNvSpPr>
            <a:spLocks noChangeArrowheads="1"/>
          </p:cNvSpPr>
          <p:nvPr/>
        </p:nvSpPr>
        <p:spPr bwMode="auto">
          <a:xfrm>
            <a:off x="3048000" y="1397000"/>
            <a:ext cx="6096000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3327" name="Rectangle 79"/>
          <p:cNvSpPr>
            <a:spLocks noChangeArrowheads="1"/>
          </p:cNvSpPr>
          <p:nvPr/>
        </p:nvSpPr>
        <p:spPr bwMode="auto">
          <a:xfrm>
            <a:off x="3048000" y="1397000"/>
            <a:ext cx="6096000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49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79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79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79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79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3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6477000" y="1787998"/>
            <a:ext cx="609600" cy="579437"/>
            <a:chOff x="3120" y="547"/>
            <a:chExt cx="384" cy="365"/>
          </a:xfrm>
        </p:grpSpPr>
        <p:sp>
          <p:nvSpPr>
            <p:cNvPr id="785447" name="Text Box 39"/>
            <p:cNvSpPr txBox="1">
              <a:spLocks noChangeArrowheads="1"/>
            </p:cNvSpPr>
            <p:nvPr/>
          </p:nvSpPr>
          <p:spPr bwMode="auto">
            <a:xfrm>
              <a:off x="3260" y="54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3</a:t>
              </a:r>
              <a:endPara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5405" name="Freeform 44"/>
            <p:cNvSpPr>
              <a:spLocks/>
            </p:cNvSpPr>
            <p:nvPr/>
          </p:nvSpPr>
          <p:spPr bwMode="auto">
            <a:xfrm>
              <a:off x="3120" y="671"/>
              <a:ext cx="1" cy="145"/>
            </a:xfrm>
            <a:custGeom>
              <a:avLst/>
              <a:gdLst>
                <a:gd name="T0" fmla="*/ 0 w 1"/>
                <a:gd name="T1" fmla="*/ 0 h 145"/>
                <a:gd name="T2" fmla="*/ 1 w 1"/>
                <a:gd name="T3" fmla="*/ 145 h 145"/>
                <a:gd name="T4" fmla="*/ 0 60000 65536"/>
                <a:gd name="T5" fmla="*/ 0 60000 65536"/>
                <a:gd name="T6" fmla="*/ 0 w 1"/>
                <a:gd name="T7" fmla="*/ 0 h 145"/>
                <a:gd name="T8" fmla="*/ 1 w 1"/>
                <a:gd name="T9" fmla="*/ 145 h 1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45">
                  <a:moveTo>
                    <a:pt x="0" y="0"/>
                  </a:moveTo>
                  <a:lnTo>
                    <a:pt x="1" y="145"/>
                  </a:lnTo>
                </a:path>
              </a:pathLst>
            </a:custGeom>
            <a:noFill/>
            <a:ln w="2857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8404226" y="1787998"/>
            <a:ext cx="619125" cy="579437"/>
            <a:chOff x="4334" y="547"/>
            <a:chExt cx="390" cy="365"/>
          </a:xfrm>
        </p:grpSpPr>
        <p:sp>
          <p:nvSpPr>
            <p:cNvPr id="785411" name="Text Box 3"/>
            <p:cNvSpPr txBox="1">
              <a:spLocks noChangeArrowheads="1"/>
            </p:cNvSpPr>
            <p:nvPr/>
          </p:nvSpPr>
          <p:spPr bwMode="auto">
            <a:xfrm>
              <a:off x="4464" y="547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</a:t>
              </a:r>
              <a:r>
                <a:rPr lang="ru-RU" sz="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endPara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5403" name="Freeform 43"/>
            <p:cNvSpPr>
              <a:spLocks/>
            </p:cNvSpPr>
            <p:nvPr/>
          </p:nvSpPr>
          <p:spPr bwMode="auto">
            <a:xfrm>
              <a:off x="4334" y="668"/>
              <a:ext cx="1" cy="145"/>
            </a:xfrm>
            <a:custGeom>
              <a:avLst/>
              <a:gdLst>
                <a:gd name="T0" fmla="*/ 0 w 1"/>
                <a:gd name="T1" fmla="*/ 0 h 145"/>
                <a:gd name="T2" fmla="*/ 1 w 1"/>
                <a:gd name="T3" fmla="*/ 145 h 145"/>
                <a:gd name="T4" fmla="*/ 0 60000 65536"/>
                <a:gd name="T5" fmla="*/ 0 60000 65536"/>
                <a:gd name="T6" fmla="*/ 0 w 1"/>
                <a:gd name="T7" fmla="*/ 0 h 145"/>
                <a:gd name="T8" fmla="*/ 1 w 1"/>
                <a:gd name="T9" fmla="*/ 145 h 1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45">
                  <a:moveTo>
                    <a:pt x="0" y="0"/>
                  </a:moveTo>
                  <a:lnTo>
                    <a:pt x="1" y="145"/>
                  </a:lnTo>
                </a:path>
              </a:pathLst>
            </a:custGeom>
            <a:noFill/>
            <a:ln w="2857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456" name="Text Box 48"/>
          <p:cNvSpPr txBox="1">
            <a:spLocks noChangeArrowheads="1"/>
          </p:cNvSpPr>
          <p:nvPr/>
        </p:nvSpPr>
        <p:spPr bwMode="auto">
          <a:xfrm>
            <a:off x="8458201" y="1741959"/>
            <a:ext cx="758825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   )</a:t>
            </a:r>
          </a:p>
        </p:txBody>
      </p:sp>
      <p:sp>
        <p:nvSpPr>
          <p:cNvPr id="785444" name="Text Box 36"/>
          <p:cNvSpPr txBox="1">
            <a:spLocks noChangeArrowheads="1"/>
          </p:cNvSpPr>
          <p:nvPr/>
        </p:nvSpPr>
        <p:spPr bwMode="auto">
          <a:xfrm>
            <a:off x="9296400" y="1802284"/>
            <a:ext cx="121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ru-RU" sz="3600" b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</a:t>
            </a:r>
            <a:r>
              <a:rPr lang="en-US" sz="3600" b="1" i="1" baseline="3000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ru-RU" sz="3600" b="1">
              <a:solidFill>
                <a:srgbClr val="E6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12" name="Rectangle 4"/>
          <p:cNvSpPr>
            <a:spLocks noChangeArrowheads="1"/>
          </p:cNvSpPr>
          <p:nvPr/>
        </p:nvSpPr>
        <p:spPr bwMode="auto">
          <a:xfrm>
            <a:off x="5791200" y="1707034"/>
            <a:ext cx="36322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 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</a:t>
            </a:r>
            <a:r>
              <a:rPr lang="en-US" sz="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</a:t>
            </a:r>
            <a:r>
              <a:rPr lang="en-US" sz="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endParaRPr lang="ru-RU" sz="3600" b="1" i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35" name="Text Box 27"/>
          <p:cNvSpPr txBox="1">
            <a:spLocks noChangeArrowheads="1"/>
          </p:cNvSpPr>
          <p:nvPr/>
        </p:nvSpPr>
        <p:spPr bwMode="auto">
          <a:xfrm>
            <a:off x="2724150" y="3586634"/>
            <a:ext cx="1695450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  ;    )</a:t>
            </a:r>
            <a:endParaRPr lang="ru-RU" sz="32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10" name="Text Box 2"/>
          <p:cNvSpPr txBox="1">
            <a:spLocks noChangeArrowheads="1"/>
          </p:cNvSpPr>
          <p:nvPr/>
        </p:nvSpPr>
        <p:spPr bwMode="auto">
          <a:xfrm>
            <a:off x="9296400" y="1802284"/>
            <a:ext cx="7874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9</a:t>
            </a:r>
            <a:endParaRPr lang="ru-RU" sz="3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13" name="Text Box 5"/>
          <p:cNvSpPr txBox="1">
            <a:spLocks noChangeArrowheads="1"/>
          </p:cNvSpPr>
          <p:nvPr/>
        </p:nvSpPr>
        <p:spPr bwMode="auto">
          <a:xfrm>
            <a:off x="6480176" y="1741959"/>
            <a:ext cx="758825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   )</a:t>
            </a:r>
          </a:p>
        </p:txBody>
      </p:sp>
      <p:sp>
        <p:nvSpPr>
          <p:cNvPr id="785414" name="Rectangle 6"/>
          <p:cNvSpPr>
            <a:spLocks noChangeArrowheads="1"/>
          </p:cNvSpPr>
          <p:nvPr/>
        </p:nvSpPr>
        <p:spPr bwMode="auto">
          <a:xfrm>
            <a:off x="3657600" y="3510434"/>
            <a:ext cx="6540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en-US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endParaRPr lang="ru-RU" sz="3600" b="1" i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5371" name="Freeform 8"/>
          <p:cNvSpPr>
            <a:spLocks/>
          </p:cNvSpPr>
          <p:nvPr/>
        </p:nvSpPr>
        <p:spPr bwMode="auto">
          <a:xfrm>
            <a:off x="1943100" y="3624734"/>
            <a:ext cx="1352550" cy="88900"/>
          </a:xfrm>
          <a:custGeom>
            <a:avLst/>
            <a:gdLst>
              <a:gd name="T0" fmla="*/ 1352550 w 852"/>
              <a:gd name="T1" fmla="*/ 0 h 56"/>
              <a:gd name="T2" fmla="*/ 0 w 852"/>
              <a:gd name="T3" fmla="*/ 88900 h 56"/>
              <a:gd name="T4" fmla="*/ 0 60000 65536"/>
              <a:gd name="T5" fmla="*/ 0 60000 65536"/>
              <a:gd name="T6" fmla="*/ 0 w 852"/>
              <a:gd name="T7" fmla="*/ 0 h 56"/>
              <a:gd name="T8" fmla="*/ 852 w 852"/>
              <a:gd name="T9" fmla="*/ 56 h 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52" h="56">
                <a:moveTo>
                  <a:pt x="852" y="0"/>
                </a:moveTo>
                <a:lnTo>
                  <a:pt x="0" y="56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5417" name="Text Box 9"/>
          <p:cNvSpPr txBox="1">
            <a:spLocks noChangeArrowheads="1"/>
          </p:cNvSpPr>
          <p:nvPr/>
        </p:nvSpPr>
        <p:spPr bwMode="auto">
          <a:xfrm>
            <a:off x="3426" y="107761"/>
            <a:ext cx="12108876" cy="95410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rgbClr val="0099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 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Aylana</a:t>
            </a:r>
            <a:r>
              <a:rPr lang="en-US" sz="2800" b="1" i="1" dirty="0" smtClean="0"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radiusi</a:t>
            </a:r>
            <a:r>
              <a:rPr lang="en-US" sz="2800" b="1" i="1" dirty="0" smtClean="0">
                <a:latin typeface="Arial" charset="0"/>
                <a:cs typeface="Arial" charset="0"/>
              </a:rPr>
              <a:t> r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va</a:t>
            </a:r>
            <a:r>
              <a:rPr lang="en-US" sz="2800" b="1" i="1" dirty="0" smtClean="0"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uning</a:t>
            </a:r>
            <a:r>
              <a:rPr lang="en-US" sz="2800" b="1" i="1" dirty="0" smtClean="0"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markazi</a:t>
            </a:r>
            <a:r>
              <a:rPr lang="en-US" sz="2800" b="1" i="1" dirty="0" smtClean="0"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bo‘lgan</a:t>
            </a:r>
            <a:r>
              <a:rPr lang="en-US" sz="2800" b="1" i="1" dirty="0" smtClean="0">
                <a:latin typeface="Arial" charset="0"/>
                <a:cs typeface="Arial" charset="0"/>
              </a:rPr>
              <a:t> C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nuqtaning</a:t>
            </a:r>
            <a:r>
              <a:rPr lang="en-US" sz="2800" b="1" i="1" dirty="0" smtClean="0">
                <a:latin typeface="Arial" charset="0"/>
                <a:cs typeface="Arial" charset="0"/>
              </a:rPr>
              <a:t> </a:t>
            </a:r>
          </a:p>
          <a:p>
            <a:pPr algn="ctr">
              <a:defRPr/>
            </a:pPr>
            <a:r>
              <a:rPr lang="en-US" sz="2800" b="1" i="1" dirty="0" err="1" smtClean="0">
                <a:latin typeface="Arial" charset="0"/>
                <a:cs typeface="Arial" charset="0"/>
              </a:rPr>
              <a:t>koordinatasini</a:t>
            </a:r>
            <a:r>
              <a:rPr lang="en-US" sz="2800" b="1" i="1" dirty="0" smtClean="0">
                <a:latin typeface="Arial" charset="0"/>
                <a:cs typeface="Arial" charset="0"/>
              </a:rPr>
              <a:t> toping.</a:t>
            </a:r>
            <a:endParaRPr lang="ru-RU" sz="2800" b="1" i="1" dirty="0">
              <a:latin typeface="Arial" charset="0"/>
              <a:cs typeface="Arial" charset="0"/>
            </a:endParaRPr>
          </a:p>
        </p:txBody>
      </p:sp>
      <p:grpSp>
        <p:nvGrpSpPr>
          <p:cNvPr id="15373" name="Group 10"/>
          <p:cNvGrpSpPr>
            <a:grpSpLocks/>
          </p:cNvGrpSpPr>
          <p:nvPr/>
        </p:nvGrpSpPr>
        <p:grpSpPr bwMode="auto">
          <a:xfrm>
            <a:off x="3657557" y="5391621"/>
            <a:ext cx="3838575" cy="701675"/>
            <a:chOff x="1851" y="1937"/>
            <a:chExt cx="2418" cy="442"/>
          </a:xfrm>
        </p:grpSpPr>
        <p:sp>
          <p:nvSpPr>
            <p:cNvPr id="785419" name="Text Box 11"/>
            <p:cNvSpPr txBox="1">
              <a:spLocks noChangeArrowheads="1"/>
            </p:cNvSpPr>
            <p:nvPr/>
          </p:nvSpPr>
          <p:spPr bwMode="auto">
            <a:xfrm>
              <a:off x="3549" y="1937"/>
              <a:ext cx="72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i="1" dirty="0">
                  <a:solidFill>
                    <a:srgbClr val="E6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= r</a:t>
              </a:r>
              <a:r>
                <a:rPr lang="en-US" sz="4000" b="1" baseline="30000" dirty="0">
                  <a:solidFill>
                    <a:srgbClr val="E6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</a:t>
              </a:r>
              <a:r>
                <a:rPr lang="en-US" sz="4000" b="1" dirty="0">
                  <a:solidFill>
                    <a:srgbClr val="E6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endParaRPr lang="ru-RU" sz="4000" b="1" dirty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85420" name="Rectangle 12"/>
            <p:cNvSpPr>
              <a:spLocks noChangeArrowheads="1"/>
            </p:cNvSpPr>
            <p:nvPr/>
          </p:nvSpPr>
          <p:spPr bwMode="auto">
            <a:xfrm>
              <a:off x="1851" y="1941"/>
              <a:ext cx="1698" cy="36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x–x</a:t>
              </a:r>
              <a:r>
                <a:rPr lang="en-US" sz="3200" b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0</a:t>
              </a: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)</a:t>
              </a:r>
              <a:r>
                <a:rPr lang="en-US" sz="3200" b="1" baseline="30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</a:t>
              </a: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+(</a:t>
              </a:r>
              <a:r>
                <a:rPr lang="en-US" sz="32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y–y</a:t>
              </a:r>
              <a:r>
                <a:rPr lang="en-US" sz="3200" b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0</a:t>
              </a: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)</a:t>
              </a:r>
              <a:r>
                <a:rPr lang="en-US" sz="3200" b="1" i="1" baseline="30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</a:t>
              </a:r>
              <a:endParaRPr lang="ru-RU" sz="3200" b="1" i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15375" name="Freeform 22"/>
          <p:cNvSpPr>
            <a:spLocks/>
          </p:cNvSpPr>
          <p:nvPr/>
        </p:nvSpPr>
        <p:spPr bwMode="auto">
          <a:xfrm>
            <a:off x="1714500" y="2773834"/>
            <a:ext cx="4368800" cy="25400"/>
          </a:xfrm>
          <a:custGeom>
            <a:avLst/>
            <a:gdLst>
              <a:gd name="T0" fmla="*/ 0 w 2752"/>
              <a:gd name="T1" fmla="*/ 0 h 16"/>
              <a:gd name="T2" fmla="*/ 4368800 w 2752"/>
              <a:gd name="T3" fmla="*/ 25400 h 16"/>
              <a:gd name="T4" fmla="*/ 0 60000 65536"/>
              <a:gd name="T5" fmla="*/ 0 60000 65536"/>
              <a:gd name="T6" fmla="*/ 0 w 2752"/>
              <a:gd name="T7" fmla="*/ 0 h 16"/>
              <a:gd name="T8" fmla="*/ 2752 w 2752"/>
              <a:gd name="T9" fmla="*/ 16 h 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52" h="16">
                <a:moveTo>
                  <a:pt x="0" y="0"/>
                </a:moveTo>
                <a:lnTo>
                  <a:pt x="2752" y="16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6" name="Freeform 23"/>
          <p:cNvSpPr>
            <a:spLocks/>
          </p:cNvSpPr>
          <p:nvPr/>
        </p:nvSpPr>
        <p:spPr bwMode="auto">
          <a:xfrm>
            <a:off x="4724400" y="1148234"/>
            <a:ext cx="20638" cy="3779838"/>
          </a:xfrm>
          <a:custGeom>
            <a:avLst/>
            <a:gdLst>
              <a:gd name="T0" fmla="*/ 20638 w 13"/>
              <a:gd name="T1" fmla="*/ 3779838 h 2381"/>
              <a:gd name="T2" fmla="*/ 0 w 13"/>
              <a:gd name="T3" fmla="*/ 0 h 2381"/>
              <a:gd name="T4" fmla="*/ 0 60000 65536"/>
              <a:gd name="T5" fmla="*/ 0 60000 65536"/>
              <a:gd name="T6" fmla="*/ 0 w 13"/>
              <a:gd name="T7" fmla="*/ 0 h 2381"/>
              <a:gd name="T8" fmla="*/ 13 w 13"/>
              <a:gd name="T9" fmla="*/ 2381 h 238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" h="2381">
                <a:moveTo>
                  <a:pt x="13" y="2381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5432" name="Text Box 24"/>
          <p:cNvSpPr txBox="1">
            <a:spLocks noChangeArrowheads="1"/>
          </p:cNvSpPr>
          <p:nvPr/>
        </p:nvSpPr>
        <p:spPr bwMode="auto">
          <a:xfrm>
            <a:off x="5715000" y="2596034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4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33" name="Text Box 25"/>
          <p:cNvSpPr txBox="1">
            <a:spLocks noChangeArrowheads="1"/>
          </p:cNvSpPr>
          <p:nvPr/>
        </p:nvSpPr>
        <p:spPr bwMode="auto">
          <a:xfrm>
            <a:off x="4260625" y="100223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4400" b="1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34" name="Text Box 26"/>
          <p:cNvSpPr txBox="1">
            <a:spLocks noChangeArrowheads="1"/>
          </p:cNvSpPr>
          <p:nvPr/>
        </p:nvSpPr>
        <p:spPr bwMode="auto">
          <a:xfrm>
            <a:off x="4724400" y="2291234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O</a:t>
            </a:r>
            <a:endParaRPr lang="ru-RU" sz="32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5380" name="Oval 28"/>
          <p:cNvSpPr>
            <a:spLocks noChangeArrowheads="1"/>
          </p:cNvSpPr>
          <p:nvPr/>
        </p:nvSpPr>
        <p:spPr bwMode="auto">
          <a:xfrm rot="3834243">
            <a:off x="3256757" y="3566791"/>
            <a:ext cx="96837" cy="952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5381" name="Oval 29"/>
          <p:cNvSpPr>
            <a:spLocks noChangeArrowheads="1"/>
          </p:cNvSpPr>
          <p:nvPr/>
        </p:nvSpPr>
        <p:spPr bwMode="auto">
          <a:xfrm>
            <a:off x="1962150" y="2291234"/>
            <a:ext cx="2743200" cy="2667000"/>
          </a:xfrm>
          <a:prstGeom prst="ellips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5382" name="Oval 30"/>
          <p:cNvSpPr>
            <a:spLocks noChangeArrowheads="1"/>
          </p:cNvSpPr>
          <p:nvPr/>
        </p:nvSpPr>
        <p:spPr bwMode="auto">
          <a:xfrm rot="3834243">
            <a:off x="1904206" y="3663628"/>
            <a:ext cx="96838" cy="952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785439" name="Text Box 31"/>
          <p:cNvSpPr txBox="1">
            <a:spLocks noChangeArrowheads="1"/>
          </p:cNvSpPr>
          <p:nvPr/>
        </p:nvSpPr>
        <p:spPr bwMode="auto">
          <a:xfrm>
            <a:off x="2514600" y="3053235"/>
            <a:ext cx="53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i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</a:t>
            </a:r>
            <a:endParaRPr lang="ru-RU" sz="4000" b="1">
              <a:solidFill>
                <a:srgbClr val="E6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46" name="Text Box 38"/>
          <p:cNvSpPr txBox="1">
            <a:spLocks noChangeArrowheads="1"/>
          </p:cNvSpPr>
          <p:nvPr/>
        </p:nvSpPr>
        <p:spPr bwMode="auto">
          <a:xfrm>
            <a:off x="9677400" y="1848322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785448" name="Text Box 40"/>
          <p:cNvSpPr txBox="1">
            <a:spLocks noChangeArrowheads="1"/>
          </p:cNvSpPr>
          <p:nvPr/>
        </p:nvSpPr>
        <p:spPr bwMode="auto">
          <a:xfrm>
            <a:off x="8545514" y="1787998"/>
            <a:ext cx="522287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-2</a:t>
            </a:r>
          </a:p>
        </p:txBody>
      </p:sp>
      <p:sp>
        <p:nvSpPr>
          <p:cNvPr id="785449" name="Rectangle 41"/>
          <p:cNvSpPr>
            <a:spLocks noChangeArrowheads="1"/>
          </p:cNvSpPr>
          <p:nvPr/>
        </p:nvSpPr>
        <p:spPr bwMode="auto">
          <a:xfrm>
            <a:off x="3200400" y="3510434"/>
            <a:ext cx="5651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en-US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endParaRPr lang="ru-RU" sz="3600" b="1" i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50" name="Text Box 42"/>
          <p:cNvSpPr txBox="1">
            <a:spLocks noChangeArrowheads="1"/>
          </p:cNvSpPr>
          <p:nvPr/>
        </p:nvSpPr>
        <p:spPr bwMode="auto">
          <a:xfrm>
            <a:off x="7315200" y="2900835"/>
            <a:ext cx="2057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</a:t>
            </a: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3</a:t>
            </a:r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ru-RU" sz="4000" b="1" i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53" name="Text Box 45"/>
          <p:cNvSpPr txBox="1">
            <a:spLocks noChangeArrowheads="1"/>
          </p:cNvSpPr>
          <p:nvPr/>
        </p:nvSpPr>
        <p:spPr bwMode="auto">
          <a:xfrm>
            <a:off x="6640514" y="1787998"/>
            <a:ext cx="522287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-3</a:t>
            </a:r>
            <a:endParaRPr lang="ru-RU" sz="32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54" name="Rectangle 46"/>
          <p:cNvSpPr>
            <a:spLocks noChangeArrowheads="1"/>
          </p:cNvSpPr>
          <p:nvPr/>
        </p:nvSpPr>
        <p:spPr bwMode="auto">
          <a:xfrm>
            <a:off x="8534400" y="1192684"/>
            <a:ext cx="6540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en-US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endParaRPr lang="ru-RU" sz="3600" b="1" i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55" name="Rectangle 47"/>
          <p:cNvSpPr>
            <a:spLocks noChangeArrowheads="1"/>
          </p:cNvSpPr>
          <p:nvPr/>
        </p:nvSpPr>
        <p:spPr bwMode="auto">
          <a:xfrm>
            <a:off x="6673850" y="1192684"/>
            <a:ext cx="5651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en-US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endParaRPr lang="ru-RU" sz="3600" b="1" i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60" name="Text Box 52"/>
          <p:cNvSpPr txBox="1">
            <a:spLocks noChangeArrowheads="1"/>
          </p:cNvSpPr>
          <p:nvPr/>
        </p:nvSpPr>
        <p:spPr bwMode="auto">
          <a:xfrm>
            <a:off x="7086601" y="3739034"/>
            <a:ext cx="1558925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-3;-2)</a:t>
            </a:r>
            <a:endParaRPr lang="ru-RU" sz="32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59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5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5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785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500" fill="hold"/>
                                        <p:tgtEl>
                                          <p:spTgt spid="785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99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85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85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78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785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785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5456" grpId="0"/>
      <p:bldP spid="785444" grpId="0"/>
      <p:bldP spid="785410" grpId="0"/>
      <p:bldP spid="785413" grpId="0"/>
      <p:bldP spid="785446" grpId="0"/>
      <p:bldP spid="785448" grpId="0"/>
      <p:bldP spid="785450" grpId="0"/>
      <p:bldP spid="785453" grpId="0"/>
      <p:bldP spid="785454" grpId="0"/>
      <p:bldP spid="785454" grpId="1"/>
      <p:bldP spid="785455" grpId="0"/>
      <p:bldP spid="785455" grpId="1"/>
      <p:bldP spid="7854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7575" name="Group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366836"/>
              </p:ext>
            </p:extLst>
          </p:nvPr>
        </p:nvGraphicFramePr>
        <p:xfrm>
          <a:off x="1703512" y="770310"/>
          <a:ext cx="8890583" cy="5755034"/>
        </p:xfrm>
        <a:graphic>
          <a:graphicData uri="http://schemas.openxmlformats.org/drawingml/2006/table">
            <a:tbl>
              <a:tblPr/>
              <a:tblGrid>
                <a:gridCol w="4941978"/>
                <a:gridCol w="1933171"/>
                <a:gridCol w="2015434"/>
              </a:tblGrid>
              <a:tr h="698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Aylana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tenglamasi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Markaz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2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6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2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20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noFill/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noFill/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noFill/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noFill/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7509" name="Rectangle 53"/>
          <p:cNvSpPr>
            <a:spLocks noChangeArrowheads="1"/>
          </p:cNvSpPr>
          <p:nvPr/>
        </p:nvSpPr>
        <p:spPr bwMode="auto">
          <a:xfrm>
            <a:off x="1903776" y="1505121"/>
            <a:ext cx="3962944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16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17" name="Rectangle 61"/>
          <p:cNvSpPr>
            <a:spLocks noChangeArrowheads="1"/>
          </p:cNvSpPr>
          <p:nvPr/>
        </p:nvSpPr>
        <p:spPr bwMode="auto">
          <a:xfrm>
            <a:off x="1828800" y="2110160"/>
            <a:ext cx="3829895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4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18" name="Rectangle 62"/>
          <p:cNvSpPr>
            <a:spLocks noChangeArrowheads="1"/>
          </p:cNvSpPr>
          <p:nvPr/>
        </p:nvSpPr>
        <p:spPr bwMode="auto">
          <a:xfrm>
            <a:off x="1864066" y="2790881"/>
            <a:ext cx="4035079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5 )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3)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25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19" name="Rectangle 63"/>
          <p:cNvSpPr>
            <a:spLocks noChangeArrowheads="1"/>
          </p:cNvSpPr>
          <p:nvPr/>
        </p:nvSpPr>
        <p:spPr bwMode="auto">
          <a:xfrm>
            <a:off x="1877333" y="3310753"/>
            <a:ext cx="2972289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8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20" name="Rectangle 64"/>
          <p:cNvSpPr>
            <a:spLocks noChangeArrowheads="1"/>
          </p:cNvSpPr>
          <p:nvPr/>
        </p:nvSpPr>
        <p:spPr bwMode="auto">
          <a:xfrm>
            <a:off x="1864066" y="3995798"/>
            <a:ext cx="2941831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21" name="Rectangle 65"/>
          <p:cNvSpPr>
            <a:spLocks noChangeArrowheads="1"/>
          </p:cNvSpPr>
          <p:nvPr/>
        </p:nvSpPr>
        <p:spPr bwMode="auto">
          <a:xfrm>
            <a:off x="1803735" y="4680843"/>
            <a:ext cx="2084225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22" name="Rectangle 66"/>
          <p:cNvSpPr>
            <a:spLocks noChangeArrowheads="1"/>
          </p:cNvSpPr>
          <p:nvPr/>
        </p:nvSpPr>
        <p:spPr bwMode="auto">
          <a:xfrm>
            <a:off x="1752600" y="5291291"/>
            <a:ext cx="4270721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0,09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27" name="Rectangle 71"/>
          <p:cNvSpPr>
            <a:spLocks noChangeArrowheads="1"/>
          </p:cNvSpPr>
          <p:nvPr/>
        </p:nvSpPr>
        <p:spPr bwMode="auto">
          <a:xfrm>
            <a:off x="9067800" y="770310"/>
            <a:ext cx="988640" cy="707886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4000" b="1" i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7529" name="Text Box 73"/>
          <p:cNvSpPr txBox="1">
            <a:spLocks noChangeArrowheads="1"/>
          </p:cNvSpPr>
          <p:nvPr/>
        </p:nvSpPr>
        <p:spPr bwMode="auto">
          <a:xfrm>
            <a:off x="6781800" y="1486274"/>
            <a:ext cx="139065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3; 2)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0" name="Text Box 74"/>
          <p:cNvSpPr txBox="1">
            <a:spLocks noChangeArrowheads="1"/>
          </p:cNvSpPr>
          <p:nvPr/>
        </p:nvSpPr>
        <p:spPr bwMode="auto">
          <a:xfrm>
            <a:off x="6781800" y="2172074"/>
            <a:ext cx="1423988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1;-2)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1" name="Text Box 75"/>
          <p:cNvSpPr txBox="1">
            <a:spLocks noChangeArrowheads="1"/>
          </p:cNvSpPr>
          <p:nvPr/>
        </p:nvSpPr>
        <p:spPr bwMode="auto">
          <a:xfrm>
            <a:off x="6781800" y="2857874"/>
            <a:ext cx="1525588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-5; 3)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2" name="Text Box 76"/>
          <p:cNvSpPr txBox="1">
            <a:spLocks noChangeArrowheads="1"/>
          </p:cNvSpPr>
          <p:nvPr/>
        </p:nvSpPr>
        <p:spPr bwMode="auto">
          <a:xfrm>
            <a:off x="6781800" y="3483349"/>
            <a:ext cx="139065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1; 0)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3" name="Text Box 77"/>
          <p:cNvSpPr txBox="1">
            <a:spLocks noChangeArrowheads="1"/>
          </p:cNvSpPr>
          <p:nvPr/>
        </p:nvSpPr>
        <p:spPr bwMode="auto">
          <a:xfrm>
            <a:off x="6765131" y="4060034"/>
            <a:ext cx="1423988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0;-2)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4" name="Text Box 78"/>
          <p:cNvSpPr txBox="1">
            <a:spLocks noChangeArrowheads="1"/>
          </p:cNvSpPr>
          <p:nvPr/>
        </p:nvSpPr>
        <p:spPr bwMode="auto">
          <a:xfrm>
            <a:off x="6745310" y="4661494"/>
            <a:ext cx="139065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 0)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5" name="Text Box 79"/>
          <p:cNvSpPr txBox="1">
            <a:spLocks noChangeArrowheads="1"/>
          </p:cNvSpPr>
          <p:nvPr/>
        </p:nvSpPr>
        <p:spPr bwMode="auto">
          <a:xfrm>
            <a:off x="6793103" y="5230021"/>
            <a:ext cx="139065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3; 2)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9" name="Text Box 83"/>
          <p:cNvSpPr txBox="1">
            <a:spLocks noChangeArrowheads="1"/>
          </p:cNvSpPr>
          <p:nvPr/>
        </p:nvSpPr>
        <p:spPr bwMode="auto">
          <a:xfrm>
            <a:off x="9067800" y="1486274"/>
            <a:ext cx="110490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= 4 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40" name="Text Box 84"/>
          <p:cNvSpPr txBox="1">
            <a:spLocks noChangeArrowheads="1"/>
          </p:cNvSpPr>
          <p:nvPr/>
        </p:nvSpPr>
        <p:spPr bwMode="auto">
          <a:xfrm>
            <a:off x="9067800" y="2172074"/>
            <a:ext cx="110490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= 2 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41" name="Text Box 85"/>
          <p:cNvSpPr txBox="1">
            <a:spLocks noChangeArrowheads="1"/>
          </p:cNvSpPr>
          <p:nvPr/>
        </p:nvSpPr>
        <p:spPr bwMode="auto">
          <a:xfrm>
            <a:off x="9067800" y="2827710"/>
            <a:ext cx="1104900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= 5 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44" name="Text Box 88"/>
          <p:cNvSpPr txBox="1">
            <a:spLocks noChangeArrowheads="1"/>
          </p:cNvSpPr>
          <p:nvPr/>
        </p:nvSpPr>
        <p:spPr bwMode="auto">
          <a:xfrm>
            <a:off x="9067800" y="4629522"/>
            <a:ext cx="1104900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= 3 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45" name="Text Box 89"/>
          <p:cNvSpPr txBox="1">
            <a:spLocks noChangeArrowheads="1"/>
          </p:cNvSpPr>
          <p:nvPr/>
        </p:nvSpPr>
        <p:spPr bwMode="auto">
          <a:xfrm>
            <a:off x="9068873" y="5186557"/>
            <a:ext cx="140970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= 0,3 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pSp>
        <p:nvGrpSpPr>
          <p:cNvPr id="2" name="Group 94"/>
          <p:cNvGrpSpPr>
            <a:grpSpLocks/>
          </p:cNvGrpSpPr>
          <p:nvPr/>
        </p:nvGrpSpPr>
        <p:grpSpPr bwMode="auto">
          <a:xfrm>
            <a:off x="9067800" y="3437310"/>
            <a:ext cx="1104900" cy="579438"/>
            <a:chOff x="4752" y="1555"/>
            <a:chExt cx="696" cy="365"/>
          </a:xfrm>
        </p:grpSpPr>
        <p:sp>
          <p:nvSpPr>
            <p:cNvPr id="787542" name="Text Box 86"/>
            <p:cNvSpPr txBox="1">
              <a:spLocks noChangeArrowheads="1"/>
            </p:cNvSpPr>
            <p:nvPr/>
          </p:nvSpPr>
          <p:spPr bwMode="auto">
            <a:xfrm>
              <a:off x="4752" y="1555"/>
              <a:ext cx="696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 =  8</a:t>
              </a:r>
              <a:endPara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5" name="Freeform 93"/>
            <p:cNvSpPr>
              <a:spLocks/>
            </p:cNvSpPr>
            <p:nvPr/>
          </p:nvSpPr>
          <p:spPr bwMode="auto">
            <a:xfrm>
              <a:off x="5136" y="1617"/>
              <a:ext cx="282" cy="243"/>
            </a:xfrm>
            <a:custGeom>
              <a:avLst/>
              <a:gdLst>
                <a:gd name="T0" fmla="*/ 0 w 282"/>
                <a:gd name="T1" fmla="*/ 57 h 243"/>
                <a:gd name="T2" fmla="*/ 33 w 282"/>
                <a:gd name="T3" fmla="*/ 27 h 243"/>
                <a:gd name="T4" fmla="*/ 60 w 282"/>
                <a:gd name="T5" fmla="*/ 243 h 243"/>
                <a:gd name="T6" fmla="*/ 90 w 282"/>
                <a:gd name="T7" fmla="*/ 0 h 243"/>
                <a:gd name="T8" fmla="*/ 282 w 282"/>
                <a:gd name="T9" fmla="*/ 6 h 2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2"/>
                <a:gd name="T16" fmla="*/ 0 h 243"/>
                <a:gd name="T17" fmla="*/ 282 w 282"/>
                <a:gd name="T18" fmla="*/ 243 h 2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2" h="243">
                  <a:moveTo>
                    <a:pt x="0" y="57"/>
                  </a:moveTo>
                  <a:lnTo>
                    <a:pt x="33" y="27"/>
                  </a:lnTo>
                  <a:lnTo>
                    <a:pt x="60" y="243"/>
                  </a:lnTo>
                  <a:lnTo>
                    <a:pt x="90" y="0"/>
                  </a:lnTo>
                  <a:lnTo>
                    <a:pt x="282" y="6"/>
                  </a:ln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95"/>
          <p:cNvGrpSpPr>
            <a:grpSpLocks/>
          </p:cNvGrpSpPr>
          <p:nvPr/>
        </p:nvGrpSpPr>
        <p:grpSpPr bwMode="auto">
          <a:xfrm>
            <a:off x="9059863" y="3973885"/>
            <a:ext cx="1104900" cy="579438"/>
            <a:chOff x="4747" y="1461"/>
            <a:chExt cx="696" cy="365"/>
          </a:xfrm>
        </p:grpSpPr>
        <p:sp>
          <p:nvSpPr>
            <p:cNvPr id="787552" name="Text Box 96"/>
            <p:cNvSpPr txBox="1">
              <a:spLocks noChangeArrowheads="1"/>
            </p:cNvSpPr>
            <p:nvPr/>
          </p:nvSpPr>
          <p:spPr bwMode="auto">
            <a:xfrm>
              <a:off x="4747" y="1461"/>
              <a:ext cx="696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 =  2</a:t>
              </a:r>
              <a:endPara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3" name="Freeform 97"/>
            <p:cNvSpPr>
              <a:spLocks/>
            </p:cNvSpPr>
            <p:nvPr/>
          </p:nvSpPr>
          <p:spPr bwMode="auto">
            <a:xfrm>
              <a:off x="5149" y="1520"/>
              <a:ext cx="282" cy="243"/>
            </a:xfrm>
            <a:custGeom>
              <a:avLst/>
              <a:gdLst>
                <a:gd name="T0" fmla="*/ 0 w 282"/>
                <a:gd name="T1" fmla="*/ 57 h 243"/>
                <a:gd name="T2" fmla="*/ 33 w 282"/>
                <a:gd name="T3" fmla="*/ 27 h 243"/>
                <a:gd name="T4" fmla="*/ 60 w 282"/>
                <a:gd name="T5" fmla="*/ 243 h 243"/>
                <a:gd name="T6" fmla="*/ 90 w 282"/>
                <a:gd name="T7" fmla="*/ 0 h 243"/>
                <a:gd name="T8" fmla="*/ 282 w 282"/>
                <a:gd name="T9" fmla="*/ 6 h 2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2"/>
                <a:gd name="T16" fmla="*/ 0 h 243"/>
                <a:gd name="T17" fmla="*/ 282 w 282"/>
                <a:gd name="T18" fmla="*/ 243 h 2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2" h="243">
                  <a:moveTo>
                    <a:pt x="0" y="57"/>
                  </a:moveTo>
                  <a:lnTo>
                    <a:pt x="33" y="27"/>
                  </a:lnTo>
                  <a:lnTo>
                    <a:pt x="60" y="243"/>
                  </a:lnTo>
                  <a:lnTo>
                    <a:pt x="90" y="0"/>
                  </a:lnTo>
                  <a:lnTo>
                    <a:pt x="282" y="6"/>
                  </a:ln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56085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7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7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8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87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8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8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8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87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8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87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8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87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8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8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8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8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8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7517" grpId="0"/>
      <p:bldP spid="787518" grpId="0"/>
      <p:bldP spid="787519" grpId="0"/>
      <p:bldP spid="787520" grpId="0"/>
      <p:bldP spid="787521" grpId="0"/>
      <p:bldP spid="787522" grpId="0"/>
      <p:bldP spid="787529" grpId="0"/>
      <p:bldP spid="787530" grpId="0"/>
      <p:bldP spid="787531" grpId="0"/>
      <p:bldP spid="787532" grpId="0"/>
      <p:bldP spid="787533" grpId="0"/>
      <p:bldP spid="787534" grpId="0"/>
      <p:bldP spid="787535" grpId="0"/>
      <p:bldP spid="787539" grpId="0"/>
      <p:bldP spid="787540" grpId="0"/>
      <p:bldP spid="787541" grpId="0"/>
      <p:bldP spid="787544" grpId="0"/>
      <p:bldP spid="7875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8482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768537"/>
              </p:ext>
            </p:extLst>
          </p:nvPr>
        </p:nvGraphicFramePr>
        <p:xfrm>
          <a:off x="1600200" y="122238"/>
          <a:ext cx="8991600" cy="6583366"/>
        </p:xfrm>
        <a:graphic>
          <a:graphicData uri="http://schemas.openxmlformats.org/drawingml/2006/table">
            <a:tbl>
              <a:tblPr/>
              <a:tblGrid>
                <a:gridCol w="5029200"/>
                <a:gridCol w="1939925"/>
                <a:gridCol w="2022475"/>
              </a:tblGrid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Aylana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tenglamasi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Markaz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8528" name="Rectangle 48"/>
          <p:cNvSpPr>
            <a:spLocks noChangeArrowheads="1"/>
          </p:cNvSpPr>
          <p:nvPr/>
        </p:nvSpPr>
        <p:spPr bwMode="auto">
          <a:xfrm>
            <a:off x="1752600" y="730250"/>
            <a:ext cx="4435830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6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6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4</a:t>
            </a:r>
            <a:endParaRPr lang="ru-RU" sz="36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8529" name="Rectangle 49"/>
          <p:cNvSpPr>
            <a:spLocks noChangeArrowheads="1"/>
          </p:cNvSpPr>
          <p:nvPr/>
        </p:nvSpPr>
        <p:spPr bwMode="auto">
          <a:xfrm>
            <a:off x="1828800" y="1416050"/>
            <a:ext cx="4862228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6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0,64</a:t>
            </a:r>
            <a:endParaRPr lang="ru-RU" sz="36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8530" name="Rectangle 50"/>
          <p:cNvSpPr>
            <a:spLocks noChangeArrowheads="1"/>
          </p:cNvSpPr>
          <p:nvPr/>
        </p:nvSpPr>
        <p:spPr bwMode="auto">
          <a:xfrm>
            <a:off x="1797050" y="2057400"/>
            <a:ext cx="3977371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5 )</a:t>
            </a:r>
            <a:r>
              <a:rPr lang="en-US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1,44</a:t>
            </a:r>
            <a:endParaRPr lang="ru-RU" sz="36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8531" name="Rectangle 51"/>
          <p:cNvSpPr>
            <a:spLocks noChangeArrowheads="1"/>
          </p:cNvSpPr>
          <p:nvPr/>
        </p:nvSpPr>
        <p:spPr bwMode="auto">
          <a:xfrm>
            <a:off x="1828800" y="2741613"/>
            <a:ext cx="2319866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5</a:t>
            </a:r>
            <a:endParaRPr lang="ru-RU" sz="36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8532" name="Rectangle 52"/>
          <p:cNvSpPr>
            <a:spLocks noChangeArrowheads="1"/>
          </p:cNvSpPr>
          <p:nvPr/>
        </p:nvSpPr>
        <p:spPr bwMode="auto">
          <a:xfrm>
            <a:off x="1752600" y="3352800"/>
            <a:ext cx="4249881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+ 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6)</a:t>
            </a:r>
            <a:r>
              <a:rPr lang="en-US" sz="36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6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7</a:t>
            </a:r>
            <a:endParaRPr lang="ru-RU" sz="36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8533" name="Rectangle 53"/>
          <p:cNvSpPr>
            <a:spLocks noChangeArrowheads="1"/>
          </p:cNvSpPr>
          <p:nvPr/>
        </p:nvSpPr>
        <p:spPr bwMode="auto">
          <a:xfrm>
            <a:off x="1752600" y="4006850"/>
            <a:ext cx="4243469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– 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5)</a:t>
            </a:r>
            <a:r>
              <a:rPr lang="en-US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0,0169</a:t>
            </a:r>
            <a:endParaRPr lang="ru-RU" sz="36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8534" name="Rectangle 54"/>
          <p:cNvSpPr>
            <a:spLocks noChangeArrowheads="1"/>
          </p:cNvSpPr>
          <p:nvPr/>
        </p:nvSpPr>
        <p:spPr bwMode="auto">
          <a:xfrm>
            <a:off x="1720850" y="4664075"/>
            <a:ext cx="4862228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+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6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0,09</a:t>
            </a:r>
            <a:endParaRPr lang="ru-RU" sz="36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8535" name="Rectangle 55"/>
          <p:cNvSpPr>
            <a:spLocks noChangeArrowheads="1"/>
          </p:cNvSpPr>
          <p:nvPr/>
        </p:nvSpPr>
        <p:spPr bwMode="auto">
          <a:xfrm>
            <a:off x="1752600" y="5257800"/>
            <a:ext cx="4515980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7)</a:t>
            </a:r>
            <a:r>
              <a:rPr lang="en-US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5)</a:t>
            </a:r>
            <a:r>
              <a:rPr lang="en-US" sz="36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,</a:t>
            </a:r>
            <a:r>
              <a: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6</a:t>
            </a:r>
            <a:endParaRPr lang="ru-RU" sz="36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8536" name="Rectangle 56"/>
          <p:cNvSpPr>
            <a:spLocks noChangeArrowheads="1"/>
          </p:cNvSpPr>
          <p:nvPr/>
        </p:nvSpPr>
        <p:spPr bwMode="auto">
          <a:xfrm>
            <a:off x="9296400" y="76200"/>
            <a:ext cx="401638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</a:t>
            </a:r>
            <a:endParaRPr lang="ru-RU" sz="4400" b="1" i="1" baseline="-25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8537" name="Text Box 57"/>
          <p:cNvSpPr txBox="1">
            <a:spLocks noChangeArrowheads="1"/>
          </p:cNvSpPr>
          <p:nvPr/>
        </p:nvSpPr>
        <p:spPr bwMode="auto">
          <a:xfrm>
            <a:off x="6781800" y="792164"/>
            <a:ext cx="139065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1; 2)</a:t>
            </a:r>
            <a:endParaRPr lang="ru-RU" sz="32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8546" name="Text Box 66"/>
          <p:cNvSpPr txBox="1">
            <a:spLocks noChangeArrowheads="1"/>
          </p:cNvSpPr>
          <p:nvPr/>
        </p:nvSpPr>
        <p:spPr bwMode="auto">
          <a:xfrm>
            <a:off x="9067800" y="792164"/>
            <a:ext cx="110490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= 8 </a:t>
            </a:r>
            <a:endParaRPr lang="ru-RU" sz="32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pSp>
        <p:nvGrpSpPr>
          <p:cNvPr id="2" name="Group 93"/>
          <p:cNvGrpSpPr>
            <a:grpSpLocks/>
          </p:cNvGrpSpPr>
          <p:nvPr/>
        </p:nvGrpSpPr>
        <p:grpSpPr bwMode="auto">
          <a:xfrm>
            <a:off x="6781800" y="1477964"/>
            <a:ext cx="3695700" cy="579437"/>
            <a:chOff x="3312" y="931"/>
            <a:chExt cx="2328" cy="365"/>
          </a:xfrm>
        </p:grpSpPr>
        <p:sp>
          <p:nvSpPr>
            <p:cNvPr id="788538" name="Text Box 58"/>
            <p:cNvSpPr txBox="1">
              <a:spLocks noChangeArrowheads="1"/>
            </p:cNvSpPr>
            <p:nvPr/>
          </p:nvSpPr>
          <p:spPr bwMode="auto">
            <a:xfrm>
              <a:off x="3312" y="931"/>
              <a:ext cx="897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  <a:r>
                <a:rPr lang="ru-RU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1;-2)</a:t>
              </a:r>
              <a:endParaRPr lang="ru-RU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88547" name="Text Box 67"/>
            <p:cNvSpPr txBox="1">
              <a:spLocks noChangeArrowheads="1"/>
            </p:cNvSpPr>
            <p:nvPr/>
          </p:nvSpPr>
          <p:spPr bwMode="auto">
            <a:xfrm>
              <a:off x="4752" y="931"/>
              <a:ext cx="888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 = 0,8 </a:t>
              </a:r>
              <a:endParaRPr lang="ru-RU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3" name="Group 94"/>
          <p:cNvGrpSpPr>
            <a:grpSpLocks/>
          </p:cNvGrpSpPr>
          <p:nvPr/>
        </p:nvGrpSpPr>
        <p:grpSpPr bwMode="auto">
          <a:xfrm>
            <a:off x="6781800" y="2133600"/>
            <a:ext cx="3695700" cy="609600"/>
            <a:chOff x="3312" y="1344"/>
            <a:chExt cx="2328" cy="384"/>
          </a:xfrm>
        </p:grpSpPr>
        <p:sp>
          <p:nvSpPr>
            <p:cNvPr id="788539" name="Text Box 59"/>
            <p:cNvSpPr txBox="1">
              <a:spLocks noChangeArrowheads="1"/>
            </p:cNvSpPr>
            <p:nvPr/>
          </p:nvSpPr>
          <p:spPr bwMode="auto">
            <a:xfrm>
              <a:off x="3312" y="1363"/>
              <a:ext cx="961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  <a:r>
                <a:rPr lang="ru-RU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-5; 0)</a:t>
              </a:r>
              <a:endParaRPr lang="ru-RU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88548" name="Text Box 68"/>
            <p:cNvSpPr txBox="1">
              <a:spLocks noChangeArrowheads="1"/>
            </p:cNvSpPr>
            <p:nvPr/>
          </p:nvSpPr>
          <p:spPr bwMode="auto">
            <a:xfrm>
              <a:off x="4752" y="1344"/>
              <a:ext cx="888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 = 1,2 </a:t>
              </a:r>
              <a:endParaRPr lang="ru-RU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6781800" y="4038600"/>
            <a:ext cx="3898900" cy="609600"/>
            <a:chOff x="3312" y="2544"/>
            <a:chExt cx="2456" cy="384"/>
          </a:xfrm>
        </p:grpSpPr>
        <p:sp>
          <p:nvSpPr>
            <p:cNvPr id="788542" name="Text Box 62"/>
            <p:cNvSpPr txBox="1">
              <a:spLocks noChangeArrowheads="1"/>
            </p:cNvSpPr>
            <p:nvPr/>
          </p:nvSpPr>
          <p:spPr bwMode="auto">
            <a:xfrm>
              <a:off x="3312" y="2563"/>
              <a:ext cx="876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  <a:r>
                <a:rPr lang="ru-RU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5; 0)</a:t>
              </a:r>
              <a:endParaRPr lang="ru-RU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88549" name="Text Box 69"/>
            <p:cNvSpPr txBox="1">
              <a:spLocks noChangeArrowheads="1"/>
            </p:cNvSpPr>
            <p:nvPr/>
          </p:nvSpPr>
          <p:spPr bwMode="auto">
            <a:xfrm>
              <a:off x="4752" y="2544"/>
              <a:ext cx="1016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 = 0,13 </a:t>
              </a:r>
              <a:endParaRPr lang="ru-RU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5" name="Group 98"/>
          <p:cNvGrpSpPr>
            <a:grpSpLocks/>
          </p:cNvGrpSpPr>
          <p:nvPr/>
        </p:nvGrpSpPr>
        <p:grpSpPr bwMode="auto">
          <a:xfrm>
            <a:off x="6781800" y="4754564"/>
            <a:ext cx="3695700" cy="579437"/>
            <a:chOff x="3312" y="2995"/>
            <a:chExt cx="2328" cy="365"/>
          </a:xfrm>
        </p:grpSpPr>
        <p:sp>
          <p:nvSpPr>
            <p:cNvPr id="788543" name="Text Box 63"/>
            <p:cNvSpPr txBox="1">
              <a:spLocks noChangeArrowheads="1"/>
            </p:cNvSpPr>
            <p:nvPr/>
          </p:nvSpPr>
          <p:spPr bwMode="auto">
            <a:xfrm>
              <a:off x="3312" y="2995"/>
              <a:ext cx="961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  <a:r>
                <a:rPr lang="ru-RU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3; -2)</a:t>
              </a:r>
              <a:endParaRPr lang="ru-RU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88550" name="Text Box 70"/>
            <p:cNvSpPr txBox="1">
              <a:spLocks noChangeArrowheads="1"/>
            </p:cNvSpPr>
            <p:nvPr/>
          </p:nvSpPr>
          <p:spPr bwMode="auto">
            <a:xfrm>
              <a:off x="4752" y="2995"/>
              <a:ext cx="888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 = 0,3 </a:t>
              </a:r>
              <a:endParaRPr lang="ru-RU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6" name="Group 95"/>
          <p:cNvGrpSpPr>
            <a:grpSpLocks/>
          </p:cNvGrpSpPr>
          <p:nvPr/>
        </p:nvGrpSpPr>
        <p:grpSpPr bwMode="auto">
          <a:xfrm>
            <a:off x="6781800" y="2743201"/>
            <a:ext cx="3390900" cy="625475"/>
            <a:chOff x="3312" y="1728"/>
            <a:chExt cx="2136" cy="394"/>
          </a:xfrm>
        </p:grpSpPr>
        <p:sp>
          <p:nvSpPr>
            <p:cNvPr id="788540" name="Text Box 60"/>
            <p:cNvSpPr txBox="1">
              <a:spLocks noChangeArrowheads="1"/>
            </p:cNvSpPr>
            <p:nvPr/>
          </p:nvSpPr>
          <p:spPr bwMode="auto">
            <a:xfrm>
              <a:off x="3312" y="1757"/>
              <a:ext cx="876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  <a:r>
                <a:rPr lang="ru-RU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0; 0)</a:t>
              </a:r>
              <a:endParaRPr lang="ru-RU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7496" name="Group 71"/>
            <p:cNvGrpSpPr>
              <a:grpSpLocks/>
            </p:cNvGrpSpPr>
            <p:nvPr/>
          </p:nvGrpSpPr>
          <p:grpSpPr bwMode="auto">
            <a:xfrm>
              <a:off x="4752" y="1728"/>
              <a:ext cx="696" cy="365"/>
              <a:chOff x="4752" y="1555"/>
              <a:chExt cx="696" cy="365"/>
            </a:xfrm>
          </p:grpSpPr>
          <p:sp>
            <p:nvSpPr>
              <p:cNvPr id="788552" name="Text Box 72"/>
              <p:cNvSpPr txBox="1">
                <a:spLocks noChangeArrowheads="1"/>
              </p:cNvSpPr>
              <p:nvPr/>
            </p:nvSpPr>
            <p:spPr bwMode="auto">
              <a:xfrm>
                <a:off x="4752" y="1555"/>
                <a:ext cx="69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2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r =  5</a:t>
                </a:r>
                <a:endParaRPr lang="ru-RU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7498" name="Freeform 73"/>
              <p:cNvSpPr>
                <a:spLocks/>
              </p:cNvSpPr>
              <p:nvPr/>
            </p:nvSpPr>
            <p:spPr bwMode="auto">
              <a:xfrm>
                <a:off x="5136" y="1617"/>
                <a:ext cx="282" cy="243"/>
              </a:xfrm>
              <a:custGeom>
                <a:avLst/>
                <a:gdLst>
                  <a:gd name="T0" fmla="*/ 0 w 282"/>
                  <a:gd name="T1" fmla="*/ 57 h 243"/>
                  <a:gd name="T2" fmla="*/ 33 w 282"/>
                  <a:gd name="T3" fmla="*/ 27 h 243"/>
                  <a:gd name="T4" fmla="*/ 60 w 282"/>
                  <a:gd name="T5" fmla="*/ 243 h 243"/>
                  <a:gd name="T6" fmla="*/ 90 w 282"/>
                  <a:gd name="T7" fmla="*/ 0 h 243"/>
                  <a:gd name="T8" fmla="*/ 282 w 282"/>
                  <a:gd name="T9" fmla="*/ 6 h 24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2"/>
                  <a:gd name="T16" fmla="*/ 0 h 243"/>
                  <a:gd name="T17" fmla="*/ 282 w 282"/>
                  <a:gd name="T18" fmla="*/ 243 h 24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2" h="243">
                    <a:moveTo>
                      <a:pt x="0" y="57"/>
                    </a:moveTo>
                    <a:lnTo>
                      <a:pt x="33" y="27"/>
                    </a:lnTo>
                    <a:lnTo>
                      <a:pt x="60" y="243"/>
                    </a:lnTo>
                    <a:lnTo>
                      <a:pt x="90" y="0"/>
                    </a:lnTo>
                    <a:lnTo>
                      <a:pt x="282" y="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olid"/>
                <a:round/>
                <a:headEnd type="none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8" name="Group 96"/>
          <p:cNvGrpSpPr>
            <a:grpSpLocks/>
          </p:cNvGrpSpPr>
          <p:nvPr/>
        </p:nvGrpSpPr>
        <p:grpSpPr bwMode="auto">
          <a:xfrm>
            <a:off x="6781800" y="3429000"/>
            <a:ext cx="3390900" cy="609600"/>
            <a:chOff x="3312" y="2160"/>
            <a:chExt cx="2136" cy="384"/>
          </a:xfrm>
        </p:grpSpPr>
        <p:sp>
          <p:nvSpPr>
            <p:cNvPr id="788541" name="Text Box 61"/>
            <p:cNvSpPr txBox="1">
              <a:spLocks noChangeArrowheads="1"/>
            </p:cNvSpPr>
            <p:nvPr/>
          </p:nvSpPr>
          <p:spPr bwMode="auto">
            <a:xfrm>
              <a:off x="3312" y="2179"/>
              <a:ext cx="982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  <a:r>
                <a:rPr lang="ru-RU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-6;-2)</a:t>
              </a:r>
              <a:endParaRPr lang="ru-RU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7492" name="Group 74"/>
            <p:cNvGrpSpPr>
              <a:grpSpLocks/>
            </p:cNvGrpSpPr>
            <p:nvPr/>
          </p:nvGrpSpPr>
          <p:grpSpPr bwMode="auto">
            <a:xfrm>
              <a:off x="4752" y="2160"/>
              <a:ext cx="696" cy="365"/>
              <a:chOff x="4752" y="1555"/>
              <a:chExt cx="696" cy="365"/>
            </a:xfrm>
          </p:grpSpPr>
          <p:sp>
            <p:nvSpPr>
              <p:cNvPr id="788555" name="Text Box 75"/>
              <p:cNvSpPr txBox="1">
                <a:spLocks noChangeArrowheads="1"/>
              </p:cNvSpPr>
              <p:nvPr/>
            </p:nvSpPr>
            <p:spPr bwMode="auto">
              <a:xfrm>
                <a:off x="4752" y="1555"/>
                <a:ext cx="69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2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r =  7</a:t>
                </a:r>
                <a:endParaRPr lang="ru-RU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7494" name="Freeform 76"/>
              <p:cNvSpPr>
                <a:spLocks/>
              </p:cNvSpPr>
              <p:nvPr/>
            </p:nvSpPr>
            <p:spPr bwMode="auto">
              <a:xfrm>
                <a:off x="5136" y="1617"/>
                <a:ext cx="282" cy="243"/>
              </a:xfrm>
              <a:custGeom>
                <a:avLst/>
                <a:gdLst>
                  <a:gd name="T0" fmla="*/ 0 w 282"/>
                  <a:gd name="T1" fmla="*/ 57 h 243"/>
                  <a:gd name="T2" fmla="*/ 33 w 282"/>
                  <a:gd name="T3" fmla="*/ 27 h 243"/>
                  <a:gd name="T4" fmla="*/ 60 w 282"/>
                  <a:gd name="T5" fmla="*/ 243 h 243"/>
                  <a:gd name="T6" fmla="*/ 90 w 282"/>
                  <a:gd name="T7" fmla="*/ 0 h 243"/>
                  <a:gd name="T8" fmla="*/ 282 w 282"/>
                  <a:gd name="T9" fmla="*/ 6 h 24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2"/>
                  <a:gd name="T16" fmla="*/ 0 h 243"/>
                  <a:gd name="T17" fmla="*/ 282 w 282"/>
                  <a:gd name="T18" fmla="*/ 243 h 24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2" h="243">
                    <a:moveTo>
                      <a:pt x="0" y="57"/>
                    </a:moveTo>
                    <a:lnTo>
                      <a:pt x="33" y="27"/>
                    </a:lnTo>
                    <a:lnTo>
                      <a:pt x="60" y="243"/>
                    </a:lnTo>
                    <a:lnTo>
                      <a:pt x="90" y="0"/>
                    </a:lnTo>
                    <a:lnTo>
                      <a:pt x="282" y="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olid"/>
                <a:round/>
                <a:headEnd type="none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0" name="Group 99"/>
          <p:cNvGrpSpPr>
            <a:grpSpLocks/>
          </p:cNvGrpSpPr>
          <p:nvPr/>
        </p:nvGrpSpPr>
        <p:grpSpPr bwMode="auto">
          <a:xfrm>
            <a:off x="6781800" y="5334000"/>
            <a:ext cx="3695700" cy="609600"/>
            <a:chOff x="3312" y="3360"/>
            <a:chExt cx="2328" cy="384"/>
          </a:xfrm>
        </p:grpSpPr>
        <p:sp>
          <p:nvSpPr>
            <p:cNvPr id="788544" name="Text Box 64"/>
            <p:cNvSpPr txBox="1">
              <a:spLocks noChangeArrowheads="1"/>
            </p:cNvSpPr>
            <p:nvPr/>
          </p:nvSpPr>
          <p:spPr bwMode="auto">
            <a:xfrm>
              <a:off x="3312" y="3360"/>
              <a:ext cx="961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  <a:r>
                <a:rPr lang="ru-RU" sz="32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-7; 5)</a:t>
              </a:r>
              <a:endPara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7488" name="Group 77"/>
            <p:cNvGrpSpPr>
              <a:grpSpLocks/>
            </p:cNvGrpSpPr>
            <p:nvPr/>
          </p:nvGrpSpPr>
          <p:grpSpPr bwMode="auto">
            <a:xfrm>
              <a:off x="4752" y="3379"/>
              <a:ext cx="888" cy="365"/>
              <a:chOff x="4752" y="3043"/>
              <a:chExt cx="888" cy="365"/>
            </a:xfrm>
          </p:grpSpPr>
          <p:sp>
            <p:nvSpPr>
              <p:cNvPr id="788558" name="Text Box 78"/>
              <p:cNvSpPr txBox="1">
                <a:spLocks noChangeArrowheads="1"/>
              </p:cNvSpPr>
              <p:nvPr/>
            </p:nvSpPr>
            <p:spPr bwMode="auto">
              <a:xfrm>
                <a:off x="4752" y="3043"/>
                <a:ext cx="88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2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r =  1,6</a:t>
                </a:r>
                <a:endParaRPr lang="ru-RU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7490" name="Freeform 79"/>
              <p:cNvSpPr>
                <a:spLocks/>
              </p:cNvSpPr>
              <p:nvPr/>
            </p:nvSpPr>
            <p:spPr bwMode="auto">
              <a:xfrm>
                <a:off x="5136" y="3104"/>
                <a:ext cx="472" cy="244"/>
              </a:xfrm>
              <a:custGeom>
                <a:avLst/>
                <a:gdLst>
                  <a:gd name="T0" fmla="*/ 0 w 472"/>
                  <a:gd name="T1" fmla="*/ 58 h 244"/>
                  <a:gd name="T2" fmla="*/ 33 w 472"/>
                  <a:gd name="T3" fmla="*/ 28 h 244"/>
                  <a:gd name="T4" fmla="*/ 60 w 472"/>
                  <a:gd name="T5" fmla="*/ 244 h 244"/>
                  <a:gd name="T6" fmla="*/ 90 w 472"/>
                  <a:gd name="T7" fmla="*/ 1 h 244"/>
                  <a:gd name="T8" fmla="*/ 472 w 472"/>
                  <a:gd name="T9" fmla="*/ 0 h 2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72"/>
                  <a:gd name="T16" fmla="*/ 0 h 244"/>
                  <a:gd name="T17" fmla="*/ 472 w 472"/>
                  <a:gd name="T18" fmla="*/ 244 h 2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72" h="244">
                    <a:moveTo>
                      <a:pt x="0" y="58"/>
                    </a:moveTo>
                    <a:lnTo>
                      <a:pt x="33" y="28"/>
                    </a:lnTo>
                    <a:lnTo>
                      <a:pt x="60" y="244"/>
                    </a:lnTo>
                    <a:lnTo>
                      <a:pt x="90" y="1"/>
                    </a:lnTo>
                    <a:lnTo>
                      <a:pt x="47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olid"/>
                <a:round/>
                <a:headEnd type="none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2" name="Group 92"/>
          <p:cNvGrpSpPr>
            <a:grpSpLocks/>
          </p:cNvGrpSpPr>
          <p:nvPr/>
        </p:nvGrpSpPr>
        <p:grpSpPr bwMode="auto">
          <a:xfrm>
            <a:off x="1752601" y="5922964"/>
            <a:ext cx="3343275" cy="782637"/>
            <a:chOff x="144" y="3731"/>
            <a:chExt cx="2106" cy="493"/>
          </a:xfrm>
        </p:grpSpPr>
        <p:sp>
          <p:nvSpPr>
            <p:cNvPr id="788561" name="Rectangle 81"/>
            <p:cNvSpPr>
              <a:spLocks noChangeArrowheads="1"/>
            </p:cNvSpPr>
            <p:nvPr/>
          </p:nvSpPr>
          <p:spPr bwMode="auto">
            <a:xfrm>
              <a:off x="144" y="3759"/>
              <a:ext cx="2069" cy="407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x</a:t>
              </a:r>
              <a:r>
                <a:rPr lang="en-US" sz="3600" baseline="30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</a:t>
              </a:r>
              <a:r>
                <a:rPr lang="ru-RU" sz="3600" baseline="30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r>
                <a:rPr lang="en-US" sz="36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+</a:t>
              </a:r>
              <a:r>
                <a:rPr lang="ru-RU" sz="36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r>
                <a:rPr lang="en-US" sz="36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6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y</a:t>
              </a:r>
              <a:r>
                <a:rPr lang="ru-RU" sz="36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r>
                <a:rPr lang="en-US" sz="36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+</a:t>
              </a:r>
              <a:r>
                <a:rPr lang="ru-RU" sz="36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r>
                <a:rPr lang="en-US" sz="36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4)</a:t>
              </a:r>
              <a:r>
                <a:rPr lang="en-US" sz="3600" i="1" baseline="30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 </a:t>
              </a:r>
              <a:r>
                <a:rPr lang="en-US" sz="36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= </a:t>
              </a:r>
              <a:r>
                <a:rPr lang="en-US" sz="36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   </a:t>
              </a:r>
              <a:endParaRPr lang="ru-RU" sz="3600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88563" name="Text Box 83"/>
            <p:cNvSpPr txBox="1">
              <a:spLocks noChangeArrowheads="1"/>
            </p:cNvSpPr>
            <p:nvPr/>
          </p:nvSpPr>
          <p:spPr bwMode="auto">
            <a:xfrm>
              <a:off x="1920" y="3936"/>
              <a:ext cx="276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 9</a:t>
              </a:r>
            </a:p>
          </p:txBody>
        </p:sp>
        <p:sp>
          <p:nvSpPr>
            <p:cNvPr id="788564" name="Text Box 84"/>
            <p:cNvSpPr txBox="1">
              <a:spLocks noChangeArrowheads="1"/>
            </p:cNvSpPr>
            <p:nvPr/>
          </p:nvSpPr>
          <p:spPr bwMode="auto">
            <a:xfrm>
              <a:off x="1920" y="3731"/>
              <a:ext cx="330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1</a:t>
              </a:r>
              <a:r>
                <a:rPr lang="ru-RU" sz="24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17486" name="Freeform 85"/>
            <p:cNvSpPr>
              <a:spLocks/>
            </p:cNvSpPr>
            <p:nvPr/>
          </p:nvSpPr>
          <p:spPr bwMode="auto">
            <a:xfrm>
              <a:off x="1960" y="3984"/>
              <a:ext cx="264" cy="3"/>
            </a:xfrm>
            <a:custGeom>
              <a:avLst/>
              <a:gdLst>
                <a:gd name="T0" fmla="*/ 0 w 264"/>
                <a:gd name="T1" fmla="*/ 0 h 3"/>
                <a:gd name="T2" fmla="*/ 264 w 264"/>
                <a:gd name="T3" fmla="*/ 3 h 3"/>
                <a:gd name="T4" fmla="*/ 0 60000 65536"/>
                <a:gd name="T5" fmla="*/ 0 60000 65536"/>
                <a:gd name="T6" fmla="*/ 0 w 264"/>
                <a:gd name="T7" fmla="*/ 0 h 3"/>
                <a:gd name="T8" fmla="*/ 264 w 264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4" h="3">
                  <a:moveTo>
                    <a:pt x="0" y="0"/>
                  </a:moveTo>
                  <a:lnTo>
                    <a:pt x="264" y="3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101"/>
          <p:cNvGrpSpPr>
            <a:grpSpLocks/>
          </p:cNvGrpSpPr>
          <p:nvPr/>
        </p:nvGrpSpPr>
        <p:grpSpPr bwMode="auto">
          <a:xfrm>
            <a:off x="6781800" y="5867400"/>
            <a:ext cx="3581400" cy="782638"/>
            <a:chOff x="3312" y="3696"/>
            <a:chExt cx="2256" cy="493"/>
          </a:xfrm>
        </p:grpSpPr>
        <p:grpSp>
          <p:nvGrpSpPr>
            <p:cNvPr id="17476" name="Group 100"/>
            <p:cNvGrpSpPr>
              <a:grpSpLocks/>
            </p:cNvGrpSpPr>
            <p:nvPr/>
          </p:nvGrpSpPr>
          <p:grpSpPr bwMode="auto">
            <a:xfrm>
              <a:off x="3312" y="3763"/>
              <a:ext cx="2136" cy="365"/>
              <a:chOff x="3312" y="3763"/>
              <a:chExt cx="2136" cy="365"/>
            </a:xfrm>
          </p:grpSpPr>
          <p:sp>
            <p:nvSpPr>
              <p:cNvPr id="788545" name="Text Box 65"/>
              <p:cNvSpPr txBox="1">
                <a:spLocks noChangeArrowheads="1"/>
              </p:cNvSpPr>
              <p:nvPr/>
            </p:nvSpPr>
            <p:spPr bwMode="auto">
              <a:xfrm>
                <a:off x="3312" y="3763"/>
                <a:ext cx="897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2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C</a:t>
                </a:r>
                <a:r>
                  <a:rPr lang="ru-RU" sz="32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(</a:t>
                </a:r>
                <a:r>
                  <a:rPr lang="en-US" sz="32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0;-4)</a:t>
                </a:r>
                <a:endParaRPr lang="ru-RU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88567" name="Text Box 87"/>
              <p:cNvSpPr txBox="1">
                <a:spLocks noChangeArrowheads="1"/>
              </p:cNvSpPr>
              <p:nvPr/>
            </p:nvSpPr>
            <p:spPr bwMode="auto">
              <a:xfrm>
                <a:off x="4752" y="3763"/>
                <a:ext cx="69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2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r = </a:t>
                </a:r>
                <a:r>
                  <a:rPr lang="ru-RU" sz="32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1</a:t>
                </a:r>
                <a:r>
                  <a:rPr lang="en-US" sz="32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 </a:t>
                </a:r>
                <a:endParaRPr lang="ru-RU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</p:grpSp>
        <p:grpSp>
          <p:nvGrpSpPr>
            <p:cNvPr id="17477" name="Group 88"/>
            <p:cNvGrpSpPr>
              <a:grpSpLocks/>
            </p:cNvGrpSpPr>
            <p:nvPr/>
          </p:nvGrpSpPr>
          <p:grpSpPr bwMode="auto">
            <a:xfrm>
              <a:off x="5292" y="3696"/>
              <a:ext cx="276" cy="493"/>
              <a:chOff x="2400" y="3312"/>
              <a:chExt cx="276" cy="493"/>
            </a:xfrm>
          </p:grpSpPr>
          <p:sp>
            <p:nvSpPr>
              <p:cNvPr id="788569" name="Text Box 89"/>
              <p:cNvSpPr txBox="1">
                <a:spLocks noChangeArrowheads="1"/>
              </p:cNvSpPr>
              <p:nvPr/>
            </p:nvSpPr>
            <p:spPr bwMode="auto">
              <a:xfrm>
                <a:off x="2400" y="3517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4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cs typeface="Arial" charset="0"/>
                  </a:rPr>
                  <a:t>3</a:t>
                </a:r>
              </a:p>
            </p:txBody>
          </p:sp>
          <p:sp>
            <p:nvSpPr>
              <p:cNvPr id="788570" name="Text Box 90"/>
              <p:cNvSpPr txBox="1">
                <a:spLocks noChangeArrowheads="1"/>
              </p:cNvSpPr>
              <p:nvPr/>
            </p:nvSpPr>
            <p:spPr bwMode="auto">
              <a:xfrm>
                <a:off x="2400" y="3312"/>
                <a:ext cx="27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b="1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cs typeface="Arial" charset="0"/>
                  </a:rPr>
                  <a:t>1 </a:t>
                </a:r>
                <a:endPara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7480" name="Freeform 91"/>
              <p:cNvSpPr>
                <a:spLocks/>
              </p:cNvSpPr>
              <p:nvPr/>
            </p:nvSpPr>
            <p:spPr bwMode="auto">
              <a:xfrm>
                <a:off x="2440" y="3568"/>
                <a:ext cx="164" cy="2"/>
              </a:xfrm>
              <a:custGeom>
                <a:avLst/>
                <a:gdLst>
                  <a:gd name="T0" fmla="*/ 0 w 164"/>
                  <a:gd name="T1" fmla="*/ 2 h 2"/>
                  <a:gd name="T2" fmla="*/ 164 w 164"/>
                  <a:gd name="T3" fmla="*/ 0 h 2"/>
                  <a:gd name="T4" fmla="*/ 0 60000 65536"/>
                  <a:gd name="T5" fmla="*/ 0 60000 65536"/>
                  <a:gd name="T6" fmla="*/ 0 w 164"/>
                  <a:gd name="T7" fmla="*/ 0 h 2"/>
                  <a:gd name="T8" fmla="*/ 164 w 164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64" h="2">
                    <a:moveTo>
                      <a:pt x="0" y="2"/>
                    </a:moveTo>
                    <a:lnTo>
                      <a:pt x="16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olid"/>
                <a:round/>
                <a:headEnd type="none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40357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8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8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8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88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88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88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88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88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8" grpId="0"/>
      <p:bldP spid="788529" grpId="0"/>
      <p:bldP spid="788530" grpId="0"/>
      <p:bldP spid="788531" grpId="0"/>
      <p:bldP spid="788532" grpId="0"/>
      <p:bldP spid="788533" grpId="0"/>
      <p:bldP spid="788534" grpId="0"/>
      <p:bldP spid="7885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52"/>
          <p:cNvSpPr txBox="1">
            <a:spLocks noChangeArrowheads="1"/>
          </p:cNvSpPr>
          <p:nvPr/>
        </p:nvSpPr>
        <p:spPr bwMode="auto">
          <a:xfrm>
            <a:off x="1658598" y="1613837"/>
            <a:ext cx="47323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 err="1" smtClean="0"/>
              <a:t>Markaz</a:t>
            </a:r>
            <a:r>
              <a:rPr lang="ru-RU" sz="2800" b="1" dirty="0" smtClean="0"/>
              <a:t>?  </a:t>
            </a:r>
            <a:r>
              <a:rPr lang="en-US" sz="2800" b="1" dirty="0" smtClean="0"/>
              <a:t>               Radius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  <p:sp>
        <p:nvSpPr>
          <p:cNvPr id="809013" name="Rectangle 53"/>
          <p:cNvSpPr>
            <a:spLocks noChangeArrowheads="1"/>
          </p:cNvSpPr>
          <p:nvPr/>
        </p:nvSpPr>
        <p:spPr bwMode="auto">
          <a:xfrm>
            <a:off x="1984375" y="270892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–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6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+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5</a:t>
            </a:r>
            <a:r>
              <a:rPr lang="en-US" sz="3600" b="1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</a:t>
            </a:r>
            <a:endParaRPr lang="ru-RU" sz="3600" b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9014" name="Rectangle 54"/>
          <p:cNvSpPr>
            <a:spLocks noChangeArrowheads="1"/>
          </p:cNvSpPr>
          <p:nvPr/>
        </p:nvSpPr>
        <p:spPr bwMode="auto">
          <a:xfrm>
            <a:off x="1984375" y="3743970"/>
            <a:ext cx="48387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–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6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+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 – 4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</a:t>
            </a:r>
            <a:endParaRPr lang="ru-RU" sz="3600" b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4271320" y="2131070"/>
            <a:ext cx="1092200" cy="762000"/>
            <a:chOff x="1744" y="480"/>
            <a:chExt cx="688" cy="480"/>
          </a:xfrm>
        </p:grpSpPr>
        <p:sp>
          <p:nvSpPr>
            <p:cNvPr id="809015" name="Rectangle 55"/>
            <p:cNvSpPr>
              <a:spLocks noChangeArrowheads="1"/>
            </p:cNvSpPr>
            <p:nvPr/>
          </p:nvSpPr>
          <p:spPr bwMode="auto">
            <a:xfrm>
              <a:off x="1900" y="480"/>
              <a:ext cx="260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9</a:t>
              </a:r>
              <a:endParaRPr lang="ru-RU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809016" name="Rectangle 56"/>
            <p:cNvSpPr>
              <a:spLocks noChangeArrowheads="1"/>
            </p:cNvSpPr>
            <p:nvPr/>
          </p:nvSpPr>
          <p:spPr bwMode="auto">
            <a:xfrm>
              <a:off x="2044" y="480"/>
              <a:ext cx="356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-4</a:t>
              </a:r>
              <a:endParaRPr lang="ru-RU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0494" name="Freeform 57"/>
            <p:cNvSpPr>
              <a:spLocks/>
            </p:cNvSpPr>
            <p:nvPr/>
          </p:nvSpPr>
          <p:spPr bwMode="auto">
            <a:xfrm>
              <a:off x="1744" y="576"/>
              <a:ext cx="688" cy="384"/>
            </a:xfrm>
            <a:custGeom>
              <a:avLst/>
              <a:gdLst>
                <a:gd name="T0" fmla="*/ 0 w 688"/>
                <a:gd name="T1" fmla="*/ 0 h 384"/>
                <a:gd name="T2" fmla="*/ 368 w 688"/>
                <a:gd name="T3" fmla="*/ 384 h 384"/>
                <a:gd name="T4" fmla="*/ 552 w 688"/>
                <a:gd name="T5" fmla="*/ 280 h 384"/>
                <a:gd name="T6" fmla="*/ 688 w 688"/>
                <a:gd name="T7" fmla="*/ 208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8"/>
                <a:gd name="T13" fmla="*/ 0 h 384"/>
                <a:gd name="T14" fmla="*/ 688 w 688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8" h="384">
                  <a:moveTo>
                    <a:pt x="0" y="0"/>
                  </a:moveTo>
                  <a:lnTo>
                    <a:pt x="368" y="384"/>
                  </a:lnTo>
                  <a:lnTo>
                    <a:pt x="552" y="280"/>
                  </a:lnTo>
                  <a:lnTo>
                    <a:pt x="688" y="208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09018" name="Text Box 58"/>
          <p:cNvSpPr txBox="1">
            <a:spLocks noChangeArrowheads="1"/>
          </p:cNvSpPr>
          <p:nvPr/>
        </p:nvSpPr>
        <p:spPr bwMode="auto">
          <a:xfrm>
            <a:off x="2746376" y="3651896"/>
            <a:ext cx="2555875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                )</a:t>
            </a:r>
            <a:endParaRPr lang="ru-RU" sz="40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9019" name="Rectangle 59"/>
          <p:cNvSpPr>
            <a:spLocks noChangeArrowheads="1"/>
          </p:cNvSpPr>
          <p:nvPr/>
        </p:nvSpPr>
        <p:spPr bwMode="auto">
          <a:xfrm>
            <a:off x="1984375" y="4886970"/>
            <a:ext cx="41084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–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3)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 4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</a:t>
            </a:r>
            <a:endParaRPr lang="ru-RU" sz="3600" b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9020" name="Rectangle 60"/>
          <p:cNvSpPr>
            <a:spLocks noChangeArrowheads="1"/>
          </p:cNvSpPr>
          <p:nvPr/>
        </p:nvSpPr>
        <p:spPr bwMode="auto">
          <a:xfrm>
            <a:off x="2066925" y="6029970"/>
            <a:ext cx="34226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–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3)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= 4 </a:t>
            </a:r>
            <a:endParaRPr lang="ru-RU" sz="3600" b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9021" name="Text Box 61"/>
          <p:cNvSpPr txBox="1">
            <a:spLocks noChangeArrowheads="1"/>
          </p:cNvSpPr>
          <p:nvPr/>
        </p:nvSpPr>
        <p:spPr bwMode="auto">
          <a:xfrm>
            <a:off x="3096008" y="1589934"/>
            <a:ext cx="1527982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O</a:t>
            </a:r>
            <a:r>
              <a:rPr lang="ru-RU" sz="32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 3)</a:t>
            </a:r>
            <a:endParaRPr lang="ru-RU" sz="3200" b="1" dirty="0">
              <a:solidFill>
                <a:srgbClr val="7A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9022" name="Text Box 62"/>
          <p:cNvSpPr txBox="1">
            <a:spLocks noChangeArrowheads="1"/>
          </p:cNvSpPr>
          <p:nvPr/>
        </p:nvSpPr>
        <p:spPr bwMode="auto">
          <a:xfrm>
            <a:off x="6430053" y="1489720"/>
            <a:ext cx="1000125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</a:t>
            </a:r>
            <a:r>
              <a:rPr lang="en-US" sz="32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= 2</a:t>
            </a:r>
            <a:endParaRPr lang="ru-RU" sz="3200" b="1" dirty="0">
              <a:solidFill>
                <a:srgbClr val="7A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29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9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09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09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09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09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14" grpId="0"/>
      <p:bldP spid="809018" grpId="0"/>
      <p:bldP spid="809019" grpId="0"/>
      <p:bldP spid="809020" grpId="0"/>
      <p:bldP spid="809021" grpId="0"/>
      <p:bldP spid="8090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3883</TotalTime>
  <Words>1045</Words>
  <Application>Microsoft Office PowerPoint</Application>
  <PresentationFormat>Широкоэкранный</PresentationFormat>
  <Paragraphs>206</Paragraphs>
  <Slides>12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Georgia</vt:lpstr>
      <vt:lpstr>Times New Roman</vt:lpstr>
      <vt:lpstr>Wingdings</vt:lpstr>
      <vt:lpstr>Тема Office</vt:lpstr>
      <vt:lpstr>Формула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485</cp:revision>
  <dcterms:created xsi:type="dcterms:W3CDTF">2020-06-19T20:52:49Z</dcterms:created>
  <dcterms:modified xsi:type="dcterms:W3CDTF">2021-02-19T03:36:18Z</dcterms:modified>
</cp:coreProperties>
</file>