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4"/>
  </p:notesMasterIdLst>
  <p:sldIdLst>
    <p:sldId id="306" r:id="rId2"/>
    <p:sldId id="422" r:id="rId3"/>
    <p:sldId id="413" r:id="rId4"/>
    <p:sldId id="416" r:id="rId5"/>
    <p:sldId id="417" r:id="rId6"/>
    <p:sldId id="418" r:id="rId7"/>
    <p:sldId id="419" r:id="rId8"/>
    <p:sldId id="414" r:id="rId9"/>
    <p:sldId id="420" r:id="rId10"/>
    <p:sldId id="423" r:id="rId11"/>
    <p:sldId id="421" r:id="rId12"/>
    <p:sldId id="305" r:id="rId13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2884"/>
    <a:srgbClr val="7A0000"/>
    <a:srgbClr val="2B133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9630" autoAdjust="0"/>
  </p:normalViewPr>
  <p:slideViewPr>
    <p:cSldViewPr>
      <p:cViewPr varScale="1">
        <p:scale>
          <a:sx n="74" d="100"/>
          <a:sy n="74" d="100"/>
        </p:scale>
        <p:origin x="57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89F2F9-5FCB-45AA-8A5C-3D6A8929718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B5B3E8C-4D74-4B7F-AF99-04A96C645480}" type="pres">
      <dgm:prSet presAssocID="{3E89F2F9-5FCB-45AA-8A5C-3D6A892971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3C6E5C77-67D5-48BA-AF08-A9B098D7F43A}" type="presOf" srcId="{3E89F2F9-5FCB-45AA-8A5C-3D6A89297182}" destId="{9B5B3E8C-4D74-4B7F-AF99-04A96C64548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17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97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8113" y="766763"/>
            <a:ext cx="6823075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995A069C-62D3-4067-8C99-5B58D7F9229F}" type="slidenum">
              <a:rPr lang="ru-RU" altLang="ru-RU" smtClean="0">
                <a:latin typeface="Arial" charset="0"/>
              </a:rPr>
              <a:pPr/>
              <a:t>5</a:t>
            </a:fld>
            <a:endParaRPr lang="ru-RU" altLang="ru-RU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803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776242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90904-0ECC-4ABE-B196-9E5E39392DB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3667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032002" y="190500"/>
            <a:ext cx="9347199" cy="582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839201" y="6248400"/>
            <a:ext cx="2539999" cy="457200"/>
          </a:xfrm>
          <a:prstGeom prst="rect">
            <a:avLst/>
          </a:prstGeom>
          <a:ln/>
        </p:spPr>
        <p:txBody>
          <a:bodyPr lIns="51426" tIns="25713" rIns="51426" bIns="25713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368800" y="6248400"/>
            <a:ext cx="3860800" cy="457200"/>
          </a:xfrm>
          <a:prstGeom prst="rect">
            <a:avLst/>
          </a:prstGeom>
          <a:ln/>
        </p:spPr>
        <p:txBody>
          <a:bodyPr lIns="51426" tIns="25713" rIns="51426" bIns="25713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031999" y="6248400"/>
            <a:ext cx="1727200" cy="457200"/>
          </a:xfrm>
          <a:prstGeom prst="rect">
            <a:avLst/>
          </a:prstGeom>
          <a:ln/>
        </p:spPr>
        <p:txBody>
          <a:bodyPr lIns="51426" tIns="25713" rIns="51426" bIns="25713"/>
          <a:lstStyle>
            <a:lvl1pPr>
              <a:defRPr/>
            </a:lvl1pPr>
          </a:lstStyle>
          <a:p>
            <a:pPr>
              <a:defRPr/>
            </a:pPr>
            <a:fld id="{A77B38C3-37FF-4497-AD92-2B63447262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142787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12/23/2020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12/23/2020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12/23/2020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12/23/2020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12/23/2020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12/23/2020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12/23/2020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1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14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13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9848"/>
            <a:ext cx="12192000" cy="17306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500073" y="287851"/>
            <a:ext cx="6678119" cy="1133092"/>
          </a:xfrm>
          <a:prstGeom prst="rect">
            <a:avLst/>
          </a:prstGeom>
        </p:spPr>
        <p:txBody>
          <a:bodyPr spcFirstLastPara="1" vert="horz" wrap="square" lIns="0" tIns="25350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2044" algn="ctr">
              <a:lnSpc>
                <a:spcPct val="100000"/>
              </a:lnSpc>
              <a:spcBef>
                <a:spcPts val="198"/>
              </a:spcBef>
            </a:pPr>
            <a:r>
              <a:rPr lang="en-US" sz="7034" dirty="0" smtClean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7034" dirty="0">
              <a:solidFill>
                <a:schemeClr val="bg1"/>
              </a:solidFill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8976320" y="3131171"/>
            <a:ext cx="2376264" cy="20728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50"/>
          </a:p>
        </p:txBody>
      </p:sp>
      <p:sp>
        <p:nvSpPr>
          <p:cNvPr id="16" name="TextBox 15"/>
          <p:cNvSpPr txBox="1"/>
          <p:nvPr/>
        </p:nvSpPr>
        <p:spPr>
          <a:xfrm>
            <a:off x="263352" y="2414055"/>
            <a:ext cx="1029570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TEKISLIKDA NUQTANING     KOORDINATALARI.</a:t>
            </a: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 O‘RTASINING </a:t>
            </a:r>
          </a:p>
          <a:p>
            <a:pPr algn="ctr"/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KOORDINATALARI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0220" y="2414055"/>
            <a:ext cx="516410" cy="143423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00220" y="4365104"/>
            <a:ext cx="516410" cy="143423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object 11">
            <a:extLst>
              <a:ext uri="{FF2B5EF4-FFF2-40B4-BE49-F238E27FC236}">
                <a16:creationId xmlns:a16="http://schemas.microsoft.com/office/drawing/2014/main" xmlns="" xmlns:lc="http://schemas.openxmlformats.org/drawingml/2006/lockedCanvas" id="{335AFAA3-FF4F-462D-A908-93D09B272E70}"/>
              </a:ext>
            </a:extLst>
          </p:cNvPr>
          <p:cNvSpPr/>
          <p:nvPr/>
        </p:nvSpPr>
        <p:spPr>
          <a:xfrm>
            <a:off x="832730" y="361897"/>
            <a:ext cx="932000" cy="98500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86276" y="436787"/>
            <a:ext cx="1834570" cy="936104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3751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Group 2"/>
          <p:cNvGrpSpPr>
            <a:grpSpLocks/>
          </p:cNvGrpSpPr>
          <p:nvPr/>
        </p:nvGrpSpPr>
        <p:grpSpPr bwMode="auto">
          <a:xfrm>
            <a:off x="1631504" y="1636445"/>
            <a:ext cx="7992888" cy="4679950"/>
            <a:chOff x="476" y="1117"/>
            <a:chExt cx="5035" cy="2948"/>
          </a:xfrm>
        </p:grpSpPr>
        <p:grpSp>
          <p:nvGrpSpPr>
            <p:cNvPr id="24584" name="Group 3"/>
            <p:cNvGrpSpPr>
              <a:grpSpLocks/>
            </p:cNvGrpSpPr>
            <p:nvPr/>
          </p:nvGrpSpPr>
          <p:grpSpPr bwMode="auto">
            <a:xfrm>
              <a:off x="476" y="1152"/>
              <a:ext cx="5035" cy="2913"/>
              <a:chOff x="476" y="1152"/>
              <a:chExt cx="5035" cy="2913"/>
            </a:xfrm>
          </p:grpSpPr>
          <p:sp>
            <p:nvSpPr>
              <p:cNvPr id="24588" name="Rectangle 4"/>
              <p:cNvSpPr>
                <a:spLocks noChangeArrowheads="1"/>
              </p:cNvSpPr>
              <p:nvPr/>
            </p:nvSpPr>
            <p:spPr bwMode="auto">
              <a:xfrm>
                <a:off x="521" y="1162"/>
                <a:ext cx="4949" cy="2903"/>
              </a:xfrm>
              <a:prstGeom prst="rect">
                <a:avLst/>
              </a:prstGeom>
              <a:solidFill>
                <a:srgbClr val="FFEEBD"/>
              </a:solidFill>
              <a:ln w="9525">
                <a:solidFill>
                  <a:srgbClr val="FFEEBD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onstantia" pitchFamily="18" charset="0"/>
                </a:endParaRPr>
              </a:p>
            </p:txBody>
          </p:sp>
          <p:grpSp>
            <p:nvGrpSpPr>
              <p:cNvPr id="24589" name="Group 5"/>
              <p:cNvGrpSpPr>
                <a:grpSpLocks/>
              </p:cNvGrpSpPr>
              <p:nvPr/>
            </p:nvGrpSpPr>
            <p:grpSpPr bwMode="auto">
              <a:xfrm>
                <a:off x="476" y="1152"/>
                <a:ext cx="5035" cy="2913"/>
                <a:chOff x="476" y="1152"/>
                <a:chExt cx="5035" cy="2913"/>
              </a:xfrm>
            </p:grpSpPr>
            <p:grpSp>
              <p:nvGrpSpPr>
                <p:cNvPr id="24590" name="Group 6"/>
                <p:cNvGrpSpPr>
                  <a:grpSpLocks/>
                </p:cNvGrpSpPr>
                <p:nvPr/>
              </p:nvGrpSpPr>
              <p:grpSpPr bwMode="auto">
                <a:xfrm>
                  <a:off x="521" y="1152"/>
                  <a:ext cx="4990" cy="2913"/>
                  <a:chOff x="612" y="1061"/>
                  <a:chExt cx="4990" cy="2913"/>
                </a:xfrm>
              </p:grpSpPr>
              <p:sp>
                <p:nvSpPr>
                  <p:cNvPr id="24600" name="Line 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608" y="1061"/>
                    <a:ext cx="0" cy="2903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4601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612" y="2614"/>
                    <a:ext cx="4990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24602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612" y="1061"/>
                    <a:ext cx="4990" cy="2913"/>
                    <a:chOff x="612" y="1061"/>
                    <a:chExt cx="4990" cy="2913"/>
                  </a:xfrm>
                </p:grpSpPr>
                <p:grpSp>
                  <p:nvGrpSpPr>
                    <p:cNvPr id="24603" name="Group 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12" y="2886"/>
                      <a:ext cx="4990" cy="1088"/>
                      <a:chOff x="612" y="2886"/>
                      <a:chExt cx="4990" cy="1088"/>
                    </a:xfrm>
                  </p:grpSpPr>
                  <p:sp>
                    <p:nvSpPr>
                      <p:cNvPr id="24629" name="Line 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12" y="2886"/>
                        <a:ext cx="499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4630" name="Line 1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12" y="3158"/>
                        <a:ext cx="499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4631" name="Line 1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12" y="3430"/>
                        <a:ext cx="499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4632" name="Line 1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12" y="3702"/>
                        <a:ext cx="499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4633" name="Line 1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12" y="3974"/>
                        <a:ext cx="499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4604" name="Group 1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12" y="1253"/>
                      <a:ext cx="4990" cy="1088"/>
                      <a:chOff x="612" y="2886"/>
                      <a:chExt cx="4990" cy="1088"/>
                    </a:xfrm>
                  </p:grpSpPr>
                  <p:sp>
                    <p:nvSpPr>
                      <p:cNvPr id="24624" name="Line 1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12" y="2886"/>
                        <a:ext cx="499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4625" name="Line 1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12" y="3158"/>
                        <a:ext cx="499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4626" name="Line 1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12" y="3430"/>
                        <a:ext cx="499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4627" name="Line 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12" y="3702"/>
                        <a:ext cx="499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4628" name="Line 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12" y="3974"/>
                        <a:ext cx="499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4605" name="Group 2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03" y="1061"/>
                      <a:ext cx="2155" cy="2913"/>
                      <a:chOff x="703" y="1061"/>
                      <a:chExt cx="2155" cy="2913"/>
                    </a:xfrm>
                  </p:grpSpPr>
                  <p:sp>
                    <p:nvSpPr>
                      <p:cNvPr id="24616" name="Line 23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858" y="1061"/>
                        <a:ext cx="0" cy="290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4617" name="Line 24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336" y="1071"/>
                        <a:ext cx="0" cy="290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4618" name="Line 25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064" y="1071"/>
                        <a:ext cx="0" cy="290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4619" name="Line 26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791" y="1071"/>
                        <a:ext cx="0" cy="290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4620" name="Line 27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519" y="1071"/>
                        <a:ext cx="0" cy="290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4621" name="Line 28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247" y="1071"/>
                        <a:ext cx="0" cy="290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4622" name="Line 29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975" y="1071"/>
                        <a:ext cx="0" cy="290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4623" name="Line 30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703" y="1071"/>
                        <a:ext cx="0" cy="290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4606" name="Group 3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152" y="1071"/>
                      <a:ext cx="1905" cy="2903"/>
                      <a:chOff x="703" y="1071"/>
                      <a:chExt cx="1905" cy="2903"/>
                    </a:xfrm>
                  </p:grpSpPr>
                  <p:sp>
                    <p:nvSpPr>
                      <p:cNvPr id="24608" name="Line 32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608" y="1071"/>
                        <a:ext cx="0" cy="290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4609" name="Line 33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336" y="1071"/>
                        <a:ext cx="0" cy="290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4610" name="Line 34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2064" y="1071"/>
                        <a:ext cx="0" cy="290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4611" name="Line 35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791" y="1071"/>
                        <a:ext cx="0" cy="290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4612" name="Line 36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519" y="1071"/>
                        <a:ext cx="0" cy="290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4613" name="Line 37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1247" y="1071"/>
                        <a:ext cx="0" cy="290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4614" name="Line 38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975" y="1071"/>
                        <a:ext cx="0" cy="290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4615" name="Line 39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703" y="1071"/>
                        <a:ext cx="0" cy="290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</p:grpSp>
            <p:sp>
              <p:nvSpPr>
                <p:cNvPr id="24591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476" y="2704"/>
                  <a:ext cx="4347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000" dirty="0"/>
                    <a:t>-8   -7    -6   -5   -4  -3   -2   -1    </a:t>
                  </a:r>
                  <a:r>
                    <a:rPr lang="en-US" sz="2000" dirty="0" smtClean="0"/>
                    <a:t>  </a:t>
                  </a:r>
                  <a:r>
                    <a:rPr lang="ru-RU" sz="2000" dirty="0" smtClean="0"/>
                    <a:t> </a:t>
                  </a:r>
                  <a:r>
                    <a:rPr lang="ru-RU" sz="2000" dirty="0"/>
                    <a:t>0   1    2    3    4    5    6     7    8    9 </a:t>
                  </a:r>
                </a:p>
              </p:txBody>
            </p:sp>
            <p:sp>
              <p:nvSpPr>
                <p:cNvPr id="24592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2562" y="1207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000"/>
                    <a:t>5</a:t>
                  </a:r>
                </a:p>
              </p:txBody>
            </p:sp>
            <p:sp>
              <p:nvSpPr>
                <p:cNvPr id="24593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562" y="1480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000"/>
                    <a:t>4</a:t>
                  </a:r>
                </a:p>
              </p:txBody>
            </p:sp>
            <p:sp>
              <p:nvSpPr>
                <p:cNvPr id="24594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2562" y="1797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000"/>
                    <a:t>3</a:t>
                  </a:r>
                </a:p>
              </p:txBody>
            </p:sp>
            <p:sp>
              <p:nvSpPr>
                <p:cNvPr id="24595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2562" y="2024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000"/>
                    <a:t>2</a:t>
                  </a:r>
                </a:p>
              </p:txBody>
            </p:sp>
            <p:sp>
              <p:nvSpPr>
                <p:cNvPr id="24596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2562" y="2296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000"/>
                    <a:t>1</a:t>
                  </a:r>
                </a:p>
              </p:txBody>
            </p:sp>
            <p:sp>
              <p:nvSpPr>
                <p:cNvPr id="24597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2562" y="3113"/>
                  <a:ext cx="248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000"/>
                    <a:t>-2</a:t>
                  </a:r>
                </a:p>
              </p:txBody>
            </p:sp>
            <p:sp>
              <p:nvSpPr>
                <p:cNvPr id="24598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2562" y="3385"/>
                  <a:ext cx="248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000"/>
                    <a:t>-3</a:t>
                  </a:r>
                </a:p>
              </p:txBody>
            </p:sp>
            <p:sp>
              <p:nvSpPr>
                <p:cNvPr id="24599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2562" y="3657"/>
                  <a:ext cx="248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000"/>
                    <a:t>-4</a:t>
                  </a:r>
                </a:p>
              </p:txBody>
            </p:sp>
          </p:grpSp>
        </p:grpSp>
        <p:sp>
          <p:nvSpPr>
            <p:cNvPr id="24585" name="Text Box 50"/>
            <p:cNvSpPr txBox="1">
              <a:spLocks noChangeArrowheads="1"/>
            </p:cNvSpPr>
            <p:nvPr/>
          </p:nvSpPr>
          <p:spPr bwMode="auto">
            <a:xfrm>
              <a:off x="5284" y="2478"/>
              <a:ext cx="18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 dirty="0"/>
                <a:t>х</a:t>
              </a:r>
            </a:p>
          </p:txBody>
        </p:sp>
        <p:sp>
          <p:nvSpPr>
            <p:cNvPr id="24586" name="Text Box 51"/>
            <p:cNvSpPr txBox="1">
              <a:spLocks noChangeArrowheads="1"/>
            </p:cNvSpPr>
            <p:nvPr/>
          </p:nvSpPr>
          <p:spPr bwMode="auto">
            <a:xfrm>
              <a:off x="2835" y="1117"/>
              <a:ext cx="1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/>
                <a:t>у</a:t>
              </a:r>
            </a:p>
          </p:txBody>
        </p:sp>
        <p:sp>
          <p:nvSpPr>
            <p:cNvPr id="24587" name="Text Box 52"/>
            <p:cNvSpPr txBox="1">
              <a:spLocks noChangeArrowheads="1"/>
            </p:cNvSpPr>
            <p:nvPr/>
          </p:nvSpPr>
          <p:spPr bwMode="auto">
            <a:xfrm>
              <a:off x="2562" y="2840"/>
              <a:ext cx="24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/>
                <a:t>-1</a:t>
              </a:r>
            </a:p>
          </p:txBody>
        </p:sp>
      </p:grpSp>
      <p:sp>
        <p:nvSpPr>
          <p:cNvPr id="11322" name="Oval 58"/>
          <p:cNvSpPr>
            <a:spLocks noChangeArrowheads="1"/>
          </p:cNvSpPr>
          <p:nvPr/>
        </p:nvSpPr>
        <p:spPr bwMode="auto">
          <a:xfrm>
            <a:off x="3532502" y="4107901"/>
            <a:ext cx="142875" cy="144462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1327" name="Oval 63"/>
          <p:cNvSpPr>
            <a:spLocks noChangeArrowheads="1"/>
          </p:cNvSpPr>
          <p:nvPr/>
        </p:nvSpPr>
        <p:spPr bwMode="auto">
          <a:xfrm>
            <a:off x="3484118" y="2417211"/>
            <a:ext cx="2722576" cy="2587909"/>
          </a:xfrm>
          <a:prstGeom prst="ellips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1326" name="Oval 62"/>
          <p:cNvSpPr>
            <a:spLocks noChangeArrowheads="1"/>
          </p:cNvSpPr>
          <p:nvPr/>
        </p:nvSpPr>
        <p:spPr bwMode="auto">
          <a:xfrm>
            <a:off x="4835080" y="4929194"/>
            <a:ext cx="142875" cy="144462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1324" name="Oval 60"/>
          <p:cNvSpPr>
            <a:spLocks noChangeArrowheads="1"/>
          </p:cNvSpPr>
          <p:nvPr/>
        </p:nvSpPr>
        <p:spPr bwMode="auto">
          <a:xfrm>
            <a:off x="4806498" y="2344981"/>
            <a:ext cx="142875" cy="144462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1325" name="Oval 61"/>
          <p:cNvSpPr>
            <a:spLocks noChangeArrowheads="1"/>
          </p:cNvSpPr>
          <p:nvPr/>
        </p:nvSpPr>
        <p:spPr bwMode="auto">
          <a:xfrm>
            <a:off x="6063819" y="4071398"/>
            <a:ext cx="142875" cy="144463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105273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910" y="1130490"/>
            <a:ext cx="12082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Aylananing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absissa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orbinata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o‘qlari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kesishish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nuqtalarini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129799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22" grpId="0" animBg="1"/>
      <p:bldP spid="11327" grpId="0" animBg="1"/>
      <p:bldP spid="11326" grpId="0" animBg="1"/>
      <p:bldP spid="11324" grpId="0" animBg="1"/>
      <p:bldP spid="113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19336" y="1286274"/>
            <a:ext cx="11523919" cy="1282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8849" tIns="54424" rIns="108849" bIns="54424">
            <a:spAutoFit/>
          </a:bodyPr>
          <a:lstStyle/>
          <a:p>
            <a:r>
              <a:rPr lang="ru-RU" sz="3810" dirty="0"/>
              <a:t> </a:t>
            </a:r>
            <a:r>
              <a:rPr lang="ru-RU" sz="2752" b="1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ru-RU" sz="38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752" b="1" dirty="0">
                <a:latin typeface="Arial" panose="020B0604020202020204" pitchFamily="34" charset="0"/>
                <a:cs typeface="Arial" panose="020B0604020202020204" pitchFamily="34" charset="0"/>
              </a:rPr>
              <a:t>А(4; -1),  В(-2; -6</a:t>
            </a:r>
            <a:r>
              <a:rPr lang="ru-RU" sz="2752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752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52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752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2752" b="1" dirty="0" smtClean="0">
                <a:latin typeface="Arial" panose="020B0604020202020204" pitchFamily="34" charset="0"/>
                <a:cs typeface="Arial" panose="020B0604020202020204" pitchFamily="34" charset="0"/>
              </a:rPr>
              <a:t> АВ</a:t>
            </a:r>
            <a:r>
              <a:rPr lang="en-US" sz="2752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52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en-US" sz="2752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52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o‘rtasining</a:t>
            </a:r>
            <a:r>
              <a:rPr lang="en-US" sz="2752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752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52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52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koordinatasini</a:t>
            </a:r>
            <a:r>
              <a:rPr lang="en-US" sz="2752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toping.</a:t>
            </a:r>
            <a:r>
              <a:rPr lang="ru-RU" sz="381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81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40983" y="3426632"/>
            <a:ext cx="9843449" cy="1380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8849" tIns="54424" rIns="108849" bIns="54424">
            <a:spAutoFit/>
          </a:bodyPr>
          <a:lstStyle/>
          <a:p>
            <a:r>
              <a:rPr lang="ru-RU" sz="2752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752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ru-RU" sz="2752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752" b="1" dirty="0">
                <a:latin typeface="Arial" panose="020B0604020202020204" pitchFamily="34" charset="0"/>
                <a:cs typeface="Arial" panose="020B0604020202020204" pitchFamily="34" charset="0"/>
              </a:rPr>
              <a:t>М(3; -2</a:t>
            </a:r>
            <a:r>
              <a:rPr lang="ru-RU" sz="2752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752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52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nuqtadan</a:t>
            </a:r>
            <a:r>
              <a:rPr lang="en-US" sz="2752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752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752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752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752" b="1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2752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752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absissa</a:t>
            </a:r>
            <a:r>
              <a:rPr lang="en-US" sz="2752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52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o‘qigacha</a:t>
            </a:r>
            <a:r>
              <a:rPr lang="en-US" sz="2752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752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752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752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752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2752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752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ordinata</a:t>
            </a:r>
            <a:r>
              <a:rPr lang="en-US" sz="2752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52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o‘qigacha</a:t>
            </a:r>
            <a:r>
              <a:rPr lang="en-US" sz="2752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52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752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52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masofani</a:t>
            </a:r>
            <a:r>
              <a:rPr lang="en-US" sz="2752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52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endParaRPr lang="ru-RU" sz="2752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11630" y="97209"/>
            <a:ext cx="12192000" cy="1052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96400" y="1838027"/>
            <a:ext cx="1826141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(1; -3,5)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84432" y="4191234"/>
            <a:ext cx="1538109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2 </a:t>
            </a:r>
          </a:p>
          <a:p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b) 3</a:t>
            </a:r>
            <a:endParaRPr lang="ru-RU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06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268760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" sz="44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1271464" y="2132856"/>
            <a:ext cx="98650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71-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betida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</a:t>
            </a:r>
            <a:r>
              <a:rPr lang="en-US" sz="4800" b="1" dirty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7568" y="332656"/>
            <a:ext cx="8784976" cy="1143000"/>
          </a:xfrm>
          <a:extLst/>
        </p:spPr>
        <p:txBody>
          <a:bodyPr>
            <a:noAutofit/>
          </a:bodyPr>
          <a:lstStyle/>
          <a:p>
            <a:pPr>
              <a:defRPr/>
            </a:pPr>
            <a:r>
              <a:rPr lang="en-US" sz="6600" b="1" i="1" kern="10" dirty="0" err="1" smtClean="0">
                <a:ln w="25400">
                  <a:solidFill>
                    <a:srgbClr val="3333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FFFF"/>
                    </a:gs>
                    <a:gs pos="100000">
                      <a:srgbClr val="0000FF"/>
                    </a:gs>
                  </a:gsLst>
                  <a:lin ang="5400000" scaled="1"/>
                </a:gra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Tarixiy</a:t>
            </a:r>
            <a:r>
              <a:rPr lang="en-US" sz="6600" b="1" i="1" kern="10" dirty="0" smtClean="0">
                <a:ln w="25400">
                  <a:solidFill>
                    <a:srgbClr val="3333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FFFF"/>
                    </a:gs>
                    <a:gs pos="100000">
                      <a:srgbClr val="0000FF"/>
                    </a:gs>
                  </a:gsLst>
                  <a:lin ang="5400000" scaled="1"/>
                </a:gra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i="1" kern="10" dirty="0" err="1" smtClean="0">
                <a:ln w="25400">
                  <a:solidFill>
                    <a:srgbClr val="3333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FFFF"/>
                    </a:gs>
                    <a:gs pos="100000">
                      <a:srgbClr val="0000FF"/>
                    </a:gs>
                  </a:gsLst>
                  <a:lin ang="5400000" scaled="1"/>
                </a:gra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ma’lumot</a:t>
            </a:r>
            <a:r>
              <a:rPr lang="ru-RU" sz="6600" b="1" i="1" kern="10" dirty="0">
                <a:ln w="25400">
                  <a:solidFill>
                    <a:srgbClr val="3333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FFFF"/>
                    </a:gs>
                    <a:gs pos="100000">
                      <a:srgbClr val="0000FF"/>
                    </a:gs>
                  </a:gsLst>
                  <a:lin ang="5400000" scaled="1"/>
                </a:gra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6600" b="1" i="1" kern="10" dirty="0">
                <a:ln w="25400">
                  <a:solidFill>
                    <a:srgbClr val="3333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FFFF"/>
                    </a:gs>
                    <a:gs pos="100000">
                      <a:srgbClr val="0000FF"/>
                    </a:gs>
                  </a:gsLst>
                  <a:lin ang="5400000" scaled="1"/>
                </a:gra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650" name="Picture 3" descr="Рисунок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07367" y="1103965"/>
            <a:ext cx="4010025" cy="5013325"/>
          </a:xfrm>
        </p:spPr>
      </p:pic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727848" y="1196752"/>
            <a:ext cx="7128792" cy="4564063"/>
          </a:xfrm>
        </p:spPr>
        <p:txBody>
          <a:bodyPr>
            <a:noAutofit/>
          </a:bodyPr>
          <a:lstStyle/>
          <a:p>
            <a:pPr marL="0" indent="0">
              <a:buClr>
                <a:schemeClr val="accent3"/>
              </a:buClr>
              <a:buNone/>
              <a:defRPr/>
            </a:pPr>
            <a:r>
              <a:rPr lang="en-US" b="1" dirty="0" smtClean="0">
                <a:solidFill>
                  <a:srgbClr val="5D2884"/>
                </a:solidFill>
                <a:latin typeface="Arial" charset="0"/>
              </a:rPr>
              <a:t>Rene </a:t>
            </a:r>
            <a:r>
              <a:rPr lang="en-US" b="1" dirty="0" err="1" smtClean="0">
                <a:solidFill>
                  <a:srgbClr val="5D2884"/>
                </a:solidFill>
                <a:latin typeface="Arial" charset="0"/>
              </a:rPr>
              <a:t>Dekart</a:t>
            </a:r>
            <a:r>
              <a:rPr lang="ru-RU" b="1" dirty="0" smtClean="0">
                <a:solidFill>
                  <a:srgbClr val="5D2884"/>
                </a:solidFill>
                <a:latin typeface="Arial" charset="0"/>
              </a:rPr>
              <a:t> </a:t>
            </a:r>
            <a:r>
              <a:rPr lang="ru-RU" b="1" dirty="0">
                <a:latin typeface="Arial" charset="0"/>
              </a:rPr>
              <a:t>(1596-1650) </a:t>
            </a:r>
            <a:endParaRPr lang="en-US" b="1" dirty="0">
              <a:latin typeface="Arial" charset="0"/>
            </a:endParaRPr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en-US" b="1" dirty="0" err="1" smtClean="0">
                <a:latin typeface="Arial" charset="0"/>
              </a:rPr>
              <a:t>Fransuz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faylasufi</a:t>
            </a:r>
            <a:r>
              <a:rPr lang="en-US" b="1" dirty="0" smtClean="0">
                <a:latin typeface="Arial" charset="0"/>
              </a:rPr>
              <a:t>, </a:t>
            </a:r>
            <a:r>
              <a:rPr lang="en-US" b="1" dirty="0" err="1" smtClean="0">
                <a:latin typeface="Arial" charset="0"/>
              </a:rPr>
              <a:t>matematigi</a:t>
            </a:r>
            <a:r>
              <a:rPr lang="en-US" b="1" dirty="0" smtClean="0">
                <a:latin typeface="Arial" charset="0"/>
              </a:rPr>
              <a:t>, </a:t>
            </a:r>
            <a:r>
              <a:rPr lang="en-US" b="1" dirty="0" err="1" smtClean="0">
                <a:latin typeface="Arial" charset="0"/>
              </a:rPr>
              <a:t>fizigi</a:t>
            </a:r>
            <a:r>
              <a:rPr lang="en-US" b="1" dirty="0" smtClean="0">
                <a:latin typeface="Arial" charset="0"/>
              </a:rPr>
              <a:t>, </a:t>
            </a:r>
            <a:r>
              <a:rPr lang="en-US" b="1" dirty="0" err="1" smtClean="0">
                <a:latin typeface="Arial" charset="0"/>
              </a:rPr>
              <a:t>fiziologi</a:t>
            </a:r>
            <a:r>
              <a:rPr lang="en-US" b="1" dirty="0" smtClean="0">
                <a:latin typeface="Arial" charset="0"/>
              </a:rPr>
              <a:t>. </a:t>
            </a:r>
            <a:r>
              <a:rPr lang="en-US" b="1" dirty="0" err="1">
                <a:latin typeface="Arial" charset="0"/>
              </a:rPr>
              <a:t>G</a:t>
            </a:r>
            <a:r>
              <a:rPr lang="en-US" b="1" dirty="0" err="1" smtClean="0">
                <a:latin typeface="Arial" charset="0"/>
              </a:rPr>
              <a:t>rek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va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lotin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tillari</a:t>
            </a:r>
            <a:r>
              <a:rPr lang="en-US" b="1" dirty="0" smtClean="0">
                <a:latin typeface="Arial" charset="0"/>
              </a:rPr>
              <a:t>, </a:t>
            </a:r>
            <a:r>
              <a:rPr lang="en-US" b="1" dirty="0" err="1" smtClean="0">
                <a:latin typeface="Arial" charset="0"/>
              </a:rPr>
              <a:t>matematika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va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falsafani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o‘rgangan</a:t>
            </a:r>
            <a:r>
              <a:rPr lang="en-US" b="1" dirty="0" smtClean="0">
                <a:latin typeface="Arial" charset="0"/>
              </a:rPr>
              <a:t>. </a:t>
            </a:r>
            <a:r>
              <a:rPr lang="en-US" b="1" dirty="0" err="1" smtClean="0">
                <a:latin typeface="Arial" charset="0"/>
              </a:rPr>
              <a:t>Dekart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falsafasi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uning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matematikasi</a:t>
            </a:r>
            <a:r>
              <a:rPr lang="en-US" b="1" dirty="0" smtClean="0">
                <a:latin typeface="Arial" charset="0"/>
              </a:rPr>
              <a:t>, </a:t>
            </a:r>
            <a:r>
              <a:rPr lang="en-US" b="1" dirty="0" err="1" smtClean="0">
                <a:latin typeface="Arial" charset="0"/>
              </a:rPr>
              <a:t>fizikasi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bilan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bog‘liq</a:t>
            </a:r>
            <a:r>
              <a:rPr lang="en-US" b="1" dirty="0" smtClean="0">
                <a:latin typeface="Arial" charset="0"/>
              </a:rPr>
              <a:t>. </a:t>
            </a:r>
            <a:r>
              <a:rPr lang="en-US" b="1" dirty="0" err="1" smtClean="0">
                <a:latin typeface="Arial" charset="0"/>
              </a:rPr>
              <a:t>Matematikada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analitik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geometriya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asoschilaridan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biri</a:t>
            </a:r>
            <a:r>
              <a:rPr lang="en-US" b="1" dirty="0" smtClean="0">
                <a:latin typeface="Arial" charset="0"/>
              </a:rPr>
              <a:t>. </a:t>
            </a:r>
          </a:p>
          <a:p>
            <a:pPr marL="0" indent="0">
              <a:buClr>
                <a:schemeClr val="accent3"/>
              </a:buClr>
              <a:buNone/>
              <a:defRPr/>
            </a:pPr>
            <a:r>
              <a:rPr lang="en-US" b="1" dirty="0" err="1" smtClean="0">
                <a:solidFill>
                  <a:srgbClr val="5D2884"/>
                </a:solidFill>
                <a:latin typeface="Arial" charset="0"/>
              </a:rPr>
              <a:t>To‘g‘ri</a:t>
            </a:r>
            <a:r>
              <a:rPr lang="en-US" b="1" dirty="0" smtClean="0">
                <a:solidFill>
                  <a:srgbClr val="5D2884"/>
                </a:solidFill>
                <a:latin typeface="Arial" charset="0"/>
              </a:rPr>
              <a:t> </a:t>
            </a:r>
            <a:r>
              <a:rPr lang="en-US" b="1" dirty="0" err="1" smtClean="0">
                <a:solidFill>
                  <a:srgbClr val="5D2884"/>
                </a:solidFill>
                <a:latin typeface="Arial" charset="0"/>
              </a:rPr>
              <a:t>burchakli</a:t>
            </a:r>
            <a:r>
              <a:rPr lang="en-US" b="1" dirty="0" smtClean="0">
                <a:solidFill>
                  <a:srgbClr val="5D2884"/>
                </a:solidFill>
                <a:latin typeface="Arial" charset="0"/>
              </a:rPr>
              <a:t> </a:t>
            </a:r>
            <a:r>
              <a:rPr lang="en-US" b="1" dirty="0" err="1" smtClean="0">
                <a:solidFill>
                  <a:srgbClr val="5D2884"/>
                </a:solidFill>
                <a:latin typeface="Arial" charset="0"/>
              </a:rPr>
              <a:t>koordinatalar</a:t>
            </a:r>
            <a:r>
              <a:rPr lang="en-US" b="1" dirty="0" smtClean="0">
                <a:solidFill>
                  <a:srgbClr val="5D2884"/>
                </a:solidFill>
                <a:latin typeface="Arial" charset="0"/>
              </a:rPr>
              <a:t> </a:t>
            </a:r>
            <a:r>
              <a:rPr lang="en-US" b="1" dirty="0" err="1" smtClean="0">
                <a:solidFill>
                  <a:srgbClr val="5D2884"/>
                </a:solidFill>
                <a:latin typeface="Arial" charset="0"/>
              </a:rPr>
              <a:t>sistemasini</a:t>
            </a:r>
            <a:r>
              <a:rPr lang="en-US" b="1" dirty="0" smtClean="0">
                <a:solidFill>
                  <a:srgbClr val="5D2884"/>
                </a:solidFill>
                <a:latin typeface="Arial" charset="0"/>
              </a:rPr>
              <a:t> </a:t>
            </a:r>
            <a:r>
              <a:rPr lang="en-US" b="1" dirty="0" err="1" smtClean="0">
                <a:solidFill>
                  <a:srgbClr val="5D2884"/>
                </a:solidFill>
                <a:latin typeface="Arial" charset="0"/>
              </a:rPr>
              <a:t>fanga</a:t>
            </a:r>
            <a:r>
              <a:rPr lang="en-US" b="1" dirty="0" smtClean="0">
                <a:solidFill>
                  <a:srgbClr val="5D2884"/>
                </a:solidFill>
                <a:latin typeface="Arial" charset="0"/>
              </a:rPr>
              <a:t> </a:t>
            </a:r>
            <a:r>
              <a:rPr lang="en-US" b="1" dirty="0" err="1" smtClean="0">
                <a:solidFill>
                  <a:srgbClr val="5D2884"/>
                </a:solidFill>
                <a:latin typeface="Arial" charset="0"/>
              </a:rPr>
              <a:t>kiritgan</a:t>
            </a:r>
            <a:r>
              <a:rPr lang="en-US" b="1" dirty="0" smtClean="0">
                <a:solidFill>
                  <a:srgbClr val="5D2884"/>
                </a:solidFill>
                <a:latin typeface="Arial" charset="0"/>
              </a:rPr>
              <a:t>.  </a:t>
            </a:r>
            <a:r>
              <a:rPr lang="ru-RU" b="1" dirty="0" smtClean="0">
                <a:solidFill>
                  <a:srgbClr val="5D2884"/>
                </a:solidFill>
                <a:latin typeface="Arial" charset="0"/>
              </a:rPr>
              <a:t> </a:t>
            </a:r>
            <a:endParaRPr lang="ru-RU" b="1" dirty="0">
              <a:solidFill>
                <a:srgbClr val="5D2884"/>
              </a:solidFill>
              <a:latin typeface="Arial" charset="0"/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67300" y="5903147"/>
            <a:ext cx="26901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Arial" charset="0"/>
              </a:rPr>
              <a:t>Rene </a:t>
            </a:r>
            <a:r>
              <a:rPr lang="en-US" sz="3200" b="1" dirty="0" err="1">
                <a:latin typeface="Arial" charset="0"/>
              </a:rPr>
              <a:t>Dekart</a:t>
            </a:r>
            <a:r>
              <a:rPr lang="ru-RU" sz="3200" b="1" dirty="0">
                <a:latin typeface="Arial" charset="0"/>
              </a:rPr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37835554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4204" y="1432672"/>
            <a:ext cx="8011380" cy="5308696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50000">
                <a:srgbClr val="66CCFF"/>
              </a:gs>
              <a:gs pos="100000">
                <a:srgbClr val="CCFFFF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849" tIns="54424" rIns="108849" bIns="54424" anchor="ctr"/>
          <a:lstStyle/>
          <a:p>
            <a:endParaRPr lang="ru-RU" sz="3810" dirty="0"/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746" y="3942509"/>
            <a:ext cx="8016951" cy="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49" tIns="54424" rIns="108849" bIns="54424"/>
          <a:lstStyle/>
          <a:p>
            <a:endParaRPr lang="ru-RU" sz="3810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4079065" y="1432672"/>
            <a:ext cx="466686" cy="5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849" tIns="54424" rIns="108849" bIns="54424">
            <a:spAutoFit/>
          </a:bodyPr>
          <a:lstStyle/>
          <a:p>
            <a:r>
              <a:rPr lang="ru-RU" sz="2752" b="1" dirty="0"/>
              <a:t> у</a:t>
            </a:r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70589" y="1483674"/>
            <a:ext cx="8016951" cy="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49" tIns="54424" rIns="108849" bIns="54424"/>
          <a:lstStyle/>
          <a:p>
            <a:endParaRPr lang="ru-RU" sz="3810"/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>
            <a:off x="746" y="6688886"/>
            <a:ext cx="8016951" cy="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49" tIns="54424" rIns="108849" bIns="54424"/>
          <a:lstStyle/>
          <a:p>
            <a:endParaRPr lang="ru-RU" sz="3810"/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747" y="1504110"/>
            <a:ext cx="0" cy="518160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49" tIns="54424" rIns="108849" bIns="54424"/>
          <a:lstStyle/>
          <a:p>
            <a:endParaRPr lang="ru-RU" sz="3810"/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>
            <a:off x="8017697" y="1504110"/>
            <a:ext cx="0" cy="518160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49" tIns="54424" rIns="108849" bIns="54424"/>
          <a:lstStyle/>
          <a:p>
            <a:endParaRPr lang="ru-RU" sz="3810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746" y="1808910"/>
            <a:ext cx="8016951" cy="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49" tIns="54424" rIns="108849" bIns="54424"/>
          <a:lstStyle/>
          <a:p>
            <a:endParaRPr lang="ru-RU" sz="3810"/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>
            <a:off x="400748" y="1504110"/>
            <a:ext cx="0" cy="518160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49" tIns="54424" rIns="108849" bIns="54424"/>
          <a:lstStyle/>
          <a:p>
            <a:endParaRPr lang="ru-RU" sz="3810"/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>
            <a:off x="802865" y="1504110"/>
            <a:ext cx="0" cy="518160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49" tIns="54424" rIns="108849" bIns="54424"/>
          <a:lstStyle/>
          <a:p>
            <a:endParaRPr lang="ru-RU" sz="3810"/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>
            <a:off x="1202867" y="1504110"/>
            <a:ext cx="0" cy="518160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49" tIns="54424" rIns="108849" bIns="54424"/>
          <a:lstStyle/>
          <a:p>
            <a:endParaRPr lang="ru-RU" sz="3810"/>
          </a:p>
        </p:txBody>
      </p:sp>
      <p:sp>
        <p:nvSpPr>
          <p:cNvPr id="44046" name="Line 14"/>
          <p:cNvSpPr>
            <a:spLocks noChangeShapeType="1"/>
          </p:cNvSpPr>
          <p:nvPr/>
        </p:nvSpPr>
        <p:spPr bwMode="auto">
          <a:xfrm>
            <a:off x="1583820" y="1504110"/>
            <a:ext cx="0" cy="518160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49" tIns="54424" rIns="108849" bIns="54424"/>
          <a:lstStyle/>
          <a:p>
            <a:endParaRPr lang="ru-RU" sz="3810"/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>
            <a:off x="2004985" y="1504110"/>
            <a:ext cx="0" cy="518160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49" tIns="54424" rIns="108849" bIns="54424"/>
          <a:lstStyle/>
          <a:p>
            <a:endParaRPr lang="ru-RU" sz="3810"/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>
            <a:off x="2404986" y="1504110"/>
            <a:ext cx="0" cy="518160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49" tIns="54424" rIns="108849" bIns="54424"/>
          <a:lstStyle/>
          <a:p>
            <a:endParaRPr lang="ru-RU" sz="3810"/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>
            <a:off x="2807102" y="1504110"/>
            <a:ext cx="0" cy="518160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49" tIns="54424" rIns="108849" bIns="54424"/>
          <a:lstStyle/>
          <a:p>
            <a:endParaRPr lang="ru-RU" sz="3810"/>
          </a:p>
        </p:txBody>
      </p:sp>
      <p:sp>
        <p:nvSpPr>
          <p:cNvPr id="44050" name="Line 18"/>
          <p:cNvSpPr>
            <a:spLocks noChangeShapeType="1"/>
          </p:cNvSpPr>
          <p:nvPr/>
        </p:nvSpPr>
        <p:spPr bwMode="auto">
          <a:xfrm>
            <a:off x="3207105" y="1504110"/>
            <a:ext cx="0" cy="518160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49" tIns="54424" rIns="108849" bIns="54424"/>
          <a:lstStyle/>
          <a:p>
            <a:endParaRPr lang="ru-RU" sz="3810"/>
          </a:p>
        </p:txBody>
      </p:sp>
      <p:sp>
        <p:nvSpPr>
          <p:cNvPr id="44051" name="Line 19"/>
          <p:cNvSpPr>
            <a:spLocks noChangeShapeType="1"/>
          </p:cNvSpPr>
          <p:nvPr/>
        </p:nvSpPr>
        <p:spPr bwMode="auto">
          <a:xfrm>
            <a:off x="3609223" y="1504110"/>
            <a:ext cx="0" cy="518160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49" tIns="54424" rIns="108849" bIns="54424"/>
          <a:lstStyle/>
          <a:p>
            <a:endParaRPr lang="ru-RU" sz="3810"/>
          </a:p>
        </p:txBody>
      </p:sp>
      <p:sp>
        <p:nvSpPr>
          <p:cNvPr id="44052" name="Line 20"/>
          <p:cNvSpPr>
            <a:spLocks noChangeShapeType="1"/>
          </p:cNvSpPr>
          <p:nvPr/>
        </p:nvSpPr>
        <p:spPr bwMode="auto">
          <a:xfrm>
            <a:off x="4009222" y="1504110"/>
            <a:ext cx="0" cy="518160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49" tIns="54424" rIns="108849" bIns="54424"/>
          <a:lstStyle/>
          <a:p>
            <a:endParaRPr lang="ru-RU" sz="3810"/>
          </a:p>
        </p:txBody>
      </p:sp>
      <p:sp>
        <p:nvSpPr>
          <p:cNvPr id="44053" name="Line 21"/>
          <p:cNvSpPr>
            <a:spLocks noChangeShapeType="1"/>
          </p:cNvSpPr>
          <p:nvPr/>
        </p:nvSpPr>
        <p:spPr bwMode="auto">
          <a:xfrm>
            <a:off x="4409223" y="1504110"/>
            <a:ext cx="0" cy="518160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49" tIns="54424" rIns="108849" bIns="54424"/>
          <a:lstStyle/>
          <a:p>
            <a:endParaRPr lang="ru-RU" sz="3810"/>
          </a:p>
        </p:txBody>
      </p:sp>
      <p:sp>
        <p:nvSpPr>
          <p:cNvPr id="44054" name="Line 22"/>
          <p:cNvSpPr>
            <a:spLocks noChangeShapeType="1"/>
          </p:cNvSpPr>
          <p:nvPr/>
        </p:nvSpPr>
        <p:spPr bwMode="auto">
          <a:xfrm>
            <a:off x="4811341" y="1504110"/>
            <a:ext cx="0" cy="518160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49" tIns="54424" rIns="108849" bIns="54424"/>
          <a:lstStyle/>
          <a:p>
            <a:endParaRPr lang="ru-RU" sz="3810" dirty="0"/>
          </a:p>
        </p:txBody>
      </p:sp>
      <p:sp>
        <p:nvSpPr>
          <p:cNvPr id="44055" name="Line 23"/>
          <p:cNvSpPr>
            <a:spLocks noChangeShapeType="1"/>
          </p:cNvSpPr>
          <p:nvPr/>
        </p:nvSpPr>
        <p:spPr bwMode="auto">
          <a:xfrm>
            <a:off x="5211342" y="1504110"/>
            <a:ext cx="0" cy="518160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49" tIns="54424" rIns="108849" bIns="54424"/>
          <a:lstStyle/>
          <a:p>
            <a:endParaRPr lang="ru-RU" sz="3810"/>
          </a:p>
        </p:txBody>
      </p:sp>
      <p:sp>
        <p:nvSpPr>
          <p:cNvPr id="44056" name="Line 24"/>
          <p:cNvSpPr>
            <a:spLocks noChangeShapeType="1"/>
          </p:cNvSpPr>
          <p:nvPr/>
        </p:nvSpPr>
        <p:spPr bwMode="auto">
          <a:xfrm>
            <a:off x="5613460" y="1504110"/>
            <a:ext cx="0" cy="518160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49" tIns="54424" rIns="108849" bIns="54424"/>
          <a:lstStyle/>
          <a:p>
            <a:endParaRPr lang="ru-RU" sz="3810"/>
          </a:p>
        </p:txBody>
      </p:sp>
      <p:sp>
        <p:nvSpPr>
          <p:cNvPr id="44057" name="Line 25"/>
          <p:cNvSpPr>
            <a:spLocks noChangeShapeType="1"/>
          </p:cNvSpPr>
          <p:nvPr/>
        </p:nvSpPr>
        <p:spPr bwMode="auto">
          <a:xfrm>
            <a:off x="6013461" y="1504110"/>
            <a:ext cx="0" cy="518160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49" tIns="54424" rIns="108849" bIns="54424"/>
          <a:lstStyle/>
          <a:p>
            <a:endParaRPr lang="ru-RU" sz="3810"/>
          </a:p>
        </p:txBody>
      </p:sp>
      <p:sp>
        <p:nvSpPr>
          <p:cNvPr id="44058" name="Line 26"/>
          <p:cNvSpPr>
            <a:spLocks noChangeShapeType="1"/>
          </p:cNvSpPr>
          <p:nvPr/>
        </p:nvSpPr>
        <p:spPr bwMode="auto">
          <a:xfrm>
            <a:off x="6413462" y="1504110"/>
            <a:ext cx="0" cy="518160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49" tIns="54424" rIns="108849" bIns="54424"/>
          <a:lstStyle/>
          <a:p>
            <a:endParaRPr lang="ru-RU" sz="3810"/>
          </a:p>
        </p:txBody>
      </p:sp>
      <p:sp>
        <p:nvSpPr>
          <p:cNvPr id="44059" name="Line 27"/>
          <p:cNvSpPr>
            <a:spLocks noChangeShapeType="1"/>
          </p:cNvSpPr>
          <p:nvPr/>
        </p:nvSpPr>
        <p:spPr bwMode="auto">
          <a:xfrm>
            <a:off x="6815580" y="1504110"/>
            <a:ext cx="0" cy="518160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49" tIns="54424" rIns="108849" bIns="54424"/>
          <a:lstStyle/>
          <a:p>
            <a:endParaRPr lang="ru-RU" sz="3810"/>
          </a:p>
        </p:txBody>
      </p:sp>
      <p:sp>
        <p:nvSpPr>
          <p:cNvPr id="44060" name="Line 28"/>
          <p:cNvSpPr>
            <a:spLocks noChangeShapeType="1"/>
          </p:cNvSpPr>
          <p:nvPr/>
        </p:nvSpPr>
        <p:spPr bwMode="auto">
          <a:xfrm>
            <a:off x="7215581" y="1504110"/>
            <a:ext cx="0" cy="518160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49" tIns="54424" rIns="108849" bIns="54424"/>
          <a:lstStyle/>
          <a:p>
            <a:endParaRPr lang="ru-RU" sz="3810"/>
          </a:p>
        </p:txBody>
      </p:sp>
      <p:sp>
        <p:nvSpPr>
          <p:cNvPr id="44061" name="Line 29"/>
          <p:cNvSpPr>
            <a:spLocks noChangeShapeType="1"/>
          </p:cNvSpPr>
          <p:nvPr/>
        </p:nvSpPr>
        <p:spPr bwMode="auto">
          <a:xfrm>
            <a:off x="7632512" y="1504110"/>
            <a:ext cx="0" cy="518160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49" tIns="54424" rIns="108849" bIns="54424"/>
          <a:lstStyle/>
          <a:p>
            <a:endParaRPr lang="ru-RU" sz="3810"/>
          </a:p>
        </p:txBody>
      </p:sp>
      <p:sp>
        <p:nvSpPr>
          <p:cNvPr id="44062" name="Line 30"/>
          <p:cNvSpPr>
            <a:spLocks noChangeShapeType="1"/>
          </p:cNvSpPr>
          <p:nvPr/>
        </p:nvSpPr>
        <p:spPr bwMode="auto">
          <a:xfrm>
            <a:off x="-24652" y="2204864"/>
            <a:ext cx="8016951" cy="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49" tIns="54424" rIns="108849" bIns="54424"/>
          <a:lstStyle/>
          <a:p>
            <a:endParaRPr lang="ru-RU" sz="3810"/>
          </a:p>
        </p:txBody>
      </p:sp>
      <p:sp>
        <p:nvSpPr>
          <p:cNvPr id="44063" name="Line 31"/>
          <p:cNvSpPr>
            <a:spLocks noChangeShapeType="1"/>
          </p:cNvSpPr>
          <p:nvPr/>
        </p:nvSpPr>
        <p:spPr bwMode="auto">
          <a:xfrm>
            <a:off x="745" y="2521323"/>
            <a:ext cx="8016951" cy="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49" tIns="54424" rIns="108849" bIns="54424"/>
          <a:lstStyle/>
          <a:p>
            <a:endParaRPr lang="ru-RU" sz="3810"/>
          </a:p>
        </p:txBody>
      </p:sp>
      <p:sp>
        <p:nvSpPr>
          <p:cNvPr id="44065" name="Line 33"/>
          <p:cNvSpPr>
            <a:spLocks noChangeShapeType="1"/>
          </p:cNvSpPr>
          <p:nvPr/>
        </p:nvSpPr>
        <p:spPr bwMode="auto">
          <a:xfrm>
            <a:off x="37396" y="2924944"/>
            <a:ext cx="7943652" cy="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49" tIns="54424" rIns="108849" bIns="54424"/>
          <a:lstStyle/>
          <a:p>
            <a:endParaRPr lang="ru-RU" sz="3810"/>
          </a:p>
        </p:txBody>
      </p:sp>
      <p:sp>
        <p:nvSpPr>
          <p:cNvPr id="44066" name="Line 34"/>
          <p:cNvSpPr>
            <a:spLocks noChangeShapeType="1"/>
          </p:cNvSpPr>
          <p:nvPr/>
        </p:nvSpPr>
        <p:spPr bwMode="auto">
          <a:xfrm>
            <a:off x="105774" y="3284984"/>
            <a:ext cx="8016951" cy="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49" tIns="54424" rIns="108849" bIns="54424"/>
          <a:lstStyle/>
          <a:p>
            <a:endParaRPr lang="ru-RU" sz="3810"/>
          </a:p>
        </p:txBody>
      </p:sp>
      <p:sp>
        <p:nvSpPr>
          <p:cNvPr id="44067" name="Line 35"/>
          <p:cNvSpPr>
            <a:spLocks noChangeShapeType="1"/>
          </p:cNvSpPr>
          <p:nvPr/>
        </p:nvSpPr>
        <p:spPr bwMode="auto">
          <a:xfrm>
            <a:off x="746" y="3637709"/>
            <a:ext cx="8016951" cy="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49" tIns="54424" rIns="108849" bIns="54424"/>
          <a:lstStyle/>
          <a:p>
            <a:endParaRPr lang="ru-RU" sz="3810"/>
          </a:p>
        </p:txBody>
      </p:sp>
      <p:sp>
        <p:nvSpPr>
          <p:cNvPr id="44068" name="Line 36"/>
          <p:cNvSpPr>
            <a:spLocks noChangeShapeType="1"/>
          </p:cNvSpPr>
          <p:nvPr/>
        </p:nvSpPr>
        <p:spPr bwMode="auto">
          <a:xfrm flipV="1">
            <a:off x="0" y="4237739"/>
            <a:ext cx="7727751" cy="22317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49" tIns="54424" rIns="108849" bIns="54424"/>
          <a:lstStyle/>
          <a:p>
            <a:endParaRPr lang="ru-RU" sz="3810"/>
          </a:p>
        </p:txBody>
      </p:sp>
      <p:sp>
        <p:nvSpPr>
          <p:cNvPr id="44069" name="Line 37"/>
          <p:cNvSpPr>
            <a:spLocks noChangeShapeType="1"/>
          </p:cNvSpPr>
          <p:nvPr/>
        </p:nvSpPr>
        <p:spPr bwMode="auto">
          <a:xfrm>
            <a:off x="746" y="4552110"/>
            <a:ext cx="8016951" cy="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49" tIns="54424" rIns="108849" bIns="54424"/>
          <a:lstStyle/>
          <a:p>
            <a:endParaRPr lang="ru-RU" sz="3810"/>
          </a:p>
        </p:txBody>
      </p:sp>
      <p:sp>
        <p:nvSpPr>
          <p:cNvPr id="44070" name="Line 38"/>
          <p:cNvSpPr>
            <a:spLocks noChangeShapeType="1"/>
          </p:cNvSpPr>
          <p:nvPr/>
        </p:nvSpPr>
        <p:spPr bwMode="auto">
          <a:xfrm>
            <a:off x="746" y="4856910"/>
            <a:ext cx="8016951" cy="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49" tIns="54424" rIns="108849" bIns="54424"/>
          <a:lstStyle/>
          <a:p>
            <a:endParaRPr lang="ru-RU" sz="3810"/>
          </a:p>
        </p:txBody>
      </p:sp>
      <p:sp>
        <p:nvSpPr>
          <p:cNvPr id="44071" name="Line 39"/>
          <p:cNvSpPr>
            <a:spLocks noChangeShapeType="1"/>
          </p:cNvSpPr>
          <p:nvPr/>
        </p:nvSpPr>
        <p:spPr bwMode="auto">
          <a:xfrm>
            <a:off x="746" y="5161710"/>
            <a:ext cx="8016951" cy="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49" tIns="54424" rIns="108849" bIns="54424"/>
          <a:lstStyle/>
          <a:p>
            <a:endParaRPr lang="ru-RU" sz="3810"/>
          </a:p>
        </p:txBody>
      </p:sp>
      <p:sp>
        <p:nvSpPr>
          <p:cNvPr id="44072" name="Line 40"/>
          <p:cNvSpPr>
            <a:spLocks noChangeShapeType="1"/>
          </p:cNvSpPr>
          <p:nvPr/>
        </p:nvSpPr>
        <p:spPr bwMode="auto">
          <a:xfrm>
            <a:off x="746" y="5466511"/>
            <a:ext cx="8016951" cy="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49" tIns="54424" rIns="108849" bIns="54424"/>
          <a:lstStyle/>
          <a:p>
            <a:endParaRPr lang="ru-RU" sz="3810"/>
          </a:p>
        </p:txBody>
      </p:sp>
      <p:sp>
        <p:nvSpPr>
          <p:cNvPr id="44073" name="Line 41"/>
          <p:cNvSpPr>
            <a:spLocks noChangeShapeType="1"/>
          </p:cNvSpPr>
          <p:nvPr/>
        </p:nvSpPr>
        <p:spPr bwMode="auto">
          <a:xfrm>
            <a:off x="746" y="5771311"/>
            <a:ext cx="8016951" cy="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49" tIns="54424" rIns="108849" bIns="54424"/>
          <a:lstStyle/>
          <a:p>
            <a:endParaRPr lang="ru-RU" sz="3810"/>
          </a:p>
        </p:txBody>
      </p:sp>
      <p:sp>
        <p:nvSpPr>
          <p:cNvPr id="44074" name="Line 42"/>
          <p:cNvSpPr>
            <a:spLocks noChangeShapeType="1"/>
          </p:cNvSpPr>
          <p:nvPr/>
        </p:nvSpPr>
        <p:spPr bwMode="auto">
          <a:xfrm>
            <a:off x="746" y="6076111"/>
            <a:ext cx="8016951" cy="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49" tIns="54424" rIns="108849" bIns="54424"/>
          <a:lstStyle/>
          <a:p>
            <a:endParaRPr lang="ru-RU" sz="3810"/>
          </a:p>
        </p:txBody>
      </p:sp>
      <p:sp>
        <p:nvSpPr>
          <p:cNvPr id="44075" name="Line 43"/>
          <p:cNvSpPr>
            <a:spLocks noChangeShapeType="1"/>
          </p:cNvSpPr>
          <p:nvPr/>
        </p:nvSpPr>
        <p:spPr bwMode="auto">
          <a:xfrm>
            <a:off x="746" y="6380911"/>
            <a:ext cx="8016951" cy="0"/>
          </a:xfrm>
          <a:prstGeom prst="line">
            <a:avLst/>
          </a:prstGeom>
          <a:noFill/>
          <a:ln w="12700" cap="rnd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49" tIns="54424" rIns="108849" bIns="54424"/>
          <a:lstStyle/>
          <a:p>
            <a:endParaRPr lang="ru-RU" sz="3810"/>
          </a:p>
        </p:txBody>
      </p:sp>
      <p:sp>
        <p:nvSpPr>
          <p:cNvPr id="44076" name="Line 44"/>
          <p:cNvSpPr>
            <a:spLocks noChangeShapeType="1"/>
          </p:cNvSpPr>
          <p:nvPr/>
        </p:nvSpPr>
        <p:spPr bwMode="auto">
          <a:xfrm>
            <a:off x="239900" y="4237739"/>
            <a:ext cx="7487849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49" tIns="54424" rIns="108849" bIns="54424"/>
          <a:lstStyle/>
          <a:p>
            <a:endParaRPr lang="ru-RU" sz="3810"/>
          </a:p>
        </p:txBody>
      </p:sp>
      <p:sp>
        <p:nvSpPr>
          <p:cNvPr id="44085" name="Text Box 53"/>
          <p:cNvSpPr txBox="1">
            <a:spLocks noChangeArrowheads="1"/>
          </p:cNvSpPr>
          <p:nvPr/>
        </p:nvSpPr>
        <p:spPr bwMode="auto">
          <a:xfrm>
            <a:off x="3571070" y="4103541"/>
            <a:ext cx="439436" cy="631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849" tIns="54424" rIns="108849" bIns="54424">
            <a:spAutoFit/>
          </a:bodyPr>
          <a:lstStyle/>
          <a:p>
            <a:r>
              <a:rPr lang="en-US" sz="3387" b="1" dirty="0"/>
              <a:t>0</a:t>
            </a:r>
            <a:endParaRPr lang="ru-RU" sz="3387" b="1" dirty="0"/>
          </a:p>
        </p:txBody>
      </p:sp>
      <p:sp>
        <p:nvSpPr>
          <p:cNvPr id="44090" name="Oval 58"/>
          <p:cNvSpPr>
            <a:spLocks noChangeArrowheads="1"/>
          </p:cNvSpPr>
          <p:nvPr/>
        </p:nvSpPr>
        <p:spPr bwMode="auto">
          <a:xfrm>
            <a:off x="3888589" y="4167935"/>
            <a:ext cx="190476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849" tIns="54424" rIns="108849" bIns="54424" anchor="ctr"/>
          <a:lstStyle/>
          <a:p>
            <a:endParaRPr lang="ru-RU" sz="3810"/>
          </a:p>
        </p:txBody>
      </p:sp>
      <p:graphicFrame>
        <p:nvGraphicFramePr>
          <p:cNvPr id="44093" name="Object 61"/>
          <p:cNvGraphicFramePr>
            <a:graphicFrameLocks noChangeAspect="1"/>
          </p:cNvGraphicFramePr>
          <p:nvPr>
            <p:extLst/>
          </p:nvPr>
        </p:nvGraphicFramePr>
        <p:xfrm>
          <a:off x="10534716" y="5729002"/>
          <a:ext cx="362893" cy="514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34716" y="5729002"/>
                        <a:ext cx="362893" cy="5140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94" name="Oval 62"/>
          <p:cNvSpPr>
            <a:spLocks noChangeArrowheads="1"/>
          </p:cNvSpPr>
          <p:nvPr/>
        </p:nvSpPr>
        <p:spPr bwMode="auto">
          <a:xfrm>
            <a:off x="3888589" y="4167935"/>
            <a:ext cx="190476" cy="142875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849" tIns="54424" rIns="108849" bIns="54424" anchor="ctr"/>
          <a:lstStyle/>
          <a:p>
            <a:endParaRPr lang="ru-RU" sz="3810"/>
          </a:p>
        </p:txBody>
      </p:sp>
      <p:sp>
        <p:nvSpPr>
          <p:cNvPr id="44095" name="Line 63"/>
          <p:cNvSpPr>
            <a:spLocks noChangeShapeType="1"/>
          </p:cNvSpPr>
          <p:nvPr/>
        </p:nvSpPr>
        <p:spPr bwMode="auto">
          <a:xfrm flipV="1">
            <a:off x="3983825" y="1575547"/>
            <a:ext cx="0" cy="5113339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49" tIns="54424" rIns="108849" bIns="54424"/>
          <a:lstStyle/>
          <a:p>
            <a:endParaRPr lang="ru-RU" sz="3810"/>
          </a:p>
        </p:txBody>
      </p:sp>
      <p:sp>
        <p:nvSpPr>
          <p:cNvPr id="44096" name="Text Box 64"/>
          <p:cNvSpPr txBox="1">
            <a:spLocks noChangeArrowheads="1"/>
          </p:cNvSpPr>
          <p:nvPr/>
        </p:nvSpPr>
        <p:spPr bwMode="auto">
          <a:xfrm>
            <a:off x="7632513" y="4383835"/>
            <a:ext cx="381728" cy="5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849" tIns="54424" rIns="108849" bIns="54424">
            <a:spAutoFit/>
          </a:bodyPr>
          <a:lstStyle/>
          <a:p>
            <a:r>
              <a:rPr lang="ru-RU" sz="2752" b="1"/>
              <a:t>х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157223" y="2484244"/>
            <a:ext cx="408783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OX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abssisa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OY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ordinata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koordinata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boshi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object 2"/>
          <p:cNvSpPr/>
          <p:nvPr/>
        </p:nvSpPr>
        <p:spPr>
          <a:xfrm>
            <a:off x="-7619" y="-20208"/>
            <a:ext cx="12199619" cy="120731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Koordinatalar</a:t>
            </a:r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sistemasi</a:t>
            </a:r>
            <a:endParaRPr lang="ru-RU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object 2"/>
          <p:cNvSpPr/>
          <p:nvPr/>
        </p:nvSpPr>
        <p:spPr>
          <a:xfrm>
            <a:off x="-27709" y="19931"/>
            <a:ext cx="12199619" cy="120731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Koordinatalar</a:t>
            </a:r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sistemasi</a:t>
            </a:r>
            <a:endParaRPr lang="ru-RU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angle 6"/>
          <p:cNvSpPr>
            <a:spLocks noChangeArrowheads="1"/>
          </p:cNvSpPr>
          <p:nvPr/>
        </p:nvSpPr>
        <p:spPr bwMode="auto">
          <a:xfrm>
            <a:off x="4311641" y="2600818"/>
            <a:ext cx="3083934" cy="1371614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8849" tIns="54424" rIns="108849" bIns="54424" anchor="ctr"/>
          <a:lstStyle/>
          <a:p>
            <a:pPr algn="ctr"/>
            <a:endParaRPr lang="en-US" altLang="ru-RU" sz="1693" dirty="0">
              <a:latin typeface="Times New Roman" pitchFamily="18" charset="0"/>
            </a:endParaRPr>
          </a:p>
          <a:p>
            <a:pPr algn="ctr"/>
            <a:endParaRPr lang="en-US" altLang="ru-RU" sz="1693" dirty="0">
              <a:latin typeface="Times New Roman" pitchFamily="18" charset="0"/>
            </a:endParaRPr>
          </a:p>
          <a:p>
            <a:pPr algn="ctr"/>
            <a:r>
              <a:rPr lang="en-US" altLang="ru-RU" sz="3810" dirty="0">
                <a:latin typeface="Times New Roman" pitchFamily="18" charset="0"/>
              </a:rPr>
              <a:t>I </a:t>
            </a:r>
            <a:r>
              <a:rPr lang="en-US" altLang="ru-RU" sz="3810" dirty="0" err="1" smtClean="0">
                <a:latin typeface="Times New Roman" pitchFamily="18" charset="0"/>
              </a:rPr>
              <a:t>chorak</a:t>
            </a:r>
            <a:endParaRPr lang="en-US" altLang="ru-RU" sz="3810" dirty="0">
              <a:latin typeface="Times New Roman" pitchFamily="18" charset="0"/>
            </a:endParaRPr>
          </a:p>
          <a:p>
            <a:pPr algn="ctr"/>
            <a:r>
              <a:rPr lang="en-US" altLang="ru-RU" sz="3810" dirty="0">
                <a:latin typeface="Times New Roman" pitchFamily="18" charset="0"/>
              </a:rPr>
              <a:t>( + ;+ )</a:t>
            </a:r>
            <a:endParaRPr lang="ru-RU" altLang="ru-RU" sz="3810" dirty="0">
              <a:latin typeface="Times New Roman" pitchFamily="18" charset="0"/>
            </a:endParaRPr>
          </a:p>
          <a:p>
            <a:pPr algn="ctr"/>
            <a:endParaRPr lang="ru-RU" altLang="ru-RU" sz="3810" dirty="0">
              <a:latin typeface="Times New Roman" pitchFamily="18" charset="0"/>
            </a:endParaRPr>
          </a:p>
        </p:txBody>
      </p:sp>
      <p:sp>
        <p:nvSpPr>
          <p:cNvPr id="61" name="Rectangle 7"/>
          <p:cNvSpPr>
            <a:spLocks noChangeArrowheads="1"/>
          </p:cNvSpPr>
          <p:nvPr/>
        </p:nvSpPr>
        <p:spPr bwMode="auto">
          <a:xfrm>
            <a:off x="433941" y="2431254"/>
            <a:ext cx="2826747" cy="149851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8849" tIns="54424" rIns="108849" bIns="54424" anchor="ctr"/>
          <a:lstStyle/>
          <a:p>
            <a:pPr algn="ctr"/>
            <a:endParaRPr lang="en-US" altLang="ru-RU" sz="1693" dirty="0">
              <a:latin typeface="Times New Roman" pitchFamily="18" charset="0"/>
            </a:endParaRPr>
          </a:p>
          <a:p>
            <a:pPr algn="ctr"/>
            <a:endParaRPr lang="en-US" altLang="ru-RU" sz="1693" dirty="0">
              <a:latin typeface="Times New Roman" pitchFamily="18" charset="0"/>
            </a:endParaRPr>
          </a:p>
          <a:p>
            <a:pPr algn="ctr"/>
            <a:r>
              <a:rPr lang="en-US" altLang="ru-RU" sz="3810" dirty="0">
                <a:latin typeface="Times New Roman" pitchFamily="18" charset="0"/>
              </a:rPr>
              <a:t>II </a:t>
            </a:r>
            <a:r>
              <a:rPr lang="en-US" altLang="ru-RU" sz="3810" dirty="0" err="1" smtClean="0">
                <a:latin typeface="Times New Roman" pitchFamily="18" charset="0"/>
              </a:rPr>
              <a:t>chorak</a:t>
            </a:r>
            <a:endParaRPr lang="en-US" altLang="ru-RU" sz="3810" dirty="0">
              <a:latin typeface="Times New Roman" pitchFamily="18" charset="0"/>
            </a:endParaRPr>
          </a:p>
          <a:p>
            <a:pPr algn="ctr"/>
            <a:r>
              <a:rPr lang="en-US" altLang="ru-RU" sz="3810" dirty="0">
                <a:latin typeface="Times New Roman" pitchFamily="18" charset="0"/>
              </a:rPr>
              <a:t>( - ; + )</a:t>
            </a:r>
            <a:endParaRPr lang="ru-RU" altLang="ru-RU" sz="3810" dirty="0">
              <a:latin typeface="Times New Roman" pitchFamily="18" charset="0"/>
            </a:endParaRPr>
          </a:p>
          <a:p>
            <a:pPr algn="ctr"/>
            <a:endParaRPr lang="ru-RU" altLang="ru-RU" sz="3810" dirty="0">
              <a:latin typeface="Times New Roman" pitchFamily="18" charset="0"/>
            </a:endParaRPr>
          </a:p>
        </p:txBody>
      </p:sp>
      <p:sp>
        <p:nvSpPr>
          <p:cNvPr id="62" name="Rectangle 8"/>
          <p:cNvSpPr>
            <a:spLocks noChangeArrowheads="1"/>
          </p:cNvSpPr>
          <p:nvPr/>
        </p:nvSpPr>
        <p:spPr bwMode="auto">
          <a:xfrm>
            <a:off x="435248" y="4579064"/>
            <a:ext cx="2825440" cy="1517484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8849" tIns="54424" rIns="108849" bIns="54424" anchor="ctr"/>
          <a:lstStyle/>
          <a:p>
            <a:pPr algn="ctr"/>
            <a:endParaRPr lang="en-US" altLang="ru-RU" sz="1693" dirty="0">
              <a:latin typeface="Times New Roman" pitchFamily="18" charset="0"/>
            </a:endParaRPr>
          </a:p>
          <a:p>
            <a:pPr algn="ctr"/>
            <a:endParaRPr lang="en-US" altLang="ru-RU" sz="1693" dirty="0">
              <a:latin typeface="Times New Roman" pitchFamily="18" charset="0"/>
            </a:endParaRPr>
          </a:p>
          <a:p>
            <a:pPr algn="ctr"/>
            <a:r>
              <a:rPr lang="en-US" altLang="ru-RU" sz="3810" dirty="0">
                <a:latin typeface="Times New Roman" pitchFamily="18" charset="0"/>
              </a:rPr>
              <a:t>III </a:t>
            </a:r>
            <a:r>
              <a:rPr lang="en-US" altLang="ru-RU" sz="3810" dirty="0" err="1" smtClean="0">
                <a:latin typeface="Times New Roman" pitchFamily="18" charset="0"/>
              </a:rPr>
              <a:t>chorak</a:t>
            </a:r>
            <a:endParaRPr lang="en-US" altLang="ru-RU" sz="3810" dirty="0">
              <a:latin typeface="Times New Roman" pitchFamily="18" charset="0"/>
            </a:endParaRPr>
          </a:p>
          <a:p>
            <a:pPr algn="ctr"/>
            <a:r>
              <a:rPr lang="ru-RU" altLang="ru-RU" sz="3810" dirty="0">
                <a:latin typeface="Times New Roman" pitchFamily="18" charset="0"/>
              </a:rPr>
              <a:t>(</a:t>
            </a:r>
            <a:r>
              <a:rPr lang="en-US" altLang="ru-RU" sz="3810" dirty="0">
                <a:latin typeface="Times New Roman" pitchFamily="18" charset="0"/>
              </a:rPr>
              <a:t> - </a:t>
            </a:r>
            <a:r>
              <a:rPr lang="ru-RU" altLang="ru-RU" sz="3810" dirty="0">
                <a:latin typeface="Times New Roman" pitchFamily="18" charset="0"/>
              </a:rPr>
              <a:t>;</a:t>
            </a:r>
            <a:r>
              <a:rPr lang="en-US" altLang="ru-RU" sz="3810" dirty="0">
                <a:latin typeface="Times New Roman" pitchFamily="18" charset="0"/>
              </a:rPr>
              <a:t> - </a:t>
            </a:r>
            <a:r>
              <a:rPr lang="ru-RU" altLang="ru-RU" sz="3810" dirty="0">
                <a:latin typeface="Times New Roman" pitchFamily="18" charset="0"/>
              </a:rPr>
              <a:t>)</a:t>
            </a:r>
          </a:p>
          <a:p>
            <a:pPr algn="ctr"/>
            <a:endParaRPr lang="ru-RU" altLang="ru-RU" sz="3810" dirty="0">
              <a:latin typeface="Times New Roman" pitchFamily="18" charset="0"/>
            </a:endParaRPr>
          </a:p>
        </p:txBody>
      </p:sp>
      <p:sp>
        <p:nvSpPr>
          <p:cNvPr id="63" name="Rectangle 9"/>
          <p:cNvSpPr>
            <a:spLocks noChangeArrowheads="1"/>
          </p:cNvSpPr>
          <p:nvPr/>
        </p:nvSpPr>
        <p:spPr bwMode="auto">
          <a:xfrm>
            <a:off x="4433934" y="4542624"/>
            <a:ext cx="2962407" cy="1530311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8849" tIns="54424" rIns="108849" bIns="54424" anchor="ctr"/>
          <a:lstStyle/>
          <a:p>
            <a:pPr algn="ctr"/>
            <a:endParaRPr lang="en-US" altLang="ru-RU" sz="1693" dirty="0">
              <a:latin typeface="Times New Roman" pitchFamily="18" charset="0"/>
            </a:endParaRPr>
          </a:p>
          <a:p>
            <a:pPr algn="ctr"/>
            <a:endParaRPr lang="en-US" altLang="ru-RU" sz="1693" dirty="0">
              <a:latin typeface="Times New Roman" pitchFamily="18" charset="0"/>
            </a:endParaRPr>
          </a:p>
          <a:p>
            <a:pPr algn="ctr"/>
            <a:endParaRPr lang="en-US" altLang="ru-RU" sz="1693" dirty="0">
              <a:latin typeface="Times New Roman" pitchFamily="18" charset="0"/>
            </a:endParaRPr>
          </a:p>
          <a:p>
            <a:pPr algn="ctr"/>
            <a:endParaRPr lang="en-US" altLang="ru-RU" sz="3810" dirty="0" smtClean="0">
              <a:latin typeface="Times New Roman" pitchFamily="18" charset="0"/>
            </a:endParaRPr>
          </a:p>
          <a:p>
            <a:pPr algn="ctr"/>
            <a:r>
              <a:rPr lang="en-US" altLang="ru-RU" sz="3810" dirty="0" smtClean="0">
                <a:latin typeface="Times New Roman" pitchFamily="18" charset="0"/>
              </a:rPr>
              <a:t>IV </a:t>
            </a:r>
            <a:r>
              <a:rPr lang="en-US" altLang="ru-RU" sz="3810" dirty="0" err="1" smtClean="0">
                <a:latin typeface="Times New Roman" pitchFamily="18" charset="0"/>
              </a:rPr>
              <a:t>chorak</a:t>
            </a:r>
            <a:endParaRPr lang="ru-RU" altLang="ru-RU" sz="3810" dirty="0">
              <a:latin typeface="Times New Roman" pitchFamily="18" charset="0"/>
            </a:endParaRPr>
          </a:p>
          <a:p>
            <a:pPr algn="ctr"/>
            <a:r>
              <a:rPr lang="ru-RU" altLang="ru-RU" sz="3810" dirty="0">
                <a:latin typeface="Times New Roman" pitchFamily="18" charset="0"/>
              </a:rPr>
              <a:t>(</a:t>
            </a:r>
            <a:r>
              <a:rPr lang="en-US" altLang="ru-RU" sz="3810" dirty="0">
                <a:latin typeface="Times New Roman" pitchFamily="18" charset="0"/>
              </a:rPr>
              <a:t> </a:t>
            </a:r>
            <a:r>
              <a:rPr lang="ru-RU" altLang="ru-RU" sz="3810" dirty="0" smtClean="0">
                <a:latin typeface="Times New Roman" pitchFamily="18" charset="0"/>
              </a:rPr>
              <a:t>+</a:t>
            </a:r>
            <a:r>
              <a:rPr lang="en-US" altLang="ru-RU" sz="3810" dirty="0" smtClean="0">
                <a:latin typeface="Times New Roman" pitchFamily="18" charset="0"/>
              </a:rPr>
              <a:t> </a:t>
            </a:r>
            <a:r>
              <a:rPr lang="ru-RU" altLang="ru-RU" sz="3810" dirty="0">
                <a:latin typeface="Times New Roman" pitchFamily="18" charset="0"/>
              </a:rPr>
              <a:t>;</a:t>
            </a:r>
            <a:r>
              <a:rPr lang="en-US" altLang="ru-RU" sz="3810" dirty="0">
                <a:latin typeface="Times New Roman" pitchFamily="18" charset="0"/>
              </a:rPr>
              <a:t> - </a:t>
            </a:r>
            <a:r>
              <a:rPr lang="ru-RU" altLang="ru-RU" sz="3810" dirty="0">
                <a:latin typeface="Times New Roman" pitchFamily="18" charset="0"/>
              </a:rPr>
              <a:t>)</a:t>
            </a:r>
          </a:p>
          <a:p>
            <a:pPr algn="ctr"/>
            <a:endParaRPr lang="ru-RU" altLang="ru-RU" sz="3810" dirty="0">
              <a:latin typeface="Times New Roman" pitchFamily="18" charset="0"/>
            </a:endParaRPr>
          </a:p>
          <a:p>
            <a:pPr algn="ctr"/>
            <a:endParaRPr lang="ru-RU" altLang="ru-RU" sz="3810" dirty="0">
              <a:latin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882782" y="2435660"/>
            <a:ext cx="265591" cy="239724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6015577" y="2726484"/>
            <a:ext cx="1" cy="1435142"/>
          </a:xfrm>
          <a:prstGeom prst="line">
            <a:avLst/>
          </a:prstGeom>
          <a:ln w="571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H="1">
            <a:off x="4001424" y="2541759"/>
            <a:ext cx="1856628" cy="9382"/>
          </a:xfrm>
          <a:prstGeom prst="line">
            <a:avLst/>
          </a:prstGeom>
          <a:ln w="571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48373" y="1999317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A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439997" y="2018469"/>
            <a:ext cx="10021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(x; y)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372333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0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0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0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0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0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0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0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0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44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0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0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0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0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0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0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0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0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440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4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4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4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4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4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4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3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"/>
                            </p:stCondLst>
                            <p:childTnLst>
                              <p:par>
                                <p:cTn id="12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3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nimBg="1"/>
      <p:bldP spid="44034" grpId="1" animBg="1"/>
      <p:bldP spid="44037" grpId="0"/>
      <p:bldP spid="44076" grpId="0" animBg="1"/>
      <p:bldP spid="44085" grpId="0"/>
      <p:bldP spid="44090" grpId="0" animBg="1"/>
      <p:bldP spid="44090" grpId="1" animBg="1"/>
      <p:bldP spid="44094" grpId="0" animBg="1"/>
      <p:bldP spid="44094" grpId="1" animBg="1"/>
      <p:bldP spid="44095" grpId="0" animBg="1"/>
      <p:bldP spid="44096" grpId="0"/>
      <p:bldP spid="60" grpId="0" animBg="1" autoUpdateAnimBg="0"/>
      <p:bldP spid="61" grpId="0" animBg="1" autoUpdateAnimBg="0"/>
      <p:bldP spid="62" grpId="0" animBg="1" autoUpdateAnimBg="0"/>
      <p:bldP spid="63" grpId="0" animBg="1" autoUpdateAnimBg="0"/>
      <p:bldP spid="4" grpId="0" animBg="1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-27709" y="19931"/>
            <a:ext cx="12199619" cy="120731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Koordinatalar</a:t>
            </a:r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sistemasi</a:t>
            </a:r>
            <a:endParaRPr lang="ru-RU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 flipV="1">
            <a:off x="6647212" y="1821541"/>
            <a:ext cx="30410" cy="511138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4439816" y="4533261"/>
            <a:ext cx="5169876" cy="170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319847" y="4370308"/>
            <a:ext cx="11723" cy="2457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954078" y="4416031"/>
            <a:ext cx="11723" cy="2457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8589785" y="4410390"/>
            <a:ext cx="11723" cy="2457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066664" y="4410390"/>
            <a:ext cx="11723" cy="2457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429032" y="4410390"/>
            <a:ext cx="11723" cy="2457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835526" y="4404341"/>
            <a:ext cx="11723" cy="2457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532385" y="2789421"/>
            <a:ext cx="281353" cy="117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6503078" y="2214988"/>
            <a:ext cx="281353" cy="117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519632" y="3413649"/>
            <a:ext cx="23349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573416" y="3961731"/>
            <a:ext cx="17970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573415" y="5087149"/>
            <a:ext cx="281353" cy="117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199410" y="465322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7843927" y="4599978"/>
            <a:ext cx="5818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2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6897724" y="3777065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 flipH="1">
            <a:off x="6184994" y="4837978"/>
            <a:ext cx="5994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-1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5842163" y="4658953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-1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6824161" y="3228983"/>
            <a:ext cx="3340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6843217" y="261056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6824161" y="200098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8411764" y="4603157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5296461" y="4661939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-2</a:t>
            </a: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4685993" y="4616050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-3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6104900" y="3908268"/>
            <a:ext cx="4972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O</a:t>
            </a:r>
            <a:endParaRPr lang="ru-RU" sz="3600" b="1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9260538" y="3976848"/>
            <a:ext cx="401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6172968" y="1688863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H="1" flipV="1">
            <a:off x="7912809" y="2226711"/>
            <a:ext cx="39678" cy="2376447"/>
          </a:xfrm>
          <a:prstGeom prst="line">
            <a:avLst/>
          </a:prstGeom>
          <a:ln w="571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6763028" y="2214988"/>
            <a:ext cx="1113637" cy="0"/>
          </a:xfrm>
          <a:prstGeom prst="line">
            <a:avLst/>
          </a:prstGeom>
          <a:ln w="571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9613" y="1919695"/>
                <a:ext cx="6742473" cy="42165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 (2; 4)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2,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𝒚</m:t>
                        </m:r>
                      </m:e>
                      <m:sub>
                        <m:r>
                          <a:rPr lang="en-US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4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 (1; -2)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b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1,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𝒚</m:t>
                        </m:r>
                      </m:e>
                      <m:sub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-2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 (0;0)</a:t>
                </a:r>
                <a:endParaRPr lang="en-US" sz="3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endParaRPr lang="en-US" sz="4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613" y="1919695"/>
                <a:ext cx="6742473" cy="4216539"/>
              </a:xfrm>
              <a:prstGeom prst="rect">
                <a:avLst/>
              </a:prstGeom>
              <a:blipFill rotWithShape="0">
                <a:blip r:embed="rId2"/>
                <a:stretch>
                  <a:fillRect l="-28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Прямая соединительная линия 51"/>
          <p:cNvCxnSpPr/>
          <p:nvPr/>
        </p:nvCxnSpPr>
        <p:spPr>
          <a:xfrm>
            <a:off x="6532384" y="5680833"/>
            <a:ext cx="281353" cy="117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282655" y="5529093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</a:t>
            </a:r>
            <a:endParaRPr lang="ru-RU" dirty="0"/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H="1" flipV="1">
            <a:off x="7314770" y="4526928"/>
            <a:ext cx="47761" cy="1206113"/>
          </a:xfrm>
          <a:prstGeom prst="line">
            <a:avLst/>
          </a:prstGeom>
          <a:ln w="571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V="1">
            <a:off x="6631337" y="5692556"/>
            <a:ext cx="640770" cy="21203"/>
          </a:xfrm>
          <a:prstGeom prst="line">
            <a:avLst/>
          </a:prstGeom>
          <a:ln w="571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449034" y="3802246"/>
            <a:ext cx="48603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dirty="0" smtClean="0">
                <a:solidFill>
                  <a:srgbClr val="7A0000"/>
                </a:solidFill>
              </a:rPr>
              <a:t>∙</a:t>
            </a:r>
            <a:endParaRPr lang="ru-RU" sz="8800" b="1" dirty="0">
              <a:solidFill>
                <a:srgbClr val="7A0000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7669680" y="1516693"/>
            <a:ext cx="45878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dirty="0" smtClean="0"/>
              <a:t>∙</a:t>
            </a:r>
            <a:endParaRPr lang="ru-RU" sz="8000" b="1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7114748" y="5019113"/>
            <a:ext cx="45878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dirty="0"/>
              <a:t>∙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83287" y="5261938"/>
            <a:ext cx="1467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B(1;-2)</a:t>
            </a:r>
            <a:endParaRPr lang="ru-RU" sz="36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8029065" y="1637576"/>
            <a:ext cx="13484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A(2;</a:t>
            </a:r>
            <a:r>
              <a:rPr lang="ru-RU" sz="3600" b="1" dirty="0" smtClean="0"/>
              <a:t>4</a:t>
            </a:r>
            <a:r>
              <a:rPr lang="en-US" sz="3600" b="1" dirty="0" smtClean="0"/>
              <a:t>)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550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8" grpId="0"/>
      <p:bldP spid="39" grpId="0"/>
      <p:bldP spid="41" grpId="0"/>
      <p:bldP spid="43" grpId="0"/>
      <p:bldP spid="44" grpId="0"/>
      <p:bldP spid="45" grpId="0"/>
      <p:bldP spid="48" grpId="0"/>
      <p:bldP spid="49" grpId="0"/>
      <p:bldP spid="50" grpId="0"/>
      <p:bldP spid="25" grpId="0"/>
      <p:bldP spid="68" grpId="0"/>
      <p:bldP spid="6" grpId="0"/>
      <p:bldP spid="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4"/>
          <p:cNvSpPr>
            <a:spLocks noChangeShapeType="1"/>
          </p:cNvSpPr>
          <p:nvPr/>
        </p:nvSpPr>
        <p:spPr bwMode="auto">
          <a:xfrm flipV="1">
            <a:off x="2946786" y="1676400"/>
            <a:ext cx="0" cy="42672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08849" tIns="54424" rIns="108849" bIns="54424" anchor="ctr"/>
          <a:lstStyle/>
          <a:p>
            <a:endParaRPr lang="ru-RU" sz="3810"/>
          </a:p>
        </p:txBody>
      </p:sp>
      <p:sp>
        <p:nvSpPr>
          <p:cNvPr id="8195" name="Line 5"/>
          <p:cNvSpPr>
            <a:spLocks noChangeShapeType="1"/>
          </p:cNvSpPr>
          <p:nvPr/>
        </p:nvSpPr>
        <p:spPr bwMode="auto">
          <a:xfrm>
            <a:off x="305509" y="4114801"/>
            <a:ext cx="589207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08849" tIns="54424" rIns="108849" bIns="54424" anchor="ctr"/>
          <a:lstStyle/>
          <a:p>
            <a:endParaRPr lang="ru-RU" sz="3810"/>
          </a:p>
        </p:txBody>
      </p:sp>
      <p:sp>
        <p:nvSpPr>
          <p:cNvPr id="8200" name="Rectangle 16"/>
          <p:cNvSpPr>
            <a:spLocks noChangeArrowheads="1"/>
          </p:cNvSpPr>
          <p:nvPr/>
        </p:nvSpPr>
        <p:spPr bwMode="auto">
          <a:xfrm>
            <a:off x="2540436" y="1676399"/>
            <a:ext cx="203175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8849" tIns="54424" rIns="108849" bIns="54424" anchor="ctr"/>
          <a:lstStyle/>
          <a:p>
            <a:pPr algn="ctr"/>
            <a:r>
              <a:rPr lang="en-US" altLang="ru-RU" sz="3810" i="1">
                <a:latin typeface="Times New Roman" pitchFamily="18" charset="0"/>
              </a:rPr>
              <a:t>y</a:t>
            </a:r>
            <a:endParaRPr lang="ru-RU" altLang="ru-RU" sz="3810" i="1">
              <a:latin typeface="Times New Roman" pitchFamily="18" charset="0"/>
            </a:endParaRPr>
          </a:p>
        </p:txBody>
      </p:sp>
      <p:sp>
        <p:nvSpPr>
          <p:cNvPr id="8201" name="Rectangle 17"/>
          <p:cNvSpPr>
            <a:spLocks noChangeArrowheads="1"/>
          </p:cNvSpPr>
          <p:nvPr/>
        </p:nvSpPr>
        <p:spPr bwMode="auto">
          <a:xfrm>
            <a:off x="5994413" y="4343401"/>
            <a:ext cx="304762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8849" tIns="54424" rIns="108849" bIns="54424" anchor="ctr"/>
          <a:lstStyle/>
          <a:p>
            <a:pPr algn="ctr"/>
            <a:r>
              <a:rPr lang="en-US" altLang="ru-RU" sz="3810" i="1">
                <a:latin typeface="Times New Roman" pitchFamily="18" charset="0"/>
              </a:rPr>
              <a:t>x</a:t>
            </a:r>
            <a:endParaRPr lang="ru-RU" altLang="ru-RU" sz="3810" i="1">
              <a:latin typeface="Times New Roman" pitchFamily="18" charset="0"/>
            </a:endParaRPr>
          </a:p>
        </p:txBody>
      </p:sp>
      <p:sp>
        <p:nvSpPr>
          <p:cNvPr id="8202" name="Rectangle 18"/>
          <p:cNvSpPr>
            <a:spLocks noChangeArrowheads="1"/>
          </p:cNvSpPr>
          <p:nvPr/>
        </p:nvSpPr>
        <p:spPr bwMode="auto">
          <a:xfrm>
            <a:off x="3048375" y="4191002"/>
            <a:ext cx="101587" cy="76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8849" tIns="54424" rIns="108849" bIns="54424" anchor="ctr"/>
          <a:lstStyle/>
          <a:p>
            <a:pPr algn="ctr"/>
            <a:r>
              <a:rPr lang="en-US" altLang="ru-RU" sz="3810">
                <a:latin typeface="Times New Roman" pitchFamily="18" charset="0"/>
              </a:rPr>
              <a:t>o</a:t>
            </a:r>
            <a:endParaRPr lang="ru-RU" altLang="ru-RU" sz="3810">
              <a:latin typeface="Times New Roman" pitchFamily="18" charset="0"/>
            </a:endParaRP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6851561" y="1039809"/>
            <a:ext cx="4653980" cy="2041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49" tIns="54424" rIns="108849" bIns="54424">
            <a:spAutoFit/>
          </a:bodyPr>
          <a:lstStyle>
            <a:lvl1pPr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latin typeface="Arial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2752" b="1" dirty="0" smtClean="0">
                <a:solidFill>
                  <a:schemeClr val="tx1"/>
                </a:solidFill>
              </a:rPr>
              <a:t> </a:t>
            </a:r>
            <a:endParaRPr lang="ru-RU" altLang="ru-RU" sz="2752" b="1" dirty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r>
              <a:rPr lang="ru-RU" altLang="ru-RU" sz="2800" b="1" dirty="0">
                <a:solidFill>
                  <a:schemeClr val="tx1"/>
                </a:solidFill>
              </a:rPr>
              <a:t>а) </a:t>
            </a:r>
            <a:r>
              <a:rPr lang="en-US" altLang="ru-RU" sz="2800" b="1" dirty="0" err="1" smtClean="0">
                <a:solidFill>
                  <a:schemeClr val="tx1"/>
                </a:solidFill>
              </a:rPr>
              <a:t>absissa</a:t>
            </a:r>
            <a:r>
              <a:rPr lang="en-US" altLang="ru-RU" sz="2800" b="1" dirty="0" smtClean="0">
                <a:solidFill>
                  <a:schemeClr val="tx1"/>
                </a:solidFill>
              </a:rPr>
              <a:t> </a:t>
            </a:r>
            <a:r>
              <a:rPr lang="en-US" altLang="ru-RU" sz="2800" b="1" dirty="0" err="1" smtClean="0">
                <a:solidFill>
                  <a:schemeClr val="tx1"/>
                </a:solidFill>
              </a:rPr>
              <a:t>o‘qida</a:t>
            </a:r>
            <a:r>
              <a:rPr lang="en-US" altLang="ru-RU" sz="2800" b="1" dirty="0" smtClean="0">
                <a:solidFill>
                  <a:schemeClr val="tx1"/>
                </a:solidFill>
              </a:rPr>
              <a:t> </a:t>
            </a:r>
            <a:r>
              <a:rPr lang="en-US" altLang="ru-RU" sz="2800" b="1" dirty="0" err="1" smtClean="0">
                <a:solidFill>
                  <a:schemeClr val="tx1"/>
                </a:solidFill>
              </a:rPr>
              <a:t>yotgan</a:t>
            </a:r>
            <a:r>
              <a:rPr lang="en-US" altLang="ru-RU" sz="2800" b="1" dirty="0" smtClean="0">
                <a:solidFill>
                  <a:schemeClr val="tx1"/>
                </a:solidFill>
              </a:rPr>
              <a:t> </a:t>
            </a:r>
            <a:r>
              <a:rPr lang="en-US" altLang="ru-RU" sz="2800" b="1" dirty="0" err="1" smtClean="0">
                <a:solidFill>
                  <a:schemeClr val="tx1"/>
                </a:solidFill>
              </a:rPr>
              <a:t>nuqtaning</a:t>
            </a:r>
            <a:r>
              <a:rPr lang="en-US" altLang="ru-RU" sz="2800" b="1" dirty="0" smtClean="0">
                <a:solidFill>
                  <a:schemeClr val="tx1"/>
                </a:solidFill>
              </a:rPr>
              <a:t> </a:t>
            </a:r>
            <a:r>
              <a:rPr lang="en-US" altLang="ru-RU" sz="2800" b="1" dirty="0" err="1" smtClean="0">
                <a:solidFill>
                  <a:schemeClr val="tx1"/>
                </a:solidFill>
              </a:rPr>
              <a:t>ordinatasi</a:t>
            </a:r>
            <a:r>
              <a:rPr lang="en-US" altLang="ru-RU" sz="2800" b="1" dirty="0" smtClean="0">
                <a:solidFill>
                  <a:schemeClr val="tx1"/>
                </a:solidFill>
              </a:rPr>
              <a:t> </a:t>
            </a:r>
            <a:r>
              <a:rPr lang="en-US" altLang="ru-RU" sz="2800" b="1" dirty="0" err="1" smtClean="0">
                <a:solidFill>
                  <a:schemeClr val="tx1"/>
                </a:solidFill>
              </a:rPr>
              <a:t>nolga</a:t>
            </a:r>
            <a:r>
              <a:rPr lang="en-US" altLang="ru-RU" sz="2800" b="1" dirty="0" smtClean="0">
                <a:solidFill>
                  <a:schemeClr val="tx1"/>
                </a:solidFill>
              </a:rPr>
              <a:t> </a:t>
            </a:r>
            <a:r>
              <a:rPr lang="en-US" altLang="ru-RU" sz="2800" b="1" dirty="0" err="1" smtClean="0">
                <a:solidFill>
                  <a:schemeClr val="tx1"/>
                </a:solidFill>
              </a:rPr>
              <a:t>tengdir</a:t>
            </a:r>
            <a:r>
              <a:rPr lang="en-US" altLang="ru-RU" sz="2800" b="1" dirty="0" smtClean="0">
                <a:solidFill>
                  <a:schemeClr val="tx1"/>
                </a:solidFill>
              </a:rPr>
              <a:t> </a:t>
            </a:r>
            <a:r>
              <a:rPr lang="ru-RU" altLang="ru-RU" sz="2800" b="1" dirty="0" smtClean="0">
                <a:solidFill>
                  <a:schemeClr val="tx1"/>
                </a:solidFill>
              </a:rPr>
              <a:t>;</a:t>
            </a:r>
            <a:endParaRPr lang="ru-RU" altLang="ru-RU" sz="2800" b="1" dirty="0">
              <a:solidFill>
                <a:schemeClr val="tx1"/>
              </a:solidFill>
            </a:endParaRP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6861614" y="3565915"/>
            <a:ext cx="4366148" cy="1402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49" tIns="54424" rIns="108849" bIns="54424">
            <a:spAutoFit/>
          </a:bodyPr>
          <a:lstStyle>
            <a:lvl1pPr>
              <a:defRPr sz="3000">
                <a:solidFill>
                  <a:schemeClr val="tx2"/>
                </a:solidFill>
                <a:latin typeface="Arial" charset="0"/>
              </a:defRPr>
            </a:lvl1pPr>
            <a:lvl2pPr>
              <a:defRPr sz="2800">
                <a:solidFill>
                  <a:schemeClr val="tx2"/>
                </a:solidFill>
                <a:latin typeface="Arial" charset="0"/>
              </a:defRPr>
            </a:lvl2pPr>
            <a:lvl3pPr>
              <a:defRPr sz="2400">
                <a:solidFill>
                  <a:schemeClr val="tx2"/>
                </a:solidFill>
                <a:latin typeface="Arial" charset="0"/>
              </a:defRPr>
            </a:lvl3pPr>
            <a:lvl4pPr>
              <a:defRPr sz="2000">
                <a:solidFill>
                  <a:schemeClr val="tx2"/>
                </a:solidFill>
                <a:latin typeface="Arial" charset="0"/>
              </a:defRPr>
            </a:lvl4pPr>
            <a:lvl5pPr>
              <a:defRPr sz="2000">
                <a:solidFill>
                  <a:schemeClr val="tx2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2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2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2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2800" b="1" dirty="0">
                <a:solidFill>
                  <a:schemeClr val="tx1"/>
                </a:solidFill>
              </a:rPr>
              <a:t>b</a:t>
            </a:r>
            <a:r>
              <a:rPr lang="ru-RU" altLang="ru-RU" sz="2800" b="1" dirty="0" smtClean="0">
                <a:solidFill>
                  <a:schemeClr val="tx1"/>
                </a:solidFill>
              </a:rPr>
              <a:t>) </a:t>
            </a:r>
            <a:r>
              <a:rPr lang="en-US" altLang="ru-RU" sz="2800" b="1" dirty="0" err="1" smtClean="0">
                <a:solidFill>
                  <a:schemeClr val="tx1"/>
                </a:solidFill>
              </a:rPr>
              <a:t>Ordinata</a:t>
            </a:r>
            <a:r>
              <a:rPr lang="en-US" altLang="ru-RU" sz="2800" b="1" dirty="0" smtClean="0">
                <a:solidFill>
                  <a:schemeClr val="tx1"/>
                </a:solidFill>
              </a:rPr>
              <a:t> </a:t>
            </a:r>
            <a:r>
              <a:rPr lang="en-US" altLang="ru-RU" sz="2800" b="1" dirty="0" err="1" smtClean="0">
                <a:solidFill>
                  <a:schemeClr val="tx1"/>
                </a:solidFill>
              </a:rPr>
              <a:t>o‘qida</a:t>
            </a:r>
            <a:r>
              <a:rPr lang="en-US" altLang="ru-RU" sz="2800" b="1" dirty="0" smtClean="0">
                <a:solidFill>
                  <a:schemeClr val="tx1"/>
                </a:solidFill>
              </a:rPr>
              <a:t> </a:t>
            </a:r>
            <a:r>
              <a:rPr lang="en-US" altLang="ru-RU" sz="2800" b="1" dirty="0" err="1" smtClean="0">
                <a:solidFill>
                  <a:schemeClr val="tx1"/>
                </a:solidFill>
              </a:rPr>
              <a:t>yotgan</a:t>
            </a:r>
            <a:r>
              <a:rPr lang="en-US" altLang="ru-RU" sz="2800" b="1" dirty="0" smtClean="0">
                <a:solidFill>
                  <a:schemeClr val="tx1"/>
                </a:solidFill>
              </a:rPr>
              <a:t> </a:t>
            </a:r>
            <a:r>
              <a:rPr lang="en-US" altLang="ru-RU" sz="2800" b="1" dirty="0" err="1" smtClean="0">
                <a:solidFill>
                  <a:schemeClr val="tx1"/>
                </a:solidFill>
              </a:rPr>
              <a:t>nuqtaning</a:t>
            </a:r>
            <a:r>
              <a:rPr lang="en-US" altLang="ru-RU" sz="2800" b="1" dirty="0" smtClean="0">
                <a:solidFill>
                  <a:schemeClr val="tx1"/>
                </a:solidFill>
              </a:rPr>
              <a:t> </a:t>
            </a:r>
            <a:r>
              <a:rPr lang="en-US" altLang="ru-RU" sz="2800" b="1" dirty="0" err="1" smtClean="0">
                <a:solidFill>
                  <a:schemeClr val="tx1"/>
                </a:solidFill>
              </a:rPr>
              <a:t>absissasi</a:t>
            </a:r>
            <a:r>
              <a:rPr lang="en-US" altLang="ru-RU" sz="2800" b="1" dirty="0" smtClean="0">
                <a:solidFill>
                  <a:schemeClr val="tx1"/>
                </a:solidFill>
              </a:rPr>
              <a:t> </a:t>
            </a:r>
            <a:r>
              <a:rPr lang="en-US" altLang="ru-RU" sz="2800" b="1" dirty="0" err="1" smtClean="0">
                <a:solidFill>
                  <a:schemeClr val="tx1"/>
                </a:solidFill>
              </a:rPr>
              <a:t>nolga</a:t>
            </a:r>
            <a:r>
              <a:rPr lang="en-US" altLang="ru-RU" sz="2800" b="1" dirty="0" smtClean="0">
                <a:solidFill>
                  <a:schemeClr val="tx1"/>
                </a:solidFill>
              </a:rPr>
              <a:t> </a:t>
            </a:r>
            <a:r>
              <a:rPr lang="en-US" altLang="ru-RU" sz="2800" b="1" dirty="0" err="1" smtClean="0">
                <a:solidFill>
                  <a:schemeClr val="tx1"/>
                </a:solidFill>
              </a:rPr>
              <a:t>teng</a:t>
            </a:r>
            <a:r>
              <a:rPr lang="en-US" altLang="ru-RU" sz="2800" b="1" dirty="0" smtClean="0">
                <a:solidFill>
                  <a:schemeClr val="tx1"/>
                </a:solidFill>
              </a:rPr>
              <a:t>. </a:t>
            </a:r>
            <a:endParaRPr lang="ru-RU" altLang="ru-RU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17438" name="Object 30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850209546"/>
              </p:ext>
            </p:extLst>
          </p:nvPr>
        </p:nvGraphicFramePr>
        <p:xfrm>
          <a:off x="339107" y="1707433"/>
          <a:ext cx="6241287" cy="4270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Точечный рисунок" r:id="rId4" imgW="1848108" imgH="1848108" progId="Paint.Picture">
                  <p:embed/>
                </p:oleObj>
              </mc:Choice>
              <mc:Fallback>
                <p:oleObj name="Точечный рисунок" r:id="rId4" imgW="1848108" imgH="184810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107" y="1707433"/>
                        <a:ext cx="6241287" cy="42703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815566" y="4292600"/>
            <a:ext cx="4129109" cy="144463"/>
            <a:chOff x="385" y="2704"/>
            <a:chExt cx="1951" cy="91"/>
          </a:xfrm>
        </p:grpSpPr>
        <p:sp>
          <p:nvSpPr>
            <p:cNvPr id="8216" name="Oval 33"/>
            <p:cNvSpPr>
              <a:spLocks noChangeArrowheads="1"/>
            </p:cNvSpPr>
            <p:nvPr/>
          </p:nvSpPr>
          <p:spPr bwMode="auto">
            <a:xfrm>
              <a:off x="1474" y="2704"/>
              <a:ext cx="91" cy="91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 sz="3810"/>
            </a:p>
          </p:txBody>
        </p:sp>
        <p:sp>
          <p:nvSpPr>
            <p:cNvPr id="8217" name="Oval 34"/>
            <p:cNvSpPr>
              <a:spLocks noChangeArrowheads="1"/>
            </p:cNvSpPr>
            <p:nvPr/>
          </p:nvSpPr>
          <p:spPr bwMode="auto">
            <a:xfrm>
              <a:off x="930" y="2704"/>
              <a:ext cx="91" cy="91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 sz="3810"/>
            </a:p>
          </p:txBody>
        </p:sp>
        <p:sp>
          <p:nvSpPr>
            <p:cNvPr id="8218" name="Oval 35"/>
            <p:cNvSpPr>
              <a:spLocks noChangeArrowheads="1"/>
            </p:cNvSpPr>
            <p:nvPr/>
          </p:nvSpPr>
          <p:spPr bwMode="auto">
            <a:xfrm>
              <a:off x="385" y="2704"/>
              <a:ext cx="91" cy="91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 sz="3810"/>
            </a:p>
          </p:txBody>
        </p:sp>
        <p:sp>
          <p:nvSpPr>
            <p:cNvPr id="8219" name="Oval 36"/>
            <p:cNvSpPr>
              <a:spLocks noChangeArrowheads="1"/>
            </p:cNvSpPr>
            <p:nvPr/>
          </p:nvSpPr>
          <p:spPr bwMode="auto">
            <a:xfrm>
              <a:off x="2245" y="2704"/>
              <a:ext cx="91" cy="91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 sz="3810"/>
            </a:p>
          </p:txBody>
        </p:sp>
      </p:grp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3600758" y="2060574"/>
            <a:ext cx="194709" cy="3529015"/>
            <a:chOff x="1700" y="1298"/>
            <a:chExt cx="92" cy="2223"/>
          </a:xfrm>
        </p:grpSpPr>
        <p:sp>
          <p:nvSpPr>
            <p:cNvPr id="8212" name="Oval 39"/>
            <p:cNvSpPr>
              <a:spLocks noChangeArrowheads="1"/>
            </p:cNvSpPr>
            <p:nvPr/>
          </p:nvSpPr>
          <p:spPr bwMode="auto">
            <a:xfrm>
              <a:off x="1700" y="2008"/>
              <a:ext cx="91" cy="91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 sz="3810"/>
            </a:p>
          </p:txBody>
        </p:sp>
        <p:sp>
          <p:nvSpPr>
            <p:cNvPr id="8213" name="Oval 40"/>
            <p:cNvSpPr>
              <a:spLocks noChangeArrowheads="1"/>
            </p:cNvSpPr>
            <p:nvPr/>
          </p:nvSpPr>
          <p:spPr bwMode="auto">
            <a:xfrm>
              <a:off x="1701" y="3430"/>
              <a:ext cx="91" cy="91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 sz="3810"/>
            </a:p>
          </p:txBody>
        </p:sp>
        <p:sp>
          <p:nvSpPr>
            <p:cNvPr id="8214" name="Oval 41"/>
            <p:cNvSpPr>
              <a:spLocks noChangeArrowheads="1"/>
            </p:cNvSpPr>
            <p:nvPr/>
          </p:nvSpPr>
          <p:spPr bwMode="auto">
            <a:xfrm>
              <a:off x="1700" y="2976"/>
              <a:ext cx="91" cy="91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 sz="3810"/>
            </a:p>
          </p:txBody>
        </p:sp>
        <p:sp>
          <p:nvSpPr>
            <p:cNvPr id="8215" name="Oval 42"/>
            <p:cNvSpPr>
              <a:spLocks noChangeArrowheads="1"/>
            </p:cNvSpPr>
            <p:nvPr/>
          </p:nvSpPr>
          <p:spPr bwMode="auto">
            <a:xfrm>
              <a:off x="1701" y="1298"/>
              <a:ext cx="91" cy="91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 sz="3810"/>
            </a:p>
          </p:txBody>
        </p:sp>
      </p:grpSp>
      <p:sp>
        <p:nvSpPr>
          <p:cNvPr id="28" name="object 2"/>
          <p:cNvSpPr/>
          <p:nvPr/>
        </p:nvSpPr>
        <p:spPr>
          <a:xfrm>
            <a:off x="-27709" y="19931"/>
            <a:ext cx="12199619" cy="120731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Koordinatalar</a:t>
            </a:r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sistemasi</a:t>
            </a:r>
            <a:endParaRPr lang="ru-RU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551061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7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-27709" y="19931"/>
            <a:ext cx="12199619" cy="120731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Koordinatalar</a:t>
            </a:r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sistemasi</a:t>
            </a:r>
            <a:endParaRPr lang="ru-RU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 flipV="1">
            <a:off x="6647212" y="2613630"/>
            <a:ext cx="48427" cy="419974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4439816" y="5325349"/>
            <a:ext cx="5169876" cy="170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319847" y="5162396"/>
            <a:ext cx="11723" cy="2457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954078" y="5208119"/>
            <a:ext cx="11723" cy="2457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8589785" y="5202478"/>
            <a:ext cx="11723" cy="2457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066664" y="5202478"/>
            <a:ext cx="11723" cy="2457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429032" y="5202478"/>
            <a:ext cx="11723" cy="2457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835526" y="5196429"/>
            <a:ext cx="11723" cy="2457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532385" y="3581509"/>
            <a:ext cx="281353" cy="117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6503078" y="3007076"/>
            <a:ext cx="281353" cy="117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519632" y="4205737"/>
            <a:ext cx="23349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573416" y="4753819"/>
            <a:ext cx="17970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573415" y="5879237"/>
            <a:ext cx="281353" cy="117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199410" y="54453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7843927" y="5392066"/>
            <a:ext cx="5818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2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6897724" y="4569153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 flipH="1">
            <a:off x="6184994" y="5630066"/>
            <a:ext cx="5994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-1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5842163" y="5451041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-1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6824161" y="4021071"/>
            <a:ext cx="3340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6843217" y="340264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6824161" y="2793077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4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8411764" y="5395245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5296461" y="5454027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-2</a:t>
            </a: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4685993" y="5408138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-3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 flipH="1">
            <a:off x="6602151" y="4787699"/>
            <a:ext cx="182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O</a:t>
            </a:r>
            <a:endParaRPr lang="ru-RU" sz="3600" b="1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9260538" y="4768936"/>
            <a:ext cx="401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6172968" y="2480951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H="1" flipV="1">
            <a:off x="7912809" y="3018799"/>
            <a:ext cx="39678" cy="2376447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6693290" y="3007076"/>
            <a:ext cx="1183375" cy="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6532384" y="6472921"/>
            <a:ext cx="281353" cy="117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282655" y="6321181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</a:t>
            </a:r>
            <a:endParaRPr lang="ru-RU" dirty="0"/>
          </a:p>
        </p:txBody>
      </p:sp>
      <p:cxnSp>
        <p:nvCxnSpPr>
          <p:cNvPr id="54" name="Прямая соединительная линия 53"/>
          <p:cNvCxnSpPr>
            <a:stCxn id="45" idx="0"/>
          </p:cNvCxnSpPr>
          <p:nvPr/>
        </p:nvCxnSpPr>
        <p:spPr>
          <a:xfrm flipH="1" flipV="1">
            <a:off x="4817703" y="4251664"/>
            <a:ext cx="54399" cy="1156474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V="1">
            <a:off x="4828778" y="4245668"/>
            <a:ext cx="1780427" cy="27066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097630" y="2864039"/>
            <a:ext cx="48603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dirty="0" smtClean="0">
                <a:solidFill>
                  <a:srgbClr val="7A0000"/>
                </a:solidFill>
              </a:rPr>
              <a:t>∙</a:t>
            </a:r>
            <a:endParaRPr lang="ru-RU" sz="8800" b="1" dirty="0">
              <a:solidFill>
                <a:srgbClr val="7A0000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7669680" y="2308781"/>
            <a:ext cx="45878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dirty="0" smtClean="0"/>
              <a:t>∙</a:t>
            </a:r>
            <a:endParaRPr lang="ru-RU" sz="8000" b="1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4588313" y="3560755"/>
            <a:ext cx="45878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dirty="0"/>
              <a:t>∙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45947" y="3665688"/>
            <a:ext cx="104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B(-3;2)</a:t>
            </a:r>
            <a:endParaRPr lang="ru-RU" sz="24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7977709" y="2654967"/>
            <a:ext cx="958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A(2;4)</a:t>
            </a:r>
            <a:endParaRPr lang="ru-RU" sz="2400" b="1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4817703" y="3007076"/>
            <a:ext cx="3114945" cy="1252125"/>
          </a:xfrm>
          <a:prstGeom prst="line">
            <a:avLst/>
          </a:prstGeom>
          <a:ln w="38100">
            <a:solidFill>
              <a:srgbClr val="2B13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5938745" y="4036422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B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5803389" y="2998756"/>
            <a:ext cx="4555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C</a:t>
            </a:r>
            <a:endParaRPr lang="ru-RU" sz="4000" b="1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6336204" y="3727668"/>
            <a:ext cx="38715" cy="1660461"/>
          </a:xfrm>
          <a:prstGeom prst="line">
            <a:avLst/>
          </a:prstGeom>
          <a:ln w="571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V="1">
            <a:off x="6306565" y="3604235"/>
            <a:ext cx="399508" cy="11291"/>
          </a:xfrm>
          <a:prstGeom prst="line">
            <a:avLst/>
          </a:prstGeom>
          <a:ln w="571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090885" y="5240829"/>
                <a:ext cx="6531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sub>
                      </m:sSub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0885" y="5240829"/>
                <a:ext cx="653191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6568227" y="3439235"/>
                <a:ext cx="59176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n-US" sz="2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sub>
                      </m:sSub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8227" y="3439235"/>
                <a:ext cx="591764" cy="461665"/>
              </a:xfrm>
              <a:prstGeom prst="rect">
                <a:avLst/>
              </a:prstGeom>
              <a:blipFill rotWithShape="0">
                <a:blip r:embed="rId3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/>
          <p:cNvSpPr txBox="1"/>
          <p:nvPr/>
        </p:nvSpPr>
        <p:spPr>
          <a:xfrm>
            <a:off x="195329" y="1310375"/>
            <a:ext cx="116658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(2; 4)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 (-3; 2)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C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nuqta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AB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kesmaning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o‘rtasi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ekanligi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ma‘lum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C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nuqtaning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koordinatasini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Прямоугольник 58"/>
              <p:cNvSpPr/>
              <p:nvPr/>
            </p:nvSpPr>
            <p:spPr>
              <a:xfrm>
                <a:off x="479376" y="2885799"/>
                <a:ext cx="1591526" cy="5734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</m:sub>
                    </m:sSub>
                  </m:oMath>
                </a14:m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- 0,5</a:t>
                </a:r>
                <a:endParaRPr lang="ru-RU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9" name="Прямоугольник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376" y="2885799"/>
                <a:ext cx="1591526" cy="573427"/>
              </a:xfrm>
              <a:prstGeom prst="rect">
                <a:avLst/>
              </a:prstGeom>
              <a:blipFill rotWithShape="0">
                <a:blip r:embed="rId4"/>
                <a:stretch>
                  <a:fillRect r="-4981" b="-202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Прямоугольник 65"/>
              <p:cNvSpPr/>
              <p:nvPr/>
            </p:nvSpPr>
            <p:spPr>
              <a:xfrm>
                <a:off x="479376" y="3581535"/>
                <a:ext cx="1155509" cy="5734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</m:sub>
                    </m:sSub>
                  </m:oMath>
                </a14:m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3</a:t>
                </a:r>
                <a:endParaRPr lang="ru-RU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6" name="Прямоугольник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376" y="3581535"/>
                <a:ext cx="1155509" cy="573427"/>
              </a:xfrm>
              <a:prstGeom prst="rect">
                <a:avLst/>
              </a:prstGeom>
              <a:blipFill rotWithShape="0">
                <a:blip r:embed="rId5"/>
                <a:stretch>
                  <a:fillRect r="-7407" b="-202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/>
          <p:cNvSpPr txBox="1"/>
          <p:nvPr/>
        </p:nvSpPr>
        <p:spPr>
          <a:xfrm>
            <a:off x="479376" y="4917663"/>
            <a:ext cx="2159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 (-0,5;3)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912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/>
      <p:bldP spid="38" grpId="0"/>
      <p:bldP spid="39" grpId="0"/>
      <p:bldP spid="41" grpId="0"/>
      <p:bldP spid="43" grpId="0"/>
      <p:bldP spid="44" grpId="0"/>
      <p:bldP spid="45" grpId="0"/>
      <p:bldP spid="48" grpId="0"/>
      <p:bldP spid="49" grpId="0"/>
      <p:bldP spid="50" grpId="0"/>
      <p:bldP spid="25" grpId="0"/>
      <p:bldP spid="68" grpId="0"/>
      <p:bldP spid="6" grpId="0"/>
      <p:bldP spid="51" grpId="0"/>
      <p:bldP spid="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403344606"/>
              </p:ext>
            </p:extLst>
          </p:nvPr>
        </p:nvGraphicFramePr>
        <p:xfrm>
          <a:off x="240069" y="116631"/>
          <a:ext cx="11711867" cy="1008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Группа 17"/>
          <p:cNvGrpSpPr>
            <a:grpSpLocks/>
          </p:cNvGrpSpPr>
          <p:nvPr/>
        </p:nvGrpSpPr>
        <p:grpSpPr bwMode="auto">
          <a:xfrm>
            <a:off x="398631" y="1327151"/>
            <a:ext cx="5409537" cy="4405314"/>
            <a:chOff x="298366" y="1326372"/>
            <a:chExt cx="4057610" cy="4406884"/>
          </a:xfrm>
        </p:grpSpPr>
        <p:grpSp>
          <p:nvGrpSpPr>
            <p:cNvPr id="17415" name="Группа 9"/>
            <p:cNvGrpSpPr>
              <a:grpSpLocks/>
            </p:cNvGrpSpPr>
            <p:nvPr/>
          </p:nvGrpSpPr>
          <p:grpSpPr bwMode="auto">
            <a:xfrm>
              <a:off x="298366" y="1326372"/>
              <a:ext cx="3625814" cy="4406884"/>
              <a:chOff x="298366" y="1326372"/>
              <a:chExt cx="3625814" cy="4406884"/>
            </a:xfrm>
          </p:grpSpPr>
          <p:grpSp>
            <p:nvGrpSpPr>
              <p:cNvPr id="17419" name="Группа 7"/>
              <p:cNvGrpSpPr>
                <a:grpSpLocks/>
              </p:cNvGrpSpPr>
              <p:nvPr/>
            </p:nvGrpSpPr>
            <p:grpSpPr bwMode="auto">
              <a:xfrm>
                <a:off x="298366" y="1485178"/>
                <a:ext cx="3625814" cy="4248078"/>
                <a:chOff x="-61674" y="1485178"/>
                <a:chExt cx="3625814" cy="4248078"/>
              </a:xfrm>
            </p:grpSpPr>
            <p:cxnSp>
              <p:nvCxnSpPr>
                <p:cNvPr id="5" name="Прямая со стрелкой 4"/>
                <p:cNvCxnSpPr/>
                <p:nvPr/>
              </p:nvCxnSpPr>
              <p:spPr>
                <a:xfrm flipV="1">
                  <a:off x="539983" y="1485178"/>
                  <a:ext cx="0" cy="424807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Прямая со стрелкой 8"/>
                <p:cNvCxnSpPr/>
                <p:nvPr/>
              </p:nvCxnSpPr>
              <p:spPr>
                <a:xfrm>
                  <a:off x="238" y="4005440"/>
                  <a:ext cx="3563902" cy="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" name="Блок-схема: узел 11"/>
                <p:cNvSpPr/>
                <p:nvPr/>
              </p:nvSpPr>
              <p:spPr>
                <a:xfrm>
                  <a:off x="971779" y="1906016"/>
                  <a:ext cx="252409" cy="227093"/>
                </a:xfrm>
                <a:prstGeom prst="flowChartConnector">
                  <a:avLst/>
                </a:prstGeom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 sz="3810" dirty="0"/>
                </a:p>
              </p:txBody>
            </p:sp>
            <p:sp>
              <p:nvSpPr>
                <p:cNvPr id="13" name="Блок-схема: узел 12"/>
                <p:cNvSpPr/>
                <p:nvPr/>
              </p:nvSpPr>
              <p:spPr>
                <a:xfrm>
                  <a:off x="2754523" y="3068481"/>
                  <a:ext cx="250823" cy="227093"/>
                </a:xfrm>
                <a:prstGeom prst="flowChartConnector">
                  <a:avLst/>
                </a:prstGeom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 sz="3810">
                    <a:ln>
                      <a:solidFill>
                        <a:schemeClr val="tx2"/>
                      </a:solidFill>
                    </a:ln>
                    <a:solidFill>
                      <a:srgbClr val="002060"/>
                    </a:solidFill>
                  </a:endParaRPr>
                </a:p>
              </p:txBody>
            </p:sp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 flipV="1">
                  <a:off x="1097189" y="2109289"/>
                  <a:ext cx="0" cy="189615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 flipV="1">
                  <a:off x="2857710" y="3239992"/>
                  <a:ext cx="0" cy="76544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Прямая соединительная линия 18"/>
                <p:cNvCxnSpPr/>
                <p:nvPr/>
              </p:nvCxnSpPr>
              <p:spPr>
                <a:xfrm>
                  <a:off x="539983" y="3119299"/>
                  <a:ext cx="2317727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>
                  <a:off x="539983" y="2066410"/>
                  <a:ext cx="684205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>
                  <a:endCxn id="13" idx="1"/>
                </p:cNvCxnSpPr>
                <p:nvPr/>
              </p:nvCxnSpPr>
              <p:spPr>
                <a:xfrm>
                  <a:off x="1097189" y="2061647"/>
                  <a:ext cx="1693846" cy="1040183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" name="Блок-схема: узел 27"/>
                <p:cNvSpPr/>
                <p:nvPr/>
              </p:nvSpPr>
              <p:spPr>
                <a:xfrm>
                  <a:off x="1898870" y="2526950"/>
                  <a:ext cx="250823" cy="227094"/>
                </a:xfrm>
                <a:prstGeom prst="flowChartConnector">
                  <a:avLst/>
                </a:prstGeom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 sz="3810"/>
                </a:p>
              </p:txBody>
            </p:sp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 flipV="1">
                  <a:off x="2024280" y="2526950"/>
                  <a:ext cx="0" cy="147849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>
                  <a:off x="539983" y="2644467"/>
                  <a:ext cx="150176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9270" y="4005064"/>
                  <a:ext cx="601226" cy="461665"/>
                </a:xfrm>
                <a:prstGeom prst="rect">
                  <a:avLst/>
                </a:prstGeom>
                <a:blipFill rotWithShape="1">
                  <a:blip r:embed="rId7" cstate="print"/>
                  <a:stretch>
                    <a:fillRect b="-1316"/>
                  </a:stretch>
                </a:blipFill>
              </p:spPr>
              <p:txBody>
                <a:bodyPr/>
                <a:lstStyle/>
                <a:p>
                  <a:pPr>
                    <a:defRPr/>
                  </a:pPr>
                  <a:r>
                    <a:rPr lang="ru-RU" sz="3810">
                      <a:noFill/>
                    </a:rPr>
                    <a:t> </a:t>
                  </a:r>
                </a:p>
              </p:txBody>
            </p:sp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57515" y="4070588"/>
                  <a:ext cx="601226" cy="461665"/>
                </a:xfrm>
                <a:prstGeom prst="rect">
                  <a:avLst/>
                </a:prstGeom>
                <a:blipFill rotWithShape="1">
                  <a:blip r:embed="rId8" cstate="print"/>
                  <a:stretch>
                    <a:fillRect b="-2667"/>
                  </a:stretch>
                </a:blipFill>
              </p:spPr>
              <p:txBody>
                <a:bodyPr/>
                <a:lstStyle/>
                <a:p>
                  <a:pPr>
                    <a:defRPr/>
                  </a:pPr>
                  <a:r>
                    <a:rPr lang="ru-RU" sz="3810">
                      <a:noFill/>
                    </a:rPr>
                    <a:t> </a:t>
                  </a:r>
                </a:p>
              </p:txBody>
            </p:sp>
            <p:sp>
              <p:nvSpPr>
                <p:cNvPr id="17437" name="TextBox 36"/>
                <p:cNvSpPr txBox="1">
                  <a:spLocks noChangeArrowheads="1"/>
                </p:cNvSpPr>
                <p:nvPr/>
              </p:nvSpPr>
              <p:spPr bwMode="auto">
                <a:xfrm>
                  <a:off x="1819401" y="4081850"/>
                  <a:ext cx="259957" cy="5160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ru-RU" altLang="ru-RU" sz="2752" b="1"/>
                    <a:t>х</a:t>
                  </a:r>
                </a:p>
              </p:txBody>
            </p:sp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61674" y="2888999"/>
                  <a:ext cx="601226" cy="461665"/>
                </a:xfrm>
                <a:prstGeom prst="rect">
                  <a:avLst/>
                </a:prstGeom>
                <a:blipFill rotWithShape="1">
                  <a:blip r:embed="rId9" cstate="print"/>
                  <a:stretch>
                    <a:fillRect b="-9211"/>
                  </a:stretch>
                </a:blipFill>
              </p:spPr>
              <p:txBody>
                <a:bodyPr/>
                <a:lstStyle/>
                <a:p>
                  <a:pPr>
                    <a:defRPr/>
                  </a:pPr>
                  <a:r>
                    <a:rPr lang="ru-RU" sz="3810">
                      <a:noFill/>
                    </a:rPr>
                    <a:t> </a:t>
                  </a:r>
                </a:p>
              </p:txBody>
            </p:sp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43218" y="1788037"/>
                  <a:ext cx="601226" cy="461665"/>
                </a:xfrm>
                <a:prstGeom prst="rect">
                  <a:avLst/>
                </a:prstGeom>
                <a:blipFill rotWithShape="1">
                  <a:blip r:embed="rId10" cstate="print"/>
                  <a:stretch>
                    <a:fillRect b="-9211"/>
                  </a:stretch>
                </a:blipFill>
              </p:spPr>
              <p:txBody>
                <a:bodyPr/>
                <a:lstStyle/>
                <a:p>
                  <a:pPr>
                    <a:defRPr/>
                  </a:pPr>
                  <a:r>
                    <a:rPr lang="ru-RU" sz="3810">
                      <a:noFill/>
                    </a:rPr>
                    <a:t> </a:t>
                  </a:r>
                </a:p>
              </p:txBody>
            </p:sp>
            <p:sp>
              <p:nvSpPr>
                <p:cNvPr id="17440" name="TextBox 37"/>
                <p:cNvSpPr txBox="1">
                  <a:spLocks noChangeArrowheads="1"/>
                </p:cNvSpPr>
                <p:nvPr/>
              </p:nvSpPr>
              <p:spPr bwMode="auto">
                <a:xfrm>
                  <a:off x="187255" y="2432482"/>
                  <a:ext cx="263563" cy="5160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ru-RU" altLang="ru-RU" sz="2752" b="1"/>
                    <a:t>у</a:t>
                  </a:r>
                </a:p>
              </p:txBody>
            </p:sp>
          </p:grpSp>
          <p:sp>
            <p:nvSpPr>
              <p:cNvPr id="17420" name="TextBox 39"/>
              <p:cNvSpPr txBox="1">
                <a:spLocks noChangeArrowheads="1"/>
              </p:cNvSpPr>
              <p:nvPr/>
            </p:nvSpPr>
            <p:spPr bwMode="auto">
              <a:xfrm>
                <a:off x="1086694" y="1326372"/>
                <a:ext cx="298433" cy="5160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sz="2752" b="1"/>
                  <a:t>А</a:t>
                </a:r>
              </a:p>
            </p:txBody>
          </p:sp>
          <p:sp>
            <p:nvSpPr>
              <p:cNvPr id="17421" name="TextBox 40"/>
              <p:cNvSpPr txBox="1">
                <a:spLocks noChangeArrowheads="1"/>
              </p:cNvSpPr>
              <p:nvPr/>
            </p:nvSpPr>
            <p:spPr bwMode="auto">
              <a:xfrm>
                <a:off x="3113838" y="2658166"/>
                <a:ext cx="286409" cy="5160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sz="2752" b="1"/>
                  <a:t>В</a:t>
                </a:r>
              </a:p>
            </p:txBody>
          </p:sp>
          <p:sp>
            <p:nvSpPr>
              <p:cNvPr id="17422" name="TextBox 41"/>
              <p:cNvSpPr txBox="1">
                <a:spLocks noChangeArrowheads="1"/>
              </p:cNvSpPr>
              <p:nvPr/>
            </p:nvSpPr>
            <p:spPr bwMode="auto">
              <a:xfrm>
                <a:off x="2157956" y="2066674"/>
                <a:ext cx="279195" cy="5160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ru-RU" altLang="ru-RU" sz="2752" b="1"/>
                  <a:t>С</a:t>
                </a:r>
              </a:p>
            </p:txBody>
          </p:sp>
        </p:grpSp>
        <p:sp>
          <p:nvSpPr>
            <p:cNvPr id="11" name="Прямоугольник 10"/>
            <p:cNvSpPr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1259632" y="1372706"/>
              <a:ext cx="1033488" cy="400110"/>
            </a:xfrm>
            <a:prstGeom prst="rect">
              <a:avLst/>
            </a:prstGeom>
            <a:blipFill rotWithShape="1">
              <a:blip r:embed="rId11" cstate="print"/>
              <a:stretch>
                <a:fillRect l="-6509" t="-10606" r="-2367" b="-22727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ru-RU" sz="3810">
                  <a:noFill/>
                </a:rPr>
                <a:t> </a:t>
              </a:r>
            </a:p>
          </p:txBody>
        </p:sp>
        <p:sp>
          <p:nvSpPr>
            <p:cNvPr id="15" name="Прямоугольник 14"/>
            <p:cNvSpPr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3238427" y="2708920"/>
              <a:ext cx="1117549" cy="400110"/>
            </a:xfrm>
            <a:prstGeom prst="rect">
              <a:avLst/>
            </a:prstGeom>
            <a:blipFill rotWithShape="1">
              <a:blip r:embed="rId12" cstate="print"/>
              <a:stretch>
                <a:fillRect l="-1630" b="-15152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ru-RU" sz="3810">
                  <a:noFill/>
                </a:rPr>
                <a:t> 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404744" y="2093408"/>
              <a:ext cx="708447" cy="45073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20000"/>
                </a:spcBef>
                <a:buClr>
                  <a:srgbClr val="0BD0D9"/>
                </a:buClr>
                <a:buSzPct val="95000"/>
                <a:defRPr/>
              </a:pPr>
              <a:r>
                <a:rPr lang="ru-RU" sz="2328" dirty="0">
                  <a:solidFill>
                    <a:prstClr val="black"/>
                  </a:solidFill>
                  <a:latin typeface="Georgia" panose="02040502050405020303" pitchFamily="18" charset="0"/>
                </a:rPr>
                <a:t>(х; у) </a:t>
              </a:r>
            </a:p>
          </p:txBody>
        </p:sp>
      </p:grpSp>
      <p:pic>
        <p:nvPicPr>
          <p:cNvPr id="17413" name="Picture 3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643" y="2096279"/>
            <a:ext cx="6325940" cy="3469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Прямоугольник 36"/>
          <p:cNvSpPr/>
          <p:nvPr/>
        </p:nvSpPr>
        <p:spPr>
          <a:xfrm>
            <a:off x="5949" y="-26110"/>
            <a:ext cx="12192000" cy="11967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o‘rtasining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koordinatasi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495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3352" y="1460989"/>
            <a:ext cx="10739535" cy="604838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ru-RU" altLang="ru-RU" sz="1800" b="1" dirty="0" smtClean="0">
                <a:latin typeface="Times New Roman" panose="02020603050405020304" pitchFamily="18" charset="0"/>
              </a:rPr>
              <a:t> </a:t>
            </a:r>
            <a:r>
              <a:rPr lang="en-US" alt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Agar: </a:t>
            </a:r>
            <a:r>
              <a:rPr lang="ru-RU" altLang="ru-RU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alt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( - 1; 7 ) </a:t>
            </a:r>
            <a:r>
              <a:rPr lang="en-US" altLang="ru-RU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alt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В ( 7; 1</a:t>
            </a:r>
            <a:r>
              <a:rPr lang="ru-RU" altLang="ru-RU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altLang="ru-RU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altLang="ru-RU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, AB </a:t>
            </a:r>
            <a:r>
              <a:rPr lang="en-US" altLang="ru-RU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en-US" altLang="ru-RU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o‘rtasining</a:t>
            </a:r>
            <a:r>
              <a:rPr lang="en-US" altLang="ru-RU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koordinatasini</a:t>
            </a:r>
            <a:r>
              <a:rPr lang="en-US" altLang="ru-RU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r>
              <a:rPr lang="ru-RU" altLang="ru-RU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alt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1524001" y="30204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9556794"/>
              </p:ext>
            </p:extLst>
          </p:nvPr>
        </p:nvGraphicFramePr>
        <p:xfrm>
          <a:off x="1516063" y="2676525"/>
          <a:ext cx="2466975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Уравнение" r:id="rId3" imgW="825480" imgH="393480" progId="Equation.3">
                  <p:embed/>
                </p:oleObj>
              </mc:Choice>
              <mc:Fallback>
                <p:oleObj name="Уравнение" r:id="rId3" imgW="825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6063" y="2676525"/>
                        <a:ext cx="2466975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Rectangle 8"/>
          <p:cNvSpPr>
            <a:spLocks noChangeArrowheads="1"/>
          </p:cNvSpPr>
          <p:nvPr/>
        </p:nvSpPr>
        <p:spPr bwMode="auto">
          <a:xfrm>
            <a:off x="1524001" y="30204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410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3839174"/>
              </p:ext>
            </p:extLst>
          </p:nvPr>
        </p:nvGraphicFramePr>
        <p:xfrm>
          <a:off x="4799856" y="2564607"/>
          <a:ext cx="2808288" cy="1281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Формула" r:id="rId5" imgW="977476" imgH="444307" progId="Equation.3">
                  <p:embed/>
                </p:oleObj>
              </mc:Choice>
              <mc:Fallback>
                <p:oleObj name="Формула" r:id="rId5" imgW="977476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9856" y="2564607"/>
                        <a:ext cx="2808288" cy="1281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9278267" y="4681581"/>
            <a:ext cx="2376488" cy="50323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 eaLnBrk="1" hangingPunct="1"/>
            <a:r>
              <a:rPr lang="ru-RU" altLang="ru-RU" sz="3600" i="1" dirty="0">
                <a:solidFill>
                  <a:srgbClr val="008000"/>
                </a:solidFill>
                <a:latin typeface="Times New Roman" panose="02020603050405020304" pitchFamily="18" charset="0"/>
              </a:rPr>
              <a:t>С ( 3; 4)</a:t>
            </a:r>
          </a:p>
        </p:txBody>
      </p:sp>
      <p:sp>
        <p:nvSpPr>
          <p:cNvPr id="10251" name="Rectangle 13"/>
          <p:cNvSpPr>
            <a:spLocks noChangeArrowheads="1"/>
          </p:cNvSpPr>
          <p:nvPr/>
        </p:nvSpPr>
        <p:spPr bwMode="auto">
          <a:xfrm>
            <a:off x="1524001" y="30871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-384720" y="-50577"/>
            <a:ext cx="12192000" cy="119675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o‘rtasining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koordinatasi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3079602" y="486652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774633"/>
              </p:ext>
            </p:extLst>
          </p:nvPr>
        </p:nvGraphicFramePr>
        <p:xfrm>
          <a:off x="968375" y="4430713"/>
          <a:ext cx="3074988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Уравнение" r:id="rId7" imgW="1028520" imgH="419040" progId="Equation.3">
                  <p:embed/>
                </p:oleObj>
              </mc:Choice>
              <mc:Fallback>
                <p:oleObj name="Уравнение" r:id="rId7" imgW="10285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375" y="4430713"/>
                        <a:ext cx="3074988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3079602" y="486652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3079602" y="4933200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/>
            <a:endParaRPr lang="ru-RU" altLang="ru-RU"/>
          </a:p>
        </p:txBody>
      </p:sp>
      <p:graphicFrame>
        <p:nvGraphicFramePr>
          <p:cNvPr id="2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0289591"/>
              </p:ext>
            </p:extLst>
          </p:nvPr>
        </p:nvGraphicFramePr>
        <p:xfrm>
          <a:off x="5456238" y="4443413"/>
          <a:ext cx="2697162" cy="120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" name="Уравнение" r:id="rId9" imgW="939600" imgH="419040" progId="Equation.3">
                  <p:embed/>
                </p:oleObj>
              </mc:Choice>
              <mc:Fallback>
                <p:oleObj name="Уравнение" r:id="rId9" imgW="9396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6238" y="4443413"/>
                        <a:ext cx="2697162" cy="1208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635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410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1506" name="Содержимое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7920126" y="1774024"/>
                <a:ext cx="3172495" cy="1503362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:r>
                  <a:rPr lang="ru-RU" altLang="ru-RU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А(2; 6)</a:t>
                </a:r>
              </a:p>
              <a:p>
                <a:pPr marL="0" indent="0" algn="ctr">
                  <a:buNone/>
                </a:pPr>
                <a:r>
                  <a:rPr lang="ru-RU" altLang="ru-RU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В(4; 7)</a:t>
                </a:r>
              </a:p>
              <a:p>
                <a:pPr marL="0" indent="0" algn="ctr">
                  <a:buNone/>
                </a:pPr>
                <a:r>
                  <a:rPr lang="ru-RU" altLang="ru-RU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С(8; 10)</a:t>
                </a:r>
                <a:endParaRPr lang="en-US" altLang="ru-RU" b="1" i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:r>
                  <a:rPr lang="en-US" altLang="ru-RU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D(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altLang="ru-RU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r>
                  <a:rPr lang="ru-RU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altLang="ru-RU" b="1" i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-? </a:t>
                </a:r>
                <a:endParaRPr lang="ru-RU" altLang="ru-RU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506" name="Содержимое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7920126" y="1774024"/>
                <a:ext cx="3172495" cy="1503362"/>
              </a:xfrm>
              <a:blipFill rotWithShape="0">
                <a:blip r:embed="rId2"/>
                <a:stretch>
                  <a:fillRect t="-6883" r="-5182" b="-441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507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4034" y="1641476"/>
            <a:ext cx="6208070" cy="2292349"/>
          </a:xfrm>
        </p:spPr>
      </p:pic>
      <p:sp>
        <p:nvSpPr>
          <p:cNvPr id="9" name="TextBox 8"/>
          <p:cNvSpPr txBox="1"/>
          <p:nvPr/>
        </p:nvSpPr>
        <p:spPr>
          <a:xfrm>
            <a:off x="3721196" y="2059038"/>
            <a:ext cx="480424" cy="696225"/>
          </a:xfrm>
          <a:prstGeom prst="rect">
            <a:avLst/>
          </a:prstGeom>
          <a:noFill/>
        </p:spPr>
        <p:txBody>
          <a:bodyPr lIns="108849" tIns="54424" rIns="108849" bIns="54424">
            <a:spAutoFit/>
          </a:bodyPr>
          <a:lstStyle/>
          <a:p>
            <a:pPr>
              <a:defRPr/>
            </a:pPr>
            <a:r>
              <a:rPr lang="ru-RU" sz="3810" dirty="0">
                <a:solidFill>
                  <a:schemeClr val="accent1">
                    <a:lumMod val="50000"/>
                  </a:schemeClr>
                </a:solidFill>
                <a:latin typeface="Century Schoolbook" pitchFamily="18" charset="0"/>
              </a:rPr>
              <a:t>О</a:t>
            </a:r>
          </a:p>
        </p:txBody>
      </p:sp>
      <p:grpSp>
        <p:nvGrpSpPr>
          <p:cNvPr id="3" name="Группа 26"/>
          <p:cNvGrpSpPr>
            <a:grpSpLocks/>
          </p:cNvGrpSpPr>
          <p:nvPr/>
        </p:nvGrpSpPr>
        <p:grpSpPr bwMode="auto">
          <a:xfrm>
            <a:off x="454457" y="1488133"/>
            <a:ext cx="6815744" cy="2668495"/>
            <a:chOff x="3411968" y="4513265"/>
            <a:chExt cx="4052489" cy="2033435"/>
          </a:xfrm>
        </p:grpSpPr>
        <p:sp>
          <p:nvSpPr>
            <p:cNvPr id="6" name="TextBox 5"/>
            <p:cNvSpPr txBox="1"/>
            <p:nvPr/>
          </p:nvSpPr>
          <p:spPr>
            <a:xfrm>
              <a:off x="4279911" y="4513265"/>
              <a:ext cx="286124" cy="44560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200" dirty="0">
                  <a:latin typeface="Century Schoolbook" pitchFamily="18" charset="0"/>
                </a:rPr>
                <a:t>В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207750" y="4630115"/>
              <a:ext cx="256707" cy="44560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3200" b="1" dirty="0">
                  <a:latin typeface="Century Schoolbook" pitchFamily="18" charset="0"/>
                </a:rPr>
                <a:t>С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446611" y="6101092"/>
              <a:ext cx="312811" cy="44560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 dirty="0">
                  <a:solidFill>
                    <a:srgbClr val="7A0000"/>
                  </a:solidFill>
                  <a:latin typeface="Century Schoolbook" pitchFamily="18" charset="0"/>
                </a:rPr>
                <a:t>D</a:t>
              </a:r>
              <a:endParaRPr lang="ru-RU" sz="3200" b="1" dirty="0">
                <a:solidFill>
                  <a:srgbClr val="7A0000"/>
                </a:solidFill>
                <a:latin typeface="Century Schoolbook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411968" y="5988349"/>
              <a:ext cx="294702" cy="44560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200" b="1" dirty="0">
                  <a:latin typeface="Century Schoolbook" pitchFamily="18" charset="0"/>
                </a:rPr>
                <a:t>А</a:t>
              </a:r>
            </a:p>
          </p:txBody>
        </p:sp>
      </p:grpSp>
      <p:sp>
        <p:nvSpPr>
          <p:cNvPr id="21512" name="Прямоугольник 1"/>
          <p:cNvSpPr>
            <a:spLocks noChangeArrowheads="1"/>
          </p:cNvSpPr>
          <p:nvPr/>
        </p:nvSpPr>
        <p:spPr bwMode="auto">
          <a:xfrm>
            <a:off x="623595" y="4351956"/>
            <a:ext cx="7024356" cy="479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49" tIns="54424" rIns="108849" bIns="54424">
            <a:spAutoFit/>
          </a:bodyPr>
          <a:lstStyle/>
          <a:p>
            <a:r>
              <a:rPr lang="ru-RU" altLang="ru-RU" sz="2328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24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</a:t>
            </a:r>
            <a:r>
              <a:rPr lang="en-US" altLang="ru-RU" sz="24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dioganal</a:t>
            </a:r>
            <a:r>
              <a:rPr lang="en-US" altLang="ru-RU" sz="24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altLang="ru-RU" sz="24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i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ru-RU" alt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altLang="ru-RU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13" name="Прямоугольник 2"/>
          <p:cNvSpPr>
            <a:spLocks noChangeArrowheads="1"/>
          </p:cNvSpPr>
          <p:nvPr/>
        </p:nvSpPr>
        <p:spPr bwMode="auto">
          <a:xfrm>
            <a:off x="6345345" y="4300116"/>
            <a:ext cx="6992611" cy="479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49" tIns="54424" rIns="108849" bIns="54424">
            <a:spAutoFit/>
          </a:bodyPr>
          <a:lstStyle/>
          <a:p>
            <a:r>
              <a:rPr lang="ru-RU" altLang="ru-RU" sz="24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BD </a:t>
            </a:r>
            <a:r>
              <a:rPr lang="en-US" altLang="ru-RU" sz="2400" b="1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dioganal</a:t>
            </a:r>
            <a:r>
              <a:rPr lang="en-US" altLang="ru-RU" sz="24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altLang="ru-RU" sz="24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400" b="1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ru-RU" alt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altLang="ru-RU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059" y="4917741"/>
            <a:ext cx="2468979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2387" y="4883039"/>
            <a:ext cx="2595479" cy="874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 bwMode="auto">
          <a:xfrm>
            <a:off x="6066842" y="5861583"/>
            <a:ext cx="1880535" cy="696225"/>
          </a:xfrm>
          <a:prstGeom prst="rect">
            <a:avLst/>
          </a:prstGeom>
          <a:noFill/>
        </p:spPr>
        <p:txBody>
          <a:bodyPr wrap="none" lIns="108849" tIns="54424" rIns="108849" bIns="54424">
            <a:spAutoFit/>
          </a:bodyPr>
          <a:lstStyle/>
          <a:p>
            <a:pPr>
              <a:defRPr/>
            </a:pPr>
            <a:r>
              <a:rPr lang="en-US" sz="3810" b="1" i="1" dirty="0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(6; 9)</a:t>
            </a:r>
            <a:endParaRPr lang="ru-RU" sz="3810" b="1" i="1" dirty="0">
              <a:solidFill>
                <a:srgbClr val="7A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8474" y="213465"/>
            <a:ext cx="11557700" cy="118866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08849" tIns="54424" rIns="108849" bIns="54424">
            <a:spAutoFit/>
          </a:bodyPr>
          <a:lstStyle/>
          <a:p>
            <a:r>
              <a:rPr lang="ru-RU" sz="3810" b="1" dirty="0" smtClean="0">
                <a:latin typeface="Georgia" panose="02040502050405020303" pitchFamily="18" charset="0"/>
              </a:rPr>
              <a:t>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ru-RU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ABCD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parallelogramning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А(2; </a:t>
            </a:r>
            <a:r>
              <a:rPr lang="ru-RU" altLang="ru-RU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6)</a:t>
            </a:r>
            <a:r>
              <a:rPr lang="en-US" altLang="ru-RU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В(4</a:t>
            </a:r>
            <a:r>
              <a:rPr lang="ru-RU" altLang="ru-RU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7</a:t>
            </a:r>
            <a:r>
              <a:rPr lang="ru-RU" altLang="ru-RU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altLang="ru-RU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altLang="ru-RU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С(8</a:t>
            </a:r>
            <a:r>
              <a:rPr lang="ru-RU" altLang="ru-RU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10</a:t>
            </a:r>
            <a:r>
              <a:rPr lang="ru-RU" altLang="ru-RU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altLang="ru-RU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altLang="ru-RU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 </a:t>
            </a:r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nuqtaning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koordinatasini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83779" y="5724508"/>
                <a:ext cx="2577629" cy="13849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𝑫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=10−4=6</m:t>
                      </m:r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𝑫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n-US" sz="2400" b="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16</m:t>
                      </m:r>
                      <m:r>
                        <a:rPr lang="en-US" sz="2400" b="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US" sz="2400" b="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US" sz="2400" dirty="0"/>
              </a:p>
              <a:p>
                <a:endParaRPr lang="en-US" b="0" dirty="0" smtClean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779" y="5724508"/>
                <a:ext cx="2577629" cy="138499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481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512" grpId="0"/>
      <p:bldP spid="21513" grpId="0"/>
      <p:bldP spid="19" grpId="0"/>
      <p:bldP spid="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388ffcb6f4dd68df1bcfc39a34cd964eaa2b3f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3521</TotalTime>
  <Words>459</Words>
  <Application>Microsoft Office PowerPoint</Application>
  <PresentationFormat>Широкоэкранный</PresentationFormat>
  <Paragraphs>162</Paragraphs>
  <Slides>12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Century Schoolbook</vt:lpstr>
      <vt:lpstr>Constantia</vt:lpstr>
      <vt:lpstr>Georgia</vt:lpstr>
      <vt:lpstr>Times New Roman</vt:lpstr>
      <vt:lpstr>Wingdings 2</vt:lpstr>
      <vt:lpstr>Тема Office</vt:lpstr>
      <vt:lpstr>Уравнение</vt:lpstr>
      <vt:lpstr>Формула</vt:lpstr>
      <vt:lpstr>Точечный рисунок</vt:lpstr>
      <vt:lpstr>Презентация PowerPoint</vt:lpstr>
      <vt:lpstr>Tarixiy ma’lumot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Админ</cp:lastModifiedBy>
  <cp:revision>456</cp:revision>
  <dcterms:created xsi:type="dcterms:W3CDTF">2020-06-19T20:52:49Z</dcterms:created>
  <dcterms:modified xsi:type="dcterms:W3CDTF">2020-12-23T14:37:40Z</dcterms:modified>
</cp:coreProperties>
</file>