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306" r:id="rId2"/>
    <p:sldId id="413" r:id="rId3"/>
    <p:sldId id="422" r:id="rId4"/>
    <p:sldId id="414" r:id="rId5"/>
    <p:sldId id="415" r:id="rId6"/>
    <p:sldId id="423" r:id="rId7"/>
    <p:sldId id="421" r:id="rId8"/>
    <p:sldId id="424" r:id="rId9"/>
    <p:sldId id="425" r:id="rId10"/>
    <p:sldId id="426" r:id="rId11"/>
    <p:sldId id="42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2B133D"/>
    <a:srgbClr val="5D288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630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7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9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7624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2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1" cy="476250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1" cy="476250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64EDEF75-A666-4A28-A7B8-A5AC13389F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9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12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1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848"/>
            <a:ext cx="12192000" cy="1730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58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500073" y="287851"/>
            <a:ext cx="6678119" cy="1133092"/>
          </a:xfrm>
          <a:prstGeom prst="rect">
            <a:avLst/>
          </a:prstGeom>
        </p:spPr>
        <p:txBody>
          <a:bodyPr spcFirstLastPara="1" vert="horz" wrap="square" lIns="0" tIns="25350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2044" algn="ctr">
              <a:lnSpc>
                <a:spcPct val="100000"/>
              </a:lnSpc>
              <a:spcBef>
                <a:spcPts val="198"/>
              </a:spcBef>
            </a:pPr>
            <a:r>
              <a:rPr lang="en-US" sz="7034" dirty="0" smtClean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en-US" sz="7034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9408368" y="2644046"/>
            <a:ext cx="2376264" cy="2072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/>
          </a:p>
        </p:txBody>
      </p:sp>
      <p:sp>
        <p:nvSpPr>
          <p:cNvPr id="16" name="TextBox 15"/>
          <p:cNvSpPr txBox="1"/>
          <p:nvPr/>
        </p:nvSpPr>
        <p:spPr>
          <a:xfrm>
            <a:off x="119336" y="2796884"/>
            <a:ext cx="10295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AMALIY TATBIQIY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MASALALAR YECHISH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220" y="2414055"/>
            <a:ext cx="727228" cy="14342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220" y="4365104"/>
            <a:ext cx="727228" cy="14342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335AFAA3-FF4F-462D-A908-93D09B272E70}"/>
              </a:ext>
            </a:extLst>
          </p:cNvPr>
          <p:cNvSpPr/>
          <p:nvPr/>
        </p:nvSpPr>
        <p:spPr>
          <a:xfrm>
            <a:off x="832730" y="361897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6276" y="436787"/>
            <a:ext cx="1834570" cy="93610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751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1" y="1818118"/>
            <a:ext cx="8473938" cy="274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35" y="15949"/>
            <a:ext cx="11792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ychish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yo‘lakchasidan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ko‘tariladigan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o‘rmonzor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daraxtlarning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metrga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Samoloyot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daraxtlarga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tegmasligi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ko‘tarilishi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85137" y="1844938"/>
                <a:ext cx="30966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r>
                  <a:rPr lang="en-US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en-US" sz="28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 - 90⁰ li,</a:t>
                </a:r>
              </a:p>
              <a:p>
                <a:r>
                  <a:rPr lang="en-US" sz="28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 = 700 m</a:t>
                </a:r>
              </a:p>
              <a:p>
                <a:r>
                  <a:rPr lang="en-US" sz="28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BC = 24 m,</a:t>
                </a: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?</a:t>
                </a:r>
                <a:endParaRPr lang="ru-RU" sz="2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137" y="1844938"/>
                <a:ext cx="3096687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4921" t="-3439" b="-6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0695" y="4777625"/>
                <a:ext cx="7689173" cy="1296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endParaRPr lang="en-US" sz="3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tgA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𝟕𝟎𝟎</m:t>
                        </m:r>
                      </m:den>
                    </m:f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0,0343 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2⁰</a:t>
                </a:r>
                <a:endParaRPr lang="ru-RU" sz="32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5" y="4777625"/>
                <a:ext cx="7689173" cy="1296124"/>
              </a:xfrm>
              <a:prstGeom prst="rect">
                <a:avLst/>
              </a:prstGeom>
              <a:blipFill rotWithShape="0">
                <a:blip r:embed="rId4"/>
                <a:stretch>
                  <a:fillRect l="-1981" t="-6132" b="-6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кругленный прямоугольник 8"/>
          <p:cNvSpPr/>
          <p:nvPr/>
        </p:nvSpPr>
        <p:spPr>
          <a:xfrm>
            <a:off x="225277" y="1946339"/>
            <a:ext cx="442472" cy="546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129868" y="5399170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2⁰  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2303223" y="2640758"/>
            <a:ext cx="3744417" cy="1306704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0647" y="3058803"/>
            <a:ext cx="8146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24 m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66713" y="3966708"/>
            <a:ext cx="9701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700 m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0732" y="343386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3226913" y="3557302"/>
            <a:ext cx="273819" cy="772628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3034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14" y="236192"/>
            <a:ext cx="11552630" cy="68663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34894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75"/>
              </a:spcBef>
            </a:pPr>
            <a:r>
              <a:rPr lang="en-US" sz="4233" dirty="0" err="1" smtClean="0"/>
              <a:t>Mustaqil</a:t>
            </a:r>
            <a:r>
              <a:rPr lang="en-US" sz="4233" dirty="0" smtClean="0"/>
              <a:t> </a:t>
            </a:r>
            <a:r>
              <a:rPr lang="en-US" sz="4233" dirty="0" err="1" smtClean="0"/>
              <a:t>bajarish</a:t>
            </a:r>
            <a:r>
              <a:rPr lang="en-US" sz="4233" dirty="0" smtClean="0"/>
              <a:t> </a:t>
            </a:r>
            <a:r>
              <a:rPr lang="en-US" sz="4233" dirty="0" err="1" smtClean="0"/>
              <a:t>uchun</a:t>
            </a:r>
            <a:r>
              <a:rPr lang="en-US" sz="4233" dirty="0" smtClean="0"/>
              <a:t> </a:t>
            </a:r>
            <a:r>
              <a:rPr lang="en-US" sz="4233" dirty="0" err="1" smtClean="0"/>
              <a:t>topshiriqlar</a:t>
            </a:r>
            <a:r>
              <a:rPr lang="ru-RU" sz="4233" dirty="0" smtClean="0"/>
              <a:t>:</a:t>
            </a:r>
            <a:endParaRPr sz="4233" dirty="0"/>
          </a:p>
        </p:txBody>
      </p:sp>
      <p:sp>
        <p:nvSpPr>
          <p:cNvPr id="16" name="TextBox 15"/>
          <p:cNvSpPr txBox="1"/>
          <p:nvPr/>
        </p:nvSpPr>
        <p:spPr>
          <a:xfrm>
            <a:off x="7218132" y="1742153"/>
            <a:ext cx="412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6">
              <a:spcAft>
                <a:spcPts val="199"/>
              </a:spcAft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1-4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masalalar</a:t>
            </a:r>
            <a:r>
              <a:rPr lang="en-US" sz="3200" b="1" kern="0" dirty="0" smtClean="0">
                <a:solidFill>
                  <a:srgbClr val="002060"/>
                </a:solidFill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yechish</a:t>
            </a:r>
            <a:endParaRPr lang="en-US" sz="3200" b="1" kern="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8128" y="2855845"/>
            <a:ext cx="406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26">
              <a:spcAft>
                <a:spcPts val="199"/>
              </a:spcAft>
              <a:defRPr/>
            </a:pPr>
            <a:r>
              <a:rPr lang="en-US" sz="3200" b="1" kern="0" dirty="0" err="1" smtClean="0">
                <a:solidFill>
                  <a:srgbClr val="002060"/>
                </a:solidFill>
              </a:rPr>
              <a:t>Hayotiy</a:t>
            </a:r>
            <a:r>
              <a:rPr lang="en-US" sz="3200" b="1" kern="0" dirty="0" smtClean="0">
                <a:solidFill>
                  <a:srgbClr val="002060"/>
                </a:solidFill>
              </a:rPr>
              <a:t> masala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tuzish</a:t>
            </a:r>
            <a:endParaRPr lang="en-US" sz="3200" b="1" kern="0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375920" y="1639751"/>
            <a:ext cx="0" cy="4401750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946873" y="1665737"/>
            <a:ext cx="899989" cy="89998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26">
              <a:defRPr/>
            </a:pPr>
            <a:r>
              <a:rPr lang="en-US" sz="381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015505" y="2808281"/>
            <a:ext cx="899989" cy="899989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26">
              <a:defRPr/>
            </a:pPr>
            <a:r>
              <a:rPr lang="en-US" sz="381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021578" y="3899754"/>
            <a:ext cx="899989" cy="89998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26">
              <a:defRPr/>
            </a:pPr>
            <a:r>
              <a:rPr lang="en-US" sz="3810" b="1" kern="0" dirty="0">
                <a:solidFill>
                  <a:srgbClr val="002060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6094316" y="4991227"/>
            <a:ext cx="89998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026">
              <a:defRPr/>
            </a:pPr>
            <a:r>
              <a:rPr lang="en-US" sz="381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760" y="3140967"/>
            <a:ext cx="3865610" cy="1134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73" b="1" dirty="0" smtClean="0">
                <a:solidFill>
                  <a:srgbClr val="002060"/>
                </a:solidFill>
              </a:rPr>
              <a:t>67 - </a:t>
            </a:r>
            <a:r>
              <a:rPr lang="en-US" sz="6773" b="1" dirty="0" err="1" smtClean="0">
                <a:solidFill>
                  <a:srgbClr val="002060"/>
                </a:solidFill>
              </a:rPr>
              <a:t>sahifa</a:t>
            </a:r>
            <a:endParaRPr lang="ru-RU" sz="6773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2494" y="5148833"/>
            <a:ext cx="3692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26">
              <a:spcAft>
                <a:spcPts val="199"/>
              </a:spcAft>
              <a:defRPr/>
            </a:pPr>
            <a:r>
              <a:rPr lang="en-US" sz="3200" b="1" kern="0" dirty="0" err="1" smtClean="0">
                <a:solidFill>
                  <a:srgbClr val="002060"/>
                </a:solidFill>
              </a:rPr>
              <a:t>Geometrik</a:t>
            </a:r>
            <a:r>
              <a:rPr lang="en-US" sz="3200" b="1" kern="0" dirty="0" smtClean="0">
                <a:solidFill>
                  <a:srgbClr val="002060"/>
                </a:solidFill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terminlar</a:t>
            </a:r>
            <a:endParaRPr lang="en-US" sz="3200" b="1" kern="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9927" y="3899754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26">
              <a:spcAft>
                <a:spcPts val="199"/>
              </a:spcAft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Test </a:t>
            </a:r>
            <a:r>
              <a:rPr lang="en-US" sz="3200" b="1" kern="0" dirty="0" err="1" smtClean="0">
                <a:solidFill>
                  <a:srgbClr val="002060"/>
                </a:solidFill>
              </a:rPr>
              <a:t>topshiriqlar</a:t>
            </a:r>
            <a:endParaRPr lang="en-US" sz="32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0912"/>
            <a:ext cx="12192001" cy="122997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pPr algn="ctr"/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Rombning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dioganallari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24 cm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toping? 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9055104" y="1111157"/>
            <a:ext cx="509968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ru-RU" sz="3387" b="1" i="1" dirty="0">
                <a:latin typeface="Times New Roman" pitchFamily="18" charset="0"/>
              </a:rPr>
              <a:t>В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6403776" y="2702470"/>
            <a:ext cx="509968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ru-RU" sz="3387" b="1" i="1" dirty="0">
                <a:latin typeface="Times New Roman" pitchFamily="18" charset="0"/>
              </a:rPr>
              <a:t>А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8969072" y="4670064"/>
            <a:ext cx="509968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ru-RU" sz="3387" b="1" i="1" dirty="0">
                <a:latin typeface="Times New Roman" pitchFamily="18" charset="0"/>
              </a:rPr>
              <a:t>С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1466867" y="2924242"/>
            <a:ext cx="534013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387" b="1" i="1" dirty="0">
                <a:latin typeface="Times New Roman" pitchFamily="18" charset="0"/>
              </a:rPr>
              <a:t>D</a:t>
            </a:r>
            <a:endParaRPr lang="ru-RU" sz="3387" b="1" i="1" dirty="0">
              <a:latin typeface="Times New Roman" pitchFamily="18" charset="0"/>
            </a:endParaRPr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458153" y="1268421"/>
            <a:ext cx="7007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387" b="1" i="1">
              <a:latin typeface="Times New Roman" pitchFamily="18" charset="0"/>
            </a:endParaRPr>
          </a:p>
        </p:txBody>
      </p:sp>
      <p:sp>
        <p:nvSpPr>
          <p:cNvPr id="7236" name="AutoShape 68"/>
          <p:cNvSpPr>
            <a:spLocks noChangeArrowheads="1"/>
          </p:cNvSpPr>
          <p:nvPr/>
        </p:nvSpPr>
        <p:spPr bwMode="auto">
          <a:xfrm rot="2130914">
            <a:off x="7300709" y="1937242"/>
            <a:ext cx="3715994" cy="2505001"/>
          </a:xfrm>
          <a:prstGeom prst="parallelogram">
            <a:avLst>
              <a:gd name="adj" fmla="val 35607"/>
            </a:avLst>
          </a:prstGeom>
          <a:noFill/>
          <a:ln w="44450">
            <a:solidFill>
              <a:srgbClr val="5D28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ru-RU" sz="3810"/>
          </a:p>
        </p:txBody>
      </p:sp>
      <p:sp>
        <p:nvSpPr>
          <p:cNvPr id="7237" name="Freeform 69"/>
          <p:cNvSpPr>
            <a:spLocks/>
          </p:cNvSpPr>
          <p:nvPr/>
        </p:nvSpPr>
        <p:spPr bwMode="auto">
          <a:xfrm>
            <a:off x="6918765" y="3142859"/>
            <a:ext cx="4414775" cy="96769"/>
          </a:xfrm>
          <a:custGeom>
            <a:avLst/>
            <a:gdLst>
              <a:gd name="T0" fmla="*/ 0 w 3575"/>
              <a:gd name="T1" fmla="*/ 0 h 26"/>
              <a:gd name="T2" fmla="*/ 3575 w 3575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75" h="26">
                <a:moveTo>
                  <a:pt x="0" y="0"/>
                </a:moveTo>
                <a:lnTo>
                  <a:pt x="3575" y="26"/>
                </a:lnTo>
              </a:path>
            </a:pathLst>
          </a:custGeom>
          <a:noFill/>
          <a:ln w="444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/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8717060" y="2071151"/>
            <a:ext cx="425008" cy="60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5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11438468" y="44624"/>
            <a:ext cx="219889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endParaRPr lang="ru-RU" sz="3387" b="1">
              <a:latin typeface="Times New Roman" pitchFamily="18" charset="0"/>
            </a:endParaRPr>
          </a:p>
        </p:txBody>
      </p:sp>
      <p:graphicFrame>
        <p:nvGraphicFramePr>
          <p:cNvPr id="7241" name="Object 7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1328056"/>
              </p:ext>
            </p:extLst>
          </p:nvPr>
        </p:nvGraphicFramePr>
        <p:xfrm>
          <a:off x="8220075" y="2702470"/>
          <a:ext cx="439488" cy="36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Уравнение" r:id="rId3" imgW="177480" imgH="164880" progId="Equation.3">
                  <p:embed/>
                </p:oleObj>
              </mc:Choice>
              <mc:Fallback>
                <p:oleObj name="Уравнение" r:id="rId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5" y="2702470"/>
                        <a:ext cx="439488" cy="364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4271658" y="188913"/>
            <a:ext cx="7007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387" b="1" i="1">
              <a:latin typeface="Times New Roman" pitchFamily="18" charset="0"/>
            </a:endParaRPr>
          </a:p>
        </p:txBody>
      </p:sp>
      <p:sp>
        <p:nvSpPr>
          <p:cNvPr id="7246" name="AutoShape 78"/>
          <p:cNvSpPr>
            <a:spLocks/>
          </p:cNvSpPr>
          <p:nvPr/>
        </p:nvSpPr>
        <p:spPr bwMode="auto">
          <a:xfrm rot="14349381">
            <a:off x="7729298" y="804142"/>
            <a:ext cx="291537" cy="2543479"/>
          </a:xfrm>
          <a:prstGeom prst="rightBrace">
            <a:avLst>
              <a:gd name="adj1" fmla="val 5020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ru-RU" sz="3810"/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 rot="18865527">
            <a:off x="7352653" y="1427108"/>
            <a:ext cx="476304" cy="6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02822" y="5645046"/>
                <a:ext cx="6086153" cy="66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63" b="1" i="1" dirty="0" smtClean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63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63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2963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²+</m:t>
                        </m:r>
                        <m:sSup>
                          <m:sSupPr>
                            <m:ctrlPr>
                              <a:rPr lang="en-US" sz="2963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63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963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963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63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63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963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𝟔𝟗</m:t>
                        </m:r>
                      </m:e>
                    </m:rad>
                    <m:r>
                      <a:rPr lang="en-US" sz="2963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63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963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963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𝒄𝒎</m:t>
                    </m:r>
                    <m:r>
                      <a:rPr lang="en-US" sz="2963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963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22" y="5645046"/>
                <a:ext cx="6086153" cy="668003"/>
              </a:xfrm>
              <a:prstGeom prst="rect">
                <a:avLst/>
              </a:prstGeom>
              <a:blipFill rotWithShape="0">
                <a:blip r:embed="rId5"/>
                <a:stretch>
                  <a:fillRect l="-2202" b="-2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9117557" y="1608437"/>
            <a:ext cx="65321" cy="309661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4656" y="1378202"/>
                <a:ext cx="3946080" cy="4307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2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ABCD –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endPara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24 cm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 cm</a:t>
                </a:r>
              </a:p>
              <a:p>
                <a:pPr algn="ctr"/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BD - ?</a:t>
                </a:r>
              </a:p>
              <a:p>
                <a:pPr algn="ctr"/>
                <a:r>
                  <a:rPr lang="en-US" sz="32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∆AOB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𝑩𝑶</m:t>
                            </m:r>
                            <m:r>
                              <a:rPr lang="en-US" sz="28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32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 = 12 cm</a:t>
                </a:r>
              </a:p>
              <a:p>
                <a:pPr algn="ctr"/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 = 5 cm</a:t>
                </a:r>
                <a:endParaRPr lang="ru-RU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6" y="1378202"/>
                <a:ext cx="3946080" cy="4307461"/>
              </a:xfrm>
              <a:prstGeom prst="rect">
                <a:avLst/>
              </a:prstGeom>
              <a:blipFill rotWithShape="0">
                <a:blip r:embed="rId6"/>
                <a:stretch>
                  <a:fillRect l="-3555" t="-1839" r="-2628" b="-2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70142" y="2592436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lgerian" panose="04020705040A02060702" pitchFamily="82" charset="0"/>
              </a:rPr>
              <a:t>O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02305" y="2910379"/>
            <a:ext cx="441646" cy="27192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798039" y="5789829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i="1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cm.</a:t>
            </a:r>
            <a:endParaRPr lang="ru-RU" sz="2800" b="1" i="1" dirty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6" grpId="0" animBg="1"/>
      <p:bldP spid="724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acade-project.ru/images/cms/content/slovar/treugolnik_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71546">
            <a:off x="961090" y="704454"/>
            <a:ext cx="4552496" cy="26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8195" name="Group 29"/>
          <p:cNvGrpSpPr>
            <a:grpSpLocks/>
          </p:cNvGrpSpPr>
          <p:nvPr/>
        </p:nvGrpSpPr>
        <p:grpSpPr bwMode="auto">
          <a:xfrm>
            <a:off x="6096000" y="548843"/>
            <a:ext cx="4512380" cy="2582884"/>
            <a:chOff x="2880" y="800"/>
            <a:chExt cx="2442" cy="1993"/>
          </a:xfrm>
        </p:grpSpPr>
        <p:pic>
          <p:nvPicPr>
            <p:cNvPr id="8201" name="Picture 7" descr="крыщ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00"/>
              <a:ext cx="2442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4043" y="2437"/>
              <a:ext cx="69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b/2</a:t>
              </a:r>
              <a:endPara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Text Box 14"/>
            <p:cNvSpPr txBox="1">
              <a:spLocks noChangeArrowheads="1"/>
            </p:cNvSpPr>
            <p:nvPr/>
          </p:nvSpPr>
          <p:spPr bwMode="auto">
            <a:xfrm>
              <a:off x="4422" y="2065"/>
              <a:ext cx="18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752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ru-RU" altLang="ru-RU" sz="2752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6" name="Рисунок 7" descr="C:\Users\ПК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655122"/>
            <a:ext cx="4320480" cy="24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5073633" y="2940737"/>
            <a:ext cx="356080" cy="6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ru-RU" altLang="ru-RU" sz="381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altLang="ru-RU" sz="3810" b="1" i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9956" y="1366765"/>
            <a:ext cx="4977789" cy="647699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pPr algn="ctr"/>
            <a:r>
              <a:rPr lang="en-US" sz="381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ru-RU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81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81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22851" y="459694"/>
            <a:ext cx="7918549" cy="647699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pPr algn="ctr"/>
            <a:r>
              <a:rPr lang="en-US" sz="381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ru-RU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ru-RU" sz="381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1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parallelegramm</a:t>
            </a:r>
            <a:endParaRPr lang="ru-RU" sz="381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735147" y="5445127"/>
            <a:ext cx="560849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ru-RU" sz="3387" b="1" i="1">
                <a:latin typeface="Times New Roman" pitchFamily="18" charset="0"/>
              </a:rPr>
              <a:t>А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752082" y="2205040"/>
            <a:ext cx="560846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en-US" sz="3387" b="1" i="1">
                <a:latin typeface="Times New Roman" pitchFamily="18" charset="0"/>
              </a:rPr>
              <a:t>B</a:t>
            </a:r>
            <a:endParaRPr lang="ru-RU" sz="3387" b="1" i="1">
              <a:latin typeface="Times New Roman" pitchFamily="18" charset="0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1088608" y="2205040"/>
            <a:ext cx="560846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en-US" sz="3387" b="1" i="1">
                <a:latin typeface="Times New Roman" pitchFamily="18" charset="0"/>
              </a:rPr>
              <a:t>C</a:t>
            </a:r>
            <a:endParaRPr lang="ru-RU" sz="3387" b="1" i="1">
              <a:latin typeface="Times New Roman" pitchFamily="18" charset="0"/>
            </a:endParaRP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9264264" y="5445127"/>
            <a:ext cx="560846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en-US" sz="3387" b="1" i="1">
                <a:latin typeface="Times New Roman" pitchFamily="18" charset="0"/>
              </a:rPr>
              <a:t>D</a:t>
            </a:r>
            <a:endParaRPr lang="ru-RU" sz="3387" b="1" i="1">
              <a:latin typeface="Times New Roman" pitchFamily="18" charset="0"/>
            </a:endParaRPr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4574304" y="188913"/>
            <a:ext cx="7007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387" b="1" i="1">
              <a:latin typeface="Times New Roman" pitchFamily="18" charset="0"/>
            </a:endParaRPr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335139" y="1196976"/>
            <a:ext cx="7007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387" b="1" i="1">
              <a:latin typeface="Times New Roman" pitchFamily="18" charset="0"/>
            </a:endParaRPr>
          </a:p>
        </p:txBody>
      </p:sp>
      <p:sp>
        <p:nvSpPr>
          <p:cNvPr id="9294" name="AutoShape 78"/>
          <p:cNvSpPr>
            <a:spLocks noChangeArrowheads="1"/>
          </p:cNvSpPr>
          <p:nvPr/>
        </p:nvSpPr>
        <p:spPr bwMode="auto">
          <a:xfrm>
            <a:off x="3312926" y="2708275"/>
            <a:ext cx="7870919" cy="2808288"/>
          </a:xfrm>
          <a:prstGeom prst="parallelogram">
            <a:avLst>
              <a:gd name="adj" fmla="val 52558"/>
            </a:avLst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ru-RU" sz="3810"/>
          </a:p>
        </p:txBody>
      </p:sp>
      <p:sp>
        <p:nvSpPr>
          <p:cNvPr id="9295" name="Freeform 79"/>
          <p:cNvSpPr>
            <a:spLocks/>
          </p:cNvSpPr>
          <p:nvPr/>
        </p:nvSpPr>
        <p:spPr bwMode="auto">
          <a:xfrm>
            <a:off x="4835245" y="2682335"/>
            <a:ext cx="16931" cy="2809875"/>
          </a:xfrm>
          <a:custGeom>
            <a:avLst/>
            <a:gdLst>
              <a:gd name="T0" fmla="*/ 8 w 8"/>
              <a:gd name="T1" fmla="*/ 1770 h 1770"/>
              <a:gd name="T2" fmla="*/ 0 w 8"/>
              <a:gd name="T3" fmla="*/ 0 h 17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770">
                <a:moveTo>
                  <a:pt x="8" y="1770"/>
                </a:moveTo>
                <a:lnTo>
                  <a:pt x="0" y="0"/>
                </a:lnTo>
              </a:path>
            </a:pathLst>
          </a:cu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/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4944675" y="5445127"/>
            <a:ext cx="560849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ru-RU" sz="3387" b="1" i="1">
                <a:latin typeface="Times New Roman" pitchFamily="18" charset="0"/>
              </a:rPr>
              <a:t>Е</a:t>
            </a:r>
          </a:p>
        </p:txBody>
      </p:sp>
      <p:sp>
        <p:nvSpPr>
          <p:cNvPr id="9297" name="Freeform 81"/>
          <p:cNvSpPr>
            <a:spLocks/>
          </p:cNvSpPr>
          <p:nvPr/>
        </p:nvSpPr>
        <p:spPr bwMode="auto">
          <a:xfrm rot="5400000">
            <a:off x="4480414" y="5132526"/>
            <a:ext cx="336549" cy="406974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37 h 237"/>
              <a:gd name="T4" fmla="*/ 212 w 212"/>
              <a:gd name="T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 rot="944908">
            <a:off x="3415259" y="5227641"/>
            <a:ext cx="478307" cy="266699"/>
          </a:xfrm>
          <a:custGeom>
            <a:avLst/>
            <a:gdLst>
              <a:gd name="T0" fmla="*/ 0 w 455"/>
              <a:gd name="T1" fmla="*/ 8 h 331"/>
              <a:gd name="T2" fmla="*/ 141 w 455"/>
              <a:gd name="T3" fmla="*/ 9 h 331"/>
              <a:gd name="T4" fmla="*/ 268 w 455"/>
              <a:gd name="T5" fmla="*/ 60 h 331"/>
              <a:gd name="T6" fmla="*/ 387 w 455"/>
              <a:gd name="T7" fmla="*/ 187 h 331"/>
              <a:gd name="T8" fmla="*/ 455 w 455"/>
              <a:gd name="T9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/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3695994" y="4868865"/>
            <a:ext cx="796905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387" b="1">
                <a:latin typeface="Times New Roman" pitchFamily="18" charset="0"/>
              </a:rPr>
              <a:t>45</a:t>
            </a:r>
            <a:r>
              <a:rPr lang="en-US" sz="3387" b="1" baseline="30000">
                <a:latin typeface="Times New Roman" pitchFamily="18" charset="0"/>
              </a:rPr>
              <a:t>0</a:t>
            </a:r>
            <a:endParaRPr lang="ru-RU" sz="3387" b="1">
              <a:latin typeface="Times New Roman" pitchFamily="18" charset="0"/>
            </a:endParaRP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4946186" y="3757331"/>
            <a:ext cx="436230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ru-RU" sz="3387" b="1" dirty="0">
                <a:latin typeface="Times New Roman" pitchFamily="18" charset="0"/>
              </a:rPr>
              <a:t>6</a:t>
            </a:r>
          </a:p>
        </p:txBody>
      </p:sp>
      <p:sp>
        <p:nvSpPr>
          <p:cNvPr id="9301" name="AutoShape 85"/>
          <p:cNvSpPr>
            <a:spLocks/>
          </p:cNvSpPr>
          <p:nvPr/>
        </p:nvSpPr>
        <p:spPr bwMode="auto">
          <a:xfrm rot="1601608">
            <a:off x="10503280" y="2663361"/>
            <a:ext cx="482144" cy="3168651"/>
          </a:xfrm>
          <a:prstGeom prst="rightBrace">
            <a:avLst>
              <a:gd name="adj1" fmla="val 5247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ru-RU" sz="3810"/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10896014" y="3860800"/>
            <a:ext cx="626987" cy="10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ru-RU" sz="635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826070" y="2301520"/>
            <a:ext cx="1668769" cy="1696060"/>
          </a:xfrm>
          <a:prstGeom prst="rtTriangle">
            <a:avLst/>
          </a:prstGeom>
          <a:solidFill>
            <a:srgbClr val="FFCCFF"/>
          </a:solidFill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10" i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843" y="2706954"/>
                <a:ext cx="757643" cy="521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40" b="1" i="1" dirty="0">
                    <a:solidFill>
                      <a:schemeClr val="tx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4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4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ru-RU" sz="2540" b="1" i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843" y="2706954"/>
                <a:ext cx="757643" cy="521297"/>
              </a:xfrm>
              <a:prstGeom prst="rect">
                <a:avLst/>
              </a:prstGeom>
              <a:blipFill rotWithShape="0">
                <a:blip r:embed="rId2"/>
                <a:stretch>
                  <a:fillRect l="-13600" t="-4651" b="-26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310291" y="4056621"/>
            <a:ext cx="375424" cy="548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63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963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139" y="3005665"/>
            <a:ext cx="375424" cy="548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63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963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6078" y="6076271"/>
                <a:ext cx="2377767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7A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A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ru-RU" sz="3200" b="1" i="1" dirty="0">
                  <a:solidFill>
                    <a:srgbClr val="7A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8" y="6076271"/>
                <a:ext cx="2377767" cy="632802"/>
              </a:xfrm>
              <a:prstGeom prst="rect">
                <a:avLst/>
              </a:prstGeom>
              <a:blipFill rotWithShape="0">
                <a:blip r:embed="rId3"/>
                <a:stretch>
                  <a:fillRect l="-6410" t="-4808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9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1" grpId="0" animBg="1"/>
      <p:bldP spid="9302" grpId="0"/>
      <p:bldP spid="2" grpId="0" animBg="1"/>
      <p:bldP spid="3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0" y="11847"/>
            <a:ext cx="12192000" cy="1671811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pPr algn="ctr"/>
            <a:r>
              <a:rPr lang="en-US" sz="381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ABCD 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yopishgan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60⁰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yon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cm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2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.</a:t>
            </a:r>
            <a:endParaRPr lang="ru-RU" sz="32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51" name="Rectangle 87"/>
          <p:cNvSpPr>
            <a:spLocks noChangeArrowheads="1"/>
          </p:cNvSpPr>
          <p:nvPr/>
        </p:nvSpPr>
        <p:spPr bwMode="auto">
          <a:xfrm>
            <a:off x="527732" y="1196976"/>
            <a:ext cx="7007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387" b="1" i="1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5325328" y="4385372"/>
            <a:ext cx="560846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ru-RU" sz="3387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6765492" y="1593057"/>
            <a:ext cx="509968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387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B</a:t>
            </a:r>
            <a:endParaRPr lang="ru-RU" sz="3387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0421221" y="1641618"/>
            <a:ext cx="509968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387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C</a:t>
            </a:r>
            <a:endParaRPr lang="ru-RU" sz="3387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56" name="AutoShape 92"/>
          <p:cNvSpPr>
            <a:spLocks noChangeArrowheads="1"/>
          </p:cNvSpPr>
          <p:nvPr/>
        </p:nvSpPr>
        <p:spPr bwMode="auto">
          <a:xfrm flipV="1">
            <a:off x="5690046" y="1988023"/>
            <a:ext cx="6264696" cy="24495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444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ru-RU" sz="381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12644863" y="4364510"/>
            <a:ext cx="219889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endParaRPr lang="ru-RU" sz="3387" b="1" i="1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59" name="Text Box 95"/>
          <p:cNvSpPr txBox="1">
            <a:spLocks noChangeArrowheads="1"/>
          </p:cNvSpPr>
          <p:nvPr/>
        </p:nvSpPr>
        <p:spPr bwMode="auto">
          <a:xfrm>
            <a:off x="11645506" y="4401023"/>
            <a:ext cx="534013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387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D</a:t>
            </a:r>
            <a:endParaRPr lang="ru-RU" sz="3387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60" name="Freeform 96"/>
          <p:cNvSpPr>
            <a:spLocks/>
          </p:cNvSpPr>
          <p:nvPr/>
        </p:nvSpPr>
        <p:spPr bwMode="auto">
          <a:xfrm rot="10800000">
            <a:off x="7270537" y="4076403"/>
            <a:ext cx="480426" cy="360361"/>
          </a:xfrm>
          <a:custGeom>
            <a:avLst/>
            <a:gdLst>
              <a:gd name="T0" fmla="*/ 0 w 212"/>
              <a:gd name="T1" fmla="*/ 0 h 237"/>
              <a:gd name="T2" fmla="*/ 0 w 212"/>
              <a:gd name="T3" fmla="*/ 237 h 237"/>
              <a:gd name="T4" fmla="*/ 212 w 212"/>
              <a:gd name="T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237">
                <a:moveTo>
                  <a:pt x="0" y="0"/>
                </a:moveTo>
                <a:lnTo>
                  <a:pt x="0" y="237"/>
                </a:lnTo>
                <a:lnTo>
                  <a:pt x="212" y="23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6987304" y="4364510"/>
            <a:ext cx="560849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>
            <a:spAutoFit/>
          </a:bodyPr>
          <a:lstStyle/>
          <a:p>
            <a:r>
              <a:rPr lang="en-US" sz="3387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E</a:t>
            </a:r>
            <a:endParaRPr lang="ru-RU" sz="3387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67" name="Text Box 103"/>
          <p:cNvSpPr txBox="1">
            <a:spLocks noChangeArrowheads="1"/>
          </p:cNvSpPr>
          <p:nvPr/>
        </p:nvSpPr>
        <p:spPr bwMode="auto">
          <a:xfrm>
            <a:off x="6608360" y="2972921"/>
            <a:ext cx="630193" cy="47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30</a:t>
            </a:r>
            <a:r>
              <a:rPr lang="en-US" sz="2400" b="1" baseline="30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0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68" name="Freeform 104"/>
          <p:cNvSpPr>
            <a:spLocks/>
          </p:cNvSpPr>
          <p:nvPr/>
        </p:nvSpPr>
        <p:spPr bwMode="auto">
          <a:xfrm rot="9894112">
            <a:off x="6782881" y="2684970"/>
            <a:ext cx="478307" cy="288926"/>
          </a:xfrm>
          <a:custGeom>
            <a:avLst/>
            <a:gdLst>
              <a:gd name="T0" fmla="*/ 0 w 455"/>
              <a:gd name="T1" fmla="*/ 8 h 331"/>
              <a:gd name="T2" fmla="*/ 141 w 455"/>
              <a:gd name="T3" fmla="*/ 9 h 331"/>
              <a:gd name="T4" fmla="*/ 268 w 455"/>
              <a:gd name="T5" fmla="*/ 60 h 331"/>
              <a:gd name="T6" fmla="*/ 387 w 455"/>
              <a:gd name="T7" fmla="*/ 187 h 331"/>
              <a:gd name="T8" fmla="*/ 455 w 455"/>
              <a:gd name="T9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5" h="331">
                <a:moveTo>
                  <a:pt x="0" y="8"/>
                </a:moveTo>
                <a:cubicBezTo>
                  <a:pt x="23" y="8"/>
                  <a:pt x="96" y="0"/>
                  <a:pt x="141" y="9"/>
                </a:cubicBezTo>
                <a:cubicBezTo>
                  <a:pt x="186" y="18"/>
                  <a:pt x="227" y="30"/>
                  <a:pt x="268" y="60"/>
                </a:cubicBezTo>
                <a:cubicBezTo>
                  <a:pt x="309" y="90"/>
                  <a:pt x="356" y="142"/>
                  <a:pt x="387" y="187"/>
                </a:cubicBezTo>
                <a:cubicBezTo>
                  <a:pt x="418" y="232"/>
                  <a:pt x="441" y="301"/>
                  <a:pt x="455" y="331"/>
                </a:cubicBezTo>
              </a:path>
            </a:pathLst>
          </a:cu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369" name="Text Box 105"/>
          <p:cNvSpPr txBox="1">
            <a:spLocks noChangeArrowheads="1"/>
          </p:cNvSpPr>
          <p:nvPr/>
        </p:nvSpPr>
        <p:spPr bwMode="auto">
          <a:xfrm>
            <a:off x="6213238" y="2513861"/>
            <a:ext cx="436230" cy="6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>
            <a:spAutoFit/>
          </a:bodyPr>
          <a:lstStyle/>
          <a:p>
            <a:r>
              <a:rPr lang="en-US" sz="3387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4</a:t>
            </a:r>
            <a:endParaRPr lang="ru-RU" sz="3387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370" name="Freeform 106"/>
          <p:cNvSpPr>
            <a:spLocks/>
          </p:cNvSpPr>
          <p:nvPr/>
        </p:nvSpPr>
        <p:spPr bwMode="auto">
          <a:xfrm flipH="1">
            <a:off x="7234515" y="1995193"/>
            <a:ext cx="46857" cy="2440754"/>
          </a:xfrm>
          <a:custGeom>
            <a:avLst/>
            <a:gdLst>
              <a:gd name="T0" fmla="*/ 9 w 9"/>
              <a:gd name="T1" fmla="*/ 0 h 1567"/>
              <a:gd name="T2" fmla="*/ 0 w 9"/>
              <a:gd name="T3" fmla="*/ 1567 h 15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567">
                <a:moveTo>
                  <a:pt x="9" y="0"/>
                </a:moveTo>
                <a:lnTo>
                  <a:pt x="0" y="1567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9" tIns="54424" rIns="108849" bIns="54424"/>
          <a:lstStyle/>
          <a:p>
            <a:endParaRPr lang="ru-RU" sz="381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4425" y="5359875"/>
                <a:ext cx="5211235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chemeClr val="tx1">
                        <a:lumMod val="50000"/>
                      </a:schemeClr>
                    </a:solidFill>
                  </a:rPr>
                  <a:t>BE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16−4</m:t>
                        </m:r>
                      </m:e>
                    </m:rad>
                    <m:r>
                      <a:rPr lang="en-US" sz="32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12</m:t>
                        </m:r>
                      </m:e>
                    </m:rad>
                    <m:r>
                      <a:rPr lang="en-US" sz="32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ru-RU" sz="3200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25" y="5359875"/>
                <a:ext cx="5211235" cy="632802"/>
              </a:xfrm>
              <a:prstGeom prst="rect">
                <a:avLst/>
              </a:prstGeom>
              <a:blipFill rotWithShape="0">
                <a:blip r:embed="rId2"/>
                <a:stretch>
                  <a:fillRect l="-2924" t="-3846" b="-3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36892" y="4422192"/>
            <a:ext cx="3497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0" b="1" dirty="0">
                <a:solidFill>
                  <a:schemeClr val="tx1">
                    <a:lumMod val="50000"/>
                  </a:schemeClr>
                </a:solidFill>
              </a:rPr>
              <a:t>2</a:t>
            </a:r>
            <a:endParaRPr lang="ru-RU" sz="254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8228" y="398313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60</a:t>
            </a:r>
            <a:r>
              <a:rPr lang="en-US" sz="24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0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232788" y="403325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60</a:t>
            </a:r>
            <a:r>
              <a:rPr lang="en-US" sz="2400" b="1" baseline="30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0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75745" y="3167307"/>
            <a:ext cx="228575" cy="3168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0931189" y="3012979"/>
            <a:ext cx="231480" cy="2640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425" y="1738124"/>
                <a:ext cx="428194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BD – </a:t>
                </a:r>
                <a:r>
                  <a:rPr lang="en-US" sz="2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endPara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60⁰, AB = 4 cm.</a:t>
                </a:r>
              </a:p>
              <a:p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 - ?</a:t>
                </a:r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25" y="1738124"/>
                <a:ext cx="4281941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849" t="-3356" r="-1567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97562" y="3493288"/>
                <a:ext cx="4198585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∆ABE - 90⁰  li</a:t>
                </a:r>
              </a:p>
              <a:p>
                <a14:m>
                  <m:oMath xmlns:m="http://schemas.openxmlformats.org/officeDocument/2006/math"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ABE = 30º </a:t>
                </a:r>
                <a:r>
                  <a:rPr lang="en-US" sz="28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ekanligidan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2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 = AB:2 = 4:2 = 2 cm</a:t>
                </a:r>
              </a:p>
              <a:p>
                <a:endParaRPr lang="ru-RU" sz="3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2" y="3493288"/>
                <a:ext cx="4198585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3052" t="-2639" r="-2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4379" y="5884544"/>
                <a:ext cx="2802562" cy="63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7A0000"/>
                    </a:solidFill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A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7A0000"/>
                        </a:solidFill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7A000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200" b="1" i="1" dirty="0" smtClean="0">
                    <a:solidFill>
                      <a:srgbClr val="7A0000"/>
                    </a:solidFill>
                  </a:rPr>
                  <a:t> cm </a:t>
                </a:r>
                <a:endParaRPr lang="ru-RU" sz="3200" b="1" i="1" dirty="0">
                  <a:solidFill>
                    <a:srgbClr val="7A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79" y="5884544"/>
                <a:ext cx="2802562" cy="631198"/>
              </a:xfrm>
              <a:prstGeom prst="rect">
                <a:avLst/>
              </a:prstGeom>
              <a:blipFill rotWithShape="0">
                <a:blip r:embed="rId5"/>
                <a:stretch>
                  <a:fillRect l="-5435" t="-4808" r="-4783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5124" y="5212453"/>
                <a:ext cx="4669099" cy="7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7A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 = 4 · sin60⁰ = 4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7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7A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 smtClean="0">
                    <a:solidFill>
                      <a:srgbClr val="7A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7A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i="1" dirty="0" smtClean="0">
                    <a:solidFill>
                      <a:srgbClr val="7A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solidFill>
                    <a:srgbClr val="7A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124" y="5212453"/>
                <a:ext cx="4669099" cy="777713"/>
              </a:xfrm>
              <a:prstGeom prst="rect">
                <a:avLst/>
              </a:prstGeom>
              <a:blipFill rotWithShape="0">
                <a:blip r:embed="rId6"/>
                <a:stretch>
                  <a:fillRect l="-2742"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 descr="C:\Users\ПК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596370"/>
            <a:ext cx="5328592" cy="29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 descr="Строителей КАД снова оштрафовали за нарушение экологии - Новости Петербурга, строительные новости - Карп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20688"/>
            <a:ext cx="3960440" cy="268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077072"/>
            <a:ext cx="400009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ПК\Desktop\еще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077071"/>
            <a:ext cx="4031756" cy="223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7888" y="6093296"/>
            <a:ext cx="4032448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4438" y="1454573"/>
                <a:ext cx="6061790" cy="4280969"/>
              </a:xfrm>
            </p:spPr>
            <p:txBody>
              <a:bodyPr>
                <a:normAutofit fontScale="92500" lnSpcReduction="20000"/>
              </a:bodyPr>
              <a:lstStyle/>
              <a:p>
                <a:pPr marL="136059" indent="0">
                  <a:lnSpc>
                    <a:spcPct val="150000"/>
                  </a:lnSpc>
                  <a:buNone/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Yechim:</a:t>
                </a:r>
              </a:p>
              <a:p>
                <a:pPr marL="136059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(10+10+12)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16</a:t>
                </a:r>
                <a:endParaRPr lang="ru-RU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36059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6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600" b="1" dirty="0">
                    <a:solidFill>
                      <a:srgbClr val="002060"/>
                    </a:solidFill>
                  </a:rPr>
                  <a:t>  = </a:t>
                </a:r>
                <a:endParaRPr lang="en-US" sz="2400" b="1" dirty="0">
                  <a:solidFill>
                    <a:srgbClr val="002060"/>
                  </a:solidFill>
                </a:endParaRPr>
              </a:p>
              <a:p>
                <a:pPr marL="136059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=</a:t>
                </a:r>
              </a:p>
              <a:p>
                <a:pPr marL="136059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𝟖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 marL="136059" indent="0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4438" y="1454573"/>
                <a:ext cx="6061790" cy="42809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8256240" y="1519337"/>
            <a:ext cx="3040410" cy="1789836"/>
          </a:xfrm>
          <a:prstGeom prst="triangle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1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335" y="1837703"/>
            <a:ext cx="122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=10 m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6180" y="3307195"/>
            <a:ext cx="146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12 m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5592" y="1832739"/>
            <a:ext cx="15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=10 m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608168" y="4019338"/>
            <a:ext cx="4156625" cy="1817054"/>
            <a:chOff x="2880" y="800"/>
            <a:chExt cx="2442" cy="1785"/>
          </a:xfrm>
        </p:grpSpPr>
        <p:pic>
          <p:nvPicPr>
            <p:cNvPr id="10" name="Picture 7" descr="крыщ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00"/>
              <a:ext cx="2442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398" y="1856"/>
              <a:ext cx="138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752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ru-RU" altLang="ru-RU" sz="275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Прямая соединительная линия 11"/>
          <p:cNvCxnSpPr>
            <a:stCxn id="4" idx="0"/>
            <a:endCxn id="4" idx="3"/>
          </p:cNvCxnSpPr>
          <p:nvPr/>
        </p:nvCxnSpPr>
        <p:spPr>
          <a:xfrm>
            <a:off x="9776445" y="1519337"/>
            <a:ext cx="0" cy="17898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17800" y="2445297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h -? 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360" y="69760"/>
            <a:ext cx="11593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omonlari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m, 12 m, 10 m 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balandlikni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440" y="5610405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7" y="1844824"/>
            <a:ext cx="6408712" cy="2813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360" y="188640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daraxtning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ikkinchisiniki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metrni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endParaRPr lang="en-US" sz="2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4152" y="1592082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Berilgan:</a:t>
            </a:r>
          </a:p>
          <a:p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∆ABC - 90⁰ li,</a:t>
            </a:r>
          </a:p>
          <a:p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= 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9 = 11 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= 60 m</a:t>
            </a:r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- ?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1384" y="5157192"/>
                <a:ext cx="5503366" cy="99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800" i="1" dirty="0" smtClean="0">
                    <a:solidFill>
                      <a:schemeClr val="tx1">
                        <a:lumMod val="50000"/>
                      </a:schemeClr>
                    </a:solidFill>
                  </a:rPr>
                  <a:t>BE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3600+121</m:t>
                        </m:r>
                      </m:e>
                    </m:rad>
                    <m:r>
                      <a:rPr lang="en-US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3721</m:t>
                        </m:r>
                      </m:e>
                    </m:rad>
                    <m:r>
                      <a:rPr lang="en-US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61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5157192"/>
                <a:ext cx="5503366" cy="994631"/>
              </a:xfrm>
              <a:prstGeom prst="rect">
                <a:avLst/>
              </a:prstGeom>
              <a:blipFill rotWithShape="0">
                <a:blip r:embed="rId3"/>
                <a:stretch>
                  <a:fillRect l="-2215" t="-6748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66958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653792"/>
            <a:ext cx="6048672" cy="2390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368" y="153998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nishabligi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15⁰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ko‘tarilmoqda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qiyalikka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ko‘tarilish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gorizontga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flipH="1">
            <a:off x="1286250" y="2765766"/>
            <a:ext cx="516979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2490002" y="3428138"/>
            <a:ext cx="432048" cy="504056"/>
          </a:xfrm>
          <a:prstGeom prst="arc">
            <a:avLst>
              <a:gd name="adj1" fmla="val 16200000"/>
              <a:gd name="adj2" fmla="val 49305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22050" y="327453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15⁰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320136" y="1694868"/>
                <a:ext cx="316835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r>
                  <a: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∆ABC - 90⁰ li,</a:t>
                </a:r>
              </a:p>
              <a:p>
                <a:r>
                  <a: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 = </a:t>
                </a:r>
                <a:r>
                  <a:rPr lang="en-US" sz="32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 m</a:t>
                </a:r>
                <a:endPara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2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15⁰</a:t>
                </a:r>
              </a:p>
              <a:p>
                <a:r>
                  <a:rPr lang="en-US" sz="32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 -?</a:t>
                </a:r>
                <a:endParaRPr lang="ru-RU" sz="3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1694868"/>
                <a:ext cx="3168352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5000" t="-3103" b="-6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53522" y="4264733"/>
                <a:ext cx="2664296" cy="210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endParaRPr lang="en-US" sz="3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sinA</a:t>
                </a:r>
                <a:r>
                  <a:rPr lang="en-US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</a:t>
                </a:r>
              </a:p>
              <a:p>
                <a:r>
                  <a:rPr lang="en-US" sz="36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in15⁰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𝟎𝟎</m:t>
                        </m:r>
                      </m:den>
                    </m:f>
                  </m:oMath>
                </a14:m>
                <a:endParaRPr lang="ru-RU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22" y="4264733"/>
                <a:ext cx="2664296" cy="2101216"/>
              </a:xfrm>
              <a:prstGeom prst="rect">
                <a:avLst/>
              </a:prstGeom>
              <a:blipFill rotWithShape="0">
                <a:blip r:embed="rId4"/>
                <a:stretch>
                  <a:fillRect l="-6865" t="-3779" r="-22426" b="-5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57807" y="4961470"/>
                <a:ext cx="2491388" cy="138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0,2588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2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32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≈ 78 m </a:t>
                </a:r>
                <a:endParaRPr lang="ru-RU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07" y="4961470"/>
                <a:ext cx="2491388" cy="1383199"/>
              </a:xfrm>
              <a:prstGeom prst="rect">
                <a:avLst/>
              </a:prstGeom>
              <a:blipFill rotWithShape="0">
                <a:blip r:embed="rId5"/>
                <a:stretch>
                  <a:fillRect l="-6112" b="-13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7311056" y="5680321"/>
            <a:ext cx="3395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186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88ffcb6f4dd68df1bcfc39a34cd964eaa2b3f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413</Words>
  <Application>Microsoft Office PowerPoint</Application>
  <PresentationFormat>Широкоэкранный</PresentationFormat>
  <Paragraphs>122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 Unicode MS</vt:lpstr>
      <vt:lpstr>Algerian</vt:lpstr>
      <vt:lpstr>Arial</vt:lpstr>
      <vt:lpstr>Calibri</vt:lpstr>
      <vt:lpstr>Calibri Light</vt:lpstr>
      <vt:lpstr>Cambria Math</vt:lpstr>
      <vt:lpstr>Open Sans Light</vt:lpstr>
      <vt:lpstr>Times New Roman</vt:lpstr>
      <vt:lpstr>Тема Office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Админ</cp:lastModifiedBy>
  <cp:revision>460</cp:revision>
  <dcterms:created xsi:type="dcterms:W3CDTF">2020-06-19T20:52:49Z</dcterms:created>
  <dcterms:modified xsi:type="dcterms:W3CDTF">2020-11-29T07:37:52Z</dcterms:modified>
</cp:coreProperties>
</file>