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407" r:id="rId3"/>
    <p:sldId id="410" r:id="rId4"/>
    <p:sldId id="406" r:id="rId5"/>
    <p:sldId id="411" r:id="rId6"/>
    <p:sldId id="408" r:id="rId7"/>
    <p:sldId id="409" r:id="rId8"/>
    <p:sldId id="412" r:id="rId9"/>
    <p:sldId id="396" r:id="rId10"/>
    <p:sldId id="305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5D2884"/>
    <a:srgbClr val="2B133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2" d="100"/>
          <a:sy n="72" d="100"/>
        </p:scale>
        <p:origin x="13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37DDE-E0A7-458E-A6D7-DD33C900691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778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637DDE-E0A7-458E-A6D7-DD33C900691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935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11/22/2020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759695" y="2414055"/>
            <a:ext cx="2091500" cy="207286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90311" y="2309681"/>
            <a:ext cx="1029570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TO‘G‘RI BURCHAKLI UCHBURCHAKLARNI YASASH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516410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516410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Admin\Рабочий стол\презен\images2.jpe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3791744" y="3756231"/>
            <a:ext cx="3600400" cy="23963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839416" y="1412776"/>
            <a:ext cx="98650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63-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</a:t>
            </a:r>
            <a:r>
              <a:rPr lang="en-US" sz="4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362" y="3356992"/>
            <a:ext cx="5803203" cy="3109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6096000" y="5214950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>
            <a:off x="6096000" y="2786058"/>
            <a:ext cx="2214578" cy="2786082"/>
          </a:xfrm>
          <a:prstGeom prst="rtTriangle">
            <a:avLst/>
          </a:prstGeom>
          <a:solidFill>
            <a:srgbClr val="B3FF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551384" y="410459"/>
            <a:ext cx="96160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KATETI VA GIPOTENUZASIGA KO‘RA TO‘G‘RI BURCHAKLI UCHBURCHAK YASASH</a:t>
            </a:r>
            <a:endParaRPr lang="ru-RU" sz="3200" b="1" dirty="0">
              <a:solidFill>
                <a:srgbClr val="0049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607362" y="2735474"/>
            <a:ext cx="3033991" cy="5300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607362" y="3827032"/>
            <a:ext cx="4254264" cy="34016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4203687" y="3678239"/>
            <a:ext cx="378621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96000" y="5572140"/>
            <a:ext cx="3000396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68034" y="4142586"/>
            <a:ext cx="2857520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96000" y="5572140"/>
            <a:ext cx="221457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V="1">
            <a:off x="5774529" y="3036091"/>
            <a:ext cx="2857520" cy="221457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240000">
            <a:off x="4310050" y="2643182"/>
            <a:ext cx="2714644" cy="1571636"/>
          </a:xfrm>
          <a:prstGeom prst="arc">
            <a:avLst>
              <a:gd name="adj1" fmla="val 16200000"/>
              <a:gd name="adj2" fmla="val 194749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-1020000" flipV="1">
            <a:off x="5095127" y="2555364"/>
            <a:ext cx="4401098" cy="3344081"/>
          </a:xfrm>
          <a:prstGeom prst="arc">
            <a:avLst>
              <a:gd name="adj1" fmla="val 16229773"/>
              <a:gd name="adj2" fmla="val 18589916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>
            <a:off x="6024563" y="550070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024563" y="264318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752420" y="2053217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969994" y="3203532"/>
            <a:ext cx="356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ru-RU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55713" y="4015198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a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91019" y="3722810"/>
            <a:ext cx="356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40023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2" grpId="0"/>
      <p:bldP spid="22" grpId="0" animBg="1"/>
      <p:bldP spid="23" grpId="0" animBg="1"/>
      <p:bldP spid="15" grpId="0" animBg="1"/>
      <p:bldP spid="16" grpId="0" animBg="1"/>
      <p:bldP spid="25" grpId="0"/>
      <p:bldP spid="26" grpId="0"/>
      <p:bldP spid="28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6096000" y="5214950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>
            <a:off x="6096000" y="2786058"/>
            <a:ext cx="2214578" cy="2786082"/>
          </a:xfrm>
          <a:prstGeom prst="rtTriangle">
            <a:avLst/>
          </a:prstGeom>
          <a:solidFill>
            <a:srgbClr val="B3FF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2452662" y="4500570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1915" y="102653"/>
                <a:ext cx="11665296" cy="15610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3200" b="1" dirty="0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burchakli uchburchak o‘tkir </a:t>
                </a:r>
                <a:r>
                  <a:rPr lang="en-US" sz="3200" b="1" dirty="0" err="1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3200" b="1" dirty="0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sinusi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teng burchak yasash</a:t>
                </a:r>
                <a:endParaRPr lang="ru-RU" sz="3200" b="1" dirty="0">
                  <a:solidFill>
                    <a:srgbClr val="00499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915" y="102653"/>
                <a:ext cx="11665296" cy="1561005"/>
              </a:xfrm>
              <a:prstGeom prst="rect">
                <a:avLst/>
              </a:prstGeom>
              <a:blipFill rotWithShape="0">
                <a:blip r:embed="rId2"/>
                <a:stretch>
                  <a:fillRect t="-5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 rot="5400000">
            <a:off x="1037438" y="3428206"/>
            <a:ext cx="2857520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2453456" y="4841193"/>
            <a:ext cx="2323284" cy="1656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2453457" y="2000240"/>
            <a:ext cx="2324077" cy="2857520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4203687" y="3678239"/>
            <a:ext cx="378621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96000" y="5572140"/>
            <a:ext cx="3000396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68034" y="4142586"/>
            <a:ext cx="2857520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96000" y="5572140"/>
            <a:ext cx="221457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V="1">
            <a:off x="5774529" y="3036091"/>
            <a:ext cx="2857520" cy="221457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240000">
            <a:off x="4310050" y="2643182"/>
            <a:ext cx="2714644" cy="1571636"/>
          </a:xfrm>
          <a:prstGeom prst="arc">
            <a:avLst>
              <a:gd name="adj1" fmla="val 16200000"/>
              <a:gd name="adj2" fmla="val 194749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-1020000" flipV="1">
            <a:off x="5095127" y="2555364"/>
            <a:ext cx="4401098" cy="3344081"/>
          </a:xfrm>
          <a:prstGeom prst="arc">
            <a:avLst>
              <a:gd name="adj1" fmla="val 16229773"/>
              <a:gd name="adj2" fmla="val 18589916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>
            <a:off x="6024563" y="550070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Oval 16"/>
          <p:cNvSpPr>
            <a:spLocks noChangeArrowheads="1"/>
          </p:cNvSpPr>
          <p:nvPr/>
        </p:nvSpPr>
        <p:spPr bwMode="auto">
          <a:xfrm>
            <a:off x="6024563" y="264318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096396" y="1879122"/>
                <a:ext cx="1960793" cy="979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SinA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dirty="0" smtClean="0"/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6396" y="1879122"/>
                <a:ext cx="1960793" cy="979755"/>
              </a:xfrm>
              <a:prstGeom prst="rect">
                <a:avLst/>
              </a:prstGeom>
              <a:blipFill rotWithShape="0">
                <a:blip r:embed="rId3"/>
                <a:stretch>
                  <a:fillRect l="-7764" b="-6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2277639" y="3432218"/>
            <a:ext cx="3755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2730848" y="2562315"/>
            <a:ext cx="345064" cy="1256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255727" y="2770200"/>
            <a:ext cx="3755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277639" y="4143379"/>
            <a:ext cx="37553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3198539" y="3068960"/>
            <a:ext cx="345064" cy="1256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3660571" y="3647234"/>
            <a:ext cx="345064" cy="1256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4109003" y="4203704"/>
            <a:ext cx="345064" cy="1256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485283" y="5393545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</a:t>
            </a:r>
            <a:endParaRPr lang="ru-RU" sz="3200" b="1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V="1">
            <a:off x="1405653" y="2356588"/>
            <a:ext cx="0" cy="3189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767408" y="2381410"/>
            <a:ext cx="0" cy="2941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771460" y="2516050"/>
            <a:ext cx="609631" cy="64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8345761" y="5564211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</a:t>
            </a:r>
            <a:endParaRPr lang="ru-RU" sz="32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5518895" y="2570592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70416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4" grpId="0" animBg="1"/>
      <p:bldP spid="17" grpId="0" animBg="1"/>
      <p:bldP spid="2" grpId="0"/>
      <p:bldP spid="22" grpId="0" animBg="1"/>
      <p:bldP spid="23" grpId="0" animBg="1"/>
      <p:bldP spid="15" grpId="0" animBg="1"/>
      <p:bldP spid="16" grpId="0" animBg="1"/>
      <p:bldP spid="31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096000" y="5214950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60000">
            <a:off x="6096000" y="2786058"/>
            <a:ext cx="2214578" cy="2786082"/>
          </a:xfrm>
          <a:prstGeom prst="rtTriangle">
            <a:avLst/>
          </a:prstGeom>
          <a:solidFill>
            <a:srgbClr val="DA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 flipV="1">
            <a:off x="986276" y="2766945"/>
            <a:ext cx="2919543" cy="11401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939460" y="3959063"/>
            <a:ext cx="2214578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4203687" y="3678239"/>
            <a:ext cx="378621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96000" y="5572140"/>
            <a:ext cx="3000396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68034" y="4142586"/>
            <a:ext cx="2857520" cy="158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96000" y="5572140"/>
            <a:ext cx="2214578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V="1">
            <a:off x="5774529" y="3036091"/>
            <a:ext cx="2857520" cy="2214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240000">
            <a:off x="4310050" y="2643182"/>
            <a:ext cx="2714644" cy="1571636"/>
          </a:xfrm>
          <a:prstGeom prst="arc">
            <a:avLst>
              <a:gd name="adj1" fmla="val 16200000"/>
              <a:gd name="adj2" fmla="val 194749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-3000000" flipV="1">
            <a:off x="6213121" y="4527299"/>
            <a:ext cx="2714644" cy="1571636"/>
          </a:xfrm>
          <a:prstGeom prst="arc">
            <a:avLst>
              <a:gd name="adj1" fmla="val 16200000"/>
              <a:gd name="adj2" fmla="val 18725136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Oval 16"/>
          <p:cNvSpPr>
            <a:spLocks noChangeArrowheads="1"/>
          </p:cNvSpPr>
          <p:nvPr/>
        </p:nvSpPr>
        <p:spPr bwMode="auto">
          <a:xfrm>
            <a:off x="6024563" y="550070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75156" y="249165"/>
            <a:ext cx="89933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IKKATETLARIGA </a:t>
            </a:r>
            <a:r>
              <a:rPr lang="en-US" sz="3200" b="1" dirty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 TO‘G‘RI BURCHAKLI UCHBURCHAK YASASH</a:t>
            </a:r>
            <a:endParaRPr lang="ru-RU" sz="3200" b="1" dirty="0">
              <a:solidFill>
                <a:srgbClr val="0049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4747" y="2203326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335701" y="3417423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</a:t>
            </a:r>
            <a:endParaRPr lang="ru-RU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25967" y="3784366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182659" y="5546174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1015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22" grpId="0" animBg="1"/>
      <p:bldP spid="23" grpId="0" animBg="1"/>
      <p:bldP spid="25" grpId="0" animBg="1"/>
      <p:bldP spid="7" grpId="0"/>
      <p:bldP spid="9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096000" y="5214950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452662" y="5180676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60000">
            <a:off x="6096000" y="2786058"/>
            <a:ext cx="2214578" cy="2786082"/>
          </a:xfrm>
          <a:prstGeom prst="rtTriangle">
            <a:avLst/>
          </a:prstGeom>
          <a:solidFill>
            <a:srgbClr val="DAC1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1024696" y="4109106"/>
            <a:ext cx="2857520" cy="158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453456" y="5537866"/>
            <a:ext cx="2214578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6200000" flipV="1">
            <a:off x="2131985" y="3001817"/>
            <a:ext cx="2857520" cy="2214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4203687" y="3678239"/>
            <a:ext cx="3786214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6096000" y="5572140"/>
            <a:ext cx="3000396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4668034" y="4142586"/>
            <a:ext cx="2857520" cy="158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096000" y="5572140"/>
            <a:ext cx="2214578" cy="1588"/>
          </a:xfrm>
          <a:prstGeom prst="line">
            <a:avLst/>
          </a:prstGeom>
          <a:ln w="7620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6200000" flipV="1">
            <a:off x="5774529" y="3036091"/>
            <a:ext cx="2857520" cy="2214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240000">
            <a:off x="4310050" y="2643182"/>
            <a:ext cx="2714644" cy="1571636"/>
          </a:xfrm>
          <a:prstGeom prst="arc">
            <a:avLst>
              <a:gd name="adj1" fmla="val 16200000"/>
              <a:gd name="adj2" fmla="val 194749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-3000000" flipV="1">
            <a:off x="6213121" y="4527299"/>
            <a:ext cx="2714644" cy="1571636"/>
          </a:xfrm>
          <a:prstGeom prst="arc">
            <a:avLst>
              <a:gd name="adj1" fmla="val 16200000"/>
              <a:gd name="adj2" fmla="val 18725136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Oval 16"/>
          <p:cNvSpPr>
            <a:spLocks noChangeArrowheads="1"/>
          </p:cNvSpPr>
          <p:nvPr/>
        </p:nvSpPr>
        <p:spPr bwMode="auto">
          <a:xfrm>
            <a:off x="6024563" y="550070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7962229" y="1696729"/>
                <a:ext cx="2063385" cy="11592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tg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4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800" dirty="0" smtClean="0"/>
                  <a:t> </a:t>
                </a:r>
                <a:endParaRPr lang="ru-RU" sz="48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229" y="1696729"/>
                <a:ext cx="2063385" cy="1159228"/>
              </a:xfrm>
              <a:prstGeom prst="rect">
                <a:avLst/>
              </a:prstGeom>
              <a:blipFill rotWithShape="0">
                <a:blip r:embed="rId2"/>
                <a:stretch>
                  <a:fillRect l="-10324" b="-78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989508" y="3790717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6</a:t>
            </a:r>
            <a:endParaRPr lang="ru-RU" sz="3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3202456" y="544696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5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310578" y="5517480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</a:t>
            </a:r>
            <a:endParaRPr lang="ru-RU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654880" y="2588631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</a:t>
            </a:r>
            <a:endParaRPr lang="ru-RU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676126" y="5531617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</a:t>
            </a:r>
            <a:endParaRPr lang="ru-RU" sz="2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335360" y="281026"/>
                <a:ext cx="11856639" cy="17597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600" b="1" dirty="0" smtClean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To‘g‘ri burchakli uchburchak o‘tkir </a:t>
                </a:r>
                <a:r>
                  <a:rPr lang="en-US" sz="3600" b="1" dirty="0" err="1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burchagi</a:t>
                </a:r>
                <a:r>
                  <a:rPr lang="en-US" sz="3600" b="1" dirty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 smtClean="0">
                  <a:solidFill>
                    <a:srgbClr val="00499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angensi</a:t>
                </a:r>
                <a:r>
                  <a:rPr lang="en-US" sz="36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600" b="1" dirty="0">
                    <a:solidFill>
                      <a:srgbClr val="00499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ga teng burchak yasash</a:t>
                </a:r>
                <a:endParaRPr lang="ru-RU" sz="3600" b="1" dirty="0">
                  <a:solidFill>
                    <a:srgbClr val="00499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60" y="281026"/>
                <a:ext cx="11856639" cy="1759712"/>
              </a:xfrm>
              <a:prstGeom prst="rect">
                <a:avLst/>
              </a:prstGeom>
              <a:blipFill rotWithShape="0">
                <a:blip r:embed="rId3"/>
                <a:stretch>
                  <a:fillRect t="-5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713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5" grpId="0" animBg="1"/>
      <p:bldP spid="22" grpId="0" animBg="1"/>
      <p:bldP spid="23" grpId="0" animBg="1"/>
      <p:bldP spid="25" grpId="0" animBg="1"/>
      <p:bldP spid="2" grpId="0"/>
      <p:bldP spid="24" grpId="0"/>
      <p:bldP spid="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/>
        </p:nvSpPr>
        <p:spPr>
          <a:xfrm>
            <a:off x="2238348" y="4643446"/>
            <a:ext cx="285752" cy="2857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19140000">
            <a:off x="7506167" y="3201936"/>
            <a:ext cx="278000" cy="2650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 rot="16260000">
            <a:off x="5596637" y="4286959"/>
            <a:ext cx="498660" cy="785818"/>
            <a:chOff x="635873" y="2195059"/>
            <a:chExt cx="498660" cy="785818"/>
          </a:xfrm>
        </p:grpSpPr>
        <p:sp>
          <p:nvSpPr>
            <p:cNvPr id="25" name="Freeform 65"/>
            <p:cNvSpPr>
              <a:spLocks/>
            </p:cNvSpPr>
            <p:nvPr/>
          </p:nvSpPr>
          <p:spPr bwMode="auto">
            <a:xfrm rot="15960000" flipH="1" flipV="1">
              <a:off x="478089" y="2352843"/>
              <a:ext cx="783026" cy="467458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solidFill>
              <a:srgbClr val="FF81D5"/>
            </a:soli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707311" y="2709333"/>
              <a:ext cx="427222" cy="271544"/>
            </a:xfrm>
            <a:custGeom>
              <a:avLst/>
              <a:gdLst>
                <a:gd name="connsiteX0" fmla="*/ 0 w 491066"/>
                <a:gd name="connsiteY0" fmla="*/ 270934 h 273756"/>
                <a:gd name="connsiteX1" fmla="*/ 254000 w 491066"/>
                <a:gd name="connsiteY1" fmla="*/ 254000 h 273756"/>
                <a:gd name="connsiteX2" fmla="*/ 440266 w 491066"/>
                <a:gd name="connsiteY2" fmla="*/ 152400 h 273756"/>
                <a:gd name="connsiteX3" fmla="*/ 491066 w 491066"/>
                <a:gd name="connsiteY3" fmla="*/ 0 h 27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66" h="273756">
                  <a:moveTo>
                    <a:pt x="0" y="270934"/>
                  </a:moveTo>
                  <a:cubicBezTo>
                    <a:pt x="90311" y="272345"/>
                    <a:pt x="180622" y="273756"/>
                    <a:pt x="254000" y="254000"/>
                  </a:cubicBezTo>
                  <a:cubicBezTo>
                    <a:pt x="327378" y="234244"/>
                    <a:pt x="400755" y="194733"/>
                    <a:pt x="440266" y="152400"/>
                  </a:cubicBezTo>
                  <a:cubicBezTo>
                    <a:pt x="479777" y="110067"/>
                    <a:pt x="485421" y="55033"/>
                    <a:pt x="491066" y="0"/>
                  </a:cubicBezTo>
                </a:path>
              </a:pathLst>
            </a:custGeom>
            <a:ln w="5715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8" name="Прямоугольный треугольник 27"/>
          <p:cNvSpPr/>
          <p:nvPr/>
        </p:nvSpPr>
        <p:spPr>
          <a:xfrm rot="13920000" flipH="1">
            <a:off x="6130270" y="3459394"/>
            <a:ext cx="2188281" cy="2786082"/>
          </a:xfrm>
          <a:prstGeom prst="rtTriangle">
            <a:avLst/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3" name="Группа 22"/>
          <p:cNvGrpSpPr/>
          <p:nvPr/>
        </p:nvGrpSpPr>
        <p:grpSpPr>
          <a:xfrm>
            <a:off x="2118355" y="2000132"/>
            <a:ext cx="540192" cy="1004608"/>
            <a:chOff x="663423" y="2194062"/>
            <a:chExt cx="471109" cy="806296"/>
          </a:xfrm>
        </p:grpSpPr>
        <p:sp>
          <p:nvSpPr>
            <p:cNvPr id="3" name="Freeform 65"/>
            <p:cNvSpPr>
              <a:spLocks/>
            </p:cNvSpPr>
            <p:nvPr/>
          </p:nvSpPr>
          <p:spPr bwMode="auto">
            <a:xfrm rot="15780000" flipH="1" flipV="1">
              <a:off x="494004" y="2363481"/>
              <a:ext cx="806296" cy="467457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solidFill>
              <a:srgbClr val="FF81D5"/>
            </a:soli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705769" y="2766668"/>
              <a:ext cx="428763" cy="230183"/>
            </a:xfrm>
            <a:custGeom>
              <a:avLst/>
              <a:gdLst>
                <a:gd name="connsiteX0" fmla="*/ 0 w 491066"/>
                <a:gd name="connsiteY0" fmla="*/ 270934 h 273756"/>
                <a:gd name="connsiteX1" fmla="*/ 254000 w 491066"/>
                <a:gd name="connsiteY1" fmla="*/ 254000 h 273756"/>
                <a:gd name="connsiteX2" fmla="*/ 440266 w 491066"/>
                <a:gd name="connsiteY2" fmla="*/ 152400 h 273756"/>
                <a:gd name="connsiteX3" fmla="*/ 491066 w 491066"/>
                <a:gd name="connsiteY3" fmla="*/ 0 h 27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66" h="273756">
                  <a:moveTo>
                    <a:pt x="0" y="270934"/>
                  </a:moveTo>
                  <a:cubicBezTo>
                    <a:pt x="90311" y="272345"/>
                    <a:pt x="180622" y="273756"/>
                    <a:pt x="254000" y="254000"/>
                  </a:cubicBezTo>
                  <a:cubicBezTo>
                    <a:pt x="327378" y="234244"/>
                    <a:pt x="400755" y="194733"/>
                    <a:pt x="440266" y="152400"/>
                  </a:cubicBezTo>
                  <a:cubicBezTo>
                    <a:pt x="479777" y="110067"/>
                    <a:pt x="485421" y="55033"/>
                    <a:pt x="491066" y="0"/>
                  </a:cubicBezTo>
                </a:path>
              </a:pathLst>
            </a:custGeom>
            <a:ln w="5715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 rot="16200000" flipH="1">
            <a:off x="7453323" y="3357563"/>
            <a:ext cx="1714510" cy="12858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16140000" flipH="1" flipV="1">
            <a:off x="774598" y="3499441"/>
            <a:ext cx="285752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 flipH="1" flipV="1">
            <a:off x="2238193" y="4908285"/>
            <a:ext cx="221457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V="1">
            <a:off x="1876174" y="2362416"/>
            <a:ext cx="2857085" cy="2275610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60000" flipV="1">
            <a:off x="5381620" y="4857759"/>
            <a:ext cx="4572032" cy="71439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5381620" y="2357430"/>
            <a:ext cx="3286149" cy="2545340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3080000" flipV="1">
            <a:off x="5760302" y="3780129"/>
            <a:ext cx="2857520" cy="221457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5382578" y="3143248"/>
            <a:ext cx="2285059" cy="17494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6"/>
          <p:cNvSpPr>
            <a:spLocks noChangeArrowheads="1"/>
          </p:cNvSpPr>
          <p:nvPr/>
        </p:nvSpPr>
        <p:spPr bwMode="auto">
          <a:xfrm>
            <a:off x="5335584" y="4786323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" name="Дуга 20"/>
          <p:cNvSpPr/>
          <p:nvPr/>
        </p:nvSpPr>
        <p:spPr>
          <a:xfrm rot="18060000" flipV="1">
            <a:off x="6825708" y="3997046"/>
            <a:ext cx="2714644" cy="1571636"/>
          </a:xfrm>
          <a:prstGeom prst="arc">
            <a:avLst>
              <a:gd name="adj1" fmla="val 15070455"/>
              <a:gd name="adj2" fmla="val 19447754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739092" y="215639"/>
            <a:ext cx="107291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 VA O‘TKIR BURCHAGIGA KO‘RA </a:t>
            </a:r>
            <a:r>
              <a:rPr lang="en-US" sz="3200" b="1" dirty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BURCHAKLI UCHBURCHAK YASASH</a:t>
            </a:r>
            <a:endParaRPr lang="ru-RU" sz="2000" b="1" dirty="0">
              <a:solidFill>
                <a:srgbClr val="0049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46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6" grpId="0" animBg="1"/>
      <p:bldP spid="28" grpId="0" animBg="1"/>
      <p:bldP spid="20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62"/>
          <p:cNvGrpSpPr/>
          <p:nvPr/>
        </p:nvGrpSpPr>
        <p:grpSpPr>
          <a:xfrm rot="5340000">
            <a:off x="5476226" y="4410534"/>
            <a:ext cx="170909" cy="357190"/>
            <a:chOff x="2758017" y="5000636"/>
            <a:chExt cx="170909" cy="357190"/>
          </a:xfrm>
        </p:grpSpPr>
        <p:sp>
          <p:nvSpPr>
            <p:cNvPr id="64" name="Полилиния 63"/>
            <p:cNvSpPr/>
            <p:nvPr/>
          </p:nvSpPr>
          <p:spPr>
            <a:xfrm>
              <a:off x="2854843" y="5072074"/>
              <a:ext cx="74083" cy="279400"/>
            </a:xfrm>
            <a:custGeom>
              <a:avLst/>
              <a:gdLst>
                <a:gd name="connsiteX0" fmla="*/ 74083 w 74083"/>
                <a:gd name="connsiteY0" fmla="*/ 0 h 279400"/>
                <a:gd name="connsiteX1" fmla="*/ 10583 w 74083"/>
                <a:gd name="connsiteY1" fmla="*/ 101600 h 279400"/>
                <a:gd name="connsiteX2" fmla="*/ 10583 w 74083"/>
                <a:gd name="connsiteY2" fmla="*/ 190500 h 279400"/>
                <a:gd name="connsiteX3" fmla="*/ 48683 w 74083"/>
                <a:gd name="connsiteY3" fmla="*/ 279400 h 27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83" h="279400">
                  <a:moveTo>
                    <a:pt x="74083" y="0"/>
                  </a:moveTo>
                  <a:cubicBezTo>
                    <a:pt x="47624" y="34925"/>
                    <a:pt x="21166" y="69850"/>
                    <a:pt x="10583" y="101600"/>
                  </a:cubicBezTo>
                  <a:cubicBezTo>
                    <a:pt x="0" y="133350"/>
                    <a:pt x="4233" y="160867"/>
                    <a:pt x="10583" y="190500"/>
                  </a:cubicBezTo>
                  <a:cubicBezTo>
                    <a:pt x="16933" y="220133"/>
                    <a:pt x="32808" y="249766"/>
                    <a:pt x="48683" y="27940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Полилиния 64"/>
            <p:cNvSpPr/>
            <p:nvPr/>
          </p:nvSpPr>
          <p:spPr>
            <a:xfrm>
              <a:off x="2758017" y="5000636"/>
              <a:ext cx="99471" cy="357190"/>
            </a:xfrm>
            <a:custGeom>
              <a:avLst/>
              <a:gdLst>
                <a:gd name="connsiteX0" fmla="*/ 74083 w 74083"/>
                <a:gd name="connsiteY0" fmla="*/ 0 h 279400"/>
                <a:gd name="connsiteX1" fmla="*/ 10583 w 74083"/>
                <a:gd name="connsiteY1" fmla="*/ 101600 h 279400"/>
                <a:gd name="connsiteX2" fmla="*/ 10583 w 74083"/>
                <a:gd name="connsiteY2" fmla="*/ 190500 h 279400"/>
                <a:gd name="connsiteX3" fmla="*/ 48683 w 74083"/>
                <a:gd name="connsiteY3" fmla="*/ 279400 h 27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83" h="279400">
                  <a:moveTo>
                    <a:pt x="74083" y="0"/>
                  </a:moveTo>
                  <a:cubicBezTo>
                    <a:pt x="47624" y="34925"/>
                    <a:pt x="21166" y="69850"/>
                    <a:pt x="10583" y="101600"/>
                  </a:cubicBezTo>
                  <a:cubicBezTo>
                    <a:pt x="0" y="133350"/>
                    <a:pt x="4233" y="160867"/>
                    <a:pt x="10583" y="190500"/>
                  </a:cubicBezTo>
                  <a:cubicBezTo>
                    <a:pt x="16933" y="220133"/>
                    <a:pt x="32808" y="249766"/>
                    <a:pt x="48683" y="27940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4" name="Прямоугольник 43"/>
          <p:cNvSpPr/>
          <p:nvPr/>
        </p:nvSpPr>
        <p:spPr>
          <a:xfrm rot="-5280000">
            <a:off x="5392644" y="2713344"/>
            <a:ext cx="344845" cy="35974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35"/>
          <p:cNvGrpSpPr/>
          <p:nvPr/>
        </p:nvGrpSpPr>
        <p:grpSpPr>
          <a:xfrm rot="3240000" flipH="1">
            <a:off x="7572431" y="2440297"/>
            <a:ext cx="427223" cy="783026"/>
            <a:chOff x="635873" y="2195059"/>
            <a:chExt cx="498662" cy="783026"/>
          </a:xfrm>
        </p:grpSpPr>
        <p:sp>
          <p:nvSpPr>
            <p:cNvPr id="37" name="Freeform 65"/>
            <p:cNvSpPr>
              <a:spLocks/>
            </p:cNvSpPr>
            <p:nvPr/>
          </p:nvSpPr>
          <p:spPr bwMode="auto">
            <a:xfrm rot="15960000" flipH="1" flipV="1">
              <a:off x="478089" y="2352843"/>
              <a:ext cx="783026" cy="467458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solidFill>
              <a:srgbClr val="FF81D5"/>
            </a:soli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38" name="Полилиния 37"/>
            <p:cNvSpPr/>
            <p:nvPr/>
          </p:nvSpPr>
          <p:spPr>
            <a:xfrm>
              <a:off x="653902" y="2709335"/>
              <a:ext cx="480633" cy="255874"/>
            </a:xfrm>
            <a:custGeom>
              <a:avLst/>
              <a:gdLst>
                <a:gd name="connsiteX0" fmla="*/ 0 w 491066"/>
                <a:gd name="connsiteY0" fmla="*/ 270934 h 273756"/>
                <a:gd name="connsiteX1" fmla="*/ 254000 w 491066"/>
                <a:gd name="connsiteY1" fmla="*/ 254000 h 273756"/>
                <a:gd name="connsiteX2" fmla="*/ 440266 w 491066"/>
                <a:gd name="connsiteY2" fmla="*/ 152400 h 273756"/>
                <a:gd name="connsiteX3" fmla="*/ 491066 w 491066"/>
                <a:gd name="connsiteY3" fmla="*/ 0 h 27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66" h="273756">
                  <a:moveTo>
                    <a:pt x="0" y="270934"/>
                  </a:moveTo>
                  <a:cubicBezTo>
                    <a:pt x="90311" y="272345"/>
                    <a:pt x="180622" y="273756"/>
                    <a:pt x="254000" y="254000"/>
                  </a:cubicBezTo>
                  <a:cubicBezTo>
                    <a:pt x="327378" y="234244"/>
                    <a:pt x="400755" y="194733"/>
                    <a:pt x="440266" y="152400"/>
                  </a:cubicBezTo>
                  <a:cubicBezTo>
                    <a:pt x="479777" y="110067"/>
                    <a:pt x="485421" y="55033"/>
                    <a:pt x="491066" y="0"/>
                  </a:cubicBezTo>
                </a:path>
              </a:pathLst>
            </a:custGeom>
            <a:ln w="5715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8" name="Прямоугольный треугольник 47"/>
          <p:cNvSpPr/>
          <p:nvPr/>
        </p:nvSpPr>
        <p:spPr>
          <a:xfrm rot="5460000">
            <a:off x="5667372" y="2453012"/>
            <a:ext cx="2214578" cy="2786082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452662" y="5000636"/>
            <a:ext cx="357190" cy="35719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 rot="16200000">
            <a:off x="5560918" y="4322678"/>
            <a:ext cx="427222" cy="785818"/>
            <a:chOff x="635873" y="2195059"/>
            <a:chExt cx="498660" cy="785818"/>
          </a:xfrm>
        </p:grpSpPr>
        <p:sp>
          <p:nvSpPr>
            <p:cNvPr id="33" name="Freeform 65"/>
            <p:cNvSpPr>
              <a:spLocks/>
            </p:cNvSpPr>
            <p:nvPr/>
          </p:nvSpPr>
          <p:spPr bwMode="auto">
            <a:xfrm rot="15960000" flipH="1" flipV="1">
              <a:off x="478089" y="2352843"/>
              <a:ext cx="783026" cy="467458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solidFill>
              <a:srgbClr val="FF81D5"/>
            </a:soli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34" name="Полилиния 33"/>
            <p:cNvSpPr/>
            <p:nvPr/>
          </p:nvSpPr>
          <p:spPr>
            <a:xfrm>
              <a:off x="719257" y="2709333"/>
              <a:ext cx="415276" cy="271544"/>
            </a:xfrm>
            <a:custGeom>
              <a:avLst/>
              <a:gdLst>
                <a:gd name="connsiteX0" fmla="*/ 0 w 491066"/>
                <a:gd name="connsiteY0" fmla="*/ 270934 h 273756"/>
                <a:gd name="connsiteX1" fmla="*/ 254000 w 491066"/>
                <a:gd name="connsiteY1" fmla="*/ 254000 h 273756"/>
                <a:gd name="connsiteX2" fmla="*/ 440266 w 491066"/>
                <a:gd name="connsiteY2" fmla="*/ 152400 h 273756"/>
                <a:gd name="connsiteX3" fmla="*/ 491066 w 491066"/>
                <a:gd name="connsiteY3" fmla="*/ 0 h 27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66" h="273756">
                  <a:moveTo>
                    <a:pt x="0" y="270934"/>
                  </a:moveTo>
                  <a:cubicBezTo>
                    <a:pt x="90311" y="272345"/>
                    <a:pt x="180622" y="273756"/>
                    <a:pt x="254000" y="254000"/>
                  </a:cubicBezTo>
                  <a:cubicBezTo>
                    <a:pt x="327378" y="234244"/>
                    <a:pt x="400755" y="194733"/>
                    <a:pt x="440266" y="152400"/>
                  </a:cubicBezTo>
                  <a:cubicBezTo>
                    <a:pt x="479777" y="110067"/>
                    <a:pt x="485421" y="55033"/>
                    <a:pt x="491066" y="0"/>
                  </a:cubicBezTo>
                </a:path>
              </a:pathLst>
            </a:custGeom>
            <a:ln w="5715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2452662" y="2498094"/>
            <a:ext cx="427222" cy="788030"/>
            <a:chOff x="635873" y="2195059"/>
            <a:chExt cx="498660" cy="788030"/>
          </a:xfrm>
        </p:grpSpPr>
        <p:sp>
          <p:nvSpPr>
            <p:cNvPr id="30" name="Freeform 65"/>
            <p:cNvSpPr>
              <a:spLocks/>
            </p:cNvSpPr>
            <p:nvPr/>
          </p:nvSpPr>
          <p:spPr bwMode="auto">
            <a:xfrm rot="15960000" flipH="1" flipV="1">
              <a:off x="478089" y="2352843"/>
              <a:ext cx="783026" cy="467458"/>
            </a:xfrm>
            <a:custGeom>
              <a:avLst/>
              <a:gdLst/>
              <a:ahLst/>
              <a:cxnLst>
                <a:cxn ang="0">
                  <a:pos x="16" y="862"/>
                </a:cxn>
                <a:cxn ang="0">
                  <a:pos x="1286" y="0"/>
                </a:cxn>
                <a:cxn ang="0">
                  <a:pos x="1558" y="91"/>
                </a:cxn>
                <a:cxn ang="0">
                  <a:pos x="1740" y="273"/>
                </a:cxn>
                <a:cxn ang="0">
                  <a:pos x="1876" y="545"/>
                </a:cxn>
                <a:cxn ang="0">
                  <a:pos x="1831" y="726"/>
                </a:cxn>
                <a:cxn ang="0">
                  <a:pos x="1760" y="1019"/>
                </a:cxn>
                <a:cxn ang="0">
                  <a:pos x="24" y="859"/>
                </a:cxn>
                <a:cxn ang="0">
                  <a:pos x="0" y="891"/>
                </a:cxn>
              </a:cxnLst>
              <a:rect l="0" t="0" r="r" b="b"/>
              <a:pathLst>
                <a:path w="1876" h="1019">
                  <a:moveTo>
                    <a:pt x="16" y="862"/>
                  </a:moveTo>
                  <a:lnTo>
                    <a:pt x="1286" y="0"/>
                  </a:lnTo>
                  <a:lnTo>
                    <a:pt x="1558" y="91"/>
                  </a:lnTo>
                  <a:lnTo>
                    <a:pt x="1740" y="273"/>
                  </a:lnTo>
                  <a:lnTo>
                    <a:pt x="1876" y="545"/>
                  </a:lnTo>
                  <a:lnTo>
                    <a:pt x="1831" y="726"/>
                  </a:lnTo>
                  <a:lnTo>
                    <a:pt x="1760" y="1019"/>
                  </a:lnTo>
                  <a:lnTo>
                    <a:pt x="24" y="859"/>
                  </a:lnTo>
                  <a:lnTo>
                    <a:pt x="0" y="891"/>
                  </a:lnTo>
                </a:path>
              </a:pathLst>
            </a:custGeom>
            <a:solidFill>
              <a:srgbClr val="FF81D5"/>
            </a:solidFill>
            <a:ln w="12700" cap="flat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/>
            <a:lstStyle>
              <a:defPPr>
                <a:defRPr lang="ru-R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31" name="Полилиния 30"/>
            <p:cNvSpPr/>
            <p:nvPr/>
          </p:nvSpPr>
          <p:spPr>
            <a:xfrm>
              <a:off x="643467" y="2709333"/>
              <a:ext cx="491066" cy="273756"/>
            </a:xfrm>
            <a:custGeom>
              <a:avLst/>
              <a:gdLst>
                <a:gd name="connsiteX0" fmla="*/ 0 w 491066"/>
                <a:gd name="connsiteY0" fmla="*/ 270934 h 273756"/>
                <a:gd name="connsiteX1" fmla="*/ 254000 w 491066"/>
                <a:gd name="connsiteY1" fmla="*/ 254000 h 273756"/>
                <a:gd name="connsiteX2" fmla="*/ 440266 w 491066"/>
                <a:gd name="connsiteY2" fmla="*/ 152400 h 273756"/>
                <a:gd name="connsiteX3" fmla="*/ 491066 w 491066"/>
                <a:gd name="connsiteY3" fmla="*/ 0 h 273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1066" h="273756">
                  <a:moveTo>
                    <a:pt x="0" y="270934"/>
                  </a:moveTo>
                  <a:cubicBezTo>
                    <a:pt x="90311" y="272345"/>
                    <a:pt x="180622" y="273756"/>
                    <a:pt x="254000" y="254000"/>
                  </a:cubicBezTo>
                  <a:cubicBezTo>
                    <a:pt x="327378" y="234244"/>
                    <a:pt x="400755" y="194733"/>
                    <a:pt x="440266" y="152400"/>
                  </a:cubicBezTo>
                  <a:cubicBezTo>
                    <a:pt x="479777" y="110067"/>
                    <a:pt x="485421" y="55033"/>
                    <a:pt x="491066" y="0"/>
                  </a:cubicBezTo>
                </a:path>
              </a:pathLst>
            </a:custGeom>
            <a:ln w="57150"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2" name="Группа 61"/>
          <p:cNvGrpSpPr/>
          <p:nvPr/>
        </p:nvGrpSpPr>
        <p:grpSpPr>
          <a:xfrm>
            <a:off x="4282018" y="5000636"/>
            <a:ext cx="170909" cy="357190"/>
            <a:chOff x="2758017" y="5000636"/>
            <a:chExt cx="170909" cy="357190"/>
          </a:xfrm>
        </p:grpSpPr>
        <p:sp>
          <p:nvSpPr>
            <p:cNvPr id="61" name="Полилиния 60"/>
            <p:cNvSpPr/>
            <p:nvPr/>
          </p:nvSpPr>
          <p:spPr>
            <a:xfrm>
              <a:off x="2854843" y="5072074"/>
              <a:ext cx="74083" cy="279400"/>
            </a:xfrm>
            <a:custGeom>
              <a:avLst/>
              <a:gdLst>
                <a:gd name="connsiteX0" fmla="*/ 74083 w 74083"/>
                <a:gd name="connsiteY0" fmla="*/ 0 h 279400"/>
                <a:gd name="connsiteX1" fmla="*/ 10583 w 74083"/>
                <a:gd name="connsiteY1" fmla="*/ 101600 h 279400"/>
                <a:gd name="connsiteX2" fmla="*/ 10583 w 74083"/>
                <a:gd name="connsiteY2" fmla="*/ 190500 h 279400"/>
                <a:gd name="connsiteX3" fmla="*/ 48683 w 74083"/>
                <a:gd name="connsiteY3" fmla="*/ 279400 h 27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83" h="279400">
                  <a:moveTo>
                    <a:pt x="74083" y="0"/>
                  </a:moveTo>
                  <a:cubicBezTo>
                    <a:pt x="47624" y="34925"/>
                    <a:pt x="21166" y="69850"/>
                    <a:pt x="10583" y="101600"/>
                  </a:cubicBezTo>
                  <a:cubicBezTo>
                    <a:pt x="0" y="133350"/>
                    <a:pt x="4233" y="160867"/>
                    <a:pt x="10583" y="190500"/>
                  </a:cubicBezTo>
                  <a:cubicBezTo>
                    <a:pt x="16933" y="220133"/>
                    <a:pt x="32808" y="249766"/>
                    <a:pt x="48683" y="27940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Полилиния 59"/>
            <p:cNvSpPr/>
            <p:nvPr/>
          </p:nvSpPr>
          <p:spPr>
            <a:xfrm>
              <a:off x="2758017" y="5000636"/>
              <a:ext cx="99471" cy="357190"/>
            </a:xfrm>
            <a:custGeom>
              <a:avLst/>
              <a:gdLst>
                <a:gd name="connsiteX0" fmla="*/ 74083 w 74083"/>
                <a:gd name="connsiteY0" fmla="*/ 0 h 279400"/>
                <a:gd name="connsiteX1" fmla="*/ 10583 w 74083"/>
                <a:gd name="connsiteY1" fmla="*/ 101600 h 279400"/>
                <a:gd name="connsiteX2" fmla="*/ 10583 w 74083"/>
                <a:gd name="connsiteY2" fmla="*/ 190500 h 279400"/>
                <a:gd name="connsiteX3" fmla="*/ 48683 w 74083"/>
                <a:gd name="connsiteY3" fmla="*/ 279400 h 27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083" h="279400">
                  <a:moveTo>
                    <a:pt x="74083" y="0"/>
                  </a:moveTo>
                  <a:cubicBezTo>
                    <a:pt x="47624" y="34925"/>
                    <a:pt x="21166" y="69850"/>
                    <a:pt x="10583" y="101600"/>
                  </a:cubicBezTo>
                  <a:cubicBezTo>
                    <a:pt x="0" y="133350"/>
                    <a:pt x="4233" y="160867"/>
                    <a:pt x="10583" y="190500"/>
                  </a:cubicBezTo>
                  <a:cubicBezTo>
                    <a:pt x="16933" y="220133"/>
                    <a:pt x="32808" y="249766"/>
                    <a:pt x="48683" y="279400"/>
                  </a:cubicBezTo>
                </a:path>
              </a:pathLst>
            </a:cu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 rot="5400000" flipH="1" flipV="1">
            <a:off x="3858919" y="3380067"/>
            <a:ext cx="3045405" cy="1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5381620" y="2285992"/>
            <a:ext cx="3429025" cy="261677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10860000" flipV="1">
            <a:off x="5381620" y="4857759"/>
            <a:ext cx="4572032" cy="71439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 rot="5400000">
            <a:off x="1035403" y="3929066"/>
            <a:ext cx="285752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464163" y="5357826"/>
            <a:ext cx="2214578" cy="158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16200000" flipV="1">
            <a:off x="2142692" y="2821777"/>
            <a:ext cx="2857520" cy="221457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5381620" y="2714620"/>
            <a:ext cx="285752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 flipV="1">
            <a:off x="5388478" y="2714620"/>
            <a:ext cx="2850662" cy="218996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Дуга 42"/>
          <p:cNvSpPr/>
          <p:nvPr/>
        </p:nvSpPr>
        <p:spPr>
          <a:xfrm rot="10380000" flipV="1">
            <a:off x="4610014" y="2588427"/>
            <a:ext cx="2714644" cy="1571636"/>
          </a:xfrm>
          <a:prstGeom prst="arc">
            <a:avLst>
              <a:gd name="adj1" fmla="val 16396521"/>
              <a:gd name="adj2" fmla="val 19474900"/>
            </a:avLst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 flipV="1">
            <a:off x="4273536" y="3821115"/>
            <a:ext cx="2214578" cy="1588"/>
          </a:xfrm>
          <a:prstGeom prst="line">
            <a:avLst/>
          </a:prstGeom>
          <a:ln w="76200">
            <a:solidFill>
              <a:srgbClr val="0066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16"/>
          <p:cNvSpPr>
            <a:spLocks noChangeArrowheads="1"/>
          </p:cNvSpPr>
          <p:nvPr/>
        </p:nvSpPr>
        <p:spPr bwMode="auto">
          <a:xfrm>
            <a:off x="5310183" y="4857761"/>
            <a:ext cx="117475" cy="12701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7090" y="158564"/>
            <a:ext cx="103691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 VA UNGA YOPISHGAN O‘TKIR </a:t>
            </a:r>
            <a:r>
              <a:rPr lang="en-US" sz="2800" b="1" dirty="0">
                <a:solidFill>
                  <a:srgbClr val="0049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BURCHAGIGA KO‘RA TO‘G‘RI BURCHAKLI UCHBURCHAK YASASH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3767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8" grpId="0" animBg="1"/>
      <p:bldP spid="40" grpId="0" animBg="1"/>
      <p:bldP spid="43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B28-3CF5-444A-82A9-E67012D3EF67}" type="slidenum">
              <a:rPr lang="ru-RU" smtClean="0"/>
              <a:t>8</a:t>
            </a:fld>
            <a:endParaRPr lang="ru-RU" dirty="0"/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 flipV="1">
            <a:off x="-306158" y="6924380"/>
            <a:ext cx="0" cy="1531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93543" tIns="96771" rIns="193543" bIns="96771" numCol="1" anchor="t" anchorCtr="0" compatLnSpc="1">
            <a:prstTxWarp prst="textNoShape">
              <a:avLst/>
            </a:prstTxWarp>
          </a:bodyPr>
          <a:lstStyle/>
          <a:p>
            <a:endParaRPr lang="ru-RU" sz="3810"/>
          </a:p>
        </p:txBody>
      </p:sp>
      <p:grpSp>
        <p:nvGrpSpPr>
          <p:cNvPr id="11" name="Group 14"/>
          <p:cNvGrpSpPr>
            <a:grpSpLocks noChangeAspect="1"/>
          </p:cNvGrpSpPr>
          <p:nvPr/>
        </p:nvGrpSpPr>
        <p:grpSpPr bwMode="auto">
          <a:xfrm>
            <a:off x="895862" y="2342463"/>
            <a:ext cx="4451045" cy="4239280"/>
            <a:chOff x="2257" y="7797"/>
            <a:chExt cx="6430" cy="4674"/>
          </a:xfrm>
        </p:grpSpPr>
        <p:sp>
          <p:nvSpPr>
            <p:cNvPr id="1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3052" y="8486"/>
              <a:ext cx="5635" cy="39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3257" y="7797"/>
              <a:ext cx="4539" cy="2283"/>
            </a:xfrm>
            <a:prstGeom prst="rtTriangle">
              <a:avLst/>
            </a:prstGeom>
            <a:solidFill>
              <a:srgbClr val="FFFF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 rot="3246906">
              <a:off x="4135" y="8980"/>
              <a:ext cx="1651" cy="1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rPr>
                <a:t>X m</a:t>
              </a:r>
              <a:endParaRPr lang="ru-RU" sz="5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5272" y="8342"/>
              <a:ext cx="3319" cy="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7 m</a:t>
              </a:r>
              <a:endPara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 Box 18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1684" y="8445"/>
                  <a:ext cx="1907" cy="7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193543" tIns="96771" rIns="193543" bIns="96771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088481" fontAlgn="base">
                    <a:spcBef>
                      <a:spcPct val="0"/>
                    </a:spcBef>
                    <a:spcAft>
                      <a:spcPct val="0"/>
                    </a:spcAft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ru-RU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itchFamily="34" charset="0"/>
                              </a:rPr>
                              <m:t>𝟏𝟕</m:t>
                            </m:r>
                          </m:e>
                        </m:rad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𝒎</m:t>
                        </m:r>
                      </m:oMath>
                    </m:oMathPara>
                  </a14:m>
                  <a:endParaRPr lang="ru-RU" sz="24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>
            <p:sp>
              <p:nvSpPr>
                <p:cNvPr id="16" name="Text 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 rot="16200000">
                  <a:off x="1684" y="8445"/>
                  <a:ext cx="1907" cy="76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688" y="9393"/>
              <a:ext cx="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3347" y="9601"/>
              <a:ext cx="3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V="1">
              <a:off x="3688" y="9601"/>
              <a:ext cx="0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998309" y="-69031"/>
            <a:ext cx="9477752" cy="98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849" tIns="54424" rIns="108849" bIns="5442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88481" fontAlgn="base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5 - Masala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63- bet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215428" algn="ctr" defTabSz="1088481"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endParaRPr lang="ru-RU" sz="2117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74613" y="474993"/>
            <a:ext cx="11317387" cy="1033241"/>
          </a:xfrm>
          <a:prstGeom prst="rect">
            <a:avLst/>
          </a:prstGeom>
        </p:spPr>
        <p:txBody>
          <a:bodyPr wrap="square" lIns="108849" tIns="54424" rIns="108849" bIns="5442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Chizmadagi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oma’lum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uzunlikni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toping.</a:t>
            </a:r>
            <a:endParaRPr lang="ru-RU" sz="3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860946" y="438175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3637" y="431226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47"/>
              <p:cNvSpPr>
                <a:spLocks noChangeArrowheads="1"/>
              </p:cNvSpPr>
              <p:nvPr/>
            </p:nvSpPr>
            <p:spPr bwMode="auto">
              <a:xfrm>
                <a:off x="2135560" y="1341181"/>
                <a:ext cx="9690680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i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28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𝑨𝑩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𝑫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𝟗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m:rPr>
                        <m:nor/>
                      </m:rP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AD</m:t>
                    </m:r>
                    <m:r>
                      <m:rPr>
                        <m:nor/>
                      </m:rP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= 7</m:t>
                    </m:r>
                    <m:r>
                      <m:rPr>
                        <m:nor/>
                      </m:rPr>
                      <a:rPr lang="en-US" sz="20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,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AB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</m:t>
                    </m:r>
                    <m:rad>
                      <m:radPr>
                        <m:degHide m:val="on"/>
                        <m:ctrlPr>
                          <a:rPr lang="ru-RU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𝟏𝟕</m:t>
                        </m:r>
                      </m:e>
                    </m:rad>
                    <m:r>
                      <m:rPr>
                        <m:nor/>
                      </m:rPr>
                      <a:rPr lang="en-US" sz="24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</m:oMath>
                </a14:m>
                <a:r>
                  <a:rPr lang="en-US" sz="28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2400" b="1" i="1" dirty="0" smtClean="0">
                    <a:latin typeface="Arial" pitchFamily="34" charset="0"/>
                    <a:cs typeface="Arial" pitchFamily="34" charset="0"/>
                  </a:rPr>
                  <a:t>AC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x - ? m</a:t>
                </a:r>
                <a:endParaRPr lang="en-US" sz="28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sz="36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35560" y="1341181"/>
                <a:ext cx="9690680" cy="647699"/>
              </a:xfrm>
              <a:prstGeom prst="rect">
                <a:avLst/>
              </a:prstGeom>
              <a:blipFill rotWithShape="0">
                <a:blip r:embed="rId4"/>
                <a:stretch>
                  <a:fillRect l="-1069" t="-6604" r="-252" b="-10377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282359" y="177281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6014945" y="1872480"/>
                <a:ext cx="5115759" cy="45352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∆ABD </a:t>
                </a:r>
                <a:r>
                  <a:rPr lang="en-US" sz="2800" b="1" i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BD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𝑫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e>
                    </m:rad>
                  </m:oMath>
                </a14:m>
                <a:endParaRPr lang="en-US" sz="3600" b="1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BD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𝟒𝟗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e>
                    </m:rad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</m:e>
                    </m:rad>
                  </m:oMath>
                </a14:m>
                <a:r>
                  <a:rPr lang="en-US" sz="1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4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2800" b="1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200" b="1" i="1" dirty="0">
                    <a:solidFill>
                      <a:srgbClr val="002060"/>
                    </a:solidFill>
                    <a:latin typeface="Cambria Math" panose="02040503050406030204" pitchFamily="18" charset="0"/>
                  </a:rPr>
                  <a:t>,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e>
                    </m:rad>
                  </m:oMath>
                </a14:m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BC =  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3600" b="1" i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sz="32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</m:e>
                    </m:rad>
                  </m:oMath>
                </a14:m>
                <a:r>
                  <a:rPr lang="en-US" sz="32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5</a:t>
                </a:r>
              </a:p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4945" y="1872480"/>
                <a:ext cx="5115759" cy="4535281"/>
              </a:xfrm>
              <a:prstGeom prst="rect">
                <a:avLst/>
              </a:prstGeom>
              <a:blipFill rotWithShape="0">
                <a:blip r:embed="rId5"/>
                <a:stretch>
                  <a:fillRect l="-2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019664" y="5753744"/>
            <a:ext cx="2962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32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endParaRPr lang="ru-RU" i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588272" y="2378249"/>
            <a:ext cx="1484452" cy="201860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273889" y="4222380"/>
            <a:ext cx="0" cy="3601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783723" y="4253722"/>
            <a:ext cx="0" cy="3601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40103" y="4272026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778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EBB28-3CF5-444A-82A9-E67012D3EF67}" type="slidenum">
              <a:rPr lang="ru-RU" smtClean="0"/>
              <a:t>9</a:t>
            </a:fld>
            <a:endParaRPr lang="ru-RU" dirty="0"/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 flipV="1">
            <a:off x="-306158" y="6924380"/>
            <a:ext cx="0" cy="1531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193543" tIns="96771" rIns="193543" bIns="96771" numCol="1" anchor="t" anchorCtr="0" compatLnSpc="1">
            <a:prstTxWarp prst="textNoShape">
              <a:avLst/>
            </a:prstTxWarp>
          </a:bodyPr>
          <a:lstStyle/>
          <a:p>
            <a:endParaRPr lang="ru-RU" sz="3810"/>
          </a:p>
        </p:txBody>
      </p:sp>
      <p:grpSp>
        <p:nvGrpSpPr>
          <p:cNvPr id="11" name="Group 14"/>
          <p:cNvGrpSpPr>
            <a:grpSpLocks noChangeAspect="1"/>
          </p:cNvGrpSpPr>
          <p:nvPr/>
        </p:nvGrpSpPr>
        <p:grpSpPr bwMode="auto">
          <a:xfrm>
            <a:off x="944680" y="2803975"/>
            <a:ext cx="3734411" cy="4239280"/>
            <a:chOff x="2148" y="7797"/>
            <a:chExt cx="6539" cy="4674"/>
          </a:xfrm>
        </p:grpSpPr>
        <p:sp>
          <p:nvSpPr>
            <p:cNvPr id="12" name="AutoShape 22"/>
            <p:cNvSpPr>
              <a:spLocks noChangeAspect="1" noChangeArrowheads="1" noTextEdit="1"/>
            </p:cNvSpPr>
            <p:nvPr/>
          </p:nvSpPr>
          <p:spPr bwMode="auto">
            <a:xfrm>
              <a:off x="3052" y="8486"/>
              <a:ext cx="5635" cy="39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3257" y="7797"/>
              <a:ext cx="4539" cy="2283"/>
            </a:xfrm>
            <a:prstGeom prst="rtTriangle">
              <a:avLst/>
            </a:prstGeom>
            <a:solidFill>
              <a:srgbClr val="FFFF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4452" y="10051"/>
              <a:ext cx="2163" cy="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7A0000"/>
                  </a:solidFill>
                  <a:latin typeface="Arial" pitchFamily="34" charset="0"/>
                  <a:cs typeface="Arial" pitchFamily="34" charset="0"/>
                </a:rPr>
                <a:t>3x</a:t>
              </a:r>
              <a:endParaRPr lang="ru-RU" sz="5400" b="1" dirty="0">
                <a:solidFill>
                  <a:srgbClr val="7A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5106" y="8302"/>
              <a:ext cx="3319" cy="5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rPr>
                <a:t>13 cm</a:t>
              </a:r>
              <a:endPara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2148" y="8576"/>
              <a:ext cx="2498" cy="5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pPr defTabSz="1088481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val="7A0000"/>
                  </a:solidFill>
                  <a:latin typeface="Arial" pitchFamily="34" charset="0"/>
                  <a:cs typeface="Arial" pitchFamily="34" charset="0"/>
                </a:rPr>
                <a:t>2x</a:t>
              </a:r>
              <a:endParaRPr lang="ru-RU" sz="2400" b="1" dirty="0">
                <a:solidFill>
                  <a:srgbClr val="7A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3688" y="9393"/>
              <a:ext cx="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3347" y="9601"/>
              <a:ext cx="3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flipV="1">
              <a:off x="3688" y="9601"/>
              <a:ext cx="0" cy="4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193543" tIns="96771" rIns="193543" bIns="96771" numCol="1" anchor="t" anchorCtr="0" compatLnSpc="1">
              <a:prstTxWarp prst="textNoShape">
                <a:avLst/>
              </a:prstTxWarp>
            </a:bodyPr>
            <a:lstStyle/>
            <a:p>
              <a:endParaRPr lang="ru-RU" sz="3810"/>
            </a:p>
          </p:txBody>
        </p:sp>
      </p:grpSp>
      <p:sp>
        <p:nvSpPr>
          <p:cNvPr id="33" name="Rectangle 31"/>
          <p:cNvSpPr>
            <a:spLocks noChangeArrowheads="1"/>
          </p:cNvSpPr>
          <p:nvPr/>
        </p:nvSpPr>
        <p:spPr bwMode="auto">
          <a:xfrm>
            <a:off x="1406381" y="9795"/>
            <a:ext cx="9477752" cy="989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849" tIns="54424" rIns="108849" bIns="54424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088481" fontAlgn="base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5 - Masala</a:t>
            </a:r>
            <a:r>
              <a:rPr lang="ru-RU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63- bet</a:t>
            </a:r>
            <a:r>
              <a:rPr lang="en-US" sz="36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indent="215428" algn="ctr" defTabSz="1088481"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endParaRPr lang="ru-RU" sz="2117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37047" y="579516"/>
            <a:ext cx="11317387" cy="1033241"/>
          </a:xfrm>
          <a:prstGeom prst="rect">
            <a:avLst/>
          </a:prstGeom>
        </p:spPr>
        <p:txBody>
          <a:bodyPr wrap="square" lIns="108849" tIns="54424" rIns="108849" bIns="54424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Chizmadagi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latin typeface="Arial" pitchFamily="34" charset="0"/>
                <a:cs typeface="Arial" pitchFamily="34" charset="0"/>
              </a:rPr>
              <a:t>n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oma’lum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uzunlikni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toping.</a:t>
            </a:r>
            <a:endParaRPr lang="ru-RU" sz="32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87548" algn="l"/>
              </a:tabLst>
            </a:pP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77586" y="4676812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76067" y="2420888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88481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47"/>
              <p:cNvSpPr>
                <a:spLocks noChangeArrowheads="1"/>
              </p:cNvSpPr>
              <p:nvPr/>
            </p:nvSpPr>
            <p:spPr bwMode="auto">
              <a:xfrm>
                <a:off x="1847528" y="1386290"/>
                <a:ext cx="8822688" cy="647699"/>
              </a:xfrm>
              <a:prstGeom prst="rect">
                <a:avLst/>
              </a:prstGeom>
              <a:gradFill rotWithShape="1">
                <a:gsLst>
                  <a:gs pos="0">
                    <a:srgbClr val="33CCCC"/>
                  </a:gs>
                  <a:gs pos="50000">
                    <a:srgbClr val="33CCCC">
                      <a:gamma/>
                      <a:tint val="0"/>
                      <a:invGamma/>
                    </a:srgbClr>
                  </a:gs>
                  <a:gs pos="100000">
                    <a:srgbClr val="33CCCC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8849" tIns="54424" rIns="108849" bIns="54424" anchor="ctr"/>
              <a:lstStyle/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800" b="1" i="1" dirty="0" smtClean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defTabSz="1088481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2800" b="1" i="1" dirty="0" err="1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2800" b="1" i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a:rPr lang="ru-RU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n-US" sz="3200" b="1" i="1">
                        <a:solidFill>
                          <a:schemeClr val="tx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𝑨𝑩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𝑪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−</m:t>
                    </m:r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𝟗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0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,</m:t>
                    </m:r>
                    <m:r>
                      <m:rPr>
                        <m:nor/>
                      </m:rP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c</m:t>
                    </m:r>
                    <m:r>
                      <m:rPr>
                        <m:nor/>
                      </m:rPr>
                      <a:rPr lang="en-US" sz="3200" b="1" i="1" smtClean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= 13</m:t>
                    </m:r>
                    <m:r>
                      <m:rPr>
                        <m:nor/>
                      </m:rPr>
                      <a:rPr lang="en-US" sz="2000" b="1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, 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= 2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x</m:t>
                    </m:r>
                    <m:r>
                      <m:rPr>
                        <m:nor/>
                      </m:rPr>
                      <a:rPr lang="en-US" sz="2400" b="1" i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1" i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rPr>
                      <m:t>cm</m:t>
                    </m:r>
                  </m:oMath>
                </a14:m>
                <a:r>
                  <a:rPr lang="en-US" sz="28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2400" b="1" i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a = 3x cm</a:t>
                </a:r>
                <a:endParaRPr lang="en-US" sz="2800" b="1" i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:endParaRPr lang="ru-RU" sz="3600" b="1" i="1" dirty="0">
                  <a:solidFill>
                    <a:schemeClr val="tx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4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47528" y="1386290"/>
                <a:ext cx="8822688" cy="647699"/>
              </a:xfrm>
              <a:prstGeom prst="rect">
                <a:avLst/>
              </a:prstGeom>
              <a:blipFill rotWithShape="0">
                <a:blip r:embed="rId3"/>
                <a:stretch>
                  <a:fillRect l="-1244" t="-5607" b="-9346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200053" y="4662005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5576017" y="2182478"/>
                <a:ext cx="3210879" cy="3399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dirty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e>
                      <m:sup>
                        <m:r>
                          <a:rPr lang="en-US" sz="2800" b="1" i="0" dirty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>
                    <a:solidFill>
                      <a:schemeClr val="tx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𝟐𝐱</m:t>
                        </m:r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800" b="1" i="0">
                        <a:solidFill>
                          <a:schemeClr val="tx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1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𝟑𝐱</m:t>
                        </m:r>
                        <m:r>
                          <a:rPr lang="en-US" sz="2800" b="1" i="0" smtClean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b="1" i="0">
                            <a:solidFill>
                              <a:schemeClr val="tx1">
                                <a:lumMod val="50000"/>
                              </a:schemeClr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169 = 4x² + 9x²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13x² = 169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x² = 13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e>
                    </m:rad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017" y="2182478"/>
                <a:ext cx="3210879" cy="3399392"/>
              </a:xfrm>
              <a:prstGeom prst="rect">
                <a:avLst/>
              </a:prstGeom>
              <a:blipFill rotWithShape="0">
                <a:blip r:embed="rId4"/>
                <a:stretch>
                  <a:fillRect l="-3992" b="-12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783723" y="5833035"/>
                <a:ext cx="5213671" cy="5637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e>
                    </m:rad>
                    <m:r>
                      <a:rPr lang="en-US" sz="2800" b="1" i="1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𝒄𝒎</m:t>
                    </m:r>
                  </m:oMath>
                </a14:m>
                <a:r>
                  <a:rPr lang="en-US" sz="24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e>
                    </m:rad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𝒄𝒎</m:t>
                    </m:r>
                    <m:r>
                      <a:rPr lang="en-US" sz="28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3723" y="5833035"/>
                <a:ext cx="5213671" cy="563744"/>
              </a:xfrm>
              <a:prstGeom prst="rect">
                <a:avLst/>
              </a:prstGeom>
              <a:blipFill rotWithShape="0">
                <a:blip r:embed="rId5"/>
                <a:stretch>
                  <a:fillRect l="-2456" t="-5435" b="-293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059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3292</TotalTime>
  <Words>166</Words>
  <Application>Microsoft Office PowerPoint</Application>
  <PresentationFormat>Широкоэкранный</PresentationFormat>
  <Paragraphs>72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427</cp:revision>
  <dcterms:created xsi:type="dcterms:W3CDTF">2020-06-19T20:52:49Z</dcterms:created>
  <dcterms:modified xsi:type="dcterms:W3CDTF">2020-11-22T17:50:40Z</dcterms:modified>
</cp:coreProperties>
</file>