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sldIdLst>
    <p:sldId id="306" r:id="rId2"/>
    <p:sldId id="400" r:id="rId3"/>
    <p:sldId id="404" r:id="rId4"/>
    <p:sldId id="401" r:id="rId5"/>
    <p:sldId id="403" r:id="rId6"/>
    <p:sldId id="396" r:id="rId7"/>
    <p:sldId id="405" r:id="rId8"/>
    <p:sldId id="305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5D2884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9630" autoAdjust="0"/>
  </p:normalViewPr>
  <p:slideViewPr>
    <p:cSldViewPr>
      <p:cViewPr varScale="1">
        <p:scale>
          <a:sx n="68" d="100"/>
          <a:sy n="68" d="100"/>
        </p:scale>
        <p:origin x="9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59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37DDE-E0A7-458E-A6D7-DD33C900691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935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6" y="1133195"/>
            <a:ext cx="11948965" cy="55991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353" y="150395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2666" y="2836746"/>
            <a:ext cx="3406669" cy="846876"/>
          </a:xfrm>
        </p:spPr>
        <p:txBody>
          <a:bodyPr lIns="0" tIns="0" rIns="0" bIns="0"/>
          <a:lstStyle>
            <a:lvl1pPr>
              <a:defRPr sz="5467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6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33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0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2413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4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36.wmf"/><Relationship Id="rId17" Type="http://schemas.openxmlformats.org/officeDocument/2006/relationships/image" Target="../media/image38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7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832304" y="3573016"/>
            <a:ext cx="2091500" cy="20503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912865" y="2480972"/>
            <a:ext cx="102957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UCHBURCHAKLARNI YECHISH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4298" y="468563"/>
            <a:ext cx="1414170" cy="769441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516410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/>
          <p:nvPr/>
        </p:nvSpPr>
        <p:spPr>
          <a:xfrm>
            <a:off x="0" y="-89481"/>
            <a:ext cx="12192000" cy="103118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26849" algn="ctr">
              <a:spcBef>
                <a:spcPts val="275"/>
              </a:spcBef>
            </a:pPr>
            <a:endParaRPr lang="en-US" sz="4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843409"/>
            <a:ext cx="11664619" cy="1056980"/>
          </a:xfrm>
          <a:prstGeom prst="rect">
            <a:avLst/>
          </a:prstGeom>
          <a:noFill/>
        </p:spPr>
        <p:txBody>
          <a:bodyPr wrap="square" lIns="193316" tIns="96659" rIns="193316" bIns="96659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asmdagi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noaniqroq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biri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4"/>
          <p:cNvSpPr txBox="1">
            <a:spLocks/>
          </p:cNvSpPr>
          <p:nvPr/>
        </p:nvSpPr>
        <p:spPr>
          <a:xfrm>
            <a:off x="456527" y="68627"/>
            <a:ext cx="11409749" cy="855910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333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5333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11" y="1844208"/>
            <a:ext cx="11592136" cy="2400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222912" y="4389107"/>
                <a:ext cx="3936437" cy="235662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467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467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467" b="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467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467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467" b="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3467" dirty="0">
                    <a:solidFill>
                      <a:schemeClr val="tx1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2+1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467" b="0" i="1" dirty="0">
                        <a:solidFill>
                          <a:schemeClr val="tx1"/>
                        </a:solidFill>
                        <a:latin typeface="Cambria Math"/>
                      </a:rPr>
                      <m:t>3</m:t>
                    </m:r>
                  </m:oMath>
                </a14:m>
                <a:endParaRPr lang="en-US" sz="3467" dirty="0">
                  <a:solidFill>
                    <a:schemeClr val="tx1"/>
                  </a:solidFill>
                </a:endParaRPr>
              </a:p>
              <a:p>
                <a:r>
                  <a:rPr lang="en-US" sz="3467" dirty="0">
                    <a:solidFill>
                      <a:schemeClr val="tx1"/>
                    </a:solidFill>
                    <a:ea typeface="Cambria Math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3467" b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endParaRPr lang="ru-RU" sz="3467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12" y="4389107"/>
                <a:ext cx="3936437" cy="235662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4175787" y="4389108"/>
                <a:ext cx="3648405" cy="235662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      </m:t>
                    </m:r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13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25+144    169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3467" dirty="0">
                    <a:solidFill>
                      <a:schemeClr val="tx1"/>
                    </a:solidFill>
                    <a:ea typeface="Cambria Math"/>
                  </a:rPr>
                  <a:t>        </a:t>
                </a:r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169</m:t>
                    </m:r>
                    <m:r>
                      <a:rPr lang="en-US" sz="3467" b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169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endParaRPr lang="ru-RU" sz="34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787" y="4389108"/>
                <a:ext cx="3648405" cy="235662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7824192" y="4389108"/>
                <a:ext cx="3887755" cy="235662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467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ru-RU" sz="3467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467" b="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39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sSup>
                      <m:sSupPr>
                        <m:ctrlPr>
                          <a:rPr lang="ru-RU" sz="3467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3467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3467" dirty="0">
                    <a:solidFill>
                      <a:schemeClr val="tx1"/>
                    </a:solidFill>
                  </a:rPr>
                  <a:t>        </a:t>
                </a:r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</a:rPr>
                      <m:t>39+25    64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3467" dirty="0">
                    <a:solidFill>
                      <a:schemeClr val="tx1"/>
                    </a:solidFill>
                    <a:ea typeface="Cambria Math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64</m:t>
                    </m:r>
                    <m:r>
                      <a:rPr lang="en-US" sz="3467" b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467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64</m:t>
                    </m:r>
                  </m:oMath>
                </a14:m>
                <a:r>
                  <a:rPr lang="en-US" sz="3467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endParaRPr lang="ru-RU" sz="3467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192" y="4389108"/>
                <a:ext cx="3887755" cy="235662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Овал 15"/>
          <p:cNvSpPr/>
          <p:nvPr/>
        </p:nvSpPr>
        <p:spPr>
          <a:xfrm>
            <a:off x="206062" y="1928723"/>
            <a:ext cx="786190" cy="63618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5592417"/>
            <a:ext cx="936104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084" y="5592418"/>
            <a:ext cx="943669" cy="921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7125" y="5662836"/>
            <a:ext cx="720080" cy="86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264201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142084" y="150396"/>
            <a:ext cx="11947501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10"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457217" y="256464"/>
            <a:ext cx="11408352" cy="816990"/>
          </a:xfrm>
          <a:prstGeom prst="rect">
            <a:avLst/>
          </a:prstGeom>
        </p:spPr>
        <p:txBody>
          <a:bodyPr vert="horz" wrap="square" lIns="0" tIns="3489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80" dirty="0" smtClean="0">
                <a:latin typeface="Arial" pitchFamily="34" charset="0"/>
                <a:cs typeface="Arial" pitchFamily="34" charset="0"/>
              </a:rPr>
              <a:t>Masala </a:t>
            </a:r>
            <a:r>
              <a:rPr lang="en-US" sz="5080" dirty="0" err="1" smtClean="0">
                <a:latin typeface="Arial" pitchFamily="34" charset="0"/>
                <a:cs typeface="Arial" pitchFamily="34" charset="0"/>
              </a:rPr>
              <a:t>yechish</a:t>
            </a:r>
            <a:endParaRPr lang="ru-RU" sz="508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67" y="1749100"/>
            <a:ext cx="11864822" cy="4943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064" y="1220756"/>
            <a:ext cx="10741027" cy="984537"/>
          </a:xfrm>
          <a:prstGeom prst="rect">
            <a:avLst/>
          </a:prstGeom>
          <a:noFill/>
        </p:spPr>
        <p:txBody>
          <a:bodyPr wrap="none" lIns="121893" tIns="60946" rIns="121893" bIns="60946" rtlCol="0">
            <a:spAutoFit/>
          </a:bodyPr>
          <a:lstStyle/>
          <a:p>
            <a:r>
              <a:rPr lang="en-US" sz="2000" b="1" dirty="0" err="1">
                <a:latin typeface="Arial" pitchFamily="34" charset="0"/>
                <a:cs typeface="Arial" pitchFamily="34" charset="0"/>
              </a:rPr>
              <a:t>Rasmdagi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noaniqroq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Ularning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qaysi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biri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  <a:endParaRPr lang="ru-RU" sz="2000" b="1" i="1" dirty="0">
              <a:latin typeface="Arial" pitchFamily="34" charset="0"/>
              <a:cs typeface="Arial" pitchFamily="34" charset="0"/>
            </a:endParaRPr>
          </a:p>
          <a:p>
            <a:endParaRPr lang="ru-RU" sz="359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067" y="4035250"/>
            <a:ext cx="11768823" cy="2592289"/>
          </a:xfrm>
          <a:prstGeom prst="roundRect">
            <a:avLst>
              <a:gd name="adj" fmla="val 791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3" tIns="60946" rIns="121893" bIns="60946" rtlCol="0" anchor="ctr"/>
          <a:lstStyle/>
          <a:p>
            <a:pPr algn="ctr"/>
            <a:endParaRPr lang="ru-RU" sz="381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540203" y="4113075"/>
                <a:ext cx="3527684" cy="2376265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1893" tIns="60946" rIns="121893" bIns="60946"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sSup>
                      <m:sSupPr>
                        <m:ctrlPr>
                          <a:rPr lang="ru-RU" sz="381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10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16+25    </m:t>
                    </m:r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</a:rPr>
                      <m:t>36</m:t>
                    </m:r>
                  </m:oMath>
                </a14:m>
                <a:r>
                  <a:rPr lang="en-US" sz="3810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41≠36</m:t>
                    </m:r>
                  </m:oMath>
                </a14:m>
                <a:r>
                  <a:rPr lang="en-US" sz="3810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03" y="4113075"/>
                <a:ext cx="3527684" cy="23762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4416023" y="4077070"/>
                <a:ext cx="3647957" cy="2376266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1893" tIns="60946" rIns="121893" bIns="60946"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sSup>
                      <m:sSupPr>
                        <m:ctrlPr>
                          <a:rPr lang="ru-RU" sz="381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10" dirty="0">
                    <a:solidFill>
                      <a:srgbClr val="C00000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36+64    </m:t>
                    </m:r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</a:rPr>
                      <m:t>100</m:t>
                    </m:r>
                  </m:oMath>
                </a14:m>
                <a:r>
                  <a:rPr lang="en-US" sz="3810" dirty="0">
                    <a:solidFill>
                      <a:srgbClr val="C00000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100</m:t>
                    </m:r>
                    <m:r>
                      <a:rPr lang="en-US" sz="3810" b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810" b="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100</m:t>
                    </m:r>
                  </m:oMath>
                </a14:m>
                <a:r>
                  <a:rPr lang="en-US" sz="381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6023" y="4077070"/>
                <a:ext cx="3647957" cy="237626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8360932" y="4113075"/>
                <a:ext cx="3647957" cy="2304257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1893" tIns="60946" rIns="121893" bIns="60946" rtlCol="0" anchor="ctr"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81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381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sSup>
                      <m:sSupPr>
                        <m:ctrlPr>
                          <a:rPr lang="ru-RU" sz="381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9</m:t>
                        </m:r>
                      </m:e>
                      <m:sup>
                        <m:r>
                          <a:rPr lang="en-US" sz="381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10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>
                        <a:solidFill>
                          <a:schemeClr val="tx1"/>
                        </a:solidFill>
                        <a:latin typeface="Cambria Math"/>
                      </a:rPr>
                      <m:t>9+64    </m:t>
                    </m:r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</a:rPr>
                      <m:t>81</m:t>
                    </m:r>
                  </m:oMath>
                </a14:m>
                <a:r>
                  <a:rPr lang="en-US" sz="3810" dirty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81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73</m:t>
                    </m:r>
                    <m:r>
                      <a:rPr lang="en-US" sz="3810" b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810" b="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≠81</m:t>
                    </m:r>
                  </m:oMath>
                </a14:m>
                <a:r>
                  <a:rPr lang="en-US" sz="3810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0932" y="4113075"/>
                <a:ext cx="3647957" cy="230425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вал 1"/>
          <p:cNvSpPr/>
          <p:nvPr/>
        </p:nvSpPr>
        <p:spPr>
          <a:xfrm>
            <a:off x="192067" y="1800682"/>
            <a:ext cx="769340" cy="58767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5234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/>
          <p:nvPr/>
        </p:nvSpPr>
        <p:spPr>
          <a:xfrm>
            <a:off x="141354" y="164638"/>
            <a:ext cx="11948965" cy="99796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 dirty="0"/>
          </a:p>
        </p:txBody>
      </p:sp>
      <p:sp>
        <p:nvSpPr>
          <p:cNvPr id="15" name="object 4"/>
          <p:cNvSpPr txBox="1">
            <a:spLocks/>
          </p:cNvSpPr>
          <p:nvPr/>
        </p:nvSpPr>
        <p:spPr>
          <a:xfrm>
            <a:off x="456527" y="256462"/>
            <a:ext cx="11409749" cy="815010"/>
          </a:xfrm>
          <a:prstGeom prst="rect">
            <a:avLst/>
          </a:prstGeom>
        </p:spPr>
        <p:txBody>
          <a:bodyPr vert="horz" wrap="square" lIns="0" tIns="34904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67" dirty="0" err="1">
                <a:latin typeface="Arial" pitchFamily="34" charset="0"/>
                <a:cs typeface="Arial" pitchFamily="34" charset="0"/>
              </a:rPr>
              <a:t>Masalalar</a:t>
            </a:r>
            <a:r>
              <a:rPr lang="en-US" sz="5067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67" dirty="0" err="1">
                <a:latin typeface="Arial" pitchFamily="34" charset="0"/>
                <a:cs typeface="Arial" pitchFamily="34" charset="0"/>
              </a:rPr>
              <a:t>yechish</a:t>
            </a:r>
            <a:endParaRPr lang="ru-RU" sz="506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1028646"/>
            <a:ext cx="11664619" cy="1180091"/>
          </a:xfrm>
          <a:prstGeom prst="rect">
            <a:avLst/>
          </a:prstGeom>
          <a:noFill/>
        </p:spPr>
        <p:txBody>
          <a:bodyPr wrap="square" lIns="193316" tIns="96659" rIns="193316" bIns="96659" rtlCol="0">
            <a:sp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asmdagi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tomonli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tomoni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m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balandligini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toping.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125" y="2290951"/>
            <a:ext cx="5069504" cy="4114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56527" y="2468893"/>
                <a:ext cx="186127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𝟑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27" y="2468893"/>
                <a:ext cx="1861279" cy="4700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67583" y="3140968"/>
                <a:ext cx="2008690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𝟔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𝟑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83" y="3140968"/>
                <a:ext cx="2008690" cy="4700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467583" y="3766972"/>
                <a:ext cx="1898212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𝟑𝟔</m:t>
                      </m:r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r>
                        <a:rPr lang="en-US" sz="2400" b="1" i="1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83" y="3766972"/>
                <a:ext cx="1898212" cy="47000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462109" y="4343036"/>
                <a:ext cx="134780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𝟐𝟕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09" y="4343036"/>
                <a:ext cx="1347805" cy="4700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26091" y="4944921"/>
                <a:ext cx="2182200" cy="497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US" sz="2400" b="1" dirty="0" smtClean="0"/>
                  <a:t>x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/>
                          </a:rPr>
                          <m:t>𝟐𝟕</m:t>
                        </m:r>
                      </m:e>
                    </m:rad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ru-RU" sz="2400" b="1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91" y="4944921"/>
                <a:ext cx="2182200" cy="497444"/>
              </a:xfrm>
              <a:prstGeom prst="rect">
                <a:avLst/>
              </a:prstGeom>
              <a:blipFill rotWithShape="0">
                <a:blip r:embed="rId7"/>
                <a:stretch>
                  <a:fillRect l="-4469" t="-2439" b="-268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072126" y="5809017"/>
                <a:ext cx="2238241" cy="496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400" b="1" dirty="0"/>
                  <a:t> 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400" b="1" i="1">
                        <a:latin typeface="Cambria Math"/>
                      </a:rPr>
                      <m:t> </m:t>
                    </m:r>
                    <m:r>
                      <a:rPr lang="en-US" sz="2400" b="1" i="1">
                        <a:latin typeface="Cambria Math"/>
                      </a:rPr>
                      <m:t>𝒎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126" y="5809017"/>
                <a:ext cx="2238241" cy="496483"/>
              </a:xfrm>
              <a:prstGeom prst="rect">
                <a:avLst/>
              </a:prstGeom>
              <a:blipFill rotWithShape="0">
                <a:blip r:embed="rId8"/>
                <a:stretch>
                  <a:fillRect l="-4360" t="-3704" b="-27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вал 3"/>
          <p:cNvSpPr/>
          <p:nvPr/>
        </p:nvSpPr>
        <p:spPr>
          <a:xfrm>
            <a:off x="6888088" y="2468894"/>
            <a:ext cx="576064" cy="51202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408368" y="4285648"/>
            <a:ext cx="38985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57819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" grpId="0"/>
      <p:bldP spid="44" grpId="0"/>
      <p:bldP spid="45" grpId="0"/>
      <p:bldP spid="46" grpId="0"/>
      <p:bldP spid="3" grpId="0"/>
      <p:bldP spid="47" grpId="0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723165" y="2708108"/>
                <a:ext cx="644511" cy="769659"/>
              </a:xfrm>
              <a:prstGeom prst="rect">
                <a:avLst/>
              </a:prstGeom>
              <a:noFill/>
            </p:spPr>
            <p:txBody>
              <a:bodyPr wrap="square" lIns="193316" tIns="96659" rIns="193316" bIns="9665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33" b="1" i="1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165" y="2708108"/>
                <a:ext cx="644511" cy="76965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179549" y="2783256"/>
                <a:ext cx="644511" cy="769659"/>
              </a:xfrm>
              <a:prstGeom prst="rect">
                <a:avLst/>
              </a:prstGeom>
              <a:noFill/>
            </p:spPr>
            <p:txBody>
              <a:bodyPr wrap="square" lIns="193316" tIns="96659" rIns="193316" bIns="9665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33" b="1" i="1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549" y="2783256"/>
                <a:ext cx="644511" cy="76965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513143" y="4533312"/>
                <a:ext cx="644511" cy="769659"/>
              </a:xfrm>
              <a:prstGeom prst="rect">
                <a:avLst/>
              </a:prstGeom>
              <a:noFill/>
            </p:spPr>
            <p:txBody>
              <a:bodyPr wrap="square" lIns="193316" tIns="96659" rIns="193316" bIns="9665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33" b="1" i="1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143" y="4533312"/>
                <a:ext cx="644511" cy="7696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230782" y="3970787"/>
                <a:ext cx="644511" cy="769659"/>
              </a:xfrm>
              <a:prstGeom prst="rect">
                <a:avLst/>
              </a:prstGeom>
              <a:noFill/>
            </p:spPr>
            <p:txBody>
              <a:bodyPr wrap="square" lIns="193316" tIns="96659" rIns="193316" bIns="9665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33" b="1" i="1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782" y="3970787"/>
                <a:ext cx="644511" cy="7696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259335" y="3111465"/>
                <a:ext cx="644511" cy="769659"/>
              </a:xfrm>
              <a:prstGeom prst="rect">
                <a:avLst/>
              </a:prstGeom>
              <a:noFill/>
            </p:spPr>
            <p:txBody>
              <a:bodyPr wrap="square" lIns="193316" tIns="96659" rIns="193316" bIns="9665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33" b="1" i="1"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9335" y="3111465"/>
                <a:ext cx="644511" cy="76965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ый треугольник 2"/>
          <p:cNvSpPr/>
          <p:nvPr/>
        </p:nvSpPr>
        <p:spPr>
          <a:xfrm rot="7705973">
            <a:off x="1244008" y="2390149"/>
            <a:ext cx="3521181" cy="4469857"/>
          </a:xfrm>
          <a:prstGeom prst="rtTriangl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32097" y="1856717"/>
            <a:ext cx="23248" cy="27901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8724019">
                <a:off x="2101160" y="1869907"/>
                <a:ext cx="4667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24019">
                <a:off x="2101160" y="1869907"/>
                <a:ext cx="466794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5400000">
                <a:off x="2000967" y="4279810"/>
                <a:ext cx="4667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2000967" y="4279810"/>
                <a:ext cx="466794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6099763" y="2807934"/>
                <a:ext cx="4196662" cy="1260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𝒄</m:t>
                          </m:r>
                        </m:den>
                      </m:f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733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763" y="2807934"/>
                <a:ext cx="4196662" cy="126021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367676" y="17686"/>
            <a:ext cx="120013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burchakli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kateti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dm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gipotenuzasiga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proyeksiyasi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1,96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dm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katetning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673911" y="1411528"/>
                <a:ext cx="204613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𝒂</m:t>
                      </m:r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r>
                        <a:rPr lang="en-US" sz="3200" b="1" i="1">
                          <a:latin typeface="Cambria Math"/>
                        </a:rPr>
                        <m:t>𝟕</m:t>
                      </m:r>
                      <m:r>
                        <a:rPr lang="en-US" sz="3200" b="1" i="1">
                          <a:latin typeface="Cambria Math"/>
                        </a:rPr>
                        <m:t> </m:t>
                      </m:r>
                      <m:r>
                        <a:rPr lang="en-US" sz="3200" b="1" i="1">
                          <a:latin typeface="Cambria Math"/>
                        </a:rPr>
                        <m:t>𝒅𝒎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3911" y="1411528"/>
                <a:ext cx="2046138" cy="58477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686059" y="1870881"/>
                <a:ext cx="26723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𝒙</m:t>
                      </m:r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r>
                        <a:rPr lang="en-US" sz="3200" b="1" i="1">
                          <a:latin typeface="Cambria Math"/>
                        </a:rPr>
                        <m:t>𝟏</m:t>
                      </m:r>
                      <m:r>
                        <a:rPr lang="en-US" sz="3200" b="1" i="1">
                          <a:latin typeface="Cambria Math"/>
                        </a:rPr>
                        <m:t>,</m:t>
                      </m:r>
                      <m:r>
                        <a:rPr lang="en-US" sz="3200" b="1" i="1">
                          <a:latin typeface="Cambria Math"/>
                        </a:rPr>
                        <m:t>𝟗𝟔</m:t>
                      </m:r>
                      <m:r>
                        <a:rPr lang="en-US" sz="3200" b="1" i="1">
                          <a:latin typeface="Cambria Math"/>
                        </a:rPr>
                        <m:t> </m:t>
                      </m:r>
                      <m:r>
                        <a:rPr lang="en-US" sz="3200" b="1" i="1">
                          <a:latin typeface="Cambria Math"/>
                        </a:rPr>
                        <m:t>𝒅𝒎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059" y="1870881"/>
                <a:ext cx="2672398" cy="58477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663769" y="2256798"/>
                <a:ext cx="111940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𝒃</m:t>
                      </m:r>
                      <m:r>
                        <a:rPr lang="en-US" sz="3200" b="1" i="1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769" y="2256798"/>
                <a:ext cx="1119409" cy="58477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6236784" y="4153981"/>
                <a:ext cx="4077911" cy="1132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en-US" sz="32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>
                              <a:latin typeface="Cambria Math"/>
                            </a:rPr>
                            <m:t>1,96</m:t>
                          </m:r>
                        </m:den>
                      </m:f>
                      <m:r>
                        <a:rPr lang="en-US" sz="3200" b="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>
                              <a:latin typeface="Cambria Math"/>
                            </a:rPr>
                            <m:t>49</m:t>
                          </m:r>
                        </m:num>
                        <m:den>
                          <m:r>
                            <a:rPr lang="en-US" sz="3200" b="0" i="1">
                              <a:latin typeface="Cambria Math"/>
                            </a:rPr>
                            <m:t>1,96</m:t>
                          </m:r>
                        </m:den>
                      </m:f>
                      <m:r>
                        <a:rPr lang="en-US" sz="3200" b="0" i="1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784" y="4153981"/>
                <a:ext cx="4077911" cy="113261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3464" y="5467884"/>
                <a:ext cx="10337317" cy="7127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/>
                        </a:rPr>
                        <m:t>𝒃</m:t>
                      </m:r>
                      <m:r>
                        <a:rPr lang="en-US" sz="3200" b="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200" b="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25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200" b="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>
                              <a:latin typeface="Cambria Math"/>
                            </a:rPr>
                            <m:t>625−49</m:t>
                          </m:r>
                        </m:e>
                      </m:rad>
                      <m:r>
                        <a:rPr lang="en-US" sz="3200" b="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>
                              <a:latin typeface="Cambria Math"/>
                            </a:rPr>
                            <m:t>576</m:t>
                          </m:r>
                        </m:e>
                      </m:rad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𝟐𝟒</m:t>
                      </m:r>
                      <m:r>
                        <a:rPr lang="en-US" sz="32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4" y="5467884"/>
                <a:ext cx="10337317" cy="712759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5155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9" grpId="0"/>
      <p:bldP spid="3" grpId="0" animBg="1"/>
      <p:bldP spid="8" grpId="0"/>
      <p:bldP spid="21" grpId="0"/>
      <p:bldP spid="23" grpId="0"/>
      <p:bldP spid="2" grpId="0"/>
      <p:bldP spid="4" grpId="0"/>
      <p:bldP spid="6" grpId="0"/>
      <p:bldP spid="9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B28-3CF5-444A-82A9-E67012D3EF67}" type="slidenum">
              <a:rPr lang="ru-RU" smtClean="0"/>
              <a:t>6</a:t>
            </a:fld>
            <a:endParaRPr lang="ru-RU" dirty="0"/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 flipV="1">
            <a:off x="-306158" y="6924380"/>
            <a:ext cx="0" cy="1531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93543" tIns="96771" rIns="193543" bIns="96771" numCol="1" anchor="t" anchorCtr="0" compatLnSpc="1">
            <a:prstTxWarp prst="textNoShape">
              <a:avLst/>
            </a:prstTxWarp>
          </a:bodyPr>
          <a:lstStyle/>
          <a:p>
            <a:endParaRPr lang="ru-RU" sz="3810"/>
          </a:p>
        </p:txBody>
      </p:sp>
      <p:grpSp>
        <p:nvGrpSpPr>
          <p:cNvPr id="11" name="Group 14"/>
          <p:cNvGrpSpPr>
            <a:grpSpLocks noChangeAspect="1"/>
          </p:cNvGrpSpPr>
          <p:nvPr/>
        </p:nvGrpSpPr>
        <p:grpSpPr bwMode="auto">
          <a:xfrm>
            <a:off x="-308328" y="2833849"/>
            <a:ext cx="4149028" cy="4167628"/>
            <a:chOff x="1422" y="7876"/>
            <a:chExt cx="7265" cy="4595"/>
          </a:xfrm>
        </p:grpSpPr>
        <p:sp>
          <p:nvSpPr>
            <p:cNvPr id="1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3052" y="8486"/>
              <a:ext cx="5635" cy="39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3375" y="7876"/>
              <a:ext cx="4539" cy="2283"/>
            </a:xfrm>
            <a:prstGeom prst="rtTriangle">
              <a:avLst/>
            </a:prstGeom>
            <a:solidFill>
              <a:srgbClr val="FFFFFF"/>
            </a:solidFill>
            <a:ln w="38100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5014" y="10136"/>
              <a:ext cx="470" cy="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752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571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5186" y="8376"/>
              <a:ext cx="2129" cy="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x</a:t>
              </a:r>
              <a:endPara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422" y="8463"/>
                  <a:ext cx="2498" cy="58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93543" tIns="96771" rIns="193543" bIns="96771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088481" fontAlgn="base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𝟏𝟏</m:t>
                            </m:r>
                          </m:e>
                        </m:rad>
                      </m:oMath>
                    </m:oMathPara>
                  </a14:m>
                  <a:endPara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6" name="Text 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22" y="8463"/>
                  <a:ext cx="2498" cy="58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688" y="9393"/>
              <a:ext cx="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3347" y="9601"/>
              <a:ext cx="3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V="1">
              <a:off x="3688" y="9620"/>
              <a:ext cx="0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243482" y="10646"/>
            <a:ext cx="9477752" cy="98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849" tIns="54424" rIns="108849" bIns="5442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88481" fontAlgn="base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Masala(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61- bet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215428" algn="ctr" defTabSz="1088481"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endParaRPr lang="ru-RU" sz="2117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84093" y="695716"/>
                <a:ext cx="11317387" cy="1269524"/>
              </a:xfrm>
              <a:prstGeom prst="rect">
                <a:avLst/>
              </a:prstGeom>
            </p:spPr>
            <p:txBody>
              <a:bodyPr wrap="square" lIns="108849" tIns="54424" rIns="108849" bIns="54424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254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To‘g‘ri </a:t>
                </a:r>
                <a:r>
                  <a:rPr lang="en-US" sz="254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burchakli</a:t>
                </a:r>
                <a:r>
                  <a:rPr lang="en-US" sz="254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ABC </a:t>
                </a:r>
                <a:r>
                  <a:rPr lang="en-US" sz="254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uchburchakda</a:t>
                </a:r>
                <a:r>
                  <a:rPr lang="en-US" sz="254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54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 = 90⁰,  </a:t>
                </a:r>
                <a:r>
                  <a:rPr lang="en-US" sz="254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katetlari</a:t>
                </a:r>
                <a:r>
                  <a:rPr lang="en-US" sz="254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𝟏𝟏</m:t>
                        </m:r>
                      </m:e>
                    </m:rad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cm 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b= 5 cm. 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gipotenuzasi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o‘tkir</a:t>
                </a:r>
                <a:r>
                  <a:rPr lang="en-US" sz="24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𝜶</m:t>
                    </m:r>
                  </m:oMath>
                </a14:m>
                <a:r>
                  <a:rPr lang="en-US" sz="28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ea typeface="Cambria Math" panose="02040503050406030204" pitchFamily="18" charset="0"/>
                    <a:cs typeface="Arial" pitchFamily="34" charset="0"/>
                  </a:rPr>
                  <a:t>va</a:t>
                </a:r>
                <a:r>
                  <a:rPr lang="en-US" sz="28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𝜷</m:t>
                    </m:r>
                  </m:oMath>
                </a14:m>
                <a:r>
                  <a:rPr lang="en-US" sz="28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burchaklarini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  <a:endParaRPr lang="ru-RU" sz="24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93" y="695716"/>
                <a:ext cx="11317387" cy="1269524"/>
              </a:xfrm>
              <a:prstGeom prst="rect">
                <a:avLst/>
              </a:prstGeom>
              <a:blipFill rotWithShape="0">
                <a:blip r:embed="rId4"/>
                <a:stretch>
                  <a:fillRect l="-754" t="-1923" r="-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313534" y="472005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7637" y="2291278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47"/>
              <p:cNvSpPr>
                <a:spLocks noChangeArrowheads="1"/>
              </p:cNvSpPr>
              <p:nvPr/>
            </p:nvSpPr>
            <p:spPr bwMode="auto">
              <a:xfrm>
                <a:off x="2855640" y="1738291"/>
                <a:ext cx="8822688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i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28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ru-RU" sz="3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3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𝑨𝑩𝑪</m:t>
                    </m:r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𝟗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AC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 5 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, 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BC</m:t>
                    </m:r>
                    <m:r>
                      <m:rPr>
                        <m:nor/>
                      </m:rPr>
                      <a:rPr lang="en-US" sz="28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 </m:t>
                    </m:r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𝟏𝟏</m:t>
                        </m:r>
                      </m:e>
                    </m:rad>
                    <m:r>
                      <m:rPr>
                        <m:nor/>
                      </m:rPr>
                      <a:rPr lang="en-US" sz="28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</m:oMath>
                </a14:m>
                <a:endParaRPr lang="en-US" sz="36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sz="36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55640" y="1738291"/>
                <a:ext cx="8822688" cy="647699"/>
              </a:xfrm>
              <a:prstGeom prst="rect">
                <a:avLst/>
              </a:prstGeom>
              <a:blipFill rotWithShape="0">
                <a:blip r:embed="rId5"/>
                <a:stretch>
                  <a:fillRect l="-1174" t="-3774" b="-13208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43"/>
              <p:cNvSpPr>
                <a:spLocks noChangeArrowheads="1"/>
              </p:cNvSpPr>
              <p:nvPr/>
            </p:nvSpPr>
            <p:spPr bwMode="auto">
              <a:xfrm>
                <a:off x="5222244" y="2509999"/>
                <a:ext cx="3456384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algn="ctr"/>
                <a:r>
                  <a:rPr lang="en-US" sz="3810" b="1" dirty="0" smtClean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AB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ru-RU" sz="5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𝜶</m:t>
                    </m:r>
                  </m:oMath>
                </a14:m>
                <a:r>
                  <a:rPr lang="en-US" sz="381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5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𝜷</m:t>
                    </m:r>
                  </m:oMath>
                </a14:m>
                <a:r>
                  <a:rPr lang="en-US" sz="381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</a:t>
                </a:r>
                <a:endParaRPr lang="ru-RU" sz="381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22244" y="2509999"/>
                <a:ext cx="3456384" cy="647699"/>
              </a:xfrm>
              <a:prstGeom prst="rect">
                <a:avLst/>
              </a:prstGeom>
              <a:blipFill rotWithShape="0">
                <a:blip r:embed="rId6"/>
                <a:stretch>
                  <a:fillRect l="-4762" t="-6604" r="-4762" b="-53774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584226" y="3281707"/>
                <a:ext cx="4504566" cy="2913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3200" b="1" i="1" dirty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chemeClr val="tx1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 smtClean="0">
                  <a:solidFill>
                    <a:schemeClr val="tx1">
                      <a:lumMod val="50000"/>
                    </a:schemeClr>
                  </a:solidFill>
                </a:endParaRPr>
              </a:p>
              <a:p>
                <a:r>
                  <a:rPr lang="en-US" sz="28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</a:t>
                </a:r>
                <a:r>
                  <a:rPr lang="en-US" sz="28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𝟐𝟓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𝟏𝟏</m:t>
                        </m:r>
                      </m:e>
                    </m:rad>
                  </m:oMath>
                </a14:m>
                <a:r>
                  <a:rPr lang="en-US" sz="28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i="1" dirty="0" smtClean="0">
                        <a:solidFill>
                          <a:srgbClr val="7A0000"/>
                        </a:solidFill>
                        <a:latin typeface="Arial" pitchFamily="34" charset="0"/>
                        <a:cs typeface="Arial" pitchFamily="34" charset="0"/>
                      </a:rPr>
                      <m:t>6</m:t>
                    </m:r>
                    <m:r>
                      <a:rPr lang="en-US" sz="32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𝒄𝒎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endParaRPr lang="en-US" sz="2800" b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i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𝜶</m:t>
                    </m:r>
                  </m:oMath>
                </a14:m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𝟏𝟏</m:t>
                            </m:r>
                          </m:e>
                        </m:rad>
                      </m:num>
                      <m:den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≈ 0,6633</a:t>
                </a:r>
              </a:p>
              <a:p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𝜶</m:t>
                    </m:r>
                  </m:oMath>
                </a14:m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34º</a:t>
                </a:r>
                <a:r>
                  <a:rPr lang="en-US" sz="3200" b="1" dirty="0">
                    <a:solidFill>
                      <a:srgbClr val="7A0000"/>
                    </a:solidFill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:endParaRPr lang="en-US" sz="3200" b="1" dirty="0" smtClean="0">
                  <a:solidFill>
                    <a:srgbClr val="7A0000"/>
                  </a:solidFill>
                  <a:ea typeface="Cambria Math" panose="02040503050406030204" pitchFamily="18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𝜷</m:t>
                    </m:r>
                  </m:oMath>
                </a14:m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90º - 34º = </a:t>
                </a:r>
                <a:r>
                  <a:rPr lang="en-US" sz="32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56º</a:t>
                </a: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226" y="3281707"/>
                <a:ext cx="4504566" cy="2913939"/>
              </a:xfrm>
              <a:prstGeom prst="rect">
                <a:avLst/>
              </a:prstGeom>
              <a:blipFill rotWithShape="0">
                <a:blip r:embed="rId7"/>
                <a:stretch>
                  <a:fillRect l="-3383" t="-2092" b="-5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496970" y="4723495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59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 animBg="1"/>
      <p:bldP spid="26" grpId="0" animBg="1"/>
      <p:bldP spid="27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8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781632"/>
              </p:ext>
            </p:extLst>
          </p:nvPr>
        </p:nvGraphicFramePr>
        <p:xfrm>
          <a:off x="0" y="1231750"/>
          <a:ext cx="5425500" cy="4487283"/>
        </p:xfrm>
        <a:graphic>
          <a:graphicData uri="http://schemas.openxmlformats.org/drawingml/2006/table">
            <a:tbl>
              <a:tblPr/>
              <a:tblGrid>
                <a:gridCol w="1356375"/>
                <a:gridCol w="1356375"/>
                <a:gridCol w="1356375"/>
                <a:gridCol w="1356375"/>
              </a:tblGrid>
              <a:tr h="10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0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132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101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</a:tr>
            </a:tbl>
          </a:graphicData>
        </a:graphic>
      </p:graphicFrame>
      <p:sp>
        <p:nvSpPr>
          <p:cNvPr id="71709" name="Rectangle 35"/>
          <p:cNvSpPr>
            <a:spLocks noChangeArrowheads="1"/>
          </p:cNvSpPr>
          <p:nvPr/>
        </p:nvSpPr>
        <p:spPr bwMode="auto">
          <a:xfrm>
            <a:off x="1019285" y="315139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095167"/>
              </p:ext>
            </p:extLst>
          </p:nvPr>
        </p:nvGraphicFramePr>
        <p:xfrm>
          <a:off x="1846604" y="2273272"/>
          <a:ext cx="46503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604" y="2273272"/>
                        <a:ext cx="465037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1" name="Rectangle 38"/>
          <p:cNvSpPr>
            <a:spLocks noChangeArrowheads="1"/>
          </p:cNvSpPr>
          <p:nvPr/>
        </p:nvSpPr>
        <p:spPr bwMode="auto">
          <a:xfrm>
            <a:off x="1019285" y="313234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1119"/>
              </p:ext>
            </p:extLst>
          </p:nvPr>
        </p:nvGraphicFramePr>
        <p:xfrm>
          <a:off x="3090999" y="2225511"/>
          <a:ext cx="741588" cy="90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999" y="2225511"/>
                        <a:ext cx="741588" cy="906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3" name="Rectangle 40"/>
          <p:cNvSpPr>
            <a:spLocks noChangeArrowheads="1"/>
          </p:cNvSpPr>
          <p:nvPr/>
        </p:nvSpPr>
        <p:spPr bwMode="auto">
          <a:xfrm>
            <a:off x="1019285" y="313234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4" name="Rectangle 42"/>
          <p:cNvSpPr>
            <a:spLocks noChangeArrowheads="1"/>
          </p:cNvSpPr>
          <p:nvPr/>
        </p:nvSpPr>
        <p:spPr bwMode="auto">
          <a:xfrm>
            <a:off x="1019285" y="313234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108552"/>
              </p:ext>
            </p:extLst>
          </p:nvPr>
        </p:nvGraphicFramePr>
        <p:xfrm>
          <a:off x="4413524" y="2211155"/>
          <a:ext cx="753948" cy="92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524" y="2211155"/>
                        <a:ext cx="753948" cy="92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6" name="Rectangle 44"/>
          <p:cNvSpPr>
            <a:spLocks noChangeArrowheads="1"/>
          </p:cNvSpPr>
          <p:nvPr/>
        </p:nvSpPr>
        <p:spPr bwMode="auto">
          <a:xfrm>
            <a:off x="1019285" y="313234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7" name="Rectangle 46"/>
          <p:cNvSpPr>
            <a:spLocks noChangeArrowheads="1"/>
          </p:cNvSpPr>
          <p:nvPr/>
        </p:nvSpPr>
        <p:spPr bwMode="auto">
          <a:xfrm>
            <a:off x="1019285" y="3132343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78726"/>
              </p:ext>
            </p:extLst>
          </p:nvPr>
        </p:nvGraphicFramePr>
        <p:xfrm>
          <a:off x="1721462" y="4797152"/>
          <a:ext cx="715323" cy="89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462" y="4797152"/>
                        <a:ext cx="715323" cy="89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9" name="Rectangle 48"/>
          <p:cNvSpPr>
            <a:spLocks noChangeArrowheads="1"/>
          </p:cNvSpPr>
          <p:nvPr/>
        </p:nvSpPr>
        <p:spPr bwMode="auto">
          <a:xfrm>
            <a:off x="1019285" y="323235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873299"/>
              </p:ext>
            </p:extLst>
          </p:nvPr>
        </p:nvGraphicFramePr>
        <p:xfrm>
          <a:off x="4413524" y="4685090"/>
          <a:ext cx="628937" cy="805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524" y="4685090"/>
                        <a:ext cx="628937" cy="8056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531823"/>
              </p:ext>
            </p:extLst>
          </p:nvPr>
        </p:nvGraphicFramePr>
        <p:xfrm>
          <a:off x="4528337" y="3499987"/>
          <a:ext cx="465037" cy="81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337" y="3499987"/>
                        <a:ext cx="465037" cy="8174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67084"/>
              </p:ext>
            </p:extLst>
          </p:nvPr>
        </p:nvGraphicFramePr>
        <p:xfrm>
          <a:off x="3055433" y="3501675"/>
          <a:ext cx="741588" cy="895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433" y="3501675"/>
                        <a:ext cx="741588" cy="8957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144085"/>
              </p:ext>
            </p:extLst>
          </p:nvPr>
        </p:nvGraphicFramePr>
        <p:xfrm>
          <a:off x="1663613" y="3465596"/>
          <a:ext cx="697330" cy="88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613" y="3465596"/>
                        <a:ext cx="697330" cy="8868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7368" y="260648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2sin</a:t>
            </a:r>
            <a:r>
              <a:rPr lang="en-US" sz="36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60º +</a:t>
            </a:r>
            <a:r>
              <a:rPr lang="en-US" sz="3600" b="1" baseline="30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4cos60º - ctg30º -2tg45º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5519936" y="1627843"/>
                <a:ext cx="6872394" cy="30572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2sin</a:t>
                </a:r>
                <a:r>
                  <a:rPr lang="en-US" sz="3200" b="1" dirty="0">
                    <a:latin typeface="Arial" charset="0"/>
                    <a:cs typeface="Arial" charset="0"/>
                  </a:rPr>
                  <a:t>60º +</a:t>
                </a:r>
                <a:r>
                  <a:rPr lang="en-US" sz="3200" b="1" baseline="30000" dirty="0">
                    <a:latin typeface="Arial" charset="0"/>
                    <a:cs typeface="Arial" charset="0"/>
                  </a:rPr>
                  <a:t>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4cos60º- ctg30º-2tg45º=</a:t>
                </a:r>
              </a:p>
              <a:p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/>
                  <a:t> + 4·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/>
                  <a:t>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600" b="1" dirty="0" smtClean="0"/>
                  <a:t> - 2·1 =</a:t>
                </a:r>
              </a:p>
              <a:p>
                <a:endParaRPr lang="en-US" sz="3600" dirty="0"/>
              </a:p>
              <a:p>
                <a:r>
                  <a:rPr lang="en-US" sz="3600" b="1" dirty="0" smtClean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600" b="1" dirty="0" smtClean="0"/>
                  <a:t> + 2 -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600" b="1" dirty="0" smtClean="0"/>
                  <a:t> -2 =</a:t>
                </a:r>
                <a:endParaRPr lang="ru-RU" sz="3600" b="1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936" y="1627843"/>
                <a:ext cx="6872394" cy="3057247"/>
              </a:xfrm>
              <a:prstGeom prst="rect">
                <a:avLst/>
              </a:prstGeom>
              <a:blipFill rotWithShape="0">
                <a:blip r:embed="rId16"/>
                <a:stretch>
                  <a:fillRect l="-2751" t="-2590" b="-6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8046" y="5727039"/>
            <a:ext cx="1315425" cy="110799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4400" dirty="0" err="1" smtClean="0">
                <a:latin typeface="Arial" charset="0"/>
                <a:cs typeface="Arial" charset="0"/>
              </a:rPr>
              <a:t>ctg</a:t>
            </a:r>
            <a:r>
              <a:rPr lang="en-US" sz="4400" dirty="0">
                <a:latin typeface="Arial" charset="0"/>
                <a:cs typeface="Arial" charset="0"/>
                <a:sym typeface="Symbol" pitchFamily="18" charset="2"/>
              </a:rPr>
              <a:t>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350387" y="5718767"/>
                <a:ext cx="1361511" cy="112453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387" y="5718767"/>
                <a:ext cx="1361511" cy="1124539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2711899" y="5733461"/>
            <a:ext cx="1374890" cy="1107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4400" dirty="0" smtClean="0"/>
              <a:t>  </a:t>
            </a:r>
            <a:r>
              <a:rPr lang="ru-RU" sz="4400" dirty="0" smtClean="0">
                <a:latin typeface="Arial" charset="0"/>
                <a:cs typeface="Arial" charset="0"/>
              </a:rPr>
              <a:t>1</a:t>
            </a:r>
            <a:endParaRPr lang="ru-RU" sz="4400" dirty="0"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4086789" y="5733461"/>
                <a:ext cx="1348132" cy="11283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789" y="5733461"/>
                <a:ext cx="1348132" cy="1128322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8956133" y="3932725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70914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9" grpId="0"/>
      <p:bldP spid="71711" grpId="0"/>
      <p:bldP spid="71713" grpId="0"/>
      <p:bldP spid="71714" grpId="0"/>
      <p:bldP spid="71716" grpId="0"/>
      <p:bldP spid="71717" grpId="0"/>
      <p:bldP spid="71719" grpId="0"/>
      <p:bldP spid="4" grpId="0" animBg="1"/>
      <p:bldP spid="5" grpId="0" animBg="1"/>
      <p:bldP spid="22" grpId="0" animBg="1"/>
      <p:bldP spid="23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839416" y="1412776"/>
            <a:ext cx="9865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61-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362" y="3356992"/>
            <a:ext cx="5803203" cy="2605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3066</TotalTime>
  <Words>198</Words>
  <Application>Microsoft Office PowerPoint</Application>
  <PresentationFormat>Широкоэкранный</PresentationFormat>
  <Paragraphs>91</Paragraphs>
  <Slides>8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Symbol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402</cp:revision>
  <dcterms:created xsi:type="dcterms:W3CDTF">2020-06-19T20:52:49Z</dcterms:created>
  <dcterms:modified xsi:type="dcterms:W3CDTF">2020-11-18T15:59:19Z</dcterms:modified>
</cp:coreProperties>
</file>