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0"/>
  </p:notesMasterIdLst>
  <p:sldIdLst>
    <p:sldId id="306" r:id="rId2"/>
    <p:sldId id="400" r:id="rId3"/>
    <p:sldId id="404" r:id="rId4"/>
    <p:sldId id="401" r:id="rId5"/>
    <p:sldId id="403" r:id="rId6"/>
    <p:sldId id="396" r:id="rId7"/>
    <p:sldId id="405" r:id="rId8"/>
    <p:sldId id="305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5D2884"/>
    <a:srgbClr val="2B133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4" autoAdjust="0"/>
    <p:restoredTop sz="99630" autoAdjust="0"/>
  </p:normalViewPr>
  <p:slideViewPr>
    <p:cSldViewPr>
      <p:cViewPr varScale="1">
        <p:scale>
          <a:sx n="68" d="100"/>
          <a:sy n="68" d="100"/>
        </p:scale>
        <p:origin x="90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859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7DDE-E0A7-458E-A6D7-DD33C900691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935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6" y="1133195"/>
            <a:ext cx="11948965" cy="55991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7" name="bg object 17"/>
          <p:cNvSpPr/>
          <p:nvPr/>
        </p:nvSpPr>
        <p:spPr>
          <a:xfrm>
            <a:off x="141353" y="150395"/>
            <a:ext cx="11948965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2666" y="2836746"/>
            <a:ext cx="3406669" cy="846876"/>
          </a:xfrm>
        </p:spPr>
        <p:txBody>
          <a:bodyPr lIns="0" tIns="0" rIns="0" bIns="0"/>
          <a:lstStyle>
            <a:lvl1pPr>
              <a:defRPr sz="5467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6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33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2" y="1577340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13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4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36.wmf"/><Relationship Id="rId17" Type="http://schemas.openxmlformats.org/officeDocument/2006/relationships/image" Target="../media/image38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7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8832304" y="3573016"/>
            <a:ext cx="2091500" cy="20503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912865" y="2480972"/>
            <a:ext cx="102957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UCHBURCHAKLARNI YECHISH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604298" y="468563"/>
            <a:ext cx="1414170" cy="769441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516410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516410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/>
          <p:nvPr/>
        </p:nvSpPr>
        <p:spPr>
          <a:xfrm>
            <a:off x="0" y="-89481"/>
            <a:ext cx="12192000" cy="1031183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26849" algn="ctr">
              <a:spcBef>
                <a:spcPts val="275"/>
              </a:spcBef>
            </a:pPr>
            <a:endParaRPr lang="en-US" sz="4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843409"/>
            <a:ext cx="11664619" cy="1056980"/>
          </a:xfrm>
          <a:prstGeom prst="rect">
            <a:avLst/>
          </a:prstGeom>
          <a:noFill/>
        </p:spPr>
        <p:txBody>
          <a:bodyPr wrap="square" lIns="193316" tIns="96659" rIns="193316" bIns="96659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R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asmdagi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uchburchaklar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noaniqroq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tasvirlangan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Ularning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qaysi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biri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burchakli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?</a:t>
            </a:r>
            <a:endParaRPr lang="ru-RU" sz="28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4"/>
          <p:cNvSpPr txBox="1">
            <a:spLocks/>
          </p:cNvSpPr>
          <p:nvPr/>
        </p:nvSpPr>
        <p:spPr>
          <a:xfrm>
            <a:off x="456527" y="68627"/>
            <a:ext cx="11409749" cy="855910"/>
          </a:xfrm>
          <a:prstGeom prst="rect">
            <a:avLst/>
          </a:prstGeom>
        </p:spPr>
        <p:txBody>
          <a:bodyPr vert="horz" wrap="square" lIns="0" tIns="34895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5333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Mustahkamlash</a:t>
            </a:r>
            <a:endParaRPr lang="en-US" sz="5333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11" y="1844208"/>
            <a:ext cx="11592136" cy="2400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9" name="Прямоугольник 18"/>
              <p:cNvSpPr/>
              <p:nvPr/>
            </p:nvSpPr>
            <p:spPr>
              <a:xfrm>
                <a:off x="222912" y="4389107"/>
                <a:ext cx="3936437" cy="235662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4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467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sz="3467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3467" b="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3467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467" b="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34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467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sz="3467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467" dirty="0">
                    <a:solidFill>
                      <a:schemeClr val="tx1"/>
                    </a:solidFill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4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467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sz="3467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3467" b="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3467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467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sz="3467" dirty="0">
                    <a:solidFill>
                      <a:schemeClr val="tx1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3467" b="0" i="1">
                        <a:solidFill>
                          <a:schemeClr val="tx1"/>
                        </a:solidFill>
                        <a:latin typeface="Cambria Math"/>
                      </a:rPr>
                      <m:t>2+1</m:t>
                    </m:r>
                  </m:oMath>
                </a14:m>
                <a:r>
                  <a:rPr lang="en-US" sz="3467" dirty="0">
                    <a:solidFill>
                      <a:schemeClr val="tx1"/>
                    </a:solidFill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3467" b="0" i="1" dirty="0">
                        <a:solidFill>
                          <a:schemeClr val="tx1"/>
                        </a:solidFill>
                        <a:latin typeface="Cambria Math"/>
                      </a:rPr>
                      <m:t>3</m:t>
                    </m:r>
                  </m:oMath>
                </a14:m>
                <a:endParaRPr lang="en-US" sz="3467" dirty="0">
                  <a:solidFill>
                    <a:schemeClr val="tx1"/>
                  </a:solidFill>
                </a:endParaRPr>
              </a:p>
              <a:p>
                <a:r>
                  <a:rPr lang="en-US" sz="3467" dirty="0">
                    <a:solidFill>
                      <a:schemeClr val="tx1"/>
                    </a:solidFill>
                    <a:ea typeface="Cambria Math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US" sz="3467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3467" b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3467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r>
                  <a:rPr lang="en-US" sz="3467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ctr"/>
                <a:endParaRPr lang="ru-RU" sz="3467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912" y="4389107"/>
                <a:ext cx="3936437" cy="235662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Прямоугольник 19"/>
              <p:cNvSpPr/>
              <p:nvPr/>
            </p:nvSpPr>
            <p:spPr>
              <a:xfrm>
                <a:off x="4175787" y="4389108"/>
                <a:ext cx="3648405" cy="235662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4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467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US" sz="3467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467" b="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sz="34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467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12</m:t>
                        </m:r>
                      </m:e>
                      <m:sup>
                        <m:r>
                          <a:rPr lang="en-US" sz="3467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467" b="0" i="1">
                        <a:solidFill>
                          <a:schemeClr val="tx1"/>
                        </a:solidFill>
                        <a:latin typeface="Cambria Math"/>
                      </a:rPr>
                      <m:t>      </m:t>
                    </m:r>
                    <m:sSup>
                      <m:sSupPr>
                        <m:ctrlPr>
                          <a:rPr lang="ru-RU" sz="34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467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13</m:t>
                        </m:r>
                      </m:e>
                      <m:sup>
                        <m:r>
                          <a:rPr lang="en-US" sz="3467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467" dirty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467" b="0" i="1">
                        <a:solidFill>
                          <a:schemeClr val="tx1"/>
                        </a:solidFill>
                        <a:latin typeface="Cambria Math"/>
                      </a:rPr>
                      <m:t>25+144    169</m:t>
                    </m:r>
                  </m:oMath>
                </a14:m>
                <a:r>
                  <a:rPr lang="en-US" sz="3467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sz="3467" dirty="0">
                    <a:solidFill>
                      <a:schemeClr val="tx1"/>
                    </a:solidFill>
                    <a:ea typeface="Cambria Math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3467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169</m:t>
                    </m:r>
                    <m:r>
                      <a:rPr lang="en-US" sz="3467" b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3467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169</m:t>
                    </m:r>
                  </m:oMath>
                </a14:m>
                <a:r>
                  <a:rPr lang="en-US" sz="3467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ctr"/>
                <a:endParaRPr lang="ru-RU" sz="3467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787" y="4389108"/>
                <a:ext cx="3648405" cy="235662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Прямоугольник 20"/>
              <p:cNvSpPr/>
              <p:nvPr/>
            </p:nvSpPr>
            <p:spPr>
              <a:xfrm>
                <a:off x="7824192" y="4389108"/>
                <a:ext cx="3887755" cy="235662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4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3467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ru-RU" sz="3467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3467" b="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39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3467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467" b="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sz="34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467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US" sz="3467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467" b="0" i="1">
                        <a:solidFill>
                          <a:schemeClr val="tx1"/>
                        </a:solidFill>
                        <a:latin typeface="Cambria Math"/>
                      </a:rPr>
                      <m:t>    </m:t>
                    </m:r>
                    <m:sSup>
                      <m:sSupPr>
                        <m:ctrlPr>
                          <a:rPr lang="ru-RU" sz="34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467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</m:e>
                      <m:sup>
                        <m:r>
                          <a:rPr lang="en-US" sz="3467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467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sz="3467" dirty="0">
                    <a:solidFill>
                      <a:schemeClr val="tx1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3467" b="0" i="1">
                        <a:solidFill>
                          <a:schemeClr val="tx1"/>
                        </a:solidFill>
                        <a:latin typeface="Cambria Math"/>
                      </a:rPr>
                      <m:t>39+25    64</m:t>
                    </m:r>
                  </m:oMath>
                </a14:m>
                <a:r>
                  <a:rPr lang="en-US" sz="3467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sz="3467" dirty="0">
                    <a:solidFill>
                      <a:schemeClr val="tx1"/>
                    </a:solidFill>
                    <a:ea typeface="Cambria Math"/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US" sz="3467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64</m:t>
                    </m:r>
                    <m:r>
                      <a:rPr lang="en-US" sz="3467" b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3467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64</m:t>
                    </m:r>
                  </m:oMath>
                </a14:m>
                <a:r>
                  <a:rPr lang="en-US" sz="3467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ctr"/>
                <a:endParaRPr lang="ru-RU" sz="3467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192" y="4389108"/>
                <a:ext cx="3887755" cy="235662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Овал 15"/>
          <p:cNvSpPr/>
          <p:nvPr/>
        </p:nvSpPr>
        <p:spPr>
          <a:xfrm>
            <a:off x="206062" y="1928723"/>
            <a:ext cx="786190" cy="63618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8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648" y="5592417"/>
            <a:ext cx="936104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084" y="5592418"/>
            <a:ext cx="943669" cy="921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125" y="5662836"/>
            <a:ext cx="720080" cy="86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0264201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"/>
          <p:cNvSpPr/>
          <p:nvPr/>
        </p:nvSpPr>
        <p:spPr>
          <a:xfrm>
            <a:off x="142084" y="150396"/>
            <a:ext cx="11947501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10"/>
          </a:p>
        </p:txBody>
      </p:sp>
      <p:sp>
        <p:nvSpPr>
          <p:cNvPr id="33" name="object 4"/>
          <p:cNvSpPr txBox="1">
            <a:spLocks/>
          </p:cNvSpPr>
          <p:nvPr/>
        </p:nvSpPr>
        <p:spPr>
          <a:xfrm>
            <a:off x="457217" y="256464"/>
            <a:ext cx="11408352" cy="816990"/>
          </a:xfrm>
          <a:prstGeom prst="rect">
            <a:avLst/>
          </a:prstGeom>
        </p:spPr>
        <p:txBody>
          <a:bodyPr vert="horz" wrap="square" lIns="0" tIns="34897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5080" dirty="0" smtClean="0">
                <a:latin typeface="Arial" pitchFamily="34" charset="0"/>
                <a:cs typeface="Arial" pitchFamily="34" charset="0"/>
              </a:rPr>
              <a:t>Masala </a:t>
            </a:r>
            <a:r>
              <a:rPr lang="en-US" sz="5080" dirty="0" err="1" smtClean="0">
                <a:latin typeface="Arial" pitchFamily="34" charset="0"/>
                <a:cs typeface="Arial" pitchFamily="34" charset="0"/>
              </a:rPr>
              <a:t>yechish</a:t>
            </a:r>
            <a:endParaRPr lang="ru-RU" sz="508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67" y="1749100"/>
            <a:ext cx="11864822" cy="494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4064" y="1220756"/>
            <a:ext cx="10741027" cy="984537"/>
          </a:xfrm>
          <a:prstGeom prst="rect">
            <a:avLst/>
          </a:prstGeom>
          <a:noFill/>
        </p:spPr>
        <p:txBody>
          <a:bodyPr wrap="none" lIns="121893" tIns="60946" rIns="121893" bIns="60946" rtlCol="0">
            <a:spAutoFit/>
          </a:bodyPr>
          <a:lstStyle/>
          <a:p>
            <a:r>
              <a:rPr lang="en-US" sz="2000" b="1" dirty="0" err="1">
                <a:latin typeface="Arial" pitchFamily="34" charset="0"/>
                <a:cs typeface="Arial" pitchFamily="34" charset="0"/>
              </a:rPr>
              <a:t>Rasmdagi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uchburchaklar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noaniqroq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tasvirlangan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Ularning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qaysi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biri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burchakli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?</a:t>
            </a:r>
            <a:endParaRPr lang="ru-RU" sz="2000" b="1" i="1" dirty="0">
              <a:latin typeface="Arial" pitchFamily="34" charset="0"/>
              <a:cs typeface="Arial" pitchFamily="34" charset="0"/>
            </a:endParaRPr>
          </a:p>
          <a:p>
            <a:endParaRPr lang="ru-RU" sz="3598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2067" y="4035250"/>
            <a:ext cx="11768823" cy="2592289"/>
          </a:xfrm>
          <a:prstGeom prst="roundRect">
            <a:avLst>
              <a:gd name="adj" fmla="val 791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3" tIns="60946" rIns="121893" bIns="60946" rtlCol="0" anchor="ctr"/>
          <a:lstStyle/>
          <a:p>
            <a:pPr algn="ctr"/>
            <a:endParaRPr lang="ru-RU" sz="381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540203" y="4113075"/>
                <a:ext cx="3527684" cy="2376265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1893" tIns="60946" rIns="121893" bIns="60946" rtlCol="0" anchor="ctr"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81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81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sz="381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810" b="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sz="381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81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US" sz="381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810" b="0" i="1">
                        <a:solidFill>
                          <a:schemeClr val="tx1"/>
                        </a:solidFill>
                        <a:latin typeface="Cambria Math"/>
                      </a:rPr>
                      <m:t>    </m:t>
                    </m:r>
                    <m:sSup>
                      <m:sSupPr>
                        <m:ctrlPr>
                          <a:rPr lang="ru-RU" sz="381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810" b="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6</m:t>
                        </m:r>
                      </m:e>
                      <m:sup>
                        <m:r>
                          <a:rPr lang="en-US" sz="3810" b="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810" dirty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810" b="0" i="1">
                        <a:solidFill>
                          <a:schemeClr val="tx1"/>
                        </a:solidFill>
                        <a:latin typeface="Cambria Math"/>
                      </a:rPr>
                      <m:t>16+25    </m:t>
                    </m:r>
                    <m:r>
                      <a:rPr lang="en-US" sz="3810" b="0" i="1" smtClean="0">
                        <a:solidFill>
                          <a:srgbClr val="C00000"/>
                        </a:solidFill>
                        <a:latin typeface="Cambria Math"/>
                      </a:rPr>
                      <m:t>36</m:t>
                    </m:r>
                  </m:oMath>
                </a14:m>
                <a:r>
                  <a:rPr lang="en-US" sz="3810" dirty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81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41≠36</m:t>
                    </m:r>
                  </m:oMath>
                </a14:m>
                <a:r>
                  <a:rPr lang="en-US" sz="3810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203" y="4113075"/>
                <a:ext cx="3527684" cy="23762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4416023" y="4077070"/>
                <a:ext cx="3647957" cy="2376266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1893" tIns="60946" rIns="121893" bIns="60946" rtlCol="0" anchor="ctr"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81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81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e>
                      <m:sup>
                        <m:r>
                          <a:rPr lang="en-US" sz="381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810" b="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sz="381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81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</m:e>
                      <m:sup>
                        <m:r>
                          <a:rPr lang="en-US" sz="381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810" b="0" i="1">
                        <a:solidFill>
                          <a:schemeClr val="tx1"/>
                        </a:solidFill>
                        <a:latin typeface="Cambria Math"/>
                      </a:rPr>
                      <m:t>    </m:t>
                    </m:r>
                    <m:sSup>
                      <m:sSupPr>
                        <m:ctrlPr>
                          <a:rPr lang="ru-RU" sz="381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810" b="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810" b="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810" dirty="0">
                    <a:solidFill>
                      <a:srgbClr val="C00000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810" b="0" i="1">
                        <a:solidFill>
                          <a:schemeClr val="tx1"/>
                        </a:solidFill>
                        <a:latin typeface="Cambria Math"/>
                      </a:rPr>
                      <m:t>36+64    </m:t>
                    </m:r>
                    <m:r>
                      <a:rPr lang="en-US" sz="3810" b="0" i="1" smtClean="0">
                        <a:solidFill>
                          <a:srgbClr val="C00000"/>
                        </a:solidFill>
                        <a:latin typeface="Cambria Math"/>
                      </a:rPr>
                      <m:t>100</m:t>
                    </m:r>
                  </m:oMath>
                </a14:m>
                <a:r>
                  <a:rPr lang="en-US" sz="3810" dirty="0">
                    <a:solidFill>
                      <a:srgbClr val="C00000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81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100</m:t>
                    </m:r>
                    <m:r>
                      <a:rPr lang="en-US" sz="3810" b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3810" b="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100</m:t>
                    </m:r>
                  </m:oMath>
                </a14:m>
                <a:r>
                  <a:rPr lang="en-US" sz="381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023" y="4077070"/>
                <a:ext cx="3647957" cy="237626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8360932" y="4113075"/>
                <a:ext cx="3647957" cy="2304257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1893" tIns="60946" rIns="121893" bIns="60946" rtlCol="0" anchor="ctr"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81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81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sz="381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810" b="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sz="381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81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</m:e>
                      <m:sup>
                        <m:r>
                          <a:rPr lang="en-US" sz="381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810" b="0" i="1">
                        <a:solidFill>
                          <a:schemeClr val="tx1"/>
                        </a:solidFill>
                        <a:latin typeface="Cambria Math"/>
                      </a:rPr>
                      <m:t>    </m:t>
                    </m:r>
                    <m:sSup>
                      <m:sSupPr>
                        <m:ctrlPr>
                          <a:rPr lang="ru-RU" sz="381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810" b="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9</m:t>
                        </m:r>
                      </m:e>
                      <m:sup>
                        <m:r>
                          <a:rPr lang="en-US" sz="3810" b="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810" dirty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810" b="0" i="1">
                        <a:solidFill>
                          <a:schemeClr val="tx1"/>
                        </a:solidFill>
                        <a:latin typeface="Cambria Math"/>
                      </a:rPr>
                      <m:t>9+64    </m:t>
                    </m:r>
                    <m:r>
                      <a:rPr lang="en-US" sz="3810" b="0" i="1" smtClean="0">
                        <a:solidFill>
                          <a:srgbClr val="C00000"/>
                        </a:solidFill>
                        <a:latin typeface="Cambria Math"/>
                      </a:rPr>
                      <m:t>81</m:t>
                    </m:r>
                  </m:oMath>
                </a14:m>
                <a:r>
                  <a:rPr lang="en-US" sz="3810" dirty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81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73</m:t>
                    </m:r>
                    <m:r>
                      <a:rPr lang="en-US" sz="3810" b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810" b="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≠81</m:t>
                    </m:r>
                  </m:oMath>
                </a14:m>
                <a:r>
                  <a:rPr lang="en-US" sz="3810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0932" y="4113075"/>
                <a:ext cx="3647957" cy="230425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Овал 1"/>
          <p:cNvSpPr/>
          <p:nvPr/>
        </p:nvSpPr>
        <p:spPr>
          <a:xfrm>
            <a:off x="192067" y="1800682"/>
            <a:ext cx="769340" cy="58767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95234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2"/>
          <p:cNvSpPr/>
          <p:nvPr/>
        </p:nvSpPr>
        <p:spPr>
          <a:xfrm>
            <a:off x="141354" y="164638"/>
            <a:ext cx="11948965" cy="997964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15" name="object 4"/>
          <p:cNvSpPr txBox="1">
            <a:spLocks/>
          </p:cNvSpPr>
          <p:nvPr/>
        </p:nvSpPr>
        <p:spPr>
          <a:xfrm>
            <a:off x="456527" y="256462"/>
            <a:ext cx="11409749" cy="815010"/>
          </a:xfrm>
          <a:prstGeom prst="rect">
            <a:avLst/>
          </a:prstGeom>
        </p:spPr>
        <p:txBody>
          <a:bodyPr vert="horz" wrap="square" lIns="0" tIns="34904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5067" dirty="0" err="1">
                <a:latin typeface="Arial" pitchFamily="34" charset="0"/>
                <a:cs typeface="Arial" pitchFamily="34" charset="0"/>
              </a:rPr>
              <a:t>Masalalar</a:t>
            </a:r>
            <a:r>
              <a:rPr lang="en-US" sz="5067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067" dirty="0" err="1">
                <a:latin typeface="Arial" pitchFamily="34" charset="0"/>
                <a:cs typeface="Arial" pitchFamily="34" charset="0"/>
              </a:rPr>
              <a:t>yechish</a:t>
            </a:r>
            <a:endParaRPr lang="ru-RU" sz="5067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1028646"/>
            <a:ext cx="11664619" cy="1180091"/>
          </a:xfrm>
          <a:prstGeom prst="rect">
            <a:avLst/>
          </a:prstGeom>
          <a:noFill/>
        </p:spPr>
        <p:txBody>
          <a:bodyPr wrap="square" lIns="193316" tIns="96659" rIns="193316" bIns="96659" rtlCol="0">
            <a:spAutoFit/>
          </a:bodyPr>
          <a:lstStyle/>
          <a:p>
            <a:r>
              <a:rPr lang="en-US" sz="3200" b="1" dirty="0" err="1">
                <a:latin typeface="Arial" pitchFamily="34" charset="0"/>
                <a:cs typeface="Arial" pitchFamily="34" charset="0"/>
              </a:rPr>
              <a:t>R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asmdagi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teng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tomonli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tomoni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m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bo‘lsa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uning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balandligini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toping.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125" y="2290951"/>
            <a:ext cx="5069504" cy="41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56527" y="2468893"/>
                <a:ext cx="1861279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527" y="2468893"/>
                <a:ext cx="1861279" cy="4700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467583" y="3140968"/>
                <a:ext cx="2008690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𝟔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83" y="3140968"/>
                <a:ext cx="2008690" cy="4700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467583" y="3766972"/>
                <a:ext cx="1898212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𝟑𝟔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83" y="3766972"/>
                <a:ext cx="1898212" cy="4700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462109" y="4343036"/>
                <a:ext cx="1347805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𝟐𝟕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09" y="4343036"/>
                <a:ext cx="1347805" cy="47000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26091" y="4944921"/>
                <a:ext cx="2182200" cy="497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US" sz="2400" b="1" dirty="0" smtClean="0"/>
                  <a:t>x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latin typeface="Cambria Math"/>
                          </a:rPr>
                          <m:t>𝟐𝟕</m:t>
                        </m:r>
                      </m:e>
                    </m:rad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endParaRPr lang="ru-RU" sz="2400" b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091" y="4944921"/>
                <a:ext cx="2182200" cy="497444"/>
              </a:xfrm>
              <a:prstGeom prst="rect">
                <a:avLst/>
              </a:prstGeom>
              <a:blipFill rotWithShape="0">
                <a:blip r:embed="rId7"/>
                <a:stretch>
                  <a:fillRect l="-4469" t="-2439" b="-268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072126" y="5809017"/>
                <a:ext cx="2238241" cy="496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2400" b="1" dirty="0"/>
                  <a:t> 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en-US" sz="2400" b="1" i="1">
                        <a:latin typeface="Cambria Math"/>
                      </a:rPr>
                      <m:t> </m:t>
                    </m:r>
                    <m:r>
                      <a:rPr lang="en-US" sz="2400" b="1" i="1">
                        <a:latin typeface="Cambria Math"/>
                      </a:rPr>
                      <m:t>𝒎</m:t>
                    </m:r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126" y="5809017"/>
                <a:ext cx="2238241" cy="496483"/>
              </a:xfrm>
              <a:prstGeom prst="rect">
                <a:avLst/>
              </a:prstGeom>
              <a:blipFill rotWithShape="0">
                <a:blip r:embed="rId8"/>
                <a:stretch>
                  <a:fillRect l="-4360" t="-3704" b="-271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Овал 3"/>
          <p:cNvSpPr/>
          <p:nvPr/>
        </p:nvSpPr>
        <p:spPr>
          <a:xfrm>
            <a:off x="6888088" y="2468894"/>
            <a:ext cx="576064" cy="51202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408368" y="4285648"/>
            <a:ext cx="38985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57819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2" grpId="0"/>
      <p:bldP spid="44" grpId="0"/>
      <p:bldP spid="45" grpId="0"/>
      <p:bldP spid="46" grpId="0"/>
      <p:bldP spid="3" grpId="0"/>
      <p:bldP spid="47" grpId="0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23165" y="2708108"/>
                <a:ext cx="644511" cy="769659"/>
              </a:xfrm>
              <a:prstGeom prst="rect">
                <a:avLst/>
              </a:prstGeom>
              <a:noFill/>
            </p:spPr>
            <p:txBody>
              <a:bodyPr wrap="square" lIns="193316" tIns="96659" rIns="193316" bIns="96659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733" b="1" i="1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sz="3733" b="1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165" y="2708108"/>
                <a:ext cx="644511" cy="76965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179549" y="2783256"/>
                <a:ext cx="644511" cy="769659"/>
              </a:xfrm>
              <a:prstGeom prst="rect">
                <a:avLst/>
              </a:prstGeom>
              <a:noFill/>
            </p:spPr>
            <p:txBody>
              <a:bodyPr wrap="square" lIns="193316" tIns="96659" rIns="193316" bIns="96659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733" b="1" i="1"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ru-RU" sz="3733" b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549" y="2783256"/>
                <a:ext cx="644511" cy="76965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513143" y="4533312"/>
                <a:ext cx="644511" cy="769659"/>
              </a:xfrm>
              <a:prstGeom prst="rect">
                <a:avLst/>
              </a:prstGeom>
              <a:noFill/>
            </p:spPr>
            <p:txBody>
              <a:bodyPr wrap="square" lIns="193316" tIns="96659" rIns="193316" bIns="96659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733" b="1" i="1"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ru-RU" sz="3733" b="1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143" y="4533312"/>
                <a:ext cx="644511" cy="76965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230782" y="3970787"/>
                <a:ext cx="644511" cy="769659"/>
              </a:xfrm>
              <a:prstGeom prst="rect">
                <a:avLst/>
              </a:prstGeom>
              <a:noFill/>
            </p:spPr>
            <p:txBody>
              <a:bodyPr wrap="square" lIns="193316" tIns="96659" rIns="193316" bIns="96659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733" b="1" i="1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3733" b="1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782" y="3970787"/>
                <a:ext cx="644511" cy="76965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259335" y="3111465"/>
                <a:ext cx="644511" cy="769659"/>
              </a:xfrm>
              <a:prstGeom prst="rect">
                <a:avLst/>
              </a:prstGeom>
              <a:noFill/>
            </p:spPr>
            <p:txBody>
              <a:bodyPr wrap="square" lIns="193316" tIns="96659" rIns="193316" bIns="96659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733" b="1" i="1">
                          <a:latin typeface="Cambria Math"/>
                        </a:rPr>
                        <m:t>𝒉</m:t>
                      </m:r>
                    </m:oMath>
                  </m:oMathPara>
                </a14:m>
                <a:endParaRPr lang="ru-RU" sz="3733" b="1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335" y="3111465"/>
                <a:ext cx="644511" cy="76965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ый треугольник 2"/>
          <p:cNvSpPr/>
          <p:nvPr/>
        </p:nvSpPr>
        <p:spPr>
          <a:xfrm rot="7705973">
            <a:off x="1244008" y="2390149"/>
            <a:ext cx="3521181" cy="4469857"/>
          </a:xfrm>
          <a:prstGeom prst="rtTriangl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332097" y="1856717"/>
            <a:ext cx="23248" cy="279010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 rot="18724019">
                <a:off x="2101160" y="1869907"/>
                <a:ext cx="4667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latin typeface="Cambria Math"/>
                        </a:rPr>
                        <m:t>∟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24019">
                <a:off x="2101160" y="1869907"/>
                <a:ext cx="466794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 rot="5400000">
                <a:off x="2000967" y="4279810"/>
                <a:ext cx="4667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latin typeface="Cambria Math"/>
                        </a:rPr>
                        <m:t>∟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2000967" y="4279810"/>
                <a:ext cx="466794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6099763" y="2807934"/>
                <a:ext cx="4196662" cy="1260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36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36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𝒄</m:t>
                          </m:r>
                        </m:den>
                      </m:f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=&gt;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𝒄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36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36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ru-RU" sz="3733" b="1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763" y="2807934"/>
                <a:ext cx="4196662" cy="126021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367676" y="17686"/>
            <a:ext cx="120013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2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burchakli</a:t>
            </a:r>
            <a:r>
              <a:rPr lang="en-US" sz="2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2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kateti</a:t>
            </a:r>
            <a:r>
              <a:rPr lang="en-US" sz="2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7 </a:t>
            </a:r>
            <a:r>
              <a:rPr lang="en-US" sz="28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dm</a:t>
            </a:r>
            <a:r>
              <a:rPr lang="en-US" sz="2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gipotenuzasiga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proyeksiyasi</a:t>
            </a:r>
            <a:r>
              <a:rPr lang="en-US" sz="2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1,96 </a:t>
            </a:r>
            <a:r>
              <a:rPr lang="en-US" sz="28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dm</a:t>
            </a:r>
            <a:r>
              <a:rPr lang="en-US" sz="2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2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Ikkinchi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katetning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uzunligini</a:t>
            </a:r>
            <a:r>
              <a:rPr lang="en-US" sz="2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toping. </a:t>
            </a:r>
            <a:endParaRPr lang="ru-RU" sz="28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673911" y="1411528"/>
                <a:ext cx="204613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>
                          <a:latin typeface="Cambria Math"/>
                        </a:rPr>
                        <m:t>𝒂</m:t>
                      </m:r>
                      <m:r>
                        <a:rPr lang="en-US" sz="3200" b="1" i="1">
                          <a:latin typeface="Cambria Math"/>
                        </a:rPr>
                        <m:t>=</m:t>
                      </m:r>
                      <m:r>
                        <a:rPr lang="en-US" sz="3200" b="1" i="1">
                          <a:latin typeface="Cambria Math"/>
                        </a:rPr>
                        <m:t>𝟕</m:t>
                      </m:r>
                      <m:r>
                        <a:rPr lang="en-US" sz="3200" b="1" i="1">
                          <a:latin typeface="Cambria Math"/>
                        </a:rPr>
                        <m:t> </m:t>
                      </m:r>
                      <m:r>
                        <a:rPr lang="en-US" sz="3200" b="1" i="1">
                          <a:latin typeface="Cambria Math"/>
                        </a:rPr>
                        <m:t>𝒅𝒎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3911" y="1411528"/>
                <a:ext cx="2046138" cy="58477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686059" y="1870881"/>
                <a:ext cx="267239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>
                          <a:latin typeface="Cambria Math"/>
                        </a:rPr>
                        <m:t>𝒙</m:t>
                      </m:r>
                      <m:r>
                        <a:rPr lang="en-US" sz="3200" b="1" i="1">
                          <a:latin typeface="Cambria Math"/>
                        </a:rPr>
                        <m:t>=</m:t>
                      </m:r>
                      <m:r>
                        <a:rPr lang="en-US" sz="3200" b="1" i="1">
                          <a:latin typeface="Cambria Math"/>
                        </a:rPr>
                        <m:t>𝟏</m:t>
                      </m:r>
                      <m:r>
                        <a:rPr lang="en-US" sz="3200" b="1" i="1">
                          <a:latin typeface="Cambria Math"/>
                        </a:rPr>
                        <m:t>,</m:t>
                      </m:r>
                      <m:r>
                        <a:rPr lang="en-US" sz="3200" b="1" i="1">
                          <a:latin typeface="Cambria Math"/>
                        </a:rPr>
                        <m:t>𝟗𝟔</m:t>
                      </m:r>
                      <m:r>
                        <a:rPr lang="en-US" sz="3200" b="1" i="1">
                          <a:latin typeface="Cambria Math"/>
                        </a:rPr>
                        <m:t> </m:t>
                      </m:r>
                      <m:r>
                        <a:rPr lang="en-US" sz="3200" b="1" i="1">
                          <a:latin typeface="Cambria Math"/>
                        </a:rPr>
                        <m:t>𝒅𝒎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059" y="1870881"/>
                <a:ext cx="2672398" cy="58477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663769" y="2256798"/>
                <a:ext cx="111940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>
                          <a:latin typeface="Cambria Math"/>
                        </a:rPr>
                        <m:t>𝒃</m:t>
                      </m:r>
                      <m:r>
                        <a:rPr lang="en-US" sz="32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769" y="2256798"/>
                <a:ext cx="1119409" cy="58477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6236784" y="4153981"/>
                <a:ext cx="4077911" cy="1132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>
                          <a:latin typeface="Cambria Math"/>
                          <a:ea typeface="Cambria Math"/>
                        </a:rPr>
                        <m:t>𝒄</m:t>
                      </m:r>
                      <m:r>
                        <a:rPr lang="en-US" sz="3200" b="1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>
                                  <a:latin typeface="Cambria Math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US" sz="3200" b="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3200" b="0" i="1">
                              <a:latin typeface="Cambria Math"/>
                            </a:rPr>
                            <m:t>1,96</m:t>
                          </m:r>
                        </m:den>
                      </m:f>
                      <m:r>
                        <a:rPr lang="en-US" sz="32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>
                              <a:latin typeface="Cambria Math"/>
                            </a:rPr>
                            <m:t>49</m:t>
                          </m:r>
                        </m:num>
                        <m:den>
                          <m:r>
                            <a:rPr lang="en-US" sz="3200" b="0" i="1">
                              <a:latin typeface="Cambria Math"/>
                            </a:rPr>
                            <m:t>1,96</m:t>
                          </m:r>
                        </m:den>
                      </m:f>
                      <m:r>
                        <a:rPr lang="en-US" sz="3200" b="0" i="1">
                          <a:latin typeface="Cambria Math"/>
                        </a:rPr>
                        <m:t>=25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784" y="4153981"/>
                <a:ext cx="4077911" cy="113261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3464" y="5467884"/>
                <a:ext cx="10337317" cy="7127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>
                          <a:latin typeface="Cambria Math"/>
                        </a:rPr>
                        <m:t>𝒃</m:t>
                      </m:r>
                      <m:r>
                        <a:rPr lang="en-US" sz="3200" b="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3200" b="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200" b="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3200" b="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>
                                  <a:latin typeface="Cambria Math"/>
                                </a:rPr>
                                <m:t>25</m:t>
                              </m:r>
                            </m:e>
                            <m:sup>
                              <m:r>
                                <a:rPr lang="en-US" sz="3200" b="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>
                                  <a:latin typeface="Cambria Math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US" sz="3200" b="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3200" b="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0" i="1">
                              <a:latin typeface="Cambria Math"/>
                            </a:rPr>
                            <m:t>625−49</m:t>
                          </m:r>
                        </m:e>
                      </m:rad>
                      <m:r>
                        <a:rPr lang="en-US" sz="3200" b="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0" i="1">
                              <a:latin typeface="Cambria Math"/>
                            </a:rPr>
                            <m:t>576</m:t>
                          </m:r>
                        </m:e>
                      </m:rad>
                      <m:r>
                        <a:rPr lang="en-US" sz="3200" b="1" i="1"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𝟐𝟒</m:t>
                      </m:r>
                      <m:r>
                        <a:rPr lang="en-US" sz="3200" b="1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4" y="5467884"/>
                <a:ext cx="10337317" cy="712759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5155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7" grpId="0"/>
      <p:bldP spid="19" grpId="0"/>
      <p:bldP spid="3" grpId="0" animBg="1"/>
      <p:bldP spid="8" grpId="0"/>
      <p:bldP spid="21" grpId="0"/>
      <p:bldP spid="23" grpId="0"/>
      <p:bldP spid="2" grpId="0"/>
      <p:bldP spid="4" grpId="0"/>
      <p:bldP spid="6" grpId="0"/>
      <p:bldP spid="9" grpId="0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B28-3CF5-444A-82A9-E67012D3EF67}" type="slidenum">
              <a:rPr lang="ru-RU" smtClean="0"/>
              <a:t>6</a:t>
            </a:fld>
            <a:endParaRPr lang="ru-RU" dirty="0"/>
          </a:p>
        </p:txBody>
      </p:sp>
      <p:sp>
        <p:nvSpPr>
          <p:cNvPr id="9" name="Line 25"/>
          <p:cNvSpPr>
            <a:spLocks noChangeShapeType="1"/>
          </p:cNvSpPr>
          <p:nvPr/>
        </p:nvSpPr>
        <p:spPr bwMode="auto">
          <a:xfrm flipV="1">
            <a:off x="-306158" y="6924380"/>
            <a:ext cx="0" cy="1531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93543" tIns="96771" rIns="193543" bIns="96771" numCol="1" anchor="t" anchorCtr="0" compatLnSpc="1">
            <a:prstTxWarp prst="textNoShape">
              <a:avLst/>
            </a:prstTxWarp>
          </a:bodyPr>
          <a:lstStyle/>
          <a:p>
            <a:endParaRPr lang="ru-RU" sz="3810"/>
          </a:p>
        </p:txBody>
      </p:sp>
      <p:grpSp>
        <p:nvGrpSpPr>
          <p:cNvPr id="11" name="Group 14"/>
          <p:cNvGrpSpPr>
            <a:grpSpLocks noChangeAspect="1"/>
          </p:cNvGrpSpPr>
          <p:nvPr/>
        </p:nvGrpSpPr>
        <p:grpSpPr bwMode="auto">
          <a:xfrm>
            <a:off x="-308328" y="2833849"/>
            <a:ext cx="4149028" cy="4167628"/>
            <a:chOff x="1422" y="7876"/>
            <a:chExt cx="7265" cy="4595"/>
          </a:xfrm>
        </p:grpSpPr>
        <p:sp>
          <p:nvSpPr>
            <p:cNvPr id="12" name="AutoShape 22"/>
            <p:cNvSpPr>
              <a:spLocks noChangeAspect="1" noChangeArrowheads="1" noTextEdit="1"/>
            </p:cNvSpPr>
            <p:nvPr/>
          </p:nvSpPr>
          <p:spPr bwMode="auto">
            <a:xfrm>
              <a:off x="3052" y="8486"/>
              <a:ext cx="5635" cy="39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endParaRPr lang="ru-RU" sz="3810"/>
            </a:p>
          </p:txBody>
        </p:sp>
        <p:sp>
          <p:nvSpPr>
            <p:cNvPr id="13" name="AutoShape 21"/>
            <p:cNvSpPr>
              <a:spLocks noChangeArrowheads="1"/>
            </p:cNvSpPr>
            <p:nvPr/>
          </p:nvSpPr>
          <p:spPr bwMode="auto">
            <a:xfrm>
              <a:off x="3375" y="7876"/>
              <a:ext cx="4539" cy="2283"/>
            </a:xfrm>
            <a:prstGeom prst="rtTriangle">
              <a:avLst/>
            </a:prstGeom>
            <a:solidFill>
              <a:srgbClr val="FFFFFF"/>
            </a:solidFill>
            <a:ln w="3810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endParaRPr lang="ru-RU" sz="3810"/>
            </a:p>
          </p:txBody>
        </p:sp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>
              <a:off x="5014" y="10136"/>
              <a:ext cx="470" cy="9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pPr defTabSz="108848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752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5715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5186" y="8376"/>
              <a:ext cx="2129" cy="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pPr defTabSz="108848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x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422" y="8463"/>
                  <a:ext cx="2498" cy="5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93543" tIns="96771" rIns="193543" bIns="96771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88481" fontAlgn="base">
                    <a:spcBef>
                      <a:spcPct val="0"/>
                    </a:spcBef>
                    <a:spcAft>
                      <a:spcPct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US" sz="28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𝟏𝟏</m:t>
                            </m:r>
                          </m:e>
                        </m:rad>
                      </m:oMath>
                    </m:oMathPara>
                  </a14:m>
                  <a:endPara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6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22" y="8463"/>
                  <a:ext cx="2498" cy="58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3688" y="9393"/>
              <a:ext cx="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endParaRPr lang="ru-RU" sz="3810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3347" y="9601"/>
              <a:ext cx="3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endParaRPr lang="ru-RU" sz="3810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V="1">
              <a:off x="3688" y="9620"/>
              <a:ext cx="0" cy="4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endParaRPr lang="ru-RU" sz="3810"/>
            </a:p>
          </p:txBody>
        </p:sp>
      </p:grp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243482" y="10646"/>
            <a:ext cx="9477752" cy="98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849" tIns="54424" rIns="108849" bIns="54424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088481" fontAlgn="base">
              <a:spcBef>
                <a:spcPct val="0"/>
              </a:spcBef>
              <a:spcAft>
                <a:spcPct val="0"/>
              </a:spcAft>
              <a:tabLst>
                <a:tab pos="487548" algn="l"/>
              </a:tabLst>
            </a:pPr>
            <a:r>
              <a:rPr lang="en-US" sz="3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Masala(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61- bet</a:t>
            </a: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indent="215428" algn="ctr" defTabSz="1088481" eaLnBrk="0" fontAlgn="base" hangingPunct="0">
              <a:spcBef>
                <a:spcPct val="0"/>
              </a:spcBef>
              <a:spcAft>
                <a:spcPct val="0"/>
              </a:spcAft>
              <a:tabLst>
                <a:tab pos="487548" algn="l"/>
              </a:tabLst>
            </a:pPr>
            <a:endParaRPr lang="ru-RU" sz="2117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484093" y="695716"/>
                <a:ext cx="11317387" cy="1269524"/>
              </a:xfrm>
              <a:prstGeom prst="rect">
                <a:avLst/>
              </a:prstGeom>
            </p:spPr>
            <p:txBody>
              <a:bodyPr wrap="square" lIns="108849" tIns="54424" rIns="108849" bIns="54424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87548" algn="l"/>
                  </a:tabLst>
                </a:pPr>
                <a:r>
                  <a:rPr lang="en-US" sz="2540" b="1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To‘g‘ri </a:t>
                </a:r>
                <a:r>
                  <a:rPr lang="en-US" sz="2540" b="1" i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burchakli</a:t>
                </a:r>
                <a:r>
                  <a:rPr lang="en-US" sz="2540" b="1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ABC </a:t>
                </a:r>
                <a:r>
                  <a:rPr lang="en-US" sz="2540" b="1" i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uchburchakda</a:t>
                </a:r>
                <a:r>
                  <a:rPr lang="en-US" sz="2540" b="1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540" b="1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 = 90⁰,  </a:t>
                </a:r>
                <a:r>
                  <a:rPr lang="en-US" sz="2540" b="1" i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katetlari</a:t>
                </a:r>
                <a:r>
                  <a:rPr lang="en-US" sz="2540" b="1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a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𝟏𝟏</m:t>
                        </m:r>
                      </m:e>
                    </m:rad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2400" b="1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cm </a:t>
                </a:r>
                <a:r>
                  <a:rPr lang="en-US" sz="2400" b="1" i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2400" b="1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b= 5 cm. </a:t>
                </a:r>
                <a:r>
                  <a:rPr lang="en-US" sz="2400" b="1" i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Uchburchakning</a:t>
                </a:r>
                <a:r>
                  <a:rPr lang="en-US" sz="2400" b="1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b="1" i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gipotenuzasi</a:t>
                </a:r>
                <a:r>
                  <a:rPr lang="en-US" sz="2400" b="1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2400" b="1" i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o‘tkir</a:t>
                </a:r>
                <a:r>
                  <a:rPr lang="en-US" sz="2400" dirty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7A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𝜶</m:t>
                    </m:r>
                  </m:oMath>
                </a14:m>
                <a:r>
                  <a:rPr lang="en-US" sz="2800" b="1" dirty="0" smtClean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ea typeface="Cambria Math" panose="02040503050406030204" pitchFamily="18" charset="0"/>
                    <a:cs typeface="Arial" pitchFamily="34" charset="0"/>
                  </a:rPr>
                  <a:t>va</a:t>
                </a:r>
                <a:r>
                  <a:rPr lang="en-US" sz="2800" b="1" dirty="0" smtClean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7A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𝜷</m:t>
                    </m:r>
                  </m:oMath>
                </a14:m>
                <a:r>
                  <a:rPr lang="en-US" sz="2800" b="1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b="1" i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burchaklarini</a:t>
                </a:r>
                <a:r>
                  <a:rPr lang="en-US" sz="2400" b="1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toping.</a:t>
                </a:r>
                <a:endParaRPr lang="ru-RU" sz="2400" b="1" i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87548" algn="l"/>
                  </a:tabLst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93" y="695716"/>
                <a:ext cx="11317387" cy="1269524"/>
              </a:xfrm>
              <a:prstGeom prst="rect">
                <a:avLst/>
              </a:prstGeom>
              <a:blipFill rotWithShape="0">
                <a:blip r:embed="rId4"/>
                <a:stretch>
                  <a:fillRect l="-754" t="-1923" r="-8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рямоугольник 19"/>
          <p:cNvSpPr/>
          <p:nvPr/>
        </p:nvSpPr>
        <p:spPr>
          <a:xfrm>
            <a:off x="313534" y="4720056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88481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7637" y="2291278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88481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6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47"/>
              <p:cNvSpPr>
                <a:spLocks noChangeArrowheads="1"/>
              </p:cNvSpPr>
              <p:nvPr/>
            </p:nvSpPr>
            <p:spPr bwMode="auto">
              <a:xfrm>
                <a:off x="2855640" y="1738291"/>
                <a:ext cx="8822688" cy="647699"/>
              </a:xfrm>
              <a:prstGeom prst="rect">
                <a:avLst/>
              </a:prstGeom>
              <a:gradFill rotWithShape="1">
                <a:gsLst>
                  <a:gs pos="0">
                    <a:srgbClr val="33CCCC"/>
                  </a:gs>
                  <a:gs pos="50000">
                    <a:srgbClr val="33CCCC">
                      <a:gamma/>
                      <a:tint val="0"/>
                      <a:invGamma/>
                    </a:srgbClr>
                  </a:gs>
                  <a:gs pos="100000">
                    <a:srgbClr val="33CC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8849" tIns="54424" rIns="108849" bIns="54424" anchor="ctr"/>
              <a:lstStyle/>
              <a:p>
                <a:pPr defTabSz="1088481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i="1" dirty="0" smtClean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1088481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 i="1" dirty="0" err="1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ru-RU" sz="2800" b="1" i="1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ru-RU" sz="3600" b="1" i="1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3600" b="1" i="1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𝑨𝑩𝑪</m:t>
                    </m:r>
                    <m:r>
                      <a:rPr lang="en-US" sz="3600" b="1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−</m:t>
                    </m:r>
                    <m:r>
                      <a:rPr lang="en-US" sz="3600" b="1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𝟗</m:t>
                    </m:r>
                    <m:sSup>
                      <m:sSupPr>
                        <m:ctrlPr>
                          <a:rPr lang="en-US" sz="3600" b="1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𝟎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en-US" sz="3600" b="1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r>
                      <m:rPr>
                        <m:nor/>
                      </m:rPr>
                      <a:rPr lang="en-US" sz="2800" b="1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AC</m:t>
                    </m:r>
                    <m:r>
                      <m:rPr>
                        <m:nor/>
                      </m:rPr>
                      <a:rPr lang="en-US" sz="2800" b="1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 = 5 </m:t>
                    </m:r>
                    <m:r>
                      <m:rPr>
                        <m:nor/>
                      </m:rPr>
                      <a:rPr lang="en-US" sz="2800" b="1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cm</m:t>
                    </m:r>
                    <m:r>
                      <m:rPr>
                        <m:nor/>
                      </m:rPr>
                      <a:rPr lang="en-US" sz="2800" b="1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, </m:t>
                    </m:r>
                    <m:r>
                      <m:rPr>
                        <m:nor/>
                      </m:rPr>
                      <a:rPr lang="en-US" sz="2800" b="1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BC</m:t>
                    </m:r>
                    <m:r>
                      <m:rPr>
                        <m:nor/>
                      </m:rPr>
                      <a:rPr lang="en-US" sz="2800" b="1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 = </m:t>
                    </m:r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𝟏𝟏</m:t>
                        </m:r>
                      </m:e>
                    </m:rad>
                    <m:r>
                      <m:rPr>
                        <m:nor/>
                      </m:rPr>
                      <a:rPr lang="en-US" sz="2800" b="1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1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cm</m:t>
                    </m:r>
                  </m:oMath>
                </a14:m>
                <a:endParaRPr lang="en-US" sz="3600" b="1" i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ru-RU" sz="3600" b="1" i="1" dirty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55640" y="1738291"/>
                <a:ext cx="8822688" cy="647699"/>
              </a:xfrm>
              <a:prstGeom prst="rect">
                <a:avLst/>
              </a:prstGeom>
              <a:blipFill rotWithShape="0">
                <a:blip r:embed="rId5"/>
                <a:stretch>
                  <a:fillRect l="-1174" t="-3774" b="-13208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43"/>
              <p:cNvSpPr>
                <a:spLocks noChangeArrowheads="1"/>
              </p:cNvSpPr>
              <p:nvPr/>
            </p:nvSpPr>
            <p:spPr bwMode="auto">
              <a:xfrm>
                <a:off x="5222244" y="2509999"/>
                <a:ext cx="3456384" cy="647699"/>
              </a:xfrm>
              <a:prstGeom prst="rect">
                <a:avLst/>
              </a:prstGeom>
              <a:gradFill rotWithShape="1">
                <a:gsLst>
                  <a:gs pos="0">
                    <a:srgbClr val="33CCCC"/>
                  </a:gs>
                  <a:gs pos="50000">
                    <a:srgbClr val="33CCCC">
                      <a:gamma/>
                      <a:tint val="0"/>
                      <a:invGamma/>
                    </a:srgbClr>
                  </a:gs>
                  <a:gs pos="100000">
                    <a:srgbClr val="33CC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8849" tIns="54424" rIns="108849" bIns="54424" anchor="ctr"/>
              <a:lstStyle/>
              <a:p>
                <a:pPr algn="ctr"/>
                <a:r>
                  <a:rPr lang="en-US" sz="3810" b="1" dirty="0" smtClean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AB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ru-RU" sz="5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000" b="1" i="1">
                        <a:solidFill>
                          <a:srgbClr val="7A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𝜶</m:t>
                    </m:r>
                  </m:oMath>
                </a14:m>
                <a:r>
                  <a:rPr lang="en-US" sz="3810" b="1" i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sz="5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000" b="1" i="1">
                        <a:solidFill>
                          <a:srgbClr val="7A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𝜷</m:t>
                    </m:r>
                  </m:oMath>
                </a14:m>
                <a:r>
                  <a:rPr lang="en-US" sz="3810" b="1" i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?</a:t>
                </a:r>
                <a:endParaRPr lang="ru-RU" sz="3810" b="1" i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22244" y="2509999"/>
                <a:ext cx="3456384" cy="647699"/>
              </a:xfrm>
              <a:prstGeom prst="rect">
                <a:avLst/>
              </a:prstGeom>
              <a:blipFill rotWithShape="0">
                <a:blip r:embed="rId6"/>
                <a:stretch>
                  <a:fillRect l="-4762" t="-6604" r="-4762" b="-53774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4584226" y="3281707"/>
                <a:ext cx="4504566" cy="29139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dirty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dirty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sz="3200" b="1" i="1" dirty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solidFill>
                      <a:schemeClr val="tx1">
                        <a:lumMod val="50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3200" b="1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3200" b="1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200" b="1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3200" b="1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b="1" dirty="0" smtClean="0">
                  <a:solidFill>
                    <a:schemeClr val="tx1">
                      <a:lumMod val="50000"/>
                    </a:schemeClr>
                  </a:solidFill>
                </a:endParaRPr>
              </a:p>
              <a:p>
                <a:r>
                  <a:rPr lang="en-US" sz="2800" b="1" i="1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 </a:t>
                </a:r>
                <a:r>
                  <a:rPr lang="en-US" sz="2800" b="1" i="1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𝟐𝟓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𝟏𝟏</m:t>
                        </m:r>
                      </m:e>
                    </m:rad>
                  </m:oMath>
                </a14:m>
                <a:r>
                  <a:rPr lang="en-US" sz="2800" b="1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b="1" i="1" dirty="0" smtClean="0">
                        <a:solidFill>
                          <a:srgbClr val="7A0000"/>
                        </a:solidFill>
                        <a:latin typeface="Arial" pitchFamily="34" charset="0"/>
                        <a:cs typeface="Arial" pitchFamily="34" charset="0"/>
                      </a:rPr>
                      <m:t>6</m:t>
                    </m:r>
                    <m:r>
                      <a:rPr lang="en-US" sz="3200" b="1" i="1" smtClean="0">
                        <a:solidFill>
                          <a:srgbClr val="7A0000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itchFamily="34" charset="0"/>
                      </a:rPr>
                      <m:t>(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itchFamily="34" charset="0"/>
                      </a:rPr>
                      <m:t>𝒄𝒎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itchFamily="34" charset="0"/>
                      </a:rPr>
                      <m:t>)</m:t>
                    </m:r>
                  </m:oMath>
                </a14:m>
                <a:endParaRPr lang="en-US" sz="2800" b="1" dirty="0" smtClean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b="1" i="1" dirty="0" err="1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tg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7A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𝜶</m:t>
                    </m:r>
                  </m:oMath>
                </a14:m>
                <a:r>
                  <a:rPr lang="en-US" sz="3200" b="1" i="1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3200" b="1" i="1" smtClean="0">
                                <a:solidFill>
                                  <a:schemeClr val="tx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1" i="1" smtClean="0">
                                <a:solidFill>
                                  <a:schemeClr val="tx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𝟏𝟏</m:t>
                            </m:r>
                          </m:e>
                        </m:rad>
                      </m:num>
                      <m:den>
                        <m:r>
                          <a:rPr lang="en-US" sz="3200" b="1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i="1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≈ 0,6633</a:t>
                </a:r>
              </a:p>
              <a:p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7A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𝜶</m:t>
                    </m:r>
                  </m:oMath>
                </a14:m>
                <a:r>
                  <a:rPr lang="en-US" sz="3200" b="1" i="1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200" b="1" i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34º</a:t>
                </a:r>
                <a:r>
                  <a:rPr lang="en-US" sz="3200" b="1" dirty="0">
                    <a:solidFill>
                      <a:srgbClr val="7A0000"/>
                    </a:solidFill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:endParaRPr lang="en-US" sz="3200" b="1" dirty="0" smtClean="0">
                  <a:solidFill>
                    <a:srgbClr val="7A0000"/>
                  </a:solidFill>
                  <a:ea typeface="Cambria Math" panose="02040503050406030204" pitchFamily="18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7A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𝜷</m:t>
                    </m:r>
                  </m:oMath>
                </a14:m>
                <a:r>
                  <a:rPr lang="en-US" sz="3200" b="1" i="1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90º - 34º = </a:t>
                </a:r>
                <a:r>
                  <a:rPr lang="en-US" sz="3200" b="1" i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56º</a:t>
                </a: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226" y="3281707"/>
                <a:ext cx="4504566" cy="2913939"/>
              </a:xfrm>
              <a:prstGeom prst="rect">
                <a:avLst/>
              </a:prstGeom>
              <a:blipFill rotWithShape="0">
                <a:blip r:embed="rId7"/>
                <a:stretch>
                  <a:fillRect l="-3383" t="-2092" b="-58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496970" y="4723495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59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4" grpId="0" animBg="1"/>
      <p:bldP spid="26" grpId="0" animBg="1"/>
      <p:bldP spid="27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82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781632"/>
              </p:ext>
            </p:extLst>
          </p:nvPr>
        </p:nvGraphicFramePr>
        <p:xfrm>
          <a:off x="0" y="1231750"/>
          <a:ext cx="5425500" cy="4487283"/>
        </p:xfrm>
        <a:graphic>
          <a:graphicData uri="http://schemas.openxmlformats.org/drawingml/2006/table">
            <a:tbl>
              <a:tblPr/>
              <a:tblGrid>
                <a:gridCol w="1356375"/>
                <a:gridCol w="1356375"/>
                <a:gridCol w="1356375"/>
                <a:gridCol w="1356375"/>
              </a:tblGrid>
              <a:tr h="1017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r>
                        <a:rPr kumimoji="0" lang="en-US" sz="4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4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  <a:r>
                        <a:rPr kumimoji="0" lang="en-US" sz="4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4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r>
                        <a:rPr kumimoji="0" lang="en-US" sz="4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4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017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32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1017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tg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</a:tbl>
          </a:graphicData>
        </a:graphic>
      </p:graphicFrame>
      <p:sp>
        <p:nvSpPr>
          <p:cNvPr id="71709" name="Rectangle 35"/>
          <p:cNvSpPr>
            <a:spLocks noChangeArrowheads="1"/>
          </p:cNvSpPr>
          <p:nvPr/>
        </p:nvSpPr>
        <p:spPr bwMode="auto">
          <a:xfrm>
            <a:off x="1019285" y="3151393"/>
            <a:ext cx="179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17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095167"/>
              </p:ext>
            </p:extLst>
          </p:nvPr>
        </p:nvGraphicFramePr>
        <p:xfrm>
          <a:off x="1846604" y="2273272"/>
          <a:ext cx="46503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Формула" r:id="rId3" imgW="152334" imgH="393529" progId="Equation.3">
                  <p:embed/>
                </p:oleObj>
              </mc:Choice>
              <mc:Fallback>
                <p:oleObj name="Формула" r:id="rId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604" y="2273272"/>
                        <a:ext cx="465037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1" name="Rectangle 38"/>
          <p:cNvSpPr>
            <a:spLocks noChangeArrowheads="1"/>
          </p:cNvSpPr>
          <p:nvPr/>
        </p:nvSpPr>
        <p:spPr bwMode="auto">
          <a:xfrm>
            <a:off x="1019285" y="3132343"/>
            <a:ext cx="179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17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1119"/>
              </p:ext>
            </p:extLst>
          </p:nvPr>
        </p:nvGraphicFramePr>
        <p:xfrm>
          <a:off x="3090999" y="2225511"/>
          <a:ext cx="741588" cy="906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Формула" r:id="rId5" imgW="266469" imgH="431425" progId="Equation.3">
                  <p:embed/>
                </p:oleObj>
              </mc:Choice>
              <mc:Fallback>
                <p:oleObj name="Формула" r:id="rId5" imgW="266469" imgH="4314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0999" y="2225511"/>
                        <a:ext cx="741588" cy="9068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3" name="Rectangle 40"/>
          <p:cNvSpPr>
            <a:spLocks noChangeArrowheads="1"/>
          </p:cNvSpPr>
          <p:nvPr/>
        </p:nvSpPr>
        <p:spPr bwMode="auto">
          <a:xfrm>
            <a:off x="1019285" y="3132343"/>
            <a:ext cx="179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71714" name="Rectangle 42"/>
          <p:cNvSpPr>
            <a:spLocks noChangeArrowheads="1"/>
          </p:cNvSpPr>
          <p:nvPr/>
        </p:nvSpPr>
        <p:spPr bwMode="auto">
          <a:xfrm>
            <a:off x="1019285" y="3132343"/>
            <a:ext cx="179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17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108552"/>
              </p:ext>
            </p:extLst>
          </p:nvPr>
        </p:nvGraphicFramePr>
        <p:xfrm>
          <a:off x="4413524" y="2211155"/>
          <a:ext cx="753948" cy="92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Формула" r:id="rId7" imgW="253890" imgH="431613" progId="Equation.3">
                  <p:embed/>
                </p:oleObj>
              </mc:Choice>
              <mc:Fallback>
                <p:oleObj name="Формула" r:id="rId7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524" y="2211155"/>
                        <a:ext cx="753948" cy="92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6" name="Rectangle 44"/>
          <p:cNvSpPr>
            <a:spLocks noChangeArrowheads="1"/>
          </p:cNvSpPr>
          <p:nvPr/>
        </p:nvSpPr>
        <p:spPr bwMode="auto">
          <a:xfrm>
            <a:off x="1019285" y="3132343"/>
            <a:ext cx="179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71717" name="Rectangle 46"/>
          <p:cNvSpPr>
            <a:spLocks noChangeArrowheads="1"/>
          </p:cNvSpPr>
          <p:nvPr/>
        </p:nvSpPr>
        <p:spPr bwMode="auto">
          <a:xfrm>
            <a:off x="1019285" y="3132343"/>
            <a:ext cx="179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17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78726"/>
              </p:ext>
            </p:extLst>
          </p:nvPr>
        </p:nvGraphicFramePr>
        <p:xfrm>
          <a:off x="1721462" y="4797152"/>
          <a:ext cx="715323" cy="89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Формула" r:id="rId9" imgW="253890" imgH="431613" progId="Equation.3">
                  <p:embed/>
                </p:oleObj>
              </mc:Choice>
              <mc:Fallback>
                <p:oleObj name="Формула" r:id="rId9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462" y="4797152"/>
                        <a:ext cx="715323" cy="89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9" name="Rectangle 48"/>
          <p:cNvSpPr>
            <a:spLocks noChangeArrowheads="1"/>
          </p:cNvSpPr>
          <p:nvPr/>
        </p:nvSpPr>
        <p:spPr bwMode="auto">
          <a:xfrm>
            <a:off x="1019285" y="3232355"/>
            <a:ext cx="179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17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873299"/>
              </p:ext>
            </p:extLst>
          </p:nvPr>
        </p:nvGraphicFramePr>
        <p:xfrm>
          <a:off x="4413524" y="4685090"/>
          <a:ext cx="628937" cy="805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Формула" r:id="rId11" imgW="228600" imgH="228600" progId="Equation.3">
                  <p:embed/>
                </p:oleObj>
              </mc:Choice>
              <mc:Fallback>
                <p:oleObj name="Формула" r:id="rId11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524" y="4685090"/>
                        <a:ext cx="628937" cy="8056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531823"/>
              </p:ext>
            </p:extLst>
          </p:nvPr>
        </p:nvGraphicFramePr>
        <p:xfrm>
          <a:off x="4528337" y="3499987"/>
          <a:ext cx="465037" cy="817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Формула" r:id="rId13" imgW="152334" imgH="393529" progId="Equation.3">
                  <p:embed/>
                </p:oleObj>
              </mc:Choice>
              <mc:Fallback>
                <p:oleObj name="Формула" r:id="rId1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8337" y="3499987"/>
                        <a:ext cx="465037" cy="8174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367084"/>
              </p:ext>
            </p:extLst>
          </p:nvPr>
        </p:nvGraphicFramePr>
        <p:xfrm>
          <a:off x="3055433" y="3501675"/>
          <a:ext cx="741588" cy="895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Формула" r:id="rId14" imgW="266469" imgH="431425" progId="Equation.3">
                  <p:embed/>
                </p:oleObj>
              </mc:Choice>
              <mc:Fallback>
                <p:oleObj name="Формула" r:id="rId14" imgW="266469" imgH="4314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5433" y="3501675"/>
                        <a:ext cx="741588" cy="8957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144085"/>
              </p:ext>
            </p:extLst>
          </p:nvPr>
        </p:nvGraphicFramePr>
        <p:xfrm>
          <a:off x="1663613" y="3465596"/>
          <a:ext cx="697330" cy="886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Формула" r:id="rId15" imgW="253890" imgH="431613" progId="Equation.3">
                  <p:embed/>
                </p:oleObj>
              </mc:Choice>
              <mc:Fallback>
                <p:oleObj name="Формула" r:id="rId15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613" y="3465596"/>
                        <a:ext cx="697330" cy="8868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7368" y="260648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№5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2sin</a:t>
            </a:r>
            <a:r>
              <a:rPr lang="en-US" sz="3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60º +</a:t>
            </a:r>
            <a:r>
              <a:rPr lang="en-US" sz="3600" b="1" baseline="30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4cos60º - ctg30º -2tg45º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5519936" y="1627843"/>
                <a:ext cx="6872394" cy="30572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2sin</a:t>
                </a:r>
                <a:r>
                  <a:rPr lang="en-US" sz="3200" b="1" dirty="0">
                    <a:latin typeface="Arial" charset="0"/>
                    <a:cs typeface="Arial" charset="0"/>
                  </a:rPr>
                  <a:t>60º +</a:t>
                </a:r>
                <a:r>
                  <a:rPr lang="en-US" sz="3200" b="1" baseline="30000" dirty="0">
                    <a:latin typeface="Arial" charset="0"/>
                    <a:cs typeface="Arial" charset="0"/>
                  </a:rPr>
                  <a:t>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4cos60º- ctg30º-2tg45º=</a:t>
                </a:r>
              </a:p>
              <a:p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2·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dirty="0" smtClean="0"/>
                  <a:t> + 4·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dirty="0" smtClean="0"/>
                  <a:t>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3600" b="1" dirty="0" smtClean="0"/>
                  <a:t> - 2·1 =</a:t>
                </a:r>
              </a:p>
              <a:p>
                <a:endParaRPr lang="en-US" sz="3600" dirty="0"/>
              </a:p>
              <a:p>
                <a:r>
                  <a:rPr lang="en-US" sz="3600" b="1" dirty="0" smtClean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3600" b="1" dirty="0" smtClean="0"/>
                  <a:t> + 2 -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3600" b="1" dirty="0" smtClean="0"/>
                  <a:t> -2 =</a:t>
                </a:r>
                <a:endParaRPr lang="ru-RU" sz="3600" b="1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9936" y="1627843"/>
                <a:ext cx="6872394" cy="3057247"/>
              </a:xfrm>
              <a:prstGeom prst="rect">
                <a:avLst/>
              </a:prstGeom>
              <a:blipFill rotWithShape="0">
                <a:blip r:embed="rId16"/>
                <a:stretch>
                  <a:fillRect l="-2751" t="-2590" b="-69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28046" y="5727039"/>
            <a:ext cx="1315425" cy="110799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defTabSz="9144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4400" dirty="0" err="1" smtClean="0">
                <a:latin typeface="Arial" charset="0"/>
                <a:cs typeface="Arial" charset="0"/>
              </a:rPr>
              <a:t>ctg</a:t>
            </a:r>
            <a:r>
              <a:rPr lang="en-US" sz="4400" dirty="0">
                <a:latin typeface="Arial" charset="0"/>
                <a:cs typeface="Arial" charset="0"/>
                <a:sym typeface="Symbol" pitchFamily="18" charset="2"/>
              </a:rPr>
              <a:t>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350387" y="5718767"/>
                <a:ext cx="1361511" cy="112453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387" y="5718767"/>
                <a:ext cx="1361511" cy="1124539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2711899" y="5733461"/>
            <a:ext cx="1374890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4400" dirty="0" smtClean="0"/>
              <a:t>  </a:t>
            </a:r>
            <a:r>
              <a:rPr lang="ru-RU" sz="4400" dirty="0" smtClean="0">
                <a:latin typeface="Arial" charset="0"/>
                <a:cs typeface="Arial" charset="0"/>
              </a:rPr>
              <a:t>1</a:t>
            </a:r>
            <a:endParaRPr lang="ru-RU" sz="4400" dirty="0">
              <a:latin typeface="Arial" charset="0"/>
              <a:cs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Прямоугольник 22"/>
              <p:cNvSpPr/>
              <p:nvPr/>
            </p:nvSpPr>
            <p:spPr>
              <a:xfrm>
                <a:off x="4086789" y="5733461"/>
                <a:ext cx="1348132" cy="112832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6789" y="5733461"/>
                <a:ext cx="1348132" cy="1128322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956133" y="3932725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0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709142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9" grpId="0"/>
      <p:bldP spid="71711" grpId="0"/>
      <p:bldP spid="71713" grpId="0"/>
      <p:bldP spid="71714" grpId="0"/>
      <p:bldP spid="71716" grpId="0"/>
      <p:bldP spid="71717" grpId="0"/>
      <p:bldP spid="71719" grpId="0"/>
      <p:bldP spid="4" grpId="0" animBg="1"/>
      <p:bldP spid="5" grpId="0" animBg="1"/>
      <p:bldP spid="22" grpId="0" animBg="1"/>
      <p:bldP spid="23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268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4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839416" y="1412776"/>
            <a:ext cx="9865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61-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8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4800" b="1" dirty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8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</a:t>
            </a:r>
            <a:r>
              <a:rPr lang="en-US" sz="4800" b="1" dirty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8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362" y="3356992"/>
            <a:ext cx="5803203" cy="2605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3066</TotalTime>
  <Words>198</Words>
  <Application>Microsoft Office PowerPoint</Application>
  <PresentationFormat>Широкоэкранный</PresentationFormat>
  <Paragraphs>91</Paragraphs>
  <Slides>8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Symbol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402</cp:revision>
  <dcterms:created xsi:type="dcterms:W3CDTF">2020-06-19T20:52:49Z</dcterms:created>
  <dcterms:modified xsi:type="dcterms:W3CDTF">2020-11-18T15:59:19Z</dcterms:modified>
</cp:coreProperties>
</file>