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"/>
  </p:notesMasterIdLst>
  <p:sldIdLst>
    <p:sldId id="306" r:id="rId2"/>
    <p:sldId id="359" r:id="rId3"/>
    <p:sldId id="368" r:id="rId4"/>
    <p:sldId id="369" r:id="rId5"/>
    <p:sldId id="361" r:id="rId6"/>
    <p:sldId id="355" r:id="rId7"/>
    <p:sldId id="305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5D2884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4" autoAdjust="0"/>
    <p:restoredTop sz="99630" autoAdjust="0"/>
  </p:normalViewPr>
  <p:slideViewPr>
    <p:cSldViewPr>
      <p:cViewPr varScale="1">
        <p:scale>
          <a:sx n="68" d="100"/>
          <a:sy n="68" d="100"/>
        </p:scale>
        <p:origin x="48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578D4A0-15BA-4495-B8AD-E81380121AA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1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33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1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13.png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oleObject" Target="../embeddings/oleObject8.bin"/><Relationship Id="rId5" Type="http://schemas.openxmlformats.org/officeDocument/2006/relationships/image" Target="../media/image11.png"/><Relationship Id="rId15" Type="http://schemas.openxmlformats.org/officeDocument/2006/relationships/image" Target="../media/image18.png"/><Relationship Id="rId10" Type="http://schemas.openxmlformats.org/officeDocument/2006/relationships/image" Target="../media/image16.png"/><Relationship Id="rId4" Type="http://schemas.openxmlformats.org/officeDocument/2006/relationships/image" Target="../media/image10.wmf"/><Relationship Id="rId9" Type="http://schemas.openxmlformats.org/officeDocument/2006/relationships/image" Target="../media/image15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wmf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813248" y="2609956"/>
            <a:ext cx="2091500" cy="20503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912865" y="2480972"/>
            <a:ext cx="89003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Mavzu:To‘ldiruvchi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funksiyalari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4298" y="468563"/>
            <a:ext cx="1414170" cy="769441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6396" y="4221088"/>
            <a:ext cx="516410" cy="134837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AutoShape 82"/>
          <p:cNvSpPr>
            <a:spLocks noChangeArrowheads="1"/>
          </p:cNvSpPr>
          <p:nvPr/>
        </p:nvSpPr>
        <p:spPr bwMode="auto">
          <a:xfrm>
            <a:off x="447674" y="-52832"/>
            <a:ext cx="11480974" cy="1863155"/>
          </a:xfrm>
          <a:prstGeom prst="horizontalScroll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155" name="Rectangle 4"/>
          <p:cNvSpPr>
            <a:spLocks noGrp="1" noChangeArrowheads="1"/>
          </p:cNvSpPr>
          <p:nvPr>
            <p:ph type="title"/>
          </p:nvPr>
        </p:nvSpPr>
        <p:spPr>
          <a:xfrm>
            <a:off x="628352" y="27559"/>
            <a:ext cx="80645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ma‘lumotlar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6" name="Rectangle 24"/>
          <p:cNvSpPr>
            <a:spLocks noGrp="1" noChangeArrowheads="1"/>
          </p:cNvSpPr>
          <p:nvPr>
            <p:ph type="body" sz="half" idx="1"/>
          </p:nvPr>
        </p:nvSpPr>
        <p:spPr>
          <a:xfrm>
            <a:off x="823614" y="989586"/>
            <a:ext cx="10729094" cy="820738"/>
          </a:xfrm>
        </p:spPr>
        <p:txBody>
          <a:bodyPr>
            <a:normAutofit/>
          </a:bodyPr>
          <a:lstStyle/>
          <a:p>
            <a:pPr marL="179388" indent="0">
              <a:buNone/>
            </a:pP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sin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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cos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,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, sin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cos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, 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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ning</a:t>
            </a:r>
            <a:r>
              <a:rPr lang="en-US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qiymatini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toping</a:t>
            </a:r>
            <a:endParaRPr lang="ru-RU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6158" name="Rectangle 8"/>
          <p:cNvSpPr>
            <a:spLocks noChangeArrowheads="1"/>
          </p:cNvSpPr>
          <p:nvPr/>
        </p:nvSpPr>
        <p:spPr bwMode="auto">
          <a:xfrm>
            <a:off x="263352" y="278378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159" name="Rectangle 23"/>
          <p:cNvSpPr>
            <a:spLocks noChangeArrowheads="1"/>
          </p:cNvSpPr>
          <p:nvPr/>
        </p:nvSpPr>
        <p:spPr bwMode="auto">
          <a:xfrm>
            <a:off x="263352" y="3168478"/>
            <a:ext cx="2508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1200" i="1">
                <a:latin typeface="Monotype Corsiva" panose="03010101010201010101" pitchFamily="66" charset="0"/>
                <a:cs typeface="Times New Roman" panose="02020603050405020304" pitchFamily="18" charset="0"/>
              </a:rPr>
              <a:t>  </a:t>
            </a:r>
            <a:endParaRPr lang="ru-RU"/>
          </a:p>
        </p:txBody>
      </p:sp>
      <p:graphicFrame>
        <p:nvGraphicFramePr>
          <p:cNvPr id="3156" name="Group 8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8674747"/>
              </p:ext>
            </p:extLst>
          </p:nvPr>
        </p:nvGraphicFramePr>
        <p:xfrm>
          <a:off x="514177" y="2204864"/>
          <a:ext cx="4176713" cy="4032252"/>
        </p:xfrm>
        <a:graphic>
          <a:graphicData uri="http://schemas.openxmlformats.org/drawingml/2006/table">
            <a:tbl>
              <a:tblPr/>
              <a:tblGrid>
                <a:gridCol w="1149350"/>
                <a:gridCol w="1484313"/>
                <a:gridCol w="1543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D2884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D2884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D2884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D288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5D2884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D288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5D2884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D288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2" name="Rectangle 55"/>
          <p:cNvSpPr>
            <a:spLocks noChangeArrowheads="1"/>
          </p:cNvSpPr>
          <p:nvPr/>
        </p:nvSpPr>
        <p:spPr bwMode="auto">
          <a:xfrm>
            <a:off x="263352" y="268853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055332"/>
              </p:ext>
            </p:extLst>
          </p:nvPr>
        </p:nvGraphicFramePr>
        <p:xfrm>
          <a:off x="2183884" y="3212928"/>
          <a:ext cx="51276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Уравнение" r:id="rId3" imgW="203040" imgH="393480" progId="Equation.3">
                  <p:embed/>
                </p:oleObj>
              </mc:Choice>
              <mc:Fallback>
                <p:oleObj name="Уравнение" r:id="rId3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3884" y="3212928"/>
                        <a:ext cx="512762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3" name="Rectangle 61"/>
          <p:cNvSpPr>
            <a:spLocks noChangeArrowheads="1"/>
          </p:cNvSpPr>
          <p:nvPr/>
        </p:nvSpPr>
        <p:spPr bwMode="auto">
          <a:xfrm>
            <a:off x="263352" y="268853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819309"/>
              </p:ext>
            </p:extLst>
          </p:nvPr>
        </p:nvGraphicFramePr>
        <p:xfrm>
          <a:off x="3682826" y="4220989"/>
          <a:ext cx="51435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Формула" r:id="rId5" imgW="203112" imgH="393529" progId="Equation.3">
                  <p:embed/>
                </p:oleObj>
              </mc:Choice>
              <mc:Fallback>
                <p:oleObj name="Формула" r:id="rId5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26" y="4220989"/>
                        <a:ext cx="51435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4" name="Rectangle 63"/>
          <p:cNvSpPr>
            <a:spLocks noChangeArrowheads="1"/>
          </p:cNvSpPr>
          <p:nvPr/>
        </p:nvSpPr>
        <p:spPr bwMode="auto">
          <a:xfrm>
            <a:off x="263352" y="268853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885859"/>
              </p:ext>
            </p:extLst>
          </p:nvPr>
        </p:nvGraphicFramePr>
        <p:xfrm>
          <a:off x="3682826" y="3212928"/>
          <a:ext cx="5143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Формула" r:id="rId7" imgW="203112" imgH="393529" progId="Equation.3">
                  <p:embed/>
                </p:oleObj>
              </mc:Choice>
              <mc:Fallback>
                <p:oleObj name="Формула" r:id="rId7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26" y="3212928"/>
                        <a:ext cx="514350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5" name="Rectangle 65"/>
          <p:cNvSpPr>
            <a:spLocks noChangeArrowheads="1"/>
          </p:cNvSpPr>
          <p:nvPr/>
        </p:nvSpPr>
        <p:spPr bwMode="auto">
          <a:xfrm>
            <a:off x="263352" y="268853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76625"/>
              </p:ext>
            </p:extLst>
          </p:nvPr>
        </p:nvGraphicFramePr>
        <p:xfrm>
          <a:off x="2130251" y="4260777"/>
          <a:ext cx="51435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Формула" r:id="rId9" imgW="203112" imgH="393529" progId="Equation.3">
                  <p:embed/>
                </p:oleObj>
              </mc:Choice>
              <mc:Fallback>
                <p:oleObj name="Формула" r:id="rId9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251" y="4260777"/>
                        <a:ext cx="51435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6" name="Rectangle 67"/>
          <p:cNvSpPr>
            <a:spLocks noChangeArrowheads="1"/>
          </p:cNvSpPr>
          <p:nvPr/>
        </p:nvSpPr>
        <p:spPr bwMode="auto">
          <a:xfrm>
            <a:off x="263352" y="268853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510914"/>
              </p:ext>
            </p:extLst>
          </p:nvPr>
        </p:nvGraphicFramePr>
        <p:xfrm>
          <a:off x="3682827" y="5229052"/>
          <a:ext cx="563563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Формула" r:id="rId10" imgW="203112" imgH="393529" progId="Equation.3">
                  <p:embed/>
                </p:oleObj>
              </mc:Choice>
              <mc:Fallback>
                <p:oleObj name="Формула" r:id="rId10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27" y="5229052"/>
                        <a:ext cx="563563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912705"/>
              </p:ext>
            </p:extLst>
          </p:nvPr>
        </p:nvGraphicFramePr>
        <p:xfrm>
          <a:off x="2242964" y="5229053"/>
          <a:ext cx="5143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Формула" r:id="rId12" imgW="203112" imgH="393529" progId="Equation.3">
                  <p:embed/>
                </p:oleObj>
              </mc:Choice>
              <mc:Fallback>
                <p:oleObj name="Формула" r:id="rId12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2964" y="5229053"/>
                        <a:ext cx="514350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1815841" y="3291511"/>
            <a:ext cx="1295400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3291506" y="3274173"/>
            <a:ext cx="1296988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50" name="Rectangle 78"/>
          <p:cNvSpPr>
            <a:spLocks noChangeArrowheads="1"/>
          </p:cNvSpPr>
          <p:nvPr/>
        </p:nvSpPr>
        <p:spPr bwMode="auto">
          <a:xfrm>
            <a:off x="1790044" y="4299671"/>
            <a:ext cx="1295400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3291506" y="4259883"/>
            <a:ext cx="1296988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52" name="Rectangle 80"/>
          <p:cNvSpPr>
            <a:spLocks noChangeArrowheads="1"/>
          </p:cNvSpPr>
          <p:nvPr/>
        </p:nvSpPr>
        <p:spPr bwMode="auto">
          <a:xfrm>
            <a:off x="1739726" y="5300489"/>
            <a:ext cx="1295400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3251026" y="5300489"/>
            <a:ext cx="1296988" cy="8636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1945505" y="3284364"/>
            <a:ext cx="1080095" cy="86359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359472" y="4260777"/>
            <a:ext cx="1080095" cy="86359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847378" y="4299671"/>
            <a:ext cx="1080095" cy="86359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>
          <a:xfrm>
            <a:off x="3399953" y="3277067"/>
            <a:ext cx="1080095" cy="86359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Прямоугольник 41"/>
              <p:cNvSpPr/>
              <p:nvPr/>
            </p:nvSpPr>
            <p:spPr>
              <a:xfrm>
                <a:off x="8307085" y="2212977"/>
                <a:ext cx="4812278" cy="29546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ru-RU" sz="3600" b="1" dirty="0" smtClean="0">
                    <a:latin typeface="Arial" charset="0"/>
                    <a:cs typeface="Arial" charset="0"/>
                    <a:sym typeface="Symbol" pitchFamily="18" charset="2"/>
                  </a:rPr>
                  <a:t></a:t>
                </a:r>
                <a:r>
                  <a:rPr lang="en-US" sz="4000" b="1" dirty="0" smtClean="0">
                    <a:solidFill>
                      <a:srgbClr val="5D2884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 </a:t>
                </a:r>
                <a:r>
                  <a:rPr lang="ru-RU" sz="4000" dirty="0" smtClean="0"/>
                  <a:t>=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𝐜𝐨𝐬</m:t>
                    </m:r>
                  </m:oMath>
                </a14:m>
                <a:r>
                  <a:rPr lang="ru-RU" sz="3200" b="1" dirty="0" smtClean="0">
                    <a:solidFill>
                      <a:srgbClr val="5D2884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</a:t>
                </a:r>
                <a:endParaRPr lang="en-US" sz="3200" b="1" dirty="0" smtClean="0">
                  <a:solidFill>
                    <a:srgbClr val="5D2884"/>
                  </a:solidFill>
                  <a:latin typeface="Arial" charset="0"/>
                  <a:cs typeface="Arial" charset="0"/>
                  <a:sym typeface="Symbol" pitchFamily="18" charset="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ru-RU" sz="4000" b="1" dirty="0" smtClean="0">
                    <a:solidFill>
                      <a:srgbClr val="5D2884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</a:t>
                </a:r>
                <a:r>
                  <a:rPr lang="en-US" sz="4000" b="1" dirty="0" smtClean="0">
                    <a:solidFill>
                      <a:srgbClr val="5D2884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 </a:t>
                </a:r>
                <a:r>
                  <a:rPr lang="ru-RU" sz="4000" dirty="0"/>
                  <a:t>=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𝐜𝐨𝐬</m:t>
                    </m:r>
                    <m:r>
                      <m:rPr>
                        <m:nor/>
                      </m:rPr>
                      <a:rPr lang="ru-RU" sz="4400" b="1" dirty="0">
                        <a:latin typeface="Arial" charset="0"/>
                        <a:cs typeface="Arial" charset="0"/>
                        <a:sym typeface="Symbol" pitchFamily="18" charset="2"/>
                      </a:rPr>
                      <m:t></m:t>
                    </m:r>
                  </m:oMath>
                </a14:m>
                <a:endParaRPr lang="ru-RU" sz="4400" b="1" dirty="0">
                  <a:solidFill>
                    <a:srgbClr val="5D2884"/>
                  </a:solidFill>
                  <a:latin typeface="Arial" charset="0"/>
                  <a:cs typeface="Arial" charset="0"/>
                  <a:sym typeface="Symbol" pitchFamily="18" charset="2"/>
                </a:endParaRPr>
              </a:p>
              <a:p>
                <a:endParaRPr lang="ru-RU" sz="3200" b="1" dirty="0">
                  <a:solidFill>
                    <a:srgbClr val="5D2884"/>
                  </a:solidFill>
                  <a:latin typeface="Arial" charset="0"/>
                  <a:cs typeface="Arial" charset="0"/>
                  <a:sym typeface="Symbol" pitchFamily="18" charset="2"/>
                </a:endParaRPr>
              </a:p>
              <a:p>
                <a:pPr lvl="0"/>
                <a:endParaRPr lang="ru-RU" sz="4800" dirty="0"/>
              </a:p>
            </p:txBody>
          </p:sp>
        </mc:Choice>
        <mc:Fallback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7085" y="2212977"/>
                <a:ext cx="4812278" cy="2954655"/>
              </a:xfrm>
              <a:prstGeom prst="rect">
                <a:avLst/>
              </a:prstGeom>
              <a:blipFill rotWithShape="0">
                <a:blip r:embed="rId14"/>
                <a:stretch>
                  <a:fillRect l="-3929" t="-3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5948046" y="2476060"/>
            <a:ext cx="2360993" cy="2972591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6658099" y="5484492"/>
            <a:ext cx="6445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400" dirty="0"/>
              <a:t>5</a:t>
            </a:r>
            <a:endParaRPr lang="ru-RU" altLang="ru-RU" sz="2400" dirty="0"/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7302639" y="3718284"/>
            <a:ext cx="8397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dirty="0" smtClean="0"/>
              <a:t>1</a:t>
            </a:r>
            <a:r>
              <a:rPr lang="en-US" altLang="ru-RU" sz="2400" dirty="0" smtClean="0"/>
              <a:t>3</a:t>
            </a:r>
            <a:endParaRPr lang="ru-RU" altLang="ru-RU" sz="2400" dirty="0"/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5960234" y="5196558"/>
            <a:ext cx="193298" cy="23197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5998078" y="2799785"/>
            <a:ext cx="434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2800" b="1" dirty="0">
                <a:solidFill>
                  <a:srgbClr val="C00000"/>
                </a:solidFill>
              </a:rPr>
              <a:t>α</a:t>
            </a:r>
            <a:endParaRPr lang="ru-RU" altLang="ru-RU" sz="2800" b="1" dirty="0">
              <a:solidFill>
                <a:srgbClr val="C0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361834" y="3888474"/>
            <a:ext cx="694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dirty="0" smtClean="0"/>
              <a:t>1</a:t>
            </a:r>
            <a:r>
              <a:rPr lang="en-US" altLang="ru-RU" sz="2800" dirty="0" smtClean="0"/>
              <a:t>2</a:t>
            </a:r>
            <a:endParaRPr lang="ru-RU" altLang="ru-RU" sz="28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7520581" y="4925431"/>
            <a:ext cx="3407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ru-RU" sz="2800" b="1" dirty="0" smtClean="0">
                <a:solidFill>
                  <a:srgbClr val="C00000"/>
                </a:solidFill>
              </a:rPr>
              <a:t>β</a:t>
            </a:r>
            <a:endParaRPr lang="ru-RU" alt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85461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8" grpId="0" animBg="1"/>
      <p:bldP spid="3149" grpId="0" animBg="1"/>
      <p:bldP spid="3150" grpId="0" animBg="1"/>
      <p:bldP spid="3151" grpId="0" animBg="1"/>
      <p:bldP spid="3152" grpId="0" animBg="1"/>
      <p:bldP spid="3153" grpId="0" animBg="1"/>
      <p:bldP spid="2" grpId="0" animBg="1"/>
      <p:bldP spid="39" grpId="0" animBg="1"/>
      <p:bldP spid="40" grpId="0" animBg="1"/>
      <p:bldP spid="41" grpId="0" animBg="1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3737" y="901302"/>
            <a:ext cx="117373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o‘tkir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burchagi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altLang="ru-RU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altLang="ru-RU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alt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o‘rinlidir</a:t>
            </a:r>
            <a:r>
              <a:rPr lang="en-US" alt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155180" y="2715231"/>
            <a:ext cx="3456384" cy="2133775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" name="Прямоугольник 2"/>
          <p:cNvSpPr/>
          <p:nvPr/>
        </p:nvSpPr>
        <p:spPr>
          <a:xfrm>
            <a:off x="1161222" y="4434040"/>
            <a:ext cx="331787" cy="409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35248" y="463892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11564" y="4690832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6697" y="2245307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4602487" y="3595015"/>
                <a:ext cx="4320413" cy="76944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l-GR" alt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endParaRPr lang="ru-RU" sz="3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7" y="3595015"/>
                <a:ext cx="4320413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5485" t="-16406" b="-35156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4527156" y="2509248"/>
                <a:ext cx="4320413" cy="76944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sin(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l-GR" alt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156" y="2509248"/>
                <a:ext cx="4320413" cy="769441"/>
              </a:xfrm>
              <a:prstGeom prst="rect">
                <a:avLst/>
              </a:prstGeom>
              <a:blipFill rotWithShape="0">
                <a:blip r:embed="rId3"/>
                <a:stretch>
                  <a:fillRect l="-5634" t="-16406" b="-35156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3560231" y="4338134"/>
            <a:ext cx="426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ru-RU" sz="3200" b="1" dirty="0">
                <a:solidFill>
                  <a:srgbClr val="C00000"/>
                </a:solidFill>
              </a:rPr>
              <a:t>α</a:t>
            </a:r>
            <a:endParaRPr lang="ru-RU" altLang="ru-RU" sz="32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20736895">
            <a:off x="1161787" y="3141016"/>
            <a:ext cx="1015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800" b="1" dirty="0" smtClean="0">
                <a:solidFill>
                  <a:srgbClr val="C00000"/>
                </a:solidFill>
              </a:rPr>
              <a:t>90⁰-</a:t>
            </a:r>
            <a:r>
              <a:rPr lang="el-GR" altLang="ru-RU" sz="2800" b="1" dirty="0" smtClean="0">
                <a:solidFill>
                  <a:srgbClr val="C00000"/>
                </a:solidFill>
              </a:rPr>
              <a:t>α</a:t>
            </a:r>
            <a:endParaRPr lang="ru-RU" altLang="ru-RU" sz="28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49404" y="4386910"/>
            <a:ext cx="3172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cos40⁰ 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22067" y="4367666"/>
            <a:ext cx="3172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sin76⁰ 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522"/>
            <a:ext cx="12329524" cy="10894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alt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5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288" y="5349931"/>
            <a:ext cx="113905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89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-3995" y="0"/>
            <a:ext cx="12191999" cy="95739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altLang="ru-RU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alt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altLang="ru-RU" sz="5400" b="1" i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2950226" y="1202449"/>
                <a:ext cx="141096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altLang="ru-RU" sz="40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m:rPr>
                        <m:nor/>
                      </m:rPr>
                      <a:rPr lang="en-US" altLang="ru-RU" sz="4000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g</m:t>
                    </m:r>
                    <m:r>
                      <m:rPr>
                        <m:nor/>
                      </m:rPr>
                      <a:rPr lang="el-GR" altLang="ru-RU" sz="4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226" y="1202449"/>
                <a:ext cx="1410964" cy="707886"/>
              </a:xfrm>
              <a:prstGeom prst="rect">
                <a:avLst/>
              </a:prstGeom>
              <a:blipFill rotWithShape="0">
                <a:blip r:embed="rId5"/>
                <a:stretch>
                  <a:fillRect t="-15517" r="-1385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522552" y="1404760"/>
            <a:ext cx="2634389" cy="3469432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472430" y="4860448"/>
            <a:ext cx="484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dirty="0" smtClean="0"/>
              <a:t>b</a:t>
            </a:r>
            <a:endParaRPr lang="ru-RU" altLang="ru-RU" dirty="0"/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792509" y="2490282"/>
            <a:ext cx="484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dirty="0" smtClean="0"/>
              <a:t>c</a:t>
            </a:r>
            <a:endParaRPr lang="ru-RU" altLang="ru-RU" dirty="0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522552" y="4628473"/>
            <a:ext cx="215681" cy="23197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350017" y="4297624"/>
            <a:ext cx="4846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626" y="2888559"/>
            <a:ext cx="4299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000" dirty="0" smtClean="0"/>
              <a:t>a</a:t>
            </a:r>
            <a:endParaRPr lang="ru-RU" altLang="ru-RU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6153150" y="1240638"/>
                <a:ext cx="148309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3200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Ctg</a:t>
                </a:r>
                <a:r>
                  <a:rPr lang="el-GR" altLang="ru-RU" sz="3200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a:rPr lang="el-GR" altLang="ru-RU" sz="3200" i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150" y="1240638"/>
                <a:ext cx="1483098" cy="584775"/>
              </a:xfrm>
              <a:prstGeom prst="rect">
                <a:avLst/>
              </a:prstGeom>
              <a:blipFill rotWithShape="0">
                <a:blip r:embed="rId6"/>
                <a:stretch>
                  <a:fillRect l="-10246" t="-15789" r="-9426" b="-3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678584" y="2098644"/>
            <a:ext cx="436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ru-RU" sz="3600" b="1" dirty="0" smtClean="0">
                <a:solidFill>
                  <a:srgbClr val="C00000"/>
                </a:solidFill>
              </a:rPr>
              <a:t>β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3908523" y="2520390"/>
                <a:ext cx="1743089" cy="707886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3600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altLang="ru-RU" sz="3600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i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β</m:t>
                    </m:r>
                  </m:oMath>
                </a14:m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523" y="2520390"/>
                <a:ext cx="1743089" cy="707886"/>
              </a:xfrm>
              <a:prstGeom prst="rect">
                <a:avLst/>
              </a:prstGeom>
              <a:blipFill rotWithShape="0">
                <a:blip r:embed="rId7"/>
                <a:stretch>
                  <a:fillRect l="-10490" t="-15385" b="-350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6956518" y="2414007"/>
                <a:ext cx="1582484" cy="707886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3600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i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β</m:t>
                    </m:r>
                  </m:oMath>
                </a14:m>
                <a:r>
                  <a:rPr lang="en-US" sz="4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6518" y="2414007"/>
                <a:ext cx="1582484" cy="707886"/>
              </a:xfrm>
              <a:prstGeom prst="rect">
                <a:avLst/>
              </a:prstGeom>
              <a:blipFill rotWithShape="0">
                <a:blip r:embed="rId8"/>
                <a:stretch>
                  <a:fillRect l="-11538" t="-17241" r="-12308" b="-344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3869679" y="3538017"/>
                <a:ext cx="396185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90⁰-</a:t>
                </a:r>
                <a:r>
                  <a:rPr lang="el-GR" altLang="ru-RU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/>
                  <a:t>)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7A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Ctg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4000" b="1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4000" b="1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4400" b="1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679" y="3538017"/>
                <a:ext cx="3961854" cy="707886"/>
              </a:xfrm>
              <a:prstGeom prst="rect">
                <a:avLst/>
              </a:prstGeom>
              <a:blipFill rotWithShape="0">
                <a:blip r:embed="rId9"/>
                <a:stretch>
                  <a:fillRect l="-4769" t="-15385" b="-35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3868344" y="4318732"/>
                <a:ext cx="409330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err="1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b="1" dirty="0" err="1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(90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l-GR" alt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/>
                  <a:t>)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𝒕𝒈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4000" b="1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40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4400" b="1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344" y="4318732"/>
                <a:ext cx="4093300" cy="707886"/>
              </a:xfrm>
              <a:prstGeom prst="rect">
                <a:avLst/>
              </a:prstGeom>
              <a:blipFill rotWithShape="0">
                <a:blip r:embed="rId10"/>
                <a:stretch>
                  <a:fillRect l="-4620" t="-15385" b="-35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14"/>
          <p:cNvGraphicFramePr>
            <a:graphicFrameLocks noChangeAspect="1"/>
          </p:cNvGraphicFramePr>
          <p:nvPr/>
        </p:nvGraphicFramePr>
        <p:xfrm>
          <a:off x="6191250" y="3473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Формула" r:id="rId11" imgW="114120" imgH="215640" progId="Equation.3">
                  <p:embed/>
                </p:oleObj>
              </mc:Choice>
              <mc:Fallback>
                <p:oleObj name="Формула" r:id="rId11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473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4"/>
          <p:cNvGraphicFramePr>
            <a:graphicFrameLocks noChangeAspect="1"/>
          </p:cNvGraphicFramePr>
          <p:nvPr/>
        </p:nvGraphicFramePr>
        <p:xfrm>
          <a:off x="6343650" y="3625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Формула" r:id="rId12" imgW="114120" imgH="215640" progId="Equation.3">
                  <p:embed/>
                </p:oleObj>
              </mc:Choice>
              <mc:Fallback>
                <p:oleObj name="Формула" r:id="rId12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3625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4"/>
          <p:cNvGraphicFramePr>
            <a:graphicFrameLocks noChangeAspect="1"/>
          </p:cNvGraphicFramePr>
          <p:nvPr>
            <p:extLst/>
          </p:nvPr>
        </p:nvGraphicFramePr>
        <p:xfrm>
          <a:off x="7158352" y="405631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Формула" r:id="rId13" imgW="114120" imgH="215640" progId="Equation.3">
                  <p:embed/>
                </p:oleObj>
              </mc:Choice>
              <mc:Fallback>
                <p:oleObj name="Формула" r:id="rId1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352" y="405631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06036" y="2365339"/>
                <a:ext cx="10470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36" y="2365339"/>
                <a:ext cx="1047082" cy="523220"/>
              </a:xfrm>
              <a:prstGeom prst="rect">
                <a:avLst/>
              </a:prstGeom>
              <a:blipFill rotWithShape="0">
                <a:blip r:embed="rId14"/>
                <a:stretch>
                  <a:fillRect l="-11628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4195856" y="1006418"/>
                <a:ext cx="593431" cy="1049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3600" b="1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856" y="1006418"/>
                <a:ext cx="593431" cy="104907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8544272" y="2148416"/>
                <a:ext cx="569387" cy="1049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3600" b="1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4272" y="2148416"/>
                <a:ext cx="569387" cy="1049070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923429" y="2225753"/>
                <a:ext cx="593431" cy="1144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429" y="2225753"/>
                <a:ext cx="593431" cy="1144544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7419177" y="879699"/>
                <a:ext cx="593431" cy="1144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num>
                        <m:den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den>
                      </m:f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177" y="879699"/>
                <a:ext cx="593431" cy="1144544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Скругленный прямоугольник 23"/>
          <p:cNvSpPr/>
          <p:nvPr/>
        </p:nvSpPr>
        <p:spPr>
          <a:xfrm>
            <a:off x="2740869" y="1245417"/>
            <a:ext cx="1173062" cy="740239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894699" y="2454483"/>
            <a:ext cx="1173062" cy="740239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8720660" y="3581400"/>
            <a:ext cx="2864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ctg56⁰ 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20659" y="4245903"/>
            <a:ext cx="2864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tg16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 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5228" y="5336359"/>
            <a:ext cx="97481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kotangensi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kotangensiga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695523" y="2567866"/>
            <a:ext cx="1049172" cy="678762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6191250" y="1157909"/>
            <a:ext cx="1049172" cy="678762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85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3" grpId="0"/>
      <p:bldP spid="5" grpId="0"/>
      <p:bldP spid="6" grpId="0"/>
      <p:bldP spid="24" grpId="0" animBg="1"/>
      <p:bldP spid="38" grpId="0" animBg="1"/>
      <p:bldP spid="25" grpId="0"/>
      <p:bldP spid="27" grpId="0"/>
      <p:bldP spid="35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479376" y="1294172"/>
            <a:ext cx="6048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595253" y="3314434"/>
            <a:ext cx="669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dirty="0">
                <a:latin typeface="Times New Roman" panose="02020603050405020304" pitchFamily="18" charset="0"/>
              </a:rPr>
              <a:t>С</a:t>
            </a:r>
          </a:p>
        </p:txBody>
      </p:sp>
      <p:grpSp>
        <p:nvGrpSpPr>
          <p:cNvPr id="12295" name="Group 18"/>
          <p:cNvGrpSpPr>
            <a:grpSpLocks/>
          </p:cNvGrpSpPr>
          <p:nvPr/>
        </p:nvGrpSpPr>
        <p:grpSpPr bwMode="auto">
          <a:xfrm>
            <a:off x="921781" y="1183356"/>
            <a:ext cx="3990976" cy="2733675"/>
            <a:chOff x="3354" y="183"/>
            <a:chExt cx="2514" cy="1722"/>
          </a:xfrm>
        </p:grpSpPr>
        <p:sp>
          <p:nvSpPr>
            <p:cNvPr id="12301" name="Text Box 6"/>
            <p:cNvSpPr txBox="1">
              <a:spLocks noChangeArrowheads="1"/>
            </p:cNvSpPr>
            <p:nvPr/>
          </p:nvSpPr>
          <p:spPr bwMode="auto">
            <a:xfrm>
              <a:off x="5446" y="1389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800" dirty="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12302" name="AutoShape 5"/>
            <p:cNvSpPr>
              <a:spLocks noChangeArrowheads="1"/>
            </p:cNvSpPr>
            <p:nvPr/>
          </p:nvSpPr>
          <p:spPr bwMode="auto">
            <a:xfrm>
              <a:off x="3354" y="302"/>
              <a:ext cx="2079" cy="1357"/>
            </a:xfrm>
            <a:prstGeom prst="rtTriangle">
              <a:avLst/>
            </a:prstGeom>
            <a:solidFill>
              <a:srgbClr val="FFE2A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2303" name="Line 9"/>
            <p:cNvSpPr>
              <a:spLocks noChangeShapeType="1"/>
            </p:cNvSpPr>
            <p:nvPr/>
          </p:nvSpPr>
          <p:spPr bwMode="auto">
            <a:xfrm flipV="1">
              <a:off x="3361" y="1520"/>
              <a:ext cx="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10"/>
            <p:cNvSpPr>
              <a:spLocks noChangeShapeType="1"/>
            </p:cNvSpPr>
            <p:nvPr/>
          </p:nvSpPr>
          <p:spPr bwMode="auto">
            <a:xfrm>
              <a:off x="3540" y="1520"/>
              <a:ext cx="0" cy="1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Arc 12"/>
            <p:cNvSpPr>
              <a:spLocks/>
            </p:cNvSpPr>
            <p:nvPr/>
          </p:nvSpPr>
          <p:spPr bwMode="auto">
            <a:xfrm flipH="1">
              <a:off x="4852" y="1392"/>
              <a:ext cx="197" cy="513"/>
            </a:xfrm>
            <a:custGeom>
              <a:avLst/>
              <a:gdLst>
                <a:gd name="T0" fmla="*/ 0 w 18778"/>
                <a:gd name="T1" fmla="*/ 0 h 21600"/>
                <a:gd name="T2" fmla="*/ 2 w 18778"/>
                <a:gd name="T3" fmla="*/ 6 h 21600"/>
                <a:gd name="T4" fmla="*/ 0 w 18778"/>
                <a:gd name="T5" fmla="*/ 12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2306" name="Arc 13"/>
            <p:cNvSpPr>
              <a:spLocks/>
            </p:cNvSpPr>
            <p:nvPr/>
          </p:nvSpPr>
          <p:spPr bwMode="auto">
            <a:xfrm rot="10756977" flipH="1">
              <a:off x="3357" y="183"/>
              <a:ext cx="198" cy="513"/>
            </a:xfrm>
            <a:custGeom>
              <a:avLst/>
              <a:gdLst>
                <a:gd name="T0" fmla="*/ 0 w 18778"/>
                <a:gd name="T1" fmla="*/ 0 h 21600"/>
                <a:gd name="T2" fmla="*/ 2 w 18778"/>
                <a:gd name="T3" fmla="*/ 6 h 21600"/>
                <a:gd name="T4" fmla="*/ 0 w 18778"/>
                <a:gd name="T5" fmla="*/ 12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2308" name="Text Box 16"/>
            <p:cNvSpPr txBox="1">
              <a:spLocks noChangeArrowheads="1"/>
            </p:cNvSpPr>
            <p:nvPr/>
          </p:nvSpPr>
          <p:spPr bwMode="auto">
            <a:xfrm>
              <a:off x="3448" y="544"/>
              <a:ext cx="81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2500" baseline="30000" dirty="0">
                <a:sym typeface="Symbol" panose="05050102010706020507" pitchFamily="18" charset="2"/>
              </a:endParaRPr>
            </a:p>
          </p:txBody>
        </p:sp>
      </p:grpSp>
      <p:sp>
        <p:nvSpPr>
          <p:cNvPr id="12298" name="Rectangle 22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2299" name="Rectangle 24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2300" name="Rectangle 26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20570" y="102591"/>
                <a:ext cx="1102310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№5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0,5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tgA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   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70" y="102591"/>
                <a:ext cx="11023102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1438" t="-7831" b="-16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504278" y="1412523"/>
            <a:ext cx="38491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∆ABC - 90⁰li,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 0,5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- 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80471" y="3065667"/>
            <a:ext cx="1663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272329" y="4005285"/>
                <a:ext cx="4471096" cy="14200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90º-B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0,5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320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e>
                    </m:rad>
                  </m:oMath>
                </a14:m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29" y="4005285"/>
                <a:ext cx="4471096" cy="1420004"/>
              </a:xfrm>
              <a:prstGeom prst="rect">
                <a:avLst/>
              </a:prstGeom>
              <a:blipFill rotWithShape="0">
                <a:blip r:embed="rId3"/>
                <a:stretch>
                  <a:fillRect l="-1091" t="-5579" r="-2592" b="-51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423599" y="5423008"/>
                <a:ext cx="2223173" cy="9878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tgA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cosA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99" y="5423008"/>
                <a:ext cx="2223173" cy="987899"/>
              </a:xfrm>
              <a:prstGeom prst="rect">
                <a:avLst/>
              </a:prstGeom>
              <a:blipFill rotWithShape="0">
                <a:blip r:embed="rId4"/>
                <a:stretch>
                  <a:fillRect l="-5479" b="-67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663952" y="5896234"/>
                <a:ext cx="5463483" cy="63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C00000"/>
                    </a:solidFill>
                  </a:rPr>
                  <a:t>Javob: </a:t>
                </a:r>
                <a:r>
                  <a:rPr lang="en-US" sz="32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:r>
                  <a:rPr lang="en-US" sz="28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0,5, </a:t>
                </a:r>
                <a:r>
                  <a:rPr lang="en-US" sz="32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n-US" sz="28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7A0000"/>
                    </a:solidFill>
                  </a:rPr>
                  <a:t> </a:t>
                </a:r>
                <a:endParaRPr lang="ru-RU" sz="3200" b="1" dirty="0">
                  <a:solidFill>
                    <a:srgbClr val="7A0000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952" y="5896234"/>
                <a:ext cx="5463483" cy="631198"/>
              </a:xfrm>
              <a:prstGeom prst="rect">
                <a:avLst/>
              </a:prstGeom>
              <a:blipFill rotWithShape="0">
                <a:blip r:embed="rId5"/>
                <a:stretch>
                  <a:fillRect l="-2790" t="-7692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7436085" y="3060206"/>
            <a:ext cx="32447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(90º-B) </a:t>
            </a:r>
            <a:endParaRPr lang="ru-RU" sz="28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2725562" y="5378252"/>
                <a:ext cx="2390783" cy="10191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0,5</m:t>
                        </m:r>
                        <m:rad>
                          <m:radPr>
                            <m:degHide m:val="on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0,5</m:t>
                        </m:r>
                      </m:den>
                    </m:f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562" y="5378252"/>
                <a:ext cx="2390783" cy="1019125"/>
              </a:xfrm>
              <a:prstGeom prst="rect">
                <a:avLst/>
              </a:prstGeom>
              <a:blipFill rotWithShape="0">
                <a:blip r:embed="rId6"/>
                <a:stretch>
                  <a:fillRect l="-7653" b="-6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3903135" y="4617452"/>
                <a:ext cx="3934475" cy="688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1−0,25</m:t>
                        </m:r>
                      </m:e>
                    </m:rad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0,75</m:t>
                        </m:r>
                      </m:e>
                    </m:rad>
                  </m:oMath>
                </a14:m>
                <a:endParaRPr lang="ru-RU" sz="32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3135" y="4617452"/>
                <a:ext cx="3934475" cy="688715"/>
              </a:xfrm>
              <a:prstGeom prst="rect">
                <a:avLst/>
              </a:prstGeom>
              <a:blipFill rotWithShape="0">
                <a:blip r:embed="rId7"/>
                <a:stretch>
                  <a:fillRect l="-3870" b="-256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7795258" y="4643216"/>
                <a:ext cx="15554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0,5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5258" y="4643216"/>
                <a:ext cx="1555426" cy="646331"/>
              </a:xfrm>
              <a:prstGeom prst="rect">
                <a:avLst/>
              </a:prstGeom>
              <a:blipFill rotWithShape="0">
                <a:blip r:embed="rId8"/>
                <a:stretch>
                  <a:fillRect l="-12157" t="-14151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540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8" grpId="0"/>
      <p:bldP spid="12299" grpId="0"/>
      <p:bldP spid="12300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839416" y="1447800"/>
            <a:ext cx="4668493" cy="2370731"/>
          </a:xfrm>
          <a:prstGeom prst="rtTriangl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/>
              <a:t>  </a:t>
            </a:r>
          </a:p>
        </p:txBody>
      </p:sp>
      <p:sp>
        <p:nvSpPr>
          <p:cNvPr id="16397" name="Text Box 5"/>
          <p:cNvSpPr txBox="1">
            <a:spLocks noChangeArrowheads="1"/>
          </p:cNvSpPr>
          <p:nvPr/>
        </p:nvSpPr>
        <p:spPr bwMode="auto">
          <a:xfrm>
            <a:off x="85771" y="2218243"/>
            <a:ext cx="8394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C00000"/>
                </a:solidFill>
              </a:rPr>
              <a:t>x-6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6398" name="Text Box 6"/>
          <p:cNvSpPr txBox="1">
            <a:spLocks noChangeArrowheads="1"/>
          </p:cNvSpPr>
          <p:nvPr/>
        </p:nvSpPr>
        <p:spPr bwMode="auto">
          <a:xfrm>
            <a:off x="2022679" y="3721171"/>
            <a:ext cx="16822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C00000"/>
                </a:solidFill>
              </a:rPr>
              <a:t>12 cm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6399" name="Text Box 7"/>
          <p:cNvSpPr txBox="1">
            <a:spLocks noChangeArrowheads="1"/>
          </p:cNvSpPr>
          <p:nvPr/>
        </p:nvSpPr>
        <p:spPr bwMode="auto">
          <a:xfrm>
            <a:off x="2783632" y="1987411"/>
            <a:ext cx="144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x cm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16386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123345"/>
              </p:ext>
            </p:extLst>
          </p:nvPr>
        </p:nvGraphicFramePr>
        <p:xfrm>
          <a:off x="3741617" y="3390900"/>
          <a:ext cx="76200" cy="7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6" name="Формула" r:id="rId3" imgW="75960" imgH="75960" progId="Equation.3">
                  <p:embed/>
                </p:oleObj>
              </mc:Choice>
              <mc:Fallback>
                <p:oleObj name="Формула" r:id="rId3" imgW="7596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617" y="3390900"/>
                        <a:ext cx="76200" cy="7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861433" y="3498750"/>
            <a:ext cx="3810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-29739"/>
            <a:ext cx="120004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masala.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No’malum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kotangensini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627812" y="1418282"/>
                <a:ext cx="4106060" cy="23698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  <m:sup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0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3200" b="0" i="0" dirty="0" smtClean="0">
                            <a:latin typeface="Cambria Math" panose="02040503050406030204" pitchFamily="18" charset="0"/>
                          </a:rPr>
                          <m:t>−6)</m:t>
                        </m:r>
                      </m:e>
                      <m:sup>
                        <m:r>
                          <a:rPr lang="en-US" sz="32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3200" b="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144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3200" b="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-12x +36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12x = 180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15(cm)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= 9 (cm)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812" y="1418282"/>
                <a:ext cx="4106060" cy="2369880"/>
              </a:xfrm>
              <a:prstGeom prst="rect">
                <a:avLst/>
              </a:prstGeom>
              <a:blipFill rotWithShape="0">
                <a:blip r:embed="rId5"/>
                <a:stretch>
                  <a:fillRect l="-2967" t="-3351" r="-2819" b="-64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06668" y="351116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4873" y="1157539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00838" y="3557557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98805" y="4526593"/>
                <a:ext cx="1973809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3600" dirty="0" smtClean="0">
                    <a:solidFill>
                      <a:srgbClr val="002060"/>
                    </a:solidFill>
                    <a:latin typeface="Arial" charset="0"/>
                    <a:cs typeface="Arial" charset="0"/>
                  </a:rPr>
                  <a:t>sinA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3600" dirty="0">
                  <a:solidFill>
                    <a:srgbClr val="5D2884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5" y="4526593"/>
                <a:ext cx="1973809" cy="879215"/>
              </a:xfrm>
              <a:prstGeom prst="rect">
                <a:avLst/>
              </a:prstGeom>
              <a:blipFill rotWithShape="0">
                <a:blip r:embed="rId6"/>
                <a:stretch>
                  <a:fillRect l="-8951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Прямоугольник 27"/>
              <p:cNvSpPr/>
              <p:nvPr/>
            </p:nvSpPr>
            <p:spPr>
              <a:xfrm>
                <a:off x="5031035" y="4495037"/>
                <a:ext cx="2102049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3600" dirty="0" smtClean="0">
                    <a:solidFill>
                      <a:srgbClr val="002060"/>
                    </a:solidFill>
                    <a:latin typeface="Arial" charset="0"/>
                    <a:cs typeface="Arial" charset="0"/>
                  </a:rPr>
                  <a:t>cosA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3600" dirty="0">
                  <a:solidFill>
                    <a:srgbClr val="5D2884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035" y="4495037"/>
                <a:ext cx="2102049" cy="879215"/>
              </a:xfrm>
              <a:prstGeom prst="rect">
                <a:avLst/>
              </a:prstGeom>
              <a:blipFill rotWithShape="0">
                <a:blip r:embed="rId7"/>
                <a:stretch>
                  <a:fillRect l="-8406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Прямоугольник 28"/>
              <p:cNvSpPr/>
              <p:nvPr/>
            </p:nvSpPr>
            <p:spPr>
              <a:xfrm>
                <a:off x="861433" y="5600690"/>
                <a:ext cx="1768626" cy="875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3600" dirty="0" smtClean="0">
                    <a:solidFill>
                      <a:srgbClr val="002060"/>
                    </a:solidFill>
                    <a:latin typeface="Arial" charset="0"/>
                    <a:cs typeface="Arial" charset="0"/>
                  </a:rPr>
                  <a:t>tgA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3600" dirty="0">
                  <a:solidFill>
                    <a:srgbClr val="5D2884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433" y="5600690"/>
                <a:ext cx="1768626" cy="875753"/>
              </a:xfrm>
              <a:prstGeom prst="rect">
                <a:avLst/>
              </a:prstGeom>
              <a:blipFill rotWithShape="0">
                <a:blip r:embed="rId8"/>
                <a:stretch>
                  <a:fillRect l="-10000" b="-118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>
                <a:off x="5000471" y="5537490"/>
                <a:ext cx="1999457" cy="878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3600" dirty="0" smtClean="0">
                    <a:solidFill>
                      <a:srgbClr val="002060"/>
                    </a:solidFill>
                    <a:latin typeface="Arial" charset="0"/>
                    <a:cs typeface="Arial" charset="0"/>
                  </a:rPr>
                  <a:t>ctgA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3600" dirty="0">
                  <a:solidFill>
                    <a:srgbClr val="002060"/>
                  </a:solidFill>
                  <a:latin typeface="Arial" charset="0"/>
                  <a:cs typeface="Arial" charset="0"/>
                </a:endParaRPr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471" y="5537490"/>
                <a:ext cx="1999457" cy="878767"/>
              </a:xfrm>
              <a:prstGeom prst="rect">
                <a:avLst/>
              </a:prstGeom>
              <a:blipFill rotWithShape="0">
                <a:blip r:embed="rId9"/>
                <a:stretch>
                  <a:fillRect l="-8841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456587" y="4674362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charset="0"/>
                <a:cs typeface="Arial" charset="0"/>
              </a:rPr>
              <a:t>= </a:t>
            </a:r>
            <a:r>
              <a:rPr lang="en-US" sz="3600" dirty="0" err="1" smtClean="0">
                <a:latin typeface="Arial" charset="0"/>
                <a:cs typeface="Arial" charset="0"/>
              </a:rPr>
              <a:t>cosB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52225" y="4635587"/>
            <a:ext cx="16081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charset="0"/>
                <a:cs typeface="Arial" charset="0"/>
              </a:rPr>
              <a:t>= </a:t>
            </a:r>
            <a:r>
              <a:rPr lang="en-US" sz="3600" dirty="0" err="1" smtClean="0">
                <a:latin typeface="Arial" charset="0"/>
                <a:cs typeface="Arial" charset="0"/>
              </a:rPr>
              <a:t>sinB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endParaRPr lang="ru-RU" sz="3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495059" y="5783711"/>
            <a:ext cx="16337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charset="0"/>
                <a:cs typeface="Arial" charset="0"/>
              </a:rPr>
              <a:t>= </a:t>
            </a:r>
            <a:r>
              <a:rPr lang="en-US" sz="3600" dirty="0" err="1" smtClean="0">
                <a:latin typeface="Arial" charset="0"/>
                <a:cs typeface="Arial" charset="0"/>
              </a:rPr>
              <a:t>ctgB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endParaRPr lang="ru-RU" sz="36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999928" y="5653707"/>
            <a:ext cx="1402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charset="0"/>
                <a:cs typeface="Arial" charset="0"/>
              </a:rPr>
              <a:t>= </a:t>
            </a:r>
            <a:r>
              <a:rPr lang="en-US" sz="3600" dirty="0" err="1" smtClean="0">
                <a:latin typeface="Arial" charset="0"/>
                <a:cs typeface="Arial" charset="0"/>
              </a:rPr>
              <a:t>tgB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0553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509354" y="2060848"/>
            <a:ext cx="840646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4-,7-, 8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53-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1368450" y="3943664"/>
            <a:ext cx="2940844" cy="2369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2547</TotalTime>
  <Words>312</Words>
  <Application>Microsoft Office PowerPoint</Application>
  <PresentationFormat>Широкоэкранный</PresentationFormat>
  <Paragraphs>96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Monotype Corsiva</vt:lpstr>
      <vt:lpstr>Symbol</vt:lpstr>
      <vt:lpstr>Times New Roman</vt:lpstr>
      <vt:lpstr>Тема Office</vt:lpstr>
      <vt:lpstr>Формула</vt:lpstr>
      <vt:lpstr>Уравнение</vt:lpstr>
      <vt:lpstr>Презентация PowerPoint</vt:lpstr>
      <vt:lpstr>  Berilgan ma‘lumotlar asosida  </vt:lpstr>
      <vt:lpstr>Презентация PowerPoint</vt:lpstr>
      <vt:lpstr>To‘ldiruvchi burchaklar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318</cp:revision>
  <dcterms:created xsi:type="dcterms:W3CDTF">2020-06-19T20:52:49Z</dcterms:created>
  <dcterms:modified xsi:type="dcterms:W3CDTF">2020-11-03T22:24:35Z</dcterms:modified>
</cp:coreProperties>
</file>