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342" r:id="rId3"/>
    <p:sldId id="343" r:id="rId4"/>
    <p:sldId id="340" r:id="rId5"/>
    <p:sldId id="341" r:id="rId6"/>
    <p:sldId id="334" r:id="rId7"/>
    <p:sldId id="335" r:id="rId8"/>
    <p:sldId id="344" r:id="rId9"/>
    <p:sldId id="345" r:id="rId10"/>
    <p:sldId id="346" r:id="rId11"/>
    <p:sldId id="30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809" autoAdjust="0"/>
    <p:restoredTop sz="99630" autoAdjust="0"/>
  </p:normalViewPr>
  <p:slideViewPr>
    <p:cSldViewPr>
      <p:cViewPr varScale="1">
        <p:scale>
          <a:sx n="74" d="100"/>
          <a:sy n="74" d="100"/>
        </p:scale>
        <p:origin x="13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10/25/2020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26" y="-29847"/>
            <a:ext cx="11866650" cy="115251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178192" y="2338991"/>
            <a:ext cx="2753724" cy="2592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487488" y="2203973"/>
            <a:ext cx="78176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ifagor teor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emasining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ba‘zi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tatbiqlari</a:t>
            </a:r>
            <a:endParaRPr lang="en-US" sz="6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24392" y="161690"/>
            <a:ext cx="1571264" cy="769441"/>
          </a:xfrm>
          <a:prstGeom prst="rect">
            <a:avLst/>
          </a:prstGeom>
          <a:solidFill>
            <a:srgbClr val="C00000"/>
          </a:solidFill>
          <a:ln w="57150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014" y="1987802"/>
            <a:ext cx="8640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014" y="4202199"/>
            <a:ext cx="864096" cy="17281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10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10</a:t>
            </a:fld>
            <a:endParaRPr lang="en" sz="1171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10</a:t>
            </a:fld>
            <a:endParaRPr lang="en" sz="1171"/>
          </a:p>
        </p:txBody>
      </p:sp>
      <p:sp>
        <p:nvSpPr>
          <p:cNvPr id="5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10</a:t>
            </a:fld>
            <a:endParaRPr lang="en" sz="1171"/>
          </a:p>
        </p:txBody>
      </p:sp>
      <p:sp>
        <p:nvSpPr>
          <p:cNvPr id="6" name="Прямоугольник 5"/>
          <p:cNvSpPr/>
          <p:nvPr/>
        </p:nvSpPr>
        <p:spPr>
          <a:xfrm>
            <a:off x="200228" y="1394261"/>
            <a:ext cx="9491146" cy="6043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517" dirty="0"/>
              <a:t>Δ ABD </a:t>
            </a:r>
            <a:r>
              <a:rPr lang="en-US" sz="3517" dirty="0" err="1"/>
              <a:t>dan</a:t>
            </a:r>
            <a:r>
              <a:rPr lang="en-US" sz="3517" dirty="0"/>
              <a:t> ,</a:t>
            </a:r>
            <a:endParaRPr lang="ru-RU" sz="3517" dirty="0"/>
          </a:p>
          <a:p>
            <a:r>
              <a:rPr lang="en-US" sz="3517" dirty="0"/>
              <a:t>BD</a:t>
            </a:r>
            <a:r>
              <a:rPr lang="en-US" sz="3517" baseline="30000" dirty="0"/>
              <a:t>2</a:t>
            </a:r>
            <a:r>
              <a:rPr lang="en-US" sz="3517" dirty="0"/>
              <a:t>=AB</a:t>
            </a:r>
            <a:r>
              <a:rPr lang="en-US" sz="3517" baseline="30000" dirty="0"/>
              <a:t>2</a:t>
            </a:r>
            <a:r>
              <a:rPr lang="en-US" sz="3517" dirty="0"/>
              <a:t>–AD</a:t>
            </a:r>
            <a:r>
              <a:rPr lang="en-US" sz="3517" baseline="30000" dirty="0"/>
              <a:t>2</a:t>
            </a:r>
            <a:r>
              <a:rPr lang="en-US" sz="3517" dirty="0"/>
              <a:t>=13</a:t>
            </a:r>
            <a:r>
              <a:rPr lang="en-US" sz="3517" baseline="30000" dirty="0"/>
              <a:t>2</a:t>
            </a:r>
            <a:r>
              <a:rPr lang="en-US" sz="3517" dirty="0"/>
              <a:t> </a:t>
            </a:r>
            <a:r>
              <a:rPr lang="en-US" sz="3517" dirty="0"/>
              <a:t>– 12</a:t>
            </a:r>
            <a:r>
              <a:rPr lang="en-US" sz="3517" baseline="30000" dirty="0"/>
              <a:t>2 </a:t>
            </a:r>
            <a:r>
              <a:rPr lang="en-US" sz="3517" dirty="0"/>
              <a:t>=169 –144 </a:t>
            </a:r>
            <a:r>
              <a:rPr lang="en-US" sz="3517" dirty="0"/>
              <a:t>= </a:t>
            </a:r>
            <a:r>
              <a:rPr lang="en-US" sz="3517" dirty="0"/>
              <a:t>25.</a:t>
            </a:r>
            <a:r>
              <a:rPr lang="en-US" sz="3517" dirty="0"/>
              <a:t> </a:t>
            </a:r>
            <a:r>
              <a:rPr lang="en-US" sz="3517" dirty="0" err="1"/>
              <a:t>Bundan</a:t>
            </a:r>
            <a:r>
              <a:rPr lang="en-US" sz="3517" dirty="0"/>
              <a:t>, </a:t>
            </a:r>
            <a:r>
              <a:rPr lang="en-US" sz="3517" b="1" dirty="0">
                <a:solidFill>
                  <a:srgbClr val="0070C0"/>
                </a:solidFill>
              </a:rPr>
              <a:t>B</a:t>
            </a:r>
            <a:r>
              <a:rPr lang="en-US" sz="3517" b="1" dirty="0">
                <a:solidFill>
                  <a:srgbClr val="0070C0"/>
                </a:solidFill>
              </a:rPr>
              <a:t>D </a:t>
            </a:r>
            <a:r>
              <a:rPr lang="en-US" sz="3517" b="1" dirty="0">
                <a:solidFill>
                  <a:srgbClr val="0070C0"/>
                </a:solidFill>
              </a:rPr>
              <a:t>= 5cm.</a:t>
            </a:r>
            <a:endParaRPr lang="ru-RU" sz="3517" b="1" dirty="0">
              <a:solidFill>
                <a:srgbClr val="0070C0"/>
              </a:solidFill>
            </a:endParaRPr>
          </a:p>
          <a:p>
            <a:r>
              <a:rPr lang="en-US" sz="3517" dirty="0"/>
              <a:t>Δ </a:t>
            </a:r>
            <a:r>
              <a:rPr lang="en-US" sz="3517" dirty="0"/>
              <a:t>ACD </a:t>
            </a:r>
            <a:r>
              <a:rPr lang="en-US" sz="3517" dirty="0" err="1"/>
              <a:t>dan</a:t>
            </a:r>
            <a:r>
              <a:rPr lang="en-US" sz="3517" dirty="0"/>
              <a:t>,</a:t>
            </a:r>
            <a:endParaRPr lang="ru-RU" sz="3517" dirty="0"/>
          </a:p>
          <a:p>
            <a:r>
              <a:rPr lang="en-US" sz="3517" dirty="0"/>
              <a:t>CD</a:t>
            </a:r>
            <a:r>
              <a:rPr lang="en-US" sz="3517" baseline="30000" dirty="0"/>
              <a:t> 2</a:t>
            </a:r>
            <a:r>
              <a:rPr lang="en-US" sz="3517" dirty="0"/>
              <a:t> = </a:t>
            </a:r>
            <a:r>
              <a:rPr lang="en-US" sz="3517" dirty="0"/>
              <a:t>AC</a:t>
            </a:r>
            <a:r>
              <a:rPr lang="en-US" sz="3517" baseline="30000" dirty="0"/>
              <a:t>2</a:t>
            </a:r>
            <a:r>
              <a:rPr lang="en-US" sz="3517" dirty="0"/>
              <a:t> </a:t>
            </a:r>
            <a:r>
              <a:rPr lang="en-US" sz="3517" dirty="0"/>
              <a:t>– </a:t>
            </a:r>
            <a:r>
              <a:rPr lang="en-US" sz="3517" dirty="0"/>
              <a:t>AD</a:t>
            </a:r>
            <a:r>
              <a:rPr lang="en-US" sz="3517" baseline="30000" dirty="0"/>
              <a:t>2</a:t>
            </a:r>
            <a:r>
              <a:rPr lang="en-US" sz="3517" dirty="0"/>
              <a:t> </a:t>
            </a:r>
            <a:r>
              <a:rPr lang="en-US" sz="3517" dirty="0"/>
              <a:t>= 20</a:t>
            </a:r>
            <a:r>
              <a:rPr lang="en-US" sz="3517" baseline="30000" dirty="0"/>
              <a:t>2</a:t>
            </a:r>
            <a:r>
              <a:rPr lang="en-US" sz="3517" dirty="0"/>
              <a:t> – 12</a:t>
            </a:r>
            <a:r>
              <a:rPr lang="en-US" sz="3517" baseline="30000" dirty="0"/>
              <a:t>2</a:t>
            </a:r>
            <a:r>
              <a:rPr lang="en-US" sz="3517" dirty="0"/>
              <a:t> </a:t>
            </a:r>
            <a:r>
              <a:rPr lang="en-US" sz="3517" dirty="0"/>
              <a:t>=</a:t>
            </a:r>
          </a:p>
          <a:p>
            <a:r>
              <a:rPr lang="en-US" sz="3517" dirty="0"/>
              <a:t>=</a:t>
            </a:r>
            <a:r>
              <a:rPr lang="en-US" sz="3517" dirty="0"/>
              <a:t> </a:t>
            </a:r>
            <a:r>
              <a:rPr lang="en-US" sz="3517" dirty="0"/>
              <a:t>400 – 144 = 256. </a:t>
            </a:r>
            <a:endParaRPr lang="ru-RU" sz="3517" dirty="0"/>
          </a:p>
          <a:p>
            <a:r>
              <a:rPr lang="en-US" sz="3517" dirty="0" err="1"/>
              <a:t>Bundan</a:t>
            </a:r>
            <a:r>
              <a:rPr lang="en-US" sz="3517" dirty="0"/>
              <a:t>, </a:t>
            </a:r>
            <a:r>
              <a:rPr lang="en-US" sz="3517" b="1" dirty="0">
                <a:solidFill>
                  <a:srgbClr val="0070C0"/>
                </a:solidFill>
              </a:rPr>
              <a:t>CD = 16 cm.</a:t>
            </a:r>
            <a:endParaRPr lang="ru-RU" sz="3517" b="1" dirty="0">
              <a:solidFill>
                <a:srgbClr val="0070C0"/>
              </a:solidFill>
            </a:endParaRPr>
          </a:p>
          <a:p>
            <a:r>
              <a:rPr lang="en-US" sz="3517" dirty="0"/>
              <a:t>B</a:t>
            </a:r>
            <a:r>
              <a:rPr lang="en-US" sz="3517" dirty="0"/>
              <a:t>C =BD </a:t>
            </a:r>
            <a:r>
              <a:rPr lang="en-US" sz="3517" dirty="0"/>
              <a:t>+ DC =5 + 16= 21 </a:t>
            </a:r>
            <a:r>
              <a:rPr lang="en-US" sz="3517" dirty="0"/>
              <a:t>cm.</a:t>
            </a:r>
          </a:p>
          <a:p>
            <a:r>
              <a:rPr lang="en-US" sz="3517" b="1" i="1" dirty="0" err="1">
                <a:solidFill>
                  <a:srgbClr val="C00000"/>
                </a:solidFill>
              </a:rPr>
              <a:t>Javob</a:t>
            </a:r>
            <a:r>
              <a:rPr lang="en-US" sz="3517" b="1" i="1" dirty="0">
                <a:solidFill>
                  <a:srgbClr val="C00000"/>
                </a:solidFill>
              </a:rPr>
              <a:t>: </a:t>
            </a:r>
            <a:r>
              <a:rPr lang="en-US" sz="3517" b="1" dirty="0">
                <a:solidFill>
                  <a:srgbClr val="C00000"/>
                </a:solidFill>
              </a:rPr>
              <a:t>B</a:t>
            </a:r>
            <a:r>
              <a:rPr lang="en-US" sz="3517" b="1" dirty="0">
                <a:solidFill>
                  <a:srgbClr val="C00000"/>
                </a:solidFill>
              </a:rPr>
              <a:t>D </a:t>
            </a:r>
            <a:r>
              <a:rPr lang="en-US" sz="3517" b="1" dirty="0">
                <a:solidFill>
                  <a:srgbClr val="C00000"/>
                </a:solidFill>
              </a:rPr>
              <a:t>= </a:t>
            </a:r>
            <a:r>
              <a:rPr lang="en-US" sz="3517" b="1" dirty="0">
                <a:solidFill>
                  <a:srgbClr val="C00000"/>
                </a:solidFill>
              </a:rPr>
              <a:t>5cm, </a:t>
            </a:r>
            <a:r>
              <a:rPr lang="en-US" sz="3517" b="1" dirty="0">
                <a:solidFill>
                  <a:srgbClr val="C00000"/>
                </a:solidFill>
              </a:rPr>
              <a:t>CD = 16 </a:t>
            </a:r>
            <a:r>
              <a:rPr lang="en-US" sz="3517" b="1" dirty="0">
                <a:solidFill>
                  <a:srgbClr val="C00000"/>
                </a:solidFill>
              </a:rPr>
              <a:t>cm, </a:t>
            </a:r>
            <a:r>
              <a:rPr lang="en-US" sz="3517" b="1" dirty="0">
                <a:solidFill>
                  <a:srgbClr val="C00000"/>
                </a:solidFill>
              </a:rPr>
              <a:t>B</a:t>
            </a:r>
            <a:r>
              <a:rPr lang="en-US" sz="3517" b="1" dirty="0">
                <a:solidFill>
                  <a:srgbClr val="C00000"/>
                </a:solidFill>
              </a:rPr>
              <a:t>C =</a:t>
            </a:r>
            <a:r>
              <a:rPr lang="en-US" sz="3517" b="1" dirty="0">
                <a:solidFill>
                  <a:srgbClr val="C00000"/>
                </a:solidFill>
              </a:rPr>
              <a:t> 21 cm</a:t>
            </a:r>
            <a:endParaRPr lang="ru-RU" sz="3517" b="1" dirty="0">
              <a:solidFill>
                <a:srgbClr val="C00000"/>
              </a:solidFill>
            </a:endParaRPr>
          </a:p>
          <a:p>
            <a:endParaRPr lang="ru-RU" sz="3517" dirty="0"/>
          </a:p>
          <a:p>
            <a:endParaRPr lang="ru-RU" sz="3517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3716" y="-23262"/>
            <a:ext cx="11917892" cy="13924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 </a:t>
            </a:r>
            <a:r>
              <a:rPr lang="en-US" sz="527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52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27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52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52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46340" y="442981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7925023" y="476092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925024" y="2733025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8980229" y="22498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9191570" y="2716357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7527657" y="464165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1618528" y="4753020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9198175" y="2733025"/>
            <a:ext cx="41562" cy="2049356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050439" y="476098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</p:spTree>
    <p:extLst>
      <p:ext uri="{BB962C8B-B14F-4D97-AF65-F5344CB8AC3E}">
        <p14:creationId xmlns:p14="http://schemas.microsoft.com/office/powerpoint/2010/main" val="3621565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423592" y="2060848"/>
            <a:ext cx="857798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3-, 6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48- bet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1417324" y="4192671"/>
            <a:ext cx="2940844" cy="211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0452" y="-78672"/>
            <a:ext cx="11022907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b, c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05971" y="2888001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84655" y="3219116"/>
            <a:ext cx="3906012" cy="21452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84655" y="1191212"/>
            <a:ext cx="1266546" cy="202790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330778" y="1174544"/>
            <a:ext cx="2659889" cy="206602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2386414" y="1540143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i="1" dirty="0" smtClean="0"/>
              <a:t>b</a:t>
            </a:r>
            <a:endParaRPr lang="ru-RU" sz="2800" i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359598" y="1619232"/>
            <a:ext cx="711146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i="1" dirty="0" smtClean="0"/>
              <a:t>c</a:t>
            </a:r>
            <a:endParaRPr lang="ru-RU" i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357806" y="1191212"/>
            <a:ext cx="41562" cy="204935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1365470" y="3187161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a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14258" y="2243092"/>
                <a:ext cx="6724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58" y="2243092"/>
                <a:ext cx="672427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611037" y="5046078"/>
                <a:ext cx="5141985" cy="71468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2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7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037" y="5046078"/>
                <a:ext cx="5141985" cy="714683"/>
              </a:xfrm>
              <a:prstGeom prst="rect">
                <a:avLst/>
              </a:prstGeom>
              <a:blipFill rotWithShape="0">
                <a:blip r:embed="rId3"/>
                <a:stretch>
                  <a:fillRect b="-85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22423" y="3917464"/>
                <a:ext cx="5178854" cy="71468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23" y="3917464"/>
                <a:ext cx="5178854" cy="714683"/>
              </a:xfrm>
              <a:prstGeom prst="rect">
                <a:avLst/>
              </a:prstGeom>
              <a:blipFill rotWithShape="0">
                <a:blip r:embed="rId4"/>
                <a:stretch>
                  <a:fillRect b="-85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101214" y="3978381"/>
                <a:ext cx="5169236" cy="714683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1214" y="3978381"/>
                <a:ext cx="5169236" cy="714683"/>
              </a:xfrm>
              <a:prstGeom prst="rect">
                <a:avLst/>
              </a:prstGeom>
              <a:blipFill rotWithShape="0">
                <a:blip r:embed="rId5"/>
                <a:stretch>
                  <a:fillRect b="-85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027690" y="4954257"/>
                <a:ext cx="1975995" cy="898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b="1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690" y="4954257"/>
                <a:ext cx="1975995" cy="898323"/>
              </a:xfrm>
              <a:prstGeom prst="rect">
                <a:avLst/>
              </a:prstGeom>
              <a:blipFill rotWithShape="0">
                <a:blip r:embed="rId6"/>
                <a:stretch>
                  <a:fillRect b="-12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>
            <a:off x="5194844" y="1687916"/>
            <a:ext cx="2793718" cy="1482961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4190791" y="3169315"/>
            <a:ext cx="3820846" cy="46676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>
            <a:off x="4205068" y="1191212"/>
            <a:ext cx="1266546" cy="202790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471614" y="1174544"/>
            <a:ext cx="2580930" cy="199477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16"/>
          <p:cNvSpPr txBox="1">
            <a:spLocks noChangeArrowheads="1"/>
          </p:cNvSpPr>
          <p:nvPr/>
        </p:nvSpPr>
        <p:spPr bwMode="auto">
          <a:xfrm>
            <a:off x="6582937" y="1390446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 smtClean="0"/>
              <a:t>b</a:t>
            </a:r>
            <a:endParaRPr lang="ru-RU" sz="2800" i="1" dirty="0"/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4379820" y="1365779"/>
            <a:ext cx="66334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i="1" dirty="0"/>
              <a:t>C</a:t>
            </a:r>
            <a:endParaRPr lang="ru-RU" sz="2400" b="1" i="1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H="1">
            <a:off x="8165507" y="3169315"/>
            <a:ext cx="3835149" cy="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8165508" y="1141412"/>
            <a:ext cx="1266546" cy="202790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9432054" y="1124744"/>
            <a:ext cx="2532192" cy="204457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16"/>
          <p:cNvSpPr txBox="1">
            <a:spLocks noChangeArrowheads="1"/>
          </p:cNvSpPr>
          <p:nvPr/>
        </p:nvSpPr>
        <p:spPr bwMode="auto">
          <a:xfrm>
            <a:off x="10642654" y="1688865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b</a:t>
            </a:r>
            <a:endParaRPr lang="ru-RU" sz="28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flipH="1">
            <a:off x="8201675" y="1390446"/>
            <a:ext cx="1585158" cy="1741682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" name="Text Box 16"/>
          <p:cNvSpPr txBox="1">
            <a:spLocks noChangeArrowheads="1"/>
          </p:cNvSpPr>
          <p:nvPr/>
        </p:nvSpPr>
        <p:spPr bwMode="auto">
          <a:xfrm>
            <a:off x="9758271" y="3041230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dirty="0"/>
              <a:t>a</a:t>
            </a:r>
            <a:endParaRPr lang="ru-RU" sz="28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5756879" y="2530527"/>
            <a:ext cx="4058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a</a:t>
            </a:r>
            <a:endParaRPr lang="ru-RU" sz="3600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8413928" y="1619232"/>
            <a:ext cx="66334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dirty="0"/>
              <a:t>C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649320" y="2029427"/>
                <a:ext cx="6419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9320" y="2029427"/>
                <a:ext cx="641971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9328332" y="1885419"/>
                <a:ext cx="6676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sz="32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332" y="1885419"/>
                <a:ext cx="667619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Прямоугольник 68"/>
          <p:cNvSpPr/>
          <p:nvPr/>
        </p:nvSpPr>
        <p:spPr>
          <a:xfrm rot="1841723">
            <a:off x="5081291" y="1752465"/>
            <a:ext cx="333777" cy="308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 rot="2519283">
            <a:off x="9638684" y="1455048"/>
            <a:ext cx="279629" cy="29830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59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7" grpId="0"/>
      <p:bldP spid="40" grpId="0"/>
      <p:bldP spid="41" grpId="0"/>
      <p:bldP spid="49" grpId="0"/>
      <p:bldP spid="51" grpId="0"/>
      <p:bldP spid="56" grpId="0"/>
      <p:bldP spid="57" grpId="0"/>
      <p:bldP spid="64" grpId="0"/>
      <p:bldP spid="65" grpId="0"/>
      <p:bldP spid="69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3</a:t>
            </a:fld>
            <a:endParaRPr lang="en" sz="1171"/>
          </a:p>
        </p:txBody>
      </p:sp>
      <p:sp>
        <p:nvSpPr>
          <p:cNvPr id="4" name="Прямоугольник 3"/>
          <p:cNvSpPr/>
          <p:nvPr/>
        </p:nvSpPr>
        <p:spPr>
          <a:xfrm>
            <a:off x="0" y="53372"/>
            <a:ext cx="146164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 10 cm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cm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7949484" y="3367973"/>
            <a:ext cx="3798738" cy="17367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949484" y="1357436"/>
            <a:ext cx="1266546" cy="202790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216030" y="1340768"/>
            <a:ext cx="2532192" cy="204457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10482126" y="1687315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i="1" dirty="0" smtClean="0"/>
              <a:t>b</a:t>
            </a:r>
            <a:endParaRPr lang="ru-RU" sz="2800" i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9364726" y="3416116"/>
            <a:ext cx="66334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i="1" dirty="0"/>
              <a:t>C</a:t>
            </a:r>
            <a:endParaRPr lang="ru-RU" sz="2400" i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9222635" y="1357436"/>
            <a:ext cx="41562" cy="204935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8146009" y="1712919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i="1" dirty="0" smtClean="0"/>
              <a:t>a</a:t>
            </a:r>
            <a:endParaRPr lang="ru-RU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09458" y="3358649"/>
                <a:ext cx="4464107" cy="625812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8" y="3358649"/>
                <a:ext cx="4464107" cy="625812"/>
              </a:xfrm>
              <a:prstGeom prst="rect">
                <a:avLst/>
              </a:prstGeom>
              <a:blipFill rotWithShape="0">
                <a:blip r:embed="rId2"/>
                <a:stretch>
                  <a:fillRect b="-6667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091" y="1105261"/>
                <a:ext cx="5327099" cy="1446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10 cm, b= 10 cm, c = 12 cm.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  <m:r>
                      <a:rPr lang="en-US" sz="32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</a:t>
                </a:r>
                <a:endParaRPr lang="ru-RU" sz="3200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91" y="1105261"/>
                <a:ext cx="5327099" cy="1446550"/>
              </a:xfrm>
              <a:prstGeom prst="rect">
                <a:avLst/>
              </a:prstGeom>
              <a:blipFill rotWithShape="0">
                <a:blip r:embed="rId3"/>
                <a:stretch>
                  <a:fillRect l="-2403" t="-4202" r="-1259" b="-12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83471" y="2587555"/>
            <a:ext cx="1663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09458" y="4322367"/>
                <a:ext cx="10690812" cy="625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9,6(cm)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8" y="4322367"/>
                <a:ext cx="10690812" cy="625812"/>
              </a:xfrm>
              <a:prstGeom prst="rect">
                <a:avLst/>
              </a:prstGeom>
              <a:blipFill rotWithShape="0"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888152" y="3278099"/>
                <a:ext cx="2751074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dirty="0" smtClean="0"/>
                  <a:t> = 16</a:t>
                </a:r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152" y="3278099"/>
                <a:ext cx="2751074" cy="712631"/>
              </a:xfrm>
              <a:prstGeom prst="rect">
                <a:avLst/>
              </a:prstGeom>
              <a:blipFill rotWithShape="0">
                <a:blip r:embed="rId5"/>
                <a:stretch>
                  <a:fillRect r="-3104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33251" y="5079704"/>
                <a:ext cx="11451381" cy="624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8(cm)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51" y="5079704"/>
                <a:ext cx="11451381" cy="624082"/>
              </a:xfrm>
              <a:prstGeom prst="rect">
                <a:avLst/>
              </a:prstGeom>
              <a:blipFill rotWithShape="0"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9816" y="6063962"/>
            <a:ext cx="59009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9,6cm, 9,6 cm </a:t>
            </a:r>
            <a:r>
              <a:rPr lang="en-US" sz="32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cm</a:t>
            </a:r>
            <a:endParaRPr lang="ru-RU" sz="3200" b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7949483" y="1712919"/>
            <a:ext cx="1746917" cy="1693873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35" idx="3"/>
          </p:cNvCxnSpPr>
          <p:nvPr/>
        </p:nvCxnSpPr>
        <p:spPr>
          <a:xfrm>
            <a:off x="8857155" y="1974529"/>
            <a:ext cx="2829169" cy="1384120"/>
          </a:xfrm>
          <a:prstGeom prst="line">
            <a:avLst/>
          </a:prstGeom>
          <a:ln w="38100">
            <a:solidFill>
              <a:srgbClr val="5D2884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9850574" y="2197448"/>
                <a:ext cx="4971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74" y="2197448"/>
                <a:ext cx="49718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593484" y="2154021"/>
                <a:ext cx="4955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3484" y="2154021"/>
                <a:ext cx="495584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9226106" y="2786864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6106" y="2786864"/>
                <a:ext cx="477951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79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9807925" y="4439806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64341" y="1866989"/>
            <a:ext cx="6907450" cy="2658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    Agar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2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-17176" y="10678"/>
            <a:ext cx="12209175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925023" y="476092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7925024" y="2022060"/>
            <a:ext cx="1844189" cy="2738869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9568355" y="1599456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9599330" y="4611737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b="1" dirty="0">
              <a:cs typeface="Angsana New" panose="02020603050405020304" pitchFamily="18" charset="-34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754045" y="2022060"/>
            <a:ext cx="1969717" cy="273886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527657" y="4641653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/>
              <a:t>B</a:t>
            </a:r>
            <a:endParaRPr lang="ru-RU" sz="2800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618528" y="4753020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/>
              <a:t>C</a:t>
            </a:r>
            <a:endParaRPr lang="ru-RU" sz="2800" i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9754045" y="2050472"/>
            <a:ext cx="56664" cy="273096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8532611" y="2473239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dirty="0">
              <a:cs typeface="Angsana New" panose="02020603050405020304" pitchFamily="18" charset="-34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0463649" y="2473239"/>
            <a:ext cx="609129" cy="81394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258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46794" y="5962832"/>
            <a:ext cx="2678528" cy="365125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07925" y="4018246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 txBox="1">
                <a:spLocks/>
              </p:cNvSpPr>
              <p:nvPr/>
            </p:nvSpPr>
            <p:spPr>
              <a:xfrm>
                <a:off x="795982" y="1227322"/>
                <a:ext cx="9290076" cy="669330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-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tomonli</a:t>
                </a:r>
                <a:endParaRPr lang="en-US" sz="3517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AB= AC=BC = 12cm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,  AE-?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sz="3126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126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126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AE- </a:t>
                </a:r>
                <a:r>
                  <a:rPr lang="en-US" sz="3126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3126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126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126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BE = CE</a:t>
                </a:r>
                <a:endParaRPr lang="en-US" sz="3126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AE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AC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EC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517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12 cm, </a:t>
                </a: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EC = BC/2 = 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:endParaRPr lang="en-US" sz="3517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126">
                          <a:latin typeface="Cambria Math" panose="02040503050406030204" pitchFamily="18" charset="0"/>
                        </a:rPr>
                        <m:t>AE</m:t>
                      </m:r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3126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3126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144−36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108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=6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126">
                          <a:latin typeface="Cambria Math" panose="02040503050406030204" pitchFamily="18" charset="0"/>
                        </a:rPr>
                        <m:t>cm</m:t>
                      </m:r>
                    </m:oMath>
                  </m:oMathPara>
                </a14:m>
                <a:endParaRPr lang="ru-RU" sz="3126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ru-RU" sz="3908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982" y="1227322"/>
                <a:ext cx="9290076" cy="6693307"/>
              </a:xfrm>
              <a:prstGeom prst="rect">
                <a:avLst/>
              </a:prstGeom>
              <a:blipFill rotWithShape="0">
                <a:blip r:embed="rId2"/>
                <a:stretch>
                  <a:fillRect l="-1969" t="-1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7925023" y="433936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925023" y="1586292"/>
            <a:ext cx="1844189" cy="2738869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9568355" y="1177896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9754045" y="1600499"/>
            <a:ext cx="1969717" cy="273886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599429" y="4196295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 smtClean="0"/>
              <a:t>B</a:t>
            </a:r>
            <a:endParaRPr lang="ru-RU" sz="2345" i="1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1602577" y="434846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9754045" y="1628912"/>
            <a:ext cx="56664" cy="273096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28662" y="2284893"/>
            <a:ext cx="837559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endParaRPr lang="ru-RU" sz="3600" dirty="0">
              <a:cs typeface="Angsana New" panose="02020603050405020304" pitchFamily="18" charset="-34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0516906" y="2166846"/>
            <a:ext cx="1018828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endParaRPr lang="ru-RU" dirty="0">
              <a:cs typeface="Angsana New" panose="02020603050405020304" pitchFamily="18" charset="-34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9568355" y="43587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E</a:t>
            </a:r>
            <a:endParaRPr lang="ru-RU" sz="2345" i="1" dirty="0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0495443" y="379030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6</a:t>
            </a:r>
            <a:endParaRPr lang="ru-RU" sz="2345" dirty="0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8787139" y="379030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6</a:t>
            </a:r>
            <a:endParaRPr lang="ru-RU" sz="2345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96759" y="5793600"/>
                <a:ext cx="3508909" cy="1086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908" b="1" dirty="0">
                    <a:solidFill>
                      <a:srgbClr val="C00000"/>
                    </a:solidFill>
                  </a:rPr>
                  <a:t>Javob</a:t>
                </a:r>
                <a14:m>
                  <m:oMath xmlns:m="http://schemas.openxmlformats.org/officeDocument/2006/math">
                    <m:r>
                      <a:rPr lang="en-US" sz="4298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4298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ad>
                      <m:radPr>
                        <m:degHide m:val="on"/>
                        <m:ctrlPr>
                          <a:rPr lang="ru-RU" sz="429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29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4298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298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𝐜𝐦</m:t>
                    </m:r>
                  </m:oMath>
                </a14:m>
                <a:endParaRPr lang="ru-RU" sz="4298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758" dirty="0"/>
                  <a:t>: </a:t>
                </a:r>
                <a:endParaRPr lang="ru-RU" sz="1758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759" y="5793600"/>
                <a:ext cx="3508909" cy="1086580"/>
              </a:xfrm>
              <a:prstGeom prst="rect">
                <a:avLst/>
              </a:prstGeom>
              <a:blipFill rotWithShape="0">
                <a:blip r:embed="rId3"/>
                <a:stretch>
                  <a:fillRect l="-5913" b="-7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610585" y="188064"/>
            <a:ext cx="11585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Agar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14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277883" y="1635020"/>
            <a:ext cx="8527686" cy="3399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chburchakning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a = 16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, b = 12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= 8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balandli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-23262"/>
            <a:ext cx="11917892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275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527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 flipV="1">
            <a:off x="9923928" y="4714655"/>
            <a:ext cx="1554857" cy="30753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177517" y="2421108"/>
            <a:ext cx="746411" cy="23196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8858969" y="193384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10421701" y="4500233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157979" y="2425804"/>
            <a:ext cx="2297838" cy="231490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9726261" y="468941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1408944" y="4588890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595752" y="3215647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10437407" y="3011142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042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7747" y="74471"/>
            <a:ext cx="56771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∆ABC 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ihtiyoriy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a = 16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= 8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h(AE) -?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45659" y="2448185"/>
            <a:ext cx="189265" cy="18678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9514239" y="2625894"/>
            <a:ext cx="1554857" cy="30753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767828" y="332347"/>
            <a:ext cx="746411" cy="23196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8474917" y="-9939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0012012" y="2411472"/>
            <a:ext cx="711146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ru-RU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748290" y="337043"/>
            <a:ext cx="2297838" cy="2314908"/>
          </a:xfrm>
          <a:prstGeom prst="line">
            <a:avLst/>
          </a:prstGeom>
          <a:ln w="41275"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9316572" y="260065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0999255" y="250012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739287" y="344178"/>
            <a:ext cx="28025" cy="2307774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9186063" y="1126886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ru-RU" sz="2800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0027718" y="922381"/>
            <a:ext cx="711146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3600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8256240" y="1095606"/>
            <a:ext cx="711146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i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endParaRPr lang="ru-RU" i="1" dirty="0">
              <a:solidFill>
                <a:srgbClr val="FF0000"/>
              </a:solidFill>
              <a:cs typeface="Angsana New" panose="02020603050405020304" pitchFamily="18" charset="-34"/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8251271" y="243340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E</a:t>
            </a:r>
            <a:endParaRPr lang="ru-RU" sz="2345" i="1" dirty="0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8909908" y="1974399"/>
            <a:ext cx="366261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x</a:t>
            </a:r>
            <a:endParaRPr lang="ru-RU" sz="3600" i="1" dirty="0">
              <a:solidFill>
                <a:schemeClr val="accent6">
                  <a:lumMod val="50000"/>
                </a:schemeClr>
              </a:solidFill>
              <a:cs typeface="Angsana New" panose="02020603050405020304" pitchFamily="18" charset="-34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8727895" y="2641269"/>
            <a:ext cx="752997" cy="0"/>
          </a:xfrm>
          <a:prstGeom prst="line">
            <a:avLst/>
          </a:prstGeom>
          <a:ln w="412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-797565" y="3289770"/>
                <a:ext cx="11089232" cy="1433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)(16−1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)(16−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565" y="3289770"/>
                <a:ext cx="11089232" cy="14335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67408" y="2019848"/>
                <a:ext cx="3283271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= </a:t>
                </a:r>
                <a:r>
                  <a:rPr lang="en-US" sz="3600" dirty="0" smtClean="0"/>
                  <a:t>18</a:t>
                </a:r>
                <a:endParaRPr lang="ru-RU" sz="36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08" y="2019848"/>
                <a:ext cx="3283271" cy="889924"/>
              </a:xfrm>
              <a:prstGeom prst="rect">
                <a:avLst/>
              </a:prstGeom>
              <a:blipFill rotWithShape="0">
                <a:blip r:embed="rId3"/>
                <a:stretch>
                  <a:fillRect r="-4647" b="-130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24530" y="4575961"/>
                <a:ext cx="3373296" cy="874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18·2·4·8</m:t>
                        </m:r>
                      </m:e>
                    </m:rad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30" y="4575961"/>
                <a:ext cx="3373296" cy="874663"/>
              </a:xfrm>
              <a:prstGeom prst="rect">
                <a:avLst/>
              </a:prstGeom>
              <a:blipFill rotWithShape="0">
                <a:blip r:embed="rId4"/>
                <a:stretch>
                  <a:fillRect l="-5415" b="-13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997826" y="4519161"/>
                <a:ext cx="3773084" cy="1084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3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(6</m:t>
                    </m:r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e>
                    </m:rad>
                  </m:oMath>
                </a14:m>
                <a:r>
                  <a:rPr lang="en-US" sz="3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en-US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𝟏𝟓</m:t>
                            </m:r>
                          </m:e>
                        </m:rad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826" y="4519161"/>
                <a:ext cx="3773084" cy="1084208"/>
              </a:xfrm>
              <a:prstGeom prst="rect">
                <a:avLst/>
              </a:prstGeom>
              <a:blipFill rotWithShape="0">
                <a:blip r:embed="rId5"/>
                <a:stretch>
                  <a:fillRect l="-5008" b="-101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2512" y="5774973"/>
                <a:ext cx="2425216" cy="1162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𝟏𝟓</m:t>
                            </m:r>
                          </m:e>
                        </m:rad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  <a:p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12" y="5774973"/>
                <a:ext cx="2425216" cy="1162754"/>
              </a:xfrm>
              <a:prstGeom prst="rect">
                <a:avLst/>
              </a:prstGeom>
              <a:blipFill rotWithShape="0">
                <a:blip r:embed="rId6"/>
                <a:stretch>
                  <a:fillRect l="-6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12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7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8</a:t>
            </a:fld>
            <a:endParaRPr lang="en" sz="1171"/>
          </a:p>
        </p:txBody>
      </p:sp>
      <p:sp>
        <p:nvSpPr>
          <p:cNvPr id="4" name="Прямоугольник 3"/>
          <p:cNvSpPr/>
          <p:nvPr/>
        </p:nvSpPr>
        <p:spPr>
          <a:xfrm>
            <a:off x="501038" y="1811019"/>
            <a:ext cx="6925695" cy="4299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908" dirty="0"/>
              <a:t>Δ ABC da  AB = 13  cm,  </a:t>
            </a:r>
            <a:r>
              <a:rPr lang="en-US" sz="3908" dirty="0"/>
              <a:t>AC </a:t>
            </a:r>
            <a:r>
              <a:rPr lang="en-US" sz="3908" dirty="0"/>
              <a:t>= 20  cm,  </a:t>
            </a:r>
            <a:r>
              <a:rPr lang="en-US" sz="3908" dirty="0"/>
              <a:t>AD </a:t>
            </a:r>
            <a:r>
              <a:rPr lang="en-US" sz="3908" dirty="0"/>
              <a:t>– </a:t>
            </a:r>
            <a:r>
              <a:rPr lang="en-US" sz="3908" dirty="0" err="1"/>
              <a:t>uchburchakning</a:t>
            </a:r>
            <a:r>
              <a:rPr lang="en-US" sz="3908" dirty="0"/>
              <a:t>  </a:t>
            </a:r>
            <a:r>
              <a:rPr lang="en-US" sz="3908" dirty="0" err="1"/>
              <a:t>balandligi</a:t>
            </a:r>
            <a:r>
              <a:rPr lang="en-US" sz="3908" dirty="0"/>
              <a:t> </a:t>
            </a:r>
            <a:r>
              <a:rPr lang="en-US" sz="3908" dirty="0" err="1"/>
              <a:t>va</a:t>
            </a:r>
            <a:r>
              <a:rPr lang="en-US" sz="3908" dirty="0"/>
              <a:t>  u  12 cm  </a:t>
            </a:r>
            <a:r>
              <a:rPr lang="en-US" sz="3908" dirty="0" err="1"/>
              <a:t>ga</a:t>
            </a:r>
            <a:r>
              <a:rPr lang="en-US" sz="3908" dirty="0"/>
              <a:t>  </a:t>
            </a:r>
            <a:r>
              <a:rPr lang="en-US" sz="3908" dirty="0" err="1"/>
              <a:t>teng</a:t>
            </a:r>
            <a:r>
              <a:rPr lang="en-US" sz="3908" dirty="0"/>
              <a:t>.  AB,  </a:t>
            </a:r>
            <a:r>
              <a:rPr lang="en-US" sz="3908" dirty="0"/>
              <a:t>AC  </a:t>
            </a:r>
            <a:r>
              <a:rPr lang="en-US" sz="3908" dirty="0" err="1"/>
              <a:t>tomonlarning</a:t>
            </a:r>
            <a:r>
              <a:rPr lang="en-US" sz="3908" dirty="0"/>
              <a:t>  </a:t>
            </a:r>
            <a:r>
              <a:rPr lang="en-US" sz="3908" dirty="0"/>
              <a:t>BC  </a:t>
            </a:r>
            <a:r>
              <a:rPr lang="en-US" sz="3908" dirty="0" err="1"/>
              <a:t>tomonga</a:t>
            </a:r>
            <a:r>
              <a:rPr lang="en-US" sz="3908" dirty="0"/>
              <a:t>  </a:t>
            </a:r>
            <a:r>
              <a:rPr lang="en-US" sz="3908" dirty="0" err="1"/>
              <a:t>tushirilgan</a:t>
            </a:r>
            <a:r>
              <a:rPr lang="en-US" sz="3908" dirty="0"/>
              <a:t> </a:t>
            </a:r>
            <a:r>
              <a:rPr lang="en-US" sz="3908" dirty="0" err="1"/>
              <a:t>proyeksiyalari</a:t>
            </a:r>
            <a:r>
              <a:rPr lang="en-US" sz="3908" dirty="0"/>
              <a:t>  </a:t>
            </a:r>
            <a:r>
              <a:rPr lang="en-US" sz="3908" dirty="0" err="1"/>
              <a:t>uzunliklari</a:t>
            </a:r>
            <a:r>
              <a:rPr lang="en-US" sz="3908" dirty="0"/>
              <a:t>  </a:t>
            </a:r>
            <a:r>
              <a:rPr lang="en-US" sz="3908" dirty="0" err="1"/>
              <a:t>va</a:t>
            </a:r>
            <a:r>
              <a:rPr lang="en-US" sz="3908" dirty="0"/>
              <a:t>  </a:t>
            </a:r>
            <a:r>
              <a:rPr lang="en-US" sz="3908" dirty="0"/>
              <a:t>BC  </a:t>
            </a:r>
            <a:r>
              <a:rPr lang="en-US" sz="3908" dirty="0" err="1"/>
              <a:t>tomon</a:t>
            </a:r>
            <a:r>
              <a:rPr lang="en-US" sz="3908" dirty="0"/>
              <a:t>  </a:t>
            </a:r>
            <a:r>
              <a:rPr lang="en-US" sz="3908" dirty="0" err="1"/>
              <a:t>uzunligini</a:t>
            </a:r>
            <a:r>
              <a:rPr lang="en-US" sz="3908" dirty="0"/>
              <a:t>  toping.</a:t>
            </a:r>
            <a:endParaRPr lang="ru-RU" sz="3908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-23262"/>
            <a:ext cx="11917892" cy="13924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52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46340" y="442981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7925023" y="476092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925024" y="2733025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8980229" y="22498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9191570" y="2716357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7527657" y="464165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11618528" y="4753020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9198175" y="2733025"/>
            <a:ext cx="41562" cy="2049356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9050439" y="476098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</p:spTree>
    <p:extLst>
      <p:ext uri="{BB962C8B-B14F-4D97-AF65-F5344CB8AC3E}">
        <p14:creationId xmlns:p14="http://schemas.microsoft.com/office/powerpoint/2010/main" val="3847983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9</a:t>
            </a:fld>
            <a:endParaRPr lang="en" sz="1171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9</a:t>
            </a:fld>
            <a:endParaRPr lang="en" sz="1171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40252" y="1395177"/>
                <a:ext cx="7190760" cy="43620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298" b="1" dirty="0"/>
                  <a:t>Yechish.</a:t>
                </a:r>
                <a:r>
                  <a:rPr lang="en-US" sz="4298" dirty="0"/>
                  <a:t> </a:t>
                </a:r>
              </a:p>
              <a:p>
                <a:r>
                  <a:rPr lang="en-US" sz="3908" dirty="0"/>
                  <a:t>Δ </a:t>
                </a:r>
                <a:r>
                  <a:rPr lang="en-US" sz="3908" dirty="0"/>
                  <a:t>ABD  </a:t>
                </a:r>
                <a:r>
                  <a:rPr lang="en-US" sz="3908" dirty="0" err="1"/>
                  <a:t>va</a:t>
                </a:r>
                <a:r>
                  <a:rPr lang="en-US" sz="3908" dirty="0"/>
                  <a:t>  Δ </a:t>
                </a:r>
                <a:r>
                  <a:rPr lang="en-US" sz="3908" dirty="0"/>
                  <a:t>ACD  </a:t>
                </a:r>
                <a:r>
                  <a:rPr lang="en-US" sz="3908" dirty="0"/>
                  <a:t>–  </a:t>
                </a:r>
                <a:r>
                  <a:rPr lang="en-US" sz="3908" dirty="0" err="1"/>
                  <a:t>to‘g‘ri</a:t>
                </a:r>
                <a:r>
                  <a:rPr lang="en-US" sz="3908" dirty="0"/>
                  <a:t>  </a:t>
                </a:r>
                <a:r>
                  <a:rPr lang="en-US" sz="3908" dirty="0" err="1"/>
                  <a:t>burchakli</a:t>
                </a:r>
                <a:r>
                  <a:rPr lang="en-US" sz="3908" dirty="0"/>
                  <a:t>, </a:t>
                </a:r>
                <a:r>
                  <a:rPr lang="en-US" sz="3908" dirty="0" err="1"/>
                  <a:t>chunki</a:t>
                </a:r>
                <a:r>
                  <a:rPr lang="en-US" sz="3908" dirty="0"/>
                  <a:t> </a:t>
                </a:r>
                <a:endParaRPr lang="en-US" sz="3908" dirty="0"/>
              </a:p>
              <a:p>
                <a14:m>
                  <m:oMath xmlns:m="http://schemas.openxmlformats.org/officeDocument/2006/math">
                    <m:r>
                      <a:rPr lang="en-US" sz="3908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908" dirty="0"/>
                  <a:t>ADB = </a:t>
                </a:r>
                <a14:m>
                  <m:oMath xmlns:m="http://schemas.openxmlformats.org/officeDocument/2006/math">
                    <m:r>
                      <a:rPr lang="en-US" sz="3908" i="1">
                        <a:latin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908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3908" dirty="0"/>
                  <a:t>DC = 90°. AB </a:t>
                </a:r>
                <a:r>
                  <a:rPr lang="en-US" sz="3908" dirty="0" err="1"/>
                  <a:t>va</a:t>
                </a:r>
                <a:r>
                  <a:rPr lang="en-US" sz="3908" dirty="0"/>
                  <a:t> </a:t>
                </a:r>
                <a:r>
                  <a:rPr lang="en-US" sz="3908" dirty="0"/>
                  <a:t>AC  </a:t>
                </a:r>
                <a:r>
                  <a:rPr lang="en-US" sz="3908" dirty="0" err="1"/>
                  <a:t>tomonlarning</a:t>
                </a:r>
                <a:r>
                  <a:rPr lang="en-US" sz="3908" dirty="0"/>
                  <a:t>  </a:t>
                </a:r>
                <a:r>
                  <a:rPr lang="en-US" sz="3908" dirty="0"/>
                  <a:t>BC  </a:t>
                </a:r>
                <a:r>
                  <a:rPr lang="en-US" sz="3908" dirty="0" err="1"/>
                  <a:t>tomondagi</a:t>
                </a:r>
                <a:r>
                  <a:rPr lang="en-US" sz="3908" dirty="0"/>
                  <a:t> </a:t>
                </a:r>
                <a:r>
                  <a:rPr lang="en-US" sz="3908" dirty="0" err="1"/>
                  <a:t>proyeksiyalari</a:t>
                </a:r>
                <a:r>
                  <a:rPr lang="en-US" sz="3908" dirty="0"/>
                  <a:t>  </a:t>
                </a:r>
                <a:r>
                  <a:rPr lang="en-US" sz="3908" dirty="0" err="1"/>
                  <a:t>mos</a:t>
                </a:r>
                <a:r>
                  <a:rPr lang="en-US" sz="3908" dirty="0"/>
                  <a:t>  </a:t>
                </a:r>
                <a:r>
                  <a:rPr lang="en-US" sz="3908" dirty="0" err="1"/>
                  <a:t>ravishda</a:t>
                </a:r>
                <a:r>
                  <a:rPr lang="en-US" sz="3908" dirty="0"/>
                  <a:t>  </a:t>
                </a:r>
                <a:r>
                  <a:rPr lang="en-US" sz="3908" dirty="0"/>
                  <a:t>BD  </a:t>
                </a:r>
                <a:r>
                  <a:rPr lang="en-US" sz="3908" dirty="0" err="1"/>
                  <a:t>va</a:t>
                </a:r>
                <a:r>
                  <a:rPr lang="en-US" sz="3908" dirty="0"/>
                  <a:t>  CD  </a:t>
                </a:r>
                <a:r>
                  <a:rPr lang="en-US" sz="3908" dirty="0" err="1"/>
                  <a:t>kesmalardan</a:t>
                </a:r>
                <a:r>
                  <a:rPr lang="en-US" sz="3908" dirty="0"/>
                  <a:t> </a:t>
                </a:r>
                <a:r>
                  <a:rPr lang="en-US" sz="3908" dirty="0" err="1"/>
                  <a:t>iborat</a:t>
                </a:r>
                <a:r>
                  <a:rPr lang="en-US" sz="3908" dirty="0"/>
                  <a:t>.</a:t>
                </a:r>
                <a:endParaRPr lang="ru-RU" sz="3908" dirty="0"/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52" y="1395177"/>
                <a:ext cx="7190760" cy="4362028"/>
              </a:xfrm>
              <a:prstGeom prst="rect">
                <a:avLst/>
              </a:prstGeom>
              <a:blipFill rotWithShape="0">
                <a:blip r:embed="rId2"/>
                <a:stretch>
                  <a:fillRect l="-3393" t="-2797" b="-4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43716" y="-23262"/>
            <a:ext cx="11917892" cy="13924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 </a:t>
            </a:r>
            <a:r>
              <a:rPr lang="en-US" sz="527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endParaRPr lang="ru-RU" sz="52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46340" y="442981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925023" y="476092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7925024" y="2733025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980229" y="22498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191570" y="2716357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527657" y="464165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618528" y="4753020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9198175" y="2733025"/>
            <a:ext cx="41562" cy="2049356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9050439" y="476098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</p:spTree>
    <p:extLst>
      <p:ext uri="{BB962C8B-B14F-4D97-AF65-F5344CB8AC3E}">
        <p14:creationId xmlns:p14="http://schemas.microsoft.com/office/powerpoint/2010/main" val="2612238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1941</TotalTime>
  <Words>460</Words>
  <Application>Microsoft Office PowerPoint</Application>
  <PresentationFormat>Широкоэкранный</PresentationFormat>
  <Paragraphs>141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Angsana New</vt:lpstr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243</cp:revision>
  <dcterms:created xsi:type="dcterms:W3CDTF">2020-06-19T20:52:49Z</dcterms:created>
  <dcterms:modified xsi:type="dcterms:W3CDTF">2020-10-25T04:12:18Z</dcterms:modified>
</cp:coreProperties>
</file>