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6" r:id="rId1"/>
  </p:sldMasterIdLst>
  <p:notesMasterIdLst>
    <p:notesMasterId r:id="rId10"/>
  </p:notesMasterIdLst>
  <p:sldIdLst>
    <p:sldId id="306" r:id="rId2"/>
    <p:sldId id="330" r:id="rId3"/>
    <p:sldId id="327" r:id="rId4"/>
    <p:sldId id="322" r:id="rId5"/>
    <p:sldId id="331" r:id="rId6"/>
    <p:sldId id="332" r:id="rId7"/>
    <p:sldId id="329" r:id="rId8"/>
    <p:sldId id="305" r:id="rId9"/>
  </p:sldIdLst>
  <p:sldSz cx="12192000" cy="6858000"/>
  <p:notesSz cx="6858000" cy="9144000"/>
  <p:custDataLst>
    <p:tags r:id="rId1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5D28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809" autoAdjust="0"/>
    <p:restoredTop sz="99630" autoAdjust="0"/>
  </p:normalViewPr>
  <p:slideViewPr>
    <p:cSldViewPr>
      <p:cViewPr>
        <p:scale>
          <a:sx n="65" d="100"/>
          <a:sy n="65" d="100"/>
        </p:scale>
        <p:origin x="48" y="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71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1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71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71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72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72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92" tIns="45745" rIns="91492" bIns="45745" numCol="1" anchor="b" anchorCtr="0" compatLnSpc="1">
            <a:prstTxWarp prst="textNoShape">
              <a:avLst/>
            </a:prstTxWarp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77177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38113" y="766763"/>
            <a:ext cx="6823075" cy="38385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1697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10/19/2020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2162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10/19/2020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463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10/19/2020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005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625233" y="3183000"/>
            <a:ext cx="4848800" cy="3012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06" b="1">
                <a:solidFill>
                  <a:srgbClr val="F67031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776242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10/19/2020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379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10/19/2020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909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10/19/2020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9123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10/19/2020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1515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10/19/2020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6151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10/19/2020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2671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10/19/2020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3039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10/19/2020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071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10/19/2020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138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026" y="-29847"/>
            <a:ext cx="11866650" cy="1152516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8" name="object 3"/>
          <p:cNvSpPr txBox="1">
            <a:spLocks/>
          </p:cNvSpPr>
          <p:nvPr/>
        </p:nvSpPr>
        <p:spPr>
          <a:xfrm>
            <a:off x="1789062" y="60788"/>
            <a:ext cx="6678119" cy="1133092"/>
          </a:xfrm>
          <a:prstGeom prst="rect">
            <a:avLst/>
          </a:prstGeom>
        </p:spPr>
        <p:txBody>
          <a:bodyPr spcFirstLastPara="1" vert="horz" wrap="square" lIns="0" tIns="25350" rIns="0" bIns="0" rtlCol="0" anchor="ctr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000" b="1">
                <a:solidFill>
                  <a:srgbClr val="F67031"/>
                </a:solidFill>
              </a:defRPr>
            </a:lvl9pPr>
          </a:lstStyle>
          <a:p>
            <a:pPr marL="22044" algn="ctr">
              <a:lnSpc>
                <a:spcPct val="100000"/>
              </a:lnSpc>
              <a:spcBef>
                <a:spcPts val="198"/>
              </a:spcBef>
            </a:pPr>
            <a:r>
              <a:rPr lang="en-US" sz="7034" dirty="0" smtClean="0">
                <a:solidFill>
                  <a:schemeClr val="bg1"/>
                </a:solidFill>
                <a:effectLst>
                  <a:outerShdw blurRad="25400" dist="12700" dir="2700000" sx="101000" sy="101000" algn="tl" rotWithShape="0">
                    <a:schemeClr val="bg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GEOMETRIYA</a:t>
            </a:r>
            <a:endParaRPr lang="en-US" sz="7034" dirty="0">
              <a:solidFill>
                <a:schemeClr val="bg1"/>
              </a:solidFill>
              <a:effectLst>
                <a:outerShdw blurRad="25400" dist="12700" dir="2700000" sx="101000" sy="101000" algn="tl" rotWithShape="0">
                  <a:schemeClr val="bg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9178192" y="2338991"/>
            <a:ext cx="2753724" cy="259228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2450"/>
          </a:p>
        </p:txBody>
      </p:sp>
      <p:sp>
        <p:nvSpPr>
          <p:cNvPr id="16" name="TextBox 15"/>
          <p:cNvSpPr txBox="1"/>
          <p:nvPr/>
        </p:nvSpPr>
        <p:spPr>
          <a:xfrm>
            <a:off x="1487488" y="2203973"/>
            <a:ext cx="7817615" cy="28409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it-IT" sz="6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it-IT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ifagor teoremasi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teskari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</a:t>
            </a:r>
            <a:endParaRPr lang="en-US" sz="5861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9624392" y="161690"/>
            <a:ext cx="1571264" cy="769441"/>
          </a:xfrm>
          <a:prstGeom prst="rect">
            <a:avLst/>
          </a:prstGeom>
          <a:solidFill>
            <a:srgbClr val="C00000"/>
          </a:solidFill>
          <a:ln w="57150"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en-US" sz="44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4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sinf</a:t>
            </a:r>
            <a:endParaRPr lang="ru-RU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014" y="1987802"/>
            <a:ext cx="864096" cy="17281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395014" y="4202199"/>
            <a:ext cx="864096" cy="1728192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37515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450959" y="3875396"/>
            <a:ext cx="355573" cy="301335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3" name="Прямоугольник 2"/>
          <p:cNvSpPr/>
          <p:nvPr/>
        </p:nvSpPr>
        <p:spPr>
          <a:xfrm>
            <a:off x="603960" y="1492970"/>
            <a:ext cx="1118067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32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gipotenuzasining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ru-RU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katetlari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kvadratlarining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0" y="-23262"/>
            <a:ext cx="12192000" cy="123484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Pifagor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teoremasi</a:t>
            </a:r>
            <a:endParaRPr lang="ru-RU" sz="4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6" name="Text Box 16"/>
          <p:cNvSpPr txBox="1">
            <a:spLocks noChangeArrowheads="1"/>
          </p:cNvSpPr>
          <p:nvPr/>
        </p:nvSpPr>
        <p:spPr bwMode="auto">
          <a:xfrm>
            <a:off x="61055" y="3850261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dirty="0">
                <a:solidFill>
                  <a:srgbClr val="002060"/>
                </a:solidFill>
              </a:rPr>
              <a:t>b</a:t>
            </a:r>
            <a:endParaRPr lang="ru-RU" sz="2345" dirty="0">
              <a:solidFill>
                <a:srgbClr val="002060"/>
              </a:solidFill>
            </a:endParaRPr>
          </a:p>
        </p:txBody>
      </p:sp>
      <p:sp>
        <p:nvSpPr>
          <p:cNvPr id="57" name="Text Box 16"/>
          <p:cNvSpPr txBox="1">
            <a:spLocks noChangeArrowheads="1"/>
          </p:cNvSpPr>
          <p:nvPr/>
        </p:nvSpPr>
        <p:spPr bwMode="auto">
          <a:xfrm>
            <a:off x="1045052" y="5432414"/>
            <a:ext cx="711146" cy="51115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735" b="1" dirty="0">
                <a:solidFill>
                  <a:srgbClr val="002060"/>
                </a:solidFill>
                <a:cs typeface="Arial" panose="020B0604020202020204" pitchFamily="34" charset="0"/>
              </a:rPr>
              <a:t>a</a:t>
            </a:r>
            <a:endParaRPr lang="ru-RU" sz="2735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sp>
        <p:nvSpPr>
          <p:cNvPr id="34" name="Text Box 16"/>
          <p:cNvSpPr txBox="1">
            <a:spLocks noChangeArrowheads="1"/>
          </p:cNvSpPr>
          <p:nvPr/>
        </p:nvSpPr>
        <p:spPr bwMode="auto">
          <a:xfrm>
            <a:off x="1411708" y="3790126"/>
            <a:ext cx="711146" cy="51115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735" b="1" dirty="0">
                <a:solidFill>
                  <a:srgbClr val="002060"/>
                </a:solidFill>
              </a:rPr>
              <a:t>c</a:t>
            </a:r>
            <a:endParaRPr lang="ru-RU" sz="2735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80366" y="2902296"/>
            <a:ext cx="3081546" cy="806191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4298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4298" b="1" baseline="30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298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a</a:t>
            </a:r>
            <a:r>
              <a:rPr lang="en-US" sz="4298" b="1" baseline="30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4298" b="1" baseline="30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98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b</a:t>
            </a:r>
            <a:r>
              <a:rPr lang="en-US" sz="4298" b="1" baseline="30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4298" b="1" baseline="30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4298" b="1" baseline="30000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7683684" y="2902296"/>
                <a:ext cx="2398670" cy="8168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782"/>
                  </a:spcAft>
                </a:pPr>
                <a:r>
                  <a:rPr lang="en-US" sz="4400" dirty="0">
                    <a:solidFill>
                      <a:srgbClr val="C00000"/>
                    </a:solidFill>
                    <a:cs typeface="Arial" panose="020B0604020202020204" pitchFamily="34" charset="0"/>
                  </a:rPr>
                  <a:t>c</a:t>
                </a:r>
                <a:r>
                  <a:rPr lang="en-US" sz="3600" dirty="0" smtClean="0">
                    <a:solidFill>
                      <a:srgbClr val="C00000"/>
                    </a:solidFill>
                    <a:cs typeface="Arial" panose="020B0604020202020204" pitchFamily="34" charset="0"/>
                  </a:rPr>
                  <a:t>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600" i="1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a</m:t>
                        </m:r>
                        <m:r>
                          <m:rPr>
                            <m:nor/>
                          </m:rPr>
                          <a:rPr lang="en-US" sz="3600" baseline="30000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2 </m:t>
                        </m:r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 </m:t>
                        </m:r>
                        <m:r>
                          <m:rPr>
                            <m:nor/>
                          </m:rPr>
                          <a:rPr lang="en-US" sz="3600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b</m:t>
                        </m:r>
                        <m:r>
                          <m:rPr>
                            <m:nor/>
                          </m:rPr>
                          <a:rPr lang="en-US" sz="3600" baseline="30000" dirty="0">
                            <a:solidFill>
                              <a:srgbClr val="C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rad>
                  </m:oMath>
                </a14:m>
                <a:endParaRPr lang="en-US" sz="4689" baseline="30000" dirty="0"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3684" y="2902296"/>
                <a:ext cx="2398670" cy="816827"/>
              </a:xfrm>
              <a:prstGeom prst="rect">
                <a:avLst/>
              </a:prstGeom>
              <a:blipFill rotWithShape="0">
                <a:blip r:embed="rId2"/>
                <a:stretch>
                  <a:fillRect l="-10152" t="-13433" b="-3059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6960096" y="4026063"/>
                <a:ext cx="2548839" cy="7955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>
                    <a:solidFill>
                      <a:srgbClr val="7030A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6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36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US" sz="3600">
                                <a:solidFill>
                                  <a:srgbClr val="7030A0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c</m:t>
                            </m:r>
                          </m:e>
                          <m:sup>
                            <m:r>
                              <a:rPr lang="en-US" sz="3600" b="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600" b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600" b="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𝑏</m:t>
                        </m:r>
                        <m:r>
                          <a:rPr lang="en-US" sz="3600" b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²</m:t>
                        </m:r>
                      </m:e>
                    </m:rad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096" y="4026063"/>
                <a:ext cx="2548839" cy="795539"/>
              </a:xfrm>
              <a:prstGeom prst="rect">
                <a:avLst/>
              </a:prstGeom>
              <a:blipFill rotWithShape="0">
                <a:blip r:embed="rId3"/>
                <a:stretch>
                  <a:fillRect l="-7416" b="-274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Прямоугольник 6"/>
              <p:cNvSpPr/>
              <p:nvPr/>
            </p:nvSpPr>
            <p:spPr>
              <a:xfrm>
                <a:off x="6415481" y="5278790"/>
                <a:ext cx="2547236" cy="7955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600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60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360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US" sz="3600">
                                <a:solidFill>
                                  <a:srgbClr val="002060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c</m:t>
                            </m:r>
                          </m:e>
                          <m:sup>
                            <m:r>
                              <a:rPr lang="en-US" sz="3600" b="0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3600" b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m:rPr>
                            <m:sty m:val="p"/>
                          </m:rPr>
                          <a:rPr lang="en-US" sz="3600" b="0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a</m:t>
                        </m:r>
                        <m:r>
                          <a:rPr lang="en-US" sz="3600" b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²</m:t>
                        </m:r>
                      </m:e>
                    </m:rad>
                  </m:oMath>
                </a14:m>
                <a:endParaRPr lang="ru-RU" sz="1758" dirty="0"/>
              </a:p>
            </p:txBody>
          </p:sp>
        </mc:Choice>
        <mc:Fallback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15481" y="5278790"/>
                <a:ext cx="2547236" cy="795539"/>
              </a:xfrm>
              <a:prstGeom prst="rect">
                <a:avLst/>
              </a:prstGeom>
              <a:blipFill rotWithShape="0">
                <a:blip r:embed="rId4"/>
                <a:stretch>
                  <a:fillRect l="-7177" b="-2692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2966498" y="5389727"/>
            <a:ext cx="2985113" cy="764184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n-US" sz="4400" b="1" baseline="30000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4400" b="1" baseline="30000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4400" b="1" baseline="30000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a</a:t>
            </a:r>
            <a:r>
              <a:rPr lang="en-US" sz="4400" b="1" baseline="30000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4400" b="1" baseline="30000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4400" b="1" baseline="30000" dirty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430368" y="4108801"/>
            <a:ext cx="2985113" cy="764184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sz="4400" b="1" baseline="300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c</a:t>
            </a:r>
            <a:r>
              <a:rPr lang="en-US" sz="4400" b="1" baseline="30000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4400" b="1" baseline="30000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 </a:t>
            </a:r>
            <a:r>
              <a:rPr lang="en-US" sz="4400" b="1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</a:t>
            </a:r>
            <a:r>
              <a:rPr lang="en-US" sz="4400" b="1" baseline="300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4400" b="1" baseline="30000" dirty="0" smtClean="0">
                <a:solidFill>
                  <a:srgbClr val="7030A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4400" b="1" baseline="30000" dirty="0">
              <a:solidFill>
                <a:srgbClr val="7030A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ый треугольник 12"/>
          <p:cNvSpPr/>
          <p:nvPr/>
        </p:nvSpPr>
        <p:spPr>
          <a:xfrm>
            <a:off x="441992" y="2805491"/>
            <a:ext cx="1917267" cy="2606621"/>
          </a:xfrm>
          <a:prstGeom prst="rtTriangle">
            <a:avLst/>
          </a:prstGeom>
          <a:solidFill>
            <a:srgbClr val="FFFF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9748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3" grpId="0"/>
      <p:bldP spid="56" grpId="0"/>
      <p:bldP spid="57" grpId="0"/>
      <p:bldP spid="34" grpId="0"/>
      <p:bldP spid="14" grpId="0" animBg="1"/>
      <p:bldP spid="2" grpId="0"/>
      <p:bldP spid="6" grpId="0"/>
      <p:bldP spid="7" grpId="0"/>
      <p:bldP spid="8" grpId="0" animBg="1"/>
      <p:bldP spid="9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126507" y="3665141"/>
            <a:ext cx="355573" cy="301335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3" name="Прямоугольник 2"/>
          <p:cNvSpPr/>
          <p:nvPr/>
        </p:nvSpPr>
        <p:spPr>
          <a:xfrm>
            <a:off x="228559" y="87343"/>
            <a:ext cx="118441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Agar, a =1,5;  c =1,7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katetni</a:t>
            </a:r>
            <a:r>
              <a:rPr lang="en-US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 </a:t>
            </a:r>
            <a:endParaRPr lang="en-US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H="1">
            <a:off x="1132915" y="3970963"/>
            <a:ext cx="3835149" cy="1"/>
          </a:xfrm>
          <a:prstGeom prst="line">
            <a:avLst/>
          </a:prstGeom>
          <a:ln w="41275">
            <a:solidFill>
              <a:schemeClr val="accent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1122118" y="1196752"/>
            <a:ext cx="10797" cy="2755540"/>
          </a:xfrm>
          <a:prstGeom prst="line">
            <a:avLst/>
          </a:prstGeom>
          <a:ln w="41275">
            <a:solidFill>
              <a:schemeClr val="accent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 Box 16"/>
          <p:cNvSpPr txBox="1">
            <a:spLocks noChangeArrowheads="1"/>
          </p:cNvSpPr>
          <p:nvPr/>
        </p:nvSpPr>
        <p:spPr bwMode="auto">
          <a:xfrm>
            <a:off x="679279" y="2081907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dirty="0">
                <a:solidFill>
                  <a:srgbClr val="002060"/>
                </a:solidFill>
              </a:rPr>
              <a:t>b</a:t>
            </a:r>
            <a:endParaRPr lang="ru-RU" sz="2345" dirty="0">
              <a:solidFill>
                <a:srgbClr val="002060"/>
              </a:solidFill>
            </a:endParaRPr>
          </a:p>
        </p:txBody>
      </p:sp>
      <p:sp>
        <p:nvSpPr>
          <p:cNvPr id="57" name="Text Box 16"/>
          <p:cNvSpPr txBox="1">
            <a:spLocks noChangeArrowheads="1"/>
          </p:cNvSpPr>
          <p:nvPr/>
        </p:nvSpPr>
        <p:spPr bwMode="auto">
          <a:xfrm>
            <a:off x="2387459" y="3501211"/>
            <a:ext cx="711146" cy="51115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735" b="1" dirty="0">
                <a:solidFill>
                  <a:srgbClr val="002060"/>
                </a:solidFill>
                <a:cs typeface="Arial" panose="020B0604020202020204" pitchFamily="34" charset="0"/>
              </a:rPr>
              <a:t>a</a:t>
            </a:r>
            <a:endParaRPr lang="ru-RU" sz="2735" dirty="0">
              <a:solidFill>
                <a:srgbClr val="002060"/>
              </a:solidFill>
              <a:cs typeface="Arial" panose="020B0604020202020204" pitchFamily="34" charset="0"/>
            </a:endParaRPr>
          </a:p>
        </p:txBody>
      </p:sp>
      <p:cxnSp>
        <p:nvCxnSpPr>
          <p:cNvPr id="27" name="Прямая соединительная линия 26"/>
          <p:cNvCxnSpPr/>
          <p:nvPr/>
        </p:nvCxnSpPr>
        <p:spPr>
          <a:xfrm>
            <a:off x="1109978" y="1214841"/>
            <a:ext cx="3858086" cy="2729903"/>
          </a:xfrm>
          <a:prstGeom prst="line">
            <a:avLst/>
          </a:prstGeom>
          <a:ln w="41275">
            <a:solidFill>
              <a:schemeClr val="accent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Box 16"/>
          <p:cNvSpPr txBox="1">
            <a:spLocks noChangeArrowheads="1"/>
          </p:cNvSpPr>
          <p:nvPr/>
        </p:nvSpPr>
        <p:spPr bwMode="auto">
          <a:xfrm>
            <a:off x="3004617" y="2146031"/>
            <a:ext cx="711146" cy="511151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735" b="1" dirty="0">
                <a:solidFill>
                  <a:srgbClr val="002060"/>
                </a:solidFill>
              </a:rPr>
              <a:t>c</a:t>
            </a:r>
            <a:endParaRPr lang="ru-RU" sz="2735" dirty="0">
              <a:solidFill>
                <a:srgbClr val="002060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563664" y="3226438"/>
            <a:ext cx="3081546" cy="580993"/>
          </a:xfrm>
          <a:prstGeom prst="rect">
            <a:avLst/>
          </a:prstGeom>
          <a:ln w="2857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3200" b="1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a</a:t>
            </a:r>
            <a:r>
              <a:rPr lang="en-US" sz="3200" b="1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3200" b="1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b</a:t>
            </a:r>
            <a:r>
              <a:rPr lang="en-US" sz="3200" b="1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3200" b="1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3200" b="1" baseline="30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5629108" y="3807431"/>
                <a:ext cx="2513060" cy="7173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b="1" dirty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3200" b="1" dirty="0" smtClean="0">
                    <a:solidFill>
                      <a:srgbClr val="00206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b="1" i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3200" b="1" i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m:rPr>
                                <m:nor/>
                              </m:rPr>
                              <a:rPr lang="en-US" sz="3200" b="1">
                                <a:solidFill>
                                  <a:srgbClr val="002060"/>
                                </a:solidFill>
                                <a:latin typeface="Arial" panose="020B0604020202020204" pitchFamily="34" charset="0"/>
                                <a:cs typeface="Arial" panose="020B0604020202020204" pitchFamily="34" charset="0"/>
                              </a:rPr>
                              <m:t>c</m:t>
                            </m:r>
                          </m:e>
                          <m:sup>
                            <m:r>
                              <a:rPr lang="en-US" sz="3200" b="1">
                                <a:solidFill>
                                  <a:srgbClr val="002060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32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2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𝐚</m:t>
                        </m:r>
                        <m:r>
                          <a:rPr lang="en-US" sz="3200" b="1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²</m:t>
                        </m:r>
                      </m:e>
                    </m:rad>
                  </m:oMath>
                </a14:m>
                <a:endParaRPr lang="ru-RU" sz="1758" b="1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29108" y="3807431"/>
                <a:ext cx="2513060" cy="717376"/>
              </a:xfrm>
              <a:prstGeom prst="rect">
                <a:avLst/>
              </a:prstGeom>
              <a:blipFill rotWithShape="0">
                <a:blip r:embed="rId2"/>
                <a:stretch>
                  <a:fillRect l="-6053" b="-256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Прямоугольник 7"/>
          <p:cNvSpPr/>
          <p:nvPr/>
        </p:nvSpPr>
        <p:spPr>
          <a:xfrm>
            <a:off x="5408809" y="1348103"/>
            <a:ext cx="6096000" cy="187833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err="1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1,5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 = 1,7;</a:t>
            </a:r>
            <a:endParaRPr lang="en-US" sz="32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3200" b="1" dirty="0" smtClean="0">
                <a:solidFill>
                  <a:srgbClr val="5D288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b </a:t>
            </a:r>
            <a:r>
              <a:rPr lang="en-US" sz="3200" b="1" dirty="0">
                <a:solidFill>
                  <a:srgbClr val="5D288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-?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679279" y="4413073"/>
                <a:ext cx="9073008" cy="19895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782"/>
                  </a:spcAft>
                </a:pPr>
                <a:r>
                  <a:rPr lang="en-US" sz="3200" b="1" dirty="0" smtClean="0">
                    <a:solidFill>
                      <a:srgbClr val="0070C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Yechish:</a:t>
                </a:r>
              </a:p>
              <a:p>
                <a:pPr>
                  <a:lnSpc>
                    <a:spcPct val="107000"/>
                  </a:lnSpc>
                  <a:spcAft>
                    <a:spcPts val="782"/>
                  </a:spcAft>
                </a:pPr>
                <a:r>
                  <a:rPr lang="en-US" sz="3200" dirty="0" smtClean="0">
                    <a:solidFill>
                      <a:srgbClr val="00000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3200" dirty="0" smtClean="0">
                    <a:solidFill>
                      <a:srgbClr val="00000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=</a:t>
                </a:r>
                <a:r>
                  <a:rPr lang="en-US" sz="3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US" sz="3200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1,7</m:t>
                        </m:r>
                        <m:r>
                          <m:rPr>
                            <m:nor/>
                          </m:rPr>
                          <a:rPr lang="en-US" sz="3200" baseline="300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2 </m:t>
                        </m:r>
                        <m:r>
                          <m:rPr>
                            <m:nor/>
                          </m:rPr>
                          <a:rPr lang="en-US" sz="32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200" b="0" i="0" dirty="0" smtClean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 </m:t>
                        </m:r>
                        <m:r>
                          <m:rPr>
                            <m:nor/>
                          </m:rPr>
                          <a:rPr lang="en-US" sz="32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n-US" sz="3200" b="0" i="0" dirty="0" smtClean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,5</m:t>
                        </m:r>
                        <m:r>
                          <m:rPr>
                            <m:nor/>
                          </m:rPr>
                          <a:rPr lang="en-US" sz="3200" baseline="300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sz="3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US" sz="320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sz="3200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,89</m:t>
                        </m:r>
                        <m:r>
                          <m:rPr>
                            <m:nor/>
                          </m:rPr>
                          <a:rPr lang="en-US" sz="3200" baseline="300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2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3200" b="0" i="0" dirty="0" smtClean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2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2,25</m:t>
                        </m:r>
                      </m:e>
                    </m:rad>
                  </m:oMath>
                </a14:m>
                <a:r>
                  <a:rPr lang="en-US" sz="3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US" sz="3200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0,64</m:t>
                        </m:r>
                        <m:r>
                          <m:rPr>
                            <m:nor/>
                          </m:rPr>
                          <a:rPr lang="en-US" sz="3200" baseline="300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rad>
                  </m:oMath>
                </a14:m>
                <a:r>
                  <a:rPr lang="en-US" sz="32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 </a:t>
                </a:r>
                <a:r>
                  <a:rPr lang="en-US" sz="3200" b="1" dirty="0" smtClean="0">
                    <a:solidFill>
                      <a:srgbClr val="5D2884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0,8</a:t>
                </a:r>
                <a:r>
                  <a:rPr lang="en-US" sz="32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;</a:t>
                </a:r>
                <a:endParaRPr lang="en-US" sz="3200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782"/>
                  </a:spcAft>
                </a:pPr>
                <a:r>
                  <a:rPr lang="en-US" sz="3200" b="1" dirty="0" err="1" smtClean="0">
                    <a:solidFill>
                      <a:srgbClr val="5D2884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200" b="1" dirty="0" smtClean="0">
                    <a:solidFill>
                      <a:srgbClr val="5D2884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0,8</a:t>
                </a:r>
                <a:endParaRPr lang="en-US" sz="3200" b="1" dirty="0">
                  <a:solidFill>
                    <a:srgbClr val="5D2884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9279" y="4413073"/>
                <a:ext cx="9073008" cy="1989519"/>
              </a:xfrm>
              <a:prstGeom prst="rect">
                <a:avLst/>
              </a:prstGeom>
              <a:blipFill rotWithShape="0">
                <a:blip r:embed="rId3"/>
                <a:stretch>
                  <a:fillRect l="-1679" t="-4294" b="-73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4098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8472264" y="2129516"/>
            <a:ext cx="3081546" cy="806191"/>
          </a:xfrm>
          <a:prstGeom prst="rect">
            <a:avLst/>
          </a:prstGeom>
          <a:ln w="28575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4298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</a:t>
            </a:r>
            <a:r>
              <a:rPr lang="en-US" sz="4298" b="1" baseline="30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4298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= a</a:t>
            </a:r>
            <a:r>
              <a:rPr lang="en-US" sz="4298" b="1" baseline="30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4298" b="1" baseline="30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4298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b</a:t>
            </a:r>
            <a:r>
              <a:rPr lang="en-US" sz="4298" b="1" baseline="30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4298" b="1" baseline="30000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4298" b="1" baseline="30000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782821" y="5408463"/>
            <a:ext cx="3422695" cy="12488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3200" dirty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</a:t>
            </a:r>
            <a:r>
              <a:rPr lang="en-US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11</a:t>
            </a:r>
            <a:r>
              <a:rPr lang="en-US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12</a:t>
            </a:r>
            <a:r>
              <a:rPr lang="en-US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</a:p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225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≠ 121 +144</a:t>
            </a:r>
            <a:r>
              <a:rPr lang="ru-RU" sz="3200" b="1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3200" b="1" baseline="30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0" y="0"/>
            <a:ext cx="12192000" cy="980728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1141" y="1024850"/>
            <a:ext cx="72218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Pifagor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uchliklarini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39416" y="2095944"/>
            <a:ext cx="23693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1)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 11, 12;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885005" y="3118951"/>
            <a:ext cx="22781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6,  8, 10;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680527" y="2036078"/>
            <a:ext cx="239200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5, 12, 13;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4737854" y="3098973"/>
            <a:ext cx="25969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en-US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11, 12, 15;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768033" y="4239064"/>
            <a:ext cx="3255831" cy="1702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3) 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13</a:t>
            </a:r>
            <a:r>
              <a:rPr lang="en-US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3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+ 12</a:t>
            </a:r>
            <a:r>
              <a:rPr lang="en-US" sz="3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</a:p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3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169 = 25 + 144</a:t>
            </a:r>
            <a:r>
              <a:rPr lang="ru-RU" sz="3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3200" baseline="30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3200" baseline="30000" dirty="0">
              <a:solidFill>
                <a:srgbClr val="0070C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16302" y="5367724"/>
            <a:ext cx="2916006" cy="10731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2) 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10</a:t>
            </a:r>
            <a:r>
              <a:rPr lang="en-US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</a:t>
            </a:r>
            <a:r>
              <a:rPr lang="en-US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+ 8</a:t>
            </a:r>
            <a:r>
              <a:rPr lang="en-US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3200" baseline="30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3200" baseline="300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100 = 36 + 64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216302" y="4202294"/>
            <a:ext cx="3422695" cy="10731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3200" dirty="0" smtClean="0">
                <a:solidFill>
                  <a:srgbClr val="0070C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1) 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12</a:t>
            </a:r>
            <a:r>
              <a:rPr lang="en-US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5</a:t>
            </a:r>
            <a:r>
              <a:rPr lang="en-US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11</a:t>
            </a:r>
            <a:r>
              <a:rPr lang="en-US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</a:p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144 ≠ 25 +121</a:t>
            </a:r>
            <a:r>
              <a:rPr lang="ru-RU" sz="3200" b="1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3200" b="1" baseline="30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93323" y="2970840"/>
            <a:ext cx="91563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>
                <a:solidFill>
                  <a:srgbClr val="00B050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√</a:t>
            </a:r>
            <a:endParaRPr lang="ru-RU" sz="6000" dirty="0">
              <a:solidFill>
                <a:srgbClr val="00B05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3867186" y="1886472"/>
            <a:ext cx="91563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>
                <a:solidFill>
                  <a:srgbClr val="00B050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Arial" panose="020B0604020202020204" pitchFamily="34" charset="0"/>
              </a:rPr>
              <a:t>√</a:t>
            </a:r>
            <a:endParaRPr lang="ru-RU" sz="6000" dirty="0">
              <a:solidFill>
                <a:srgbClr val="00B05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80383" y="1854004"/>
            <a:ext cx="49084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 smtClean="0">
                <a:solidFill>
                  <a:srgbClr val="00B050"/>
                </a:solidFill>
                <a:latin typeface="Berlin Sans FB" panose="020E0602020502020306" pitchFamily="34" charset="0"/>
                <a:cs typeface="Arial" panose="020B0604020202020204" pitchFamily="34" charset="0"/>
              </a:rPr>
              <a:t>?</a:t>
            </a:r>
            <a:endParaRPr lang="ru-RU" sz="6000" dirty="0">
              <a:solidFill>
                <a:srgbClr val="00B05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4119808" y="2869667"/>
            <a:ext cx="49084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6000" dirty="0" smtClean="0">
                <a:solidFill>
                  <a:srgbClr val="00B050"/>
                </a:solidFill>
                <a:latin typeface="Berlin Sans FB" panose="020E0602020502020306" pitchFamily="34" charset="0"/>
                <a:cs typeface="Arial" panose="020B0604020202020204" pitchFamily="34" charset="0"/>
              </a:rPr>
              <a:t>?</a:t>
            </a:r>
            <a:endParaRPr lang="ru-RU" sz="6000" dirty="0">
              <a:solidFill>
                <a:srgbClr val="00B050"/>
              </a:solidFill>
              <a:latin typeface="Bahnschrift Light SemiCondensed" panose="020B0502040204020203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9456687" y="4293971"/>
            <a:ext cx="148790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&gt; b</a:t>
            </a:r>
            <a:endParaRPr lang="ru-RU" sz="4400" b="1" dirty="0">
              <a:solidFill>
                <a:srgbClr val="C00000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9471916" y="3524530"/>
            <a:ext cx="145745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4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&gt; a</a:t>
            </a:r>
            <a:endParaRPr lang="ru-RU" sz="44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8241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/>
      <p:bldP spid="35" grpId="0"/>
      <p:bldP spid="36" grpId="0"/>
      <p:bldP spid="37" grpId="0"/>
      <p:bldP spid="20" grpId="0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367985" y="3875396"/>
            <a:ext cx="355573" cy="301335"/>
          </a:xfrm>
          <a:prstGeom prst="rect">
            <a:avLst/>
          </a:prstGeom>
          <a:ln w="2857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sp>
        <p:nvSpPr>
          <p:cNvPr id="3" name="Прямоугольник 2"/>
          <p:cNvSpPr/>
          <p:nvPr/>
        </p:nvSpPr>
        <p:spPr>
          <a:xfrm>
            <a:off x="2070165" y="1155609"/>
            <a:ext cx="9776333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Agar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gipotenuzasining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ru-RU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katetlari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kvadratlarining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yig‘indisiga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u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1"/>
            <a:ext cx="12192000" cy="1067722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5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1211093" y="217741"/>
            <a:ext cx="10267691" cy="910466"/>
          </a:xfrm>
          <a:prstGeom prst="rect">
            <a:avLst/>
          </a:prstGeom>
        </p:spPr>
        <p:txBody>
          <a:bodyPr spcFirstLastPara="1" vert="horz" wrap="square" lIns="89316" tIns="89316" rIns="89316" bIns="89316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Pifagor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teoremasiga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teskari</a:t>
            </a:r>
            <a:r>
              <a:rPr lang="en-US" sz="40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teorema</a:t>
            </a:r>
            <a:endParaRPr lang="ru-RU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5" name="Text Box 16"/>
          <p:cNvSpPr txBox="1">
            <a:spLocks noChangeArrowheads="1"/>
          </p:cNvSpPr>
          <p:nvPr/>
        </p:nvSpPr>
        <p:spPr bwMode="auto">
          <a:xfrm>
            <a:off x="942740" y="2181042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A</a:t>
            </a:r>
            <a:endParaRPr lang="ru-RU" sz="2345" i="1" dirty="0"/>
          </a:p>
        </p:txBody>
      </p:sp>
      <p:sp>
        <p:nvSpPr>
          <p:cNvPr id="31" name="Text Box 16"/>
          <p:cNvSpPr txBox="1">
            <a:spLocks noChangeArrowheads="1"/>
          </p:cNvSpPr>
          <p:nvPr/>
        </p:nvSpPr>
        <p:spPr bwMode="auto">
          <a:xfrm>
            <a:off x="2775460" y="3954528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B</a:t>
            </a:r>
            <a:endParaRPr lang="ru-RU" sz="2345" i="1" dirty="0"/>
          </a:p>
        </p:txBody>
      </p:sp>
      <p:sp>
        <p:nvSpPr>
          <p:cNvPr id="33" name="Text Box 16"/>
          <p:cNvSpPr txBox="1">
            <a:spLocks noChangeArrowheads="1"/>
          </p:cNvSpPr>
          <p:nvPr/>
        </p:nvSpPr>
        <p:spPr bwMode="auto">
          <a:xfrm>
            <a:off x="942740" y="4026063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C</a:t>
            </a:r>
            <a:endParaRPr lang="ru-RU" sz="2345" i="1" dirty="0"/>
          </a:p>
        </p:txBody>
      </p:sp>
      <p:sp>
        <p:nvSpPr>
          <p:cNvPr id="13" name="Прямоугольный треугольник 12"/>
          <p:cNvSpPr/>
          <p:nvPr/>
        </p:nvSpPr>
        <p:spPr>
          <a:xfrm>
            <a:off x="1359019" y="2331848"/>
            <a:ext cx="1424613" cy="1844883"/>
          </a:xfrm>
          <a:prstGeom prst="rtTriangle">
            <a:avLst/>
          </a:prstGeom>
          <a:solidFill>
            <a:srgbClr val="FFFF0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3770791" y="2803635"/>
            <a:ext cx="7610353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Masalan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AC =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9; 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BC =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12;  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AB 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ucburchak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turini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800" dirty="0">
              <a:solidFill>
                <a:srgbClr val="0070C0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459770" y="3954528"/>
            <a:ext cx="2978188" cy="519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AB</a:t>
            </a:r>
            <a:r>
              <a:rPr lang="en-US" sz="2800" b="1" baseline="30000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</a:t>
            </a:r>
            <a:r>
              <a:rPr lang="en-US" sz="2800" b="1" baseline="30000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2800" b="1" baseline="30000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</a:t>
            </a:r>
            <a:r>
              <a:rPr lang="en-US" sz="28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BC</a:t>
            </a:r>
            <a:r>
              <a:rPr lang="en-US" sz="2800" b="1" baseline="30000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2800" b="1" baseline="30000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2800" b="1" baseline="30000" dirty="0">
              <a:solidFill>
                <a:srgbClr val="C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3766796" y="3893622"/>
            <a:ext cx="2677336" cy="170264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</a:t>
            </a:r>
            <a:r>
              <a:rPr lang="en-US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</a:t>
            </a:r>
            <a:r>
              <a:rPr lang="en-US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</a:t>
            </a:r>
            <a:r>
              <a:rPr lang="en-US" sz="3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12</a:t>
            </a:r>
            <a:r>
              <a:rPr lang="en-US" sz="32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endParaRPr lang="en-US" sz="3200" baseline="30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40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225 </a:t>
            </a:r>
            <a:r>
              <a:rPr lang="en-US" sz="40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en-US" sz="40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81</a:t>
            </a:r>
            <a:r>
              <a:rPr lang="en-US" sz="40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+</a:t>
            </a:r>
            <a:r>
              <a:rPr lang="en-US" sz="40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144</a:t>
            </a:r>
            <a:endParaRPr lang="en-US" sz="4000" baseline="30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40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225 </a:t>
            </a:r>
            <a:r>
              <a:rPr lang="en-US" sz="40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</a:t>
            </a:r>
            <a:r>
              <a:rPr lang="en-US" sz="40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225</a:t>
            </a:r>
            <a:r>
              <a:rPr lang="ru-RU" sz="4000" baseline="300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4000" baseline="300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353090" y="5711167"/>
            <a:ext cx="77599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, ABC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uchburchak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burchakli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367985" y="3846734"/>
            <a:ext cx="285901" cy="301335"/>
          </a:xfrm>
          <a:prstGeom prst="rect">
            <a:avLst/>
          </a:prstGeom>
          <a:solidFill>
            <a:srgbClr val="FFC000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430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55" grpId="0"/>
      <p:bldP spid="31" grpId="0"/>
      <p:bldP spid="33" grpId="0"/>
      <p:bldP spid="13" grpId="0" animBg="1"/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000000-1234-1234-1234-123412341234}" type="slidenum">
              <a:rPr lang="en" smtClean="0"/>
              <a:pPr/>
              <a:t>6</a:t>
            </a:fld>
            <a:endParaRPr lang="en"/>
          </a:p>
        </p:txBody>
      </p:sp>
      <p:sp>
        <p:nvSpPr>
          <p:cNvPr id="3" name="Номер слайда 1"/>
          <p:cNvSpPr txBox="1">
            <a:spLocks/>
          </p:cNvSpPr>
          <p:nvPr/>
        </p:nvSpPr>
        <p:spPr>
          <a:xfrm>
            <a:off x="8551318" y="6356351"/>
            <a:ext cx="2678528" cy="365125"/>
          </a:xfrm>
          <a:prstGeom prst="rect">
            <a:avLst/>
          </a:prstGeom>
        </p:spPr>
        <p:txBody>
          <a:bodyPr vert="horz" lIns="89331" tIns="44665" rIns="89331" bIns="44665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99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z="1171"/>
              <a:pPr/>
              <a:t>6</a:t>
            </a:fld>
            <a:endParaRPr lang="en" sz="1171"/>
          </a:p>
        </p:txBody>
      </p:sp>
      <p:sp>
        <p:nvSpPr>
          <p:cNvPr id="4" name="Номер слайда 1"/>
          <p:cNvSpPr txBox="1">
            <a:spLocks/>
          </p:cNvSpPr>
          <p:nvPr/>
        </p:nvSpPr>
        <p:spPr>
          <a:xfrm>
            <a:off x="8551318" y="6356351"/>
            <a:ext cx="2678528" cy="365125"/>
          </a:xfrm>
          <a:prstGeom prst="rect">
            <a:avLst/>
          </a:prstGeom>
        </p:spPr>
        <p:txBody>
          <a:bodyPr vert="horz" lIns="89331" tIns="44665" rIns="89331" bIns="44665" rtlCol="0"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199" b="0" i="0" u="none" strike="noStrike" cap="none">
                <a:solidFill>
                  <a:schemeClr val="tx1">
                    <a:tint val="75000"/>
                  </a:schemeClr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8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" sz="1171"/>
              <a:pPr/>
              <a:t>6</a:t>
            </a:fld>
            <a:endParaRPr lang="en" sz="1171"/>
          </a:p>
        </p:txBody>
      </p:sp>
      <p:sp>
        <p:nvSpPr>
          <p:cNvPr id="5" name="Прямоугольник 4"/>
          <p:cNvSpPr/>
          <p:nvPr/>
        </p:nvSpPr>
        <p:spPr>
          <a:xfrm>
            <a:off x="260876" y="1062715"/>
            <a:ext cx="719076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Δ ABD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Δ ACD  –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90° li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AD -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balandlik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AB = 5 cm, AC=6 cm </a:t>
            </a:r>
          </a:p>
          <a:p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AB = DC</a:t>
            </a:r>
          </a:p>
          <a:p>
            <a:r>
              <a:rPr lang="en-US" sz="36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(BD) - 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-13378"/>
            <a:ext cx="12192000" cy="1076816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№4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Noma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’lum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x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toping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211093" y="217741"/>
            <a:ext cx="10267691" cy="910466"/>
          </a:xfrm>
          <a:prstGeom prst="rect">
            <a:avLst/>
          </a:prstGeom>
        </p:spPr>
        <p:txBody>
          <a:bodyPr spcFirstLastPara="1" vert="horz" wrap="square" lIns="89316" tIns="89316" rIns="89316" bIns="89316" rtlCol="0" anchor="t" anchorCtr="0">
            <a:noAutofit/>
          </a:bodyPr>
          <a:lstStyle>
            <a:lvl1pPr lvl="0" algn="l" defTabSz="913943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 kern="1200">
                <a:solidFill>
                  <a:srgbClr val="F67031"/>
                </a:solidFill>
                <a:latin typeface="+mj-lt"/>
                <a:ea typeface="+mj-ea"/>
                <a:cs typeface="+mj-c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rgbClr val="F67031"/>
              </a:buClr>
              <a:buSzPts val="3000"/>
              <a:buNone/>
              <a:defRPr sz="3998" b="1">
                <a:solidFill>
                  <a:srgbClr val="F67031"/>
                </a:solidFill>
              </a:defRPr>
            </a:lvl9pPr>
          </a:lstStyle>
          <a:p>
            <a:pPr algn="ctr"/>
            <a:endParaRPr lang="ru-RU" sz="5275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038819" y="3304714"/>
            <a:ext cx="319344" cy="312022"/>
          </a:xfrm>
          <a:prstGeom prst="rect">
            <a:avLst/>
          </a:prstGeom>
          <a:ln w="28575">
            <a:solidFill>
              <a:schemeClr val="tx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758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 flipV="1">
            <a:off x="7745154" y="3617794"/>
            <a:ext cx="3771087" cy="15610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H="1">
            <a:off x="7717503" y="1607925"/>
            <a:ext cx="1266546" cy="2027904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8772708" y="1124744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A</a:t>
            </a:r>
            <a:endParaRPr lang="ru-RU" sz="2345" i="1" dirty="0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8984049" y="1591257"/>
            <a:ext cx="2532192" cy="2044571"/>
          </a:xfrm>
          <a:prstGeom prst="line">
            <a:avLst/>
          </a:prstGeom>
          <a:ln w="41275"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 Box 16"/>
          <p:cNvSpPr txBox="1">
            <a:spLocks noChangeArrowheads="1"/>
          </p:cNvSpPr>
          <p:nvPr/>
        </p:nvSpPr>
        <p:spPr bwMode="auto">
          <a:xfrm>
            <a:off x="7320136" y="3516553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B</a:t>
            </a:r>
            <a:endParaRPr lang="ru-RU" sz="2345" i="1" dirty="0"/>
          </a:p>
        </p:txBody>
      </p:sp>
      <p:sp>
        <p:nvSpPr>
          <p:cNvPr id="14" name="Text Box 16"/>
          <p:cNvSpPr txBox="1">
            <a:spLocks noChangeArrowheads="1"/>
          </p:cNvSpPr>
          <p:nvPr/>
        </p:nvSpPr>
        <p:spPr bwMode="auto">
          <a:xfrm>
            <a:off x="11615264" y="3431773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C</a:t>
            </a:r>
            <a:endParaRPr lang="ru-RU" sz="2345" i="1" dirty="0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8990654" y="1607925"/>
            <a:ext cx="41562" cy="2049356"/>
          </a:xfrm>
          <a:prstGeom prst="line">
            <a:avLst/>
          </a:prstGeom>
          <a:ln w="38100">
            <a:solidFill>
              <a:srgbClr val="00B0F0"/>
            </a:solidFill>
            <a:headEnd type="none" w="med" len="med"/>
            <a:tailEnd type="none" w="med" len="med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6" name="Text Box 16"/>
          <p:cNvSpPr txBox="1">
            <a:spLocks noChangeArrowheads="1"/>
          </p:cNvSpPr>
          <p:nvPr/>
        </p:nvSpPr>
        <p:spPr bwMode="auto">
          <a:xfrm>
            <a:off x="8842918" y="3635882"/>
            <a:ext cx="711146" cy="451016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  <a:reflection blurRad="6350" stA="52000" endA="300" endPos="3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r>
              <a:rPr lang="en-US" sz="2345" b="1" i="1" dirty="0"/>
              <a:t>D</a:t>
            </a:r>
            <a:endParaRPr lang="ru-RU" sz="2345" i="1" dirty="0"/>
          </a:p>
        </p:txBody>
      </p:sp>
      <p:sp>
        <p:nvSpPr>
          <p:cNvPr id="17" name="TextBox 16"/>
          <p:cNvSpPr txBox="1"/>
          <p:nvPr/>
        </p:nvSpPr>
        <p:spPr>
          <a:xfrm rot="18202617">
            <a:off x="7662293" y="2135711"/>
            <a:ext cx="8915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</a:rPr>
              <a:t>5 cm</a:t>
            </a:r>
            <a:endParaRPr lang="ru-RU" sz="2800" b="1" dirty="0">
              <a:solidFill>
                <a:srgbClr val="0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 rot="2498519">
            <a:off x="10046169" y="2160182"/>
            <a:ext cx="8915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0000"/>
                </a:solidFill>
              </a:rPr>
              <a:t>6 cm</a:t>
            </a:r>
            <a:endParaRPr lang="ru-RU" sz="2800" b="1" dirty="0">
              <a:solidFill>
                <a:srgbClr val="00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870856" y="3592645"/>
            <a:ext cx="8739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</a:rPr>
              <a:t>x</a:t>
            </a:r>
            <a:r>
              <a:rPr lang="en-US" sz="2800" b="1" dirty="0" smtClean="0">
                <a:solidFill>
                  <a:srgbClr val="C00000"/>
                </a:solidFill>
              </a:rPr>
              <a:t> cm</a:t>
            </a:r>
            <a:endParaRPr lang="ru-RU" sz="2800" b="1" dirty="0">
              <a:solidFill>
                <a:srgbClr val="C00000"/>
              </a:solidFill>
            </a:endParaRPr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8468806" y="2231892"/>
            <a:ext cx="221056" cy="18990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0061174" y="3462491"/>
            <a:ext cx="37978" cy="27957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27" name="Прямоугольник 26"/>
              <p:cNvSpPr/>
              <p:nvPr/>
            </p:nvSpPr>
            <p:spPr>
              <a:xfrm>
                <a:off x="181829" y="3859545"/>
                <a:ext cx="9800371" cy="19488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32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en-US" sz="32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Δ ACD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AD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e>
                          <m:sup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36−25</m:t>
                        </m:r>
                      </m:e>
                    </m:rad>
                    <m:r>
                      <a:rPr lang="en-US" sz="28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e>
                    </m:rad>
                  </m:oMath>
                </a14:m>
                <a:endParaRPr lang="en-US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Δ 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ABD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, x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5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8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(</m:t>
                            </m:r>
                            <m:rad>
                              <m:radPr>
                                <m:degHide m:val="on"/>
                                <m:ctrlPr>
                                  <a:rPr lang="en-US" sz="280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800" b="0" i="1" smtClean="0">
                                    <a:latin typeface="Cambria Math" panose="02040503050406030204" pitchFamily="18" charset="0"/>
                                    <a:cs typeface="Arial" panose="020B0604020202020204" pitchFamily="34" charset="0"/>
                                  </a:rPr>
                                  <m:t>11</m:t>
                                </m:r>
                              </m:e>
                            </m:rad>
                            <m:r>
                              <a:rPr lang="en-US" sz="28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2800" i="1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25</m:t>
                        </m:r>
                        <m:r>
                          <a:rPr lang="en-US" sz="28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28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11</m:t>
                        </m:r>
                      </m:e>
                    </m:rad>
                    <m:r>
                      <a:rPr lang="en-US" sz="28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2800" b="1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  <m:r>
                          <a:rPr lang="en-US" sz="28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𝟒</m:t>
                        </m:r>
                      </m:e>
                    </m:rad>
                  </m:oMath>
                </a14:m>
                <a:endParaRPr lang="en-US" sz="28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1829" y="3859545"/>
                <a:ext cx="9800371" cy="1948803"/>
              </a:xfrm>
              <a:prstGeom prst="rect">
                <a:avLst/>
              </a:prstGeom>
              <a:blipFill rotWithShape="0">
                <a:blip r:embed="rId2"/>
                <a:stretch>
                  <a:fillRect l="-1617" t="-406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8" name="Прямоугольник 27"/>
          <p:cNvSpPr/>
          <p:nvPr/>
        </p:nvSpPr>
        <p:spPr>
          <a:xfrm>
            <a:off x="9774679" y="3701825"/>
            <a:ext cx="89159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</a:rPr>
              <a:t>5 cm</a:t>
            </a:r>
            <a:endParaRPr lang="ru-RU" sz="2800" b="1" dirty="0">
              <a:solidFill>
                <a:srgbClr val="000000"/>
              </a:solidFill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Прямоугольник 29"/>
              <p:cNvSpPr/>
              <p:nvPr/>
            </p:nvSpPr>
            <p:spPr>
              <a:xfrm>
                <a:off x="695400" y="5876360"/>
                <a:ext cx="3084691" cy="67063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782"/>
                  </a:spcAft>
                </a:pPr>
                <a:r>
                  <a:rPr lang="en-US" sz="3200" b="1" dirty="0" smtClean="0">
                    <a:solidFill>
                      <a:srgbClr val="5D2884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3200" b="1" dirty="0">
                    <a:solidFill>
                      <a:srgbClr val="5D2884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3200" b="1" i="1" smtClean="0">
                            <a:solidFill>
                              <a:srgbClr val="5D288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a:rPr lang="en-US" sz="3200" b="1" i="1" smtClean="0">
                            <a:solidFill>
                              <a:srgbClr val="5D2884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𝟏𝟒</m:t>
                        </m:r>
                      </m:e>
                    </m:rad>
                  </m:oMath>
                </a14:m>
                <a:r>
                  <a:rPr lang="en-US" sz="3200" b="1" dirty="0" smtClean="0">
                    <a:solidFill>
                      <a:srgbClr val="5D2884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cm</a:t>
                </a:r>
                <a:endParaRPr lang="en-US" sz="3200" b="1" dirty="0">
                  <a:solidFill>
                    <a:srgbClr val="5D2884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5400" y="5876360"/>
                <a:ext cx="3084691" cy="670633"/>
              </a:xfrm>
              <a:prstGeom prst="rect">
                <a:avLst/>
              </a:prstGeom>
              <a:blipFill rotWithShape="0">
                <a:blip r:embed="rId3"/>
                <a:stretch>
                  <a:fillRect l="-4941" t="-7273" r="-4348" b="-2090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022385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1247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en-US" sz="5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asala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4921" y="1268760"/>
            <a:ext cx="1071799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to‘rtburchak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tomonlari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2,4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dm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7 cm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dioganalini</a:t>
            </a:r>
            <a:r>
              <a:rPr lang="en-US" sz="32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2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882887" y="2833386"/>
            <a:ext cx="3024336" cy="1440160"/>
          </a:xfrm>
          <a:prstGeom prst="rect">
            <a:avLst/>
          </a:prstGeom>
          <a:gradFill flip="none" rotWithShape="1">
            <a:gsLst>
              <a:gs pos="0">
                <a:srgbClr val="FFFF00">
                  <a:shade val="30000"/>
                  <a:satMod val="115000"/>
                </a:srgbClr>
              </a:gs>
              <a:gs pos="50000">
                <a:srgbClr val="FFFF00">
                  <a:shade val="67500"/>
                  <a:satMod val="115000"/>
                </a:srgbClr>
              </a:gs>
              <a:gs pos="100000">
                <a:srgbClr val="FFFF00">
                  <a:shade val="100000"/>
                  <a:satMod val="115000"/>
                </a:srgbClr>
              </a:gs>
            </a:gsLst>
            <a:lin ang="10800000" scaled="1"/>
            <a:tileRect/>
          </a:gradFill>
          <a:ln w="3810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947805" y="2474202"/>
            <a:ext cx="6096000" cy="221535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2800" b="1" dirty="0" err="1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Berilgan</a:t>
            </a:r>
            <a:r>
              <a:rPr lang="en-US" sz="28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</a:p>
          <a:p>
            <a:pPr>
              <a:spcAft>
                <a:spcPts val="782"/>
              </a:spcAft>
            </a:pPr>
            <a:r>
              <a:rPr lang="en-US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 = 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2,4 </a:t>
            </a:r>
            <a:r>
              <a:rPr lang="en-US" sz="2800" dirty="0" err="1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dm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782"/>
              </a:spcAft>
            </a:pP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b = </a:t>
            </a:r>
            <a:r>
              <a:rPr lang="en-US" sz="28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7</a:t>
            </a:r>
            <a:r>
              <a:rPr lang="en-US" sz="28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cm</a:t>
            </a:r>
            <a:endParaRPr lang="en-US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782"/>
              </a:spcAft>
            </a:pPr>
            <a:r>
              <a:rPr lang="en-US" sz="3200" b="1" dirty="0">
                <a:solidFill>
                  <a:srgbClr val="5D288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32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 </a:t>
            </a:r>
            <a:r>
              <a:rPr lang="en-US" sz="32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-?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011300" y="4119477"/>
            <a:ext cx="41229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/>
              <a:t>a</a:t>
            </a:r>
            <a:endParaRPr lang="ru-RU" sz="36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935760" y="3166584"/>
            <a:ext cx="43313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/>
              <a:t>b</a:t>
            </a:r>
            <a:endParaRPr lang="ru-RU" sz="3600" b="1" dirty="0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870103" y="2814528"/>
            <a:ext cx="3037120" cy="1440255"/>
          </a:xfrm>
          <a:prstGeom prst="line">
            <a:avLst/>
          </a:prstGeom>
          <a:ln w="381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/>
          <p:cNvSpPr/>
          <p:nvPr/>
        </p:nvSpPr>
        <p:spPr>
          <a:xfrm>
            <a:off x="1722697" y="3047294"/>
            <a:ext cx="93487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 -?</a:t>
            </a:r>
            <a:endParaRPr lang="ru-RU" sz="32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701497" y="2945774"/>
            <a:ext cx="2342308" cy="580993"/>
          </a:xfrm>
          <a:prstGeom prst="rect">
            <a:avLst/>
          </a:prstGeom>
          <a:ln>
            <a:solidFill>
              <a:srgbClr val="00B050"/>
            </a:solidFill>
          </a:ln>
        </p:spPr>
        <p:txBody>
          <a:bodyPr wrap="none">
            <a:spAutoFit/>
          </a:bodyPr>
          <a:lstStyle/>
          <a:p>
            <a:pPr>
              <a:lnSpc>
                <a:spcPct val="107000"/>
              </a:lnSpc>
              <a:spcAft>
                <a:spcPts val="782"/>
              </a:spcAft>
            </a:pPr>
            <a:r>
              <a:rPr lang="en-US" sz="3200" b="1" dirty="0" smtClean="0">
                <a:solidFill>
                  <a:srgbClr val="5D288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</a:t>
            </a:r>
            <a:r>
              <a:rPr lang="en-US" sz="3200" b="1" baseline="30000" dirty="0" smtClean="0">
                <a:solidFill>
                  <a:srgbClr val="5D288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3200" b="1" dirty="0" smtClean="0">
                <a:solidFill>
                  <a:srgbClr val="5D288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5D288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 a</a:t>
            </a:r>
            <a:r>
              <a:rPr lang="en-US" sz="3200" b="1" baseline="30000" dirty="0">
                <a:solidFill>
                  <a:srgbClr val="5D288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3200" b="1" baseline="30000" dirty="0">
                <a:solidFill>
                  <a:srgbClr val="5D288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srgbClr val="5D288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 b</a:t>
            </a:r>
            <a:r>
              <a:rPr lang="en-US" sz="3200" b="1" baseline="30000" dirty="0">
                <a:solidFill>
                  <a:srgbClr val="5D288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ru-RU" sz="3200" b="1" baseline="30000" dirty="0">
                <a:solidFill>
                  <a:srgbClr val="5D2884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3200" b="1" baseline="30000" dirty="0">
              <a:solidFill>
                <a:srgbClr val="5D2884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600375" y="3534702"/>
            <a:ext cx="165141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= 0,7 </a:t>
            </a:r>
            <a:r>
              <a:rPr lang="en-US" sz="3200" b="1" dirty="0" err="1" smtClean="0"/>
              <a:t>dm</a:t>
            </a:r>
            <a:endParaRPr lang="ru-RU" sz="32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851550" y="4844334"/>
                <a:ext cx="7188666" cy="15663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07000"/>
                  </a:lnSpc>
                  <a:spcAft>
                    <a:spcPts val="782"/>
                  </a:spcAft>
                </a:pPr>
                <a:r>
                  <a:rPr lang="en-US" sz="24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Yechish:</a:t>
                </a:r>
              </a:p>
              <a:p>
                <a:pPr>
                  <a:lnSpc>
                    <a:spcPct val="107000"/>
                  </a:lnSpc>
                  <a:spcAft>
                    <a:spcPts val="782"/>
                  </a:spcAft>
                </a:pPr>
                <a:r>
                  <a:rPr lang="en-US" sz="2400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sz="2400" dirty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d</a:t>
                </a:r>
                <a:r>
                  <a:rPr lang="en-US" sz="2400" dirty="0" smtClean="0">
                    <a:solidFill>
                      <a:srgbClr val="00000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US" sz="2400" dirty="0">
                    <a:solidFill>
                      <a:srgbClr val="000000"/>
                    </a:solidFill>
                    <a:cs typeface="Arial" panose="020B0604020202020204" pitchFamily="34" charset="0"/>
                  </a:rPr>
                  <a:t>=</a:t>
                </a:r>
                <a:r>
                  <a:rPr lang="en-US" sz="24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US" sz="2400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2,4</m:t>
                        </m:r>
                        <m:r>
                          <m:rPr>
                            <m:nor/>
                          </m:rPr>
                          <a:rPr lang="en-US" sz="2400" baseline="300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2 </m:t>
                        </m:r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400" b="0" i="0" dirty="0" smtClean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400" b="0" i="0" dirty="0" smtClean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0,7</m:t>
                        </m:r>
                        <m:r>
                          <m:rPr>
                            <m:nor/>
                          </m:rPr>
                          <a:rPr lang="en-US" sz="2400" baseline="300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US" sz="2400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5,76</m:t>
                        </m:r>
                        <m:r>
                          <m:rPr>
                            <m:nor/>
                          </m:rPr>
                          <a:rPr lang="en-US" sz="24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US" sz="2400" b="0" i="1" dirty="0" smtClean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+</m:t>
                        </m:r>
                        <m:r>
                          <a:rPr lang="en-US" sz="24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0</m:t>
                        </m:r>
                        <m:r>
                          <a:rPr lang="en-US" sz="2400" i="1" dirty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,</m:t>
                        </m:r>
                        <m:r>
                          <a:rPr lang="en-US" sz="2400" b="0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49</m:t>
                        </m:r>
                      </m:e>
                    </m:rad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sz="24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US" sz="2400" b="0" i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6,25</m:t>
                        </m:r>
                        <m:r>
                          <m:rPr>
                            <m:nor/>
                          </m:rPr>
                          <a:rPr lang="en-US" sz="2400" baseline="30000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 panose="020F0502020204030204" pitchFamily="34" charset="0"/>
                            <a:cs typeface="Arial" panose="020B0604020202020204" pitchFamily="34" charset="0"/>
                          </a:rPr>
                          <m:t> </m:t>
                        </m:r>
                      </m:e>
                    </m:rad>
                  </m:oMath>
                </a14:m>
                <a:r>
                  <a:rPr lang="en-US" sz="24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4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=</a:t>
                </a:r>
                <a:r>
                  <a:rPr lang="en-US" sz="24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2,5(</a:t>
                </a:r>
                <a:r>
                  <a:rPr lang="en-US" sz="2400" b="1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dm</a:t>
                </a:r>
                <a:r>
                  <a:rPr lang="en-US" sz="24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);</a:t>
                </a:r>
                <a:endParaRPr lang="en-US" sz="2400" b="1" dirty="0">
                  <a:solidFill>
                    <a:srgbClr val="000000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07000"/>
                  </a:lnSpc>
                  <a:spcAft>
                    <a:spcPts val="782"/>
                  </a:spcAft>
                </a:pPr>
                <a:r>
                  <a:rPr lang="en-US" sz="2400" b="1" dirty="0" err="1">
                    <a:solidFill>
                      <a:srgbClr val="5D2884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Javob</a:t>
                </a:r>
                <a:r>
                  <a:rPr lang="en-US" sz="2400" b="1" dirty="0">
                    <a:solidFill>
                      <a:srgbClr val="5D2884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: </a:t>
                </a:r>
                <a:r>
                  <a:rPr lang="en-US" sz="2400" b="1" dirty="0" smtClean="0">
                    <a:solidFill>
                      <a:srgbClr val="5D2884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2,5 </a:t>
                </a:r>
                <a:r>
                  <a:rPr lang="en-US" sz="2400" b="1" dirty="0" err="1" smtClean="0">
                    <a:solidFill>
                      <a:srgbClr val="5D2884"/>
                    </a:solidFill>
                    <a:latin typeface="Arial" panose="020B0604020202020204" pitchFamily="34" charset="0"/>
                    <a:ea typeface="Calibri" panose="020F0502020204030204" pitchFamily="34" charset="0"/>
                    <a:cs typeface="Arial" panose="020B0604020202020204" pitchFamily="34" charset="0"/>
                  </a:rPr>
                  <a:t>dm</a:t>
                </a:r>
                <a:endParaRPr lang="en-US" sz="2400" b="1" dirty="0">
                  <a:solidFill>
                    <a:srgbClr val="5D2884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1550" y="4844334"/>
                <a:ext cx="7188666" cy="1566391"/>
              </a:xfrm>
              <a:prstGeom prst="rect">
                <a:avLst/>
              </a:prstGeom>
              <a:blipFill rotWithShape="0">
                <a:blip r:embed="rId2"/>
                <a:stretch>
                  <a:fillRect l="-1357" t="-3113" b="-62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2267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/>
      <p:bldP spid="9" grpId="0"/>
      <p:bldP spid="12" grpId="0"/>
      <p:bldP spid="13" grpId="0" animBg="1"/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12192000" cy="157161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" sz="4400" i="1" dirty="0"/>
          </a:p>
        </p:txBody>
      </p:sp>
      <p:sp>
        <p:nvSpPr>
          <p:cNvPr id="2" name="TextBox 1"/>
          <p:cNvSpPr txBox="1"/>
          <p:nvPr/>
        </p:nvSpPr>
        <p:spPr>
          <a:xfrm>
            <a:off x="2423592" y="2060848"/>
            <a:ext cx="8577989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Darslikda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algn="ctr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2-, 3-, </a:t>
            </a:r>
            <a:r>
              <a:rPr lang="en-US" sz="4800" b="1" dirty="0" smtClean="0">
                <a:solidFill>
                  <a:srgbClr val="5D288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 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masalalarni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endParaRPr lang="en-US" sz="4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4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46- bet</a:t>
            </a:r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en-US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 descr="555555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67423">
            <a:off x="1417324" y="4192671"/>
            <a:ext cx="2940844" cy="2110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cover dir="u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b388ffcb6f4dd68df1bcfc39a34cd964eaa2b3f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1790</TotalTime>
  <Words>405</Words>
  <Application>Microsoft Office PowerPoint</Application>
  <PresentationFormat>Широкоэкранный</PresentationFormat>
  <Paragraphs>103</Paragraphs>
  <Slides>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5" baseType="lpstr">
      <vt:lpstr>Arial</vt:lpstr>
      <vt:lpstr>Bahnschrift Light SemiCondensed</vt:lpstr>
      <vt:lpstr>Berlin Sans FB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Неизвестный пользователь</dc:creator>
  <cp:lastModifiedBy>Админ</cp:lastModifiedBy>
  <cp:revision>214</cp:revision>
  <dcterms:created xsi:type="dcterms:W3CDTF">2020-06-19T20:52:49Z</dcterms:created>
  <dcterms:modified xsi:type="dcterms:W3CDTF">2020-10-19T03:30:50Z</dcterms:modified>
</cp:coreProperties>
</file>