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2"/>
  </p:notesMasterIdLst>
  <p:sldIdLst>
    <p:sldId id="306" r:id="rId2"/>
    <p:sldId id="326" r:id="rId3"/>
    <p:sldId id="322" r:id="rId4"/>
    <p:sldId id="296" r:id="rId5"/>
    <p:sldId id="323" r:id="rId6"/>
    <p:sldId id="328" r:id="rId7"/>
    <p:sldId id="327" r:id="rId8"/>
    <p:sldId id="324" r:id="rId9"/>
    <p:sldId id="325" r:id="rId10"/>
    <p:sldId id="305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288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12" autoAdjust="0"/>
    <p:restoredTop sz="99630" autoAdjust="0"/>
  </p:normalViewPr>
  <p:slideViewPr>
    <p:cSldViewPr>
      <p:cViewPr varScale="1">
        <p:scale>
          <a:sx n="82" d="100"/>
          <a:sy n="82" d="100"/>
        </p:scale>
        <p:origin x="78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10/16/2020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7"/>
            <a:ext cx="12192000" cy="15314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423592" y="112806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178192" y="2338991"/>
            <a:ext cx="2753724" cy="25922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487488" y="2203973"/>
            <a:ext cx="781761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it-IT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it-IT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ifagor teoremasi va uning turli isbotlari</a:t>
            </a:r>
            <a:endParaRPr lang="en-US" sz="5861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57187" y="351154"/>
            <a:ext cx="2000869" cy="830997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014" y="1987802"/>
            <a:ext cx="86409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95014" y="4202199"/>
            <a:ext cx="864096" cy="172819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491730" y="260279"/>
            <a:ext cx="995758" cy="989614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87948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5895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3842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1789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39737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27684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5632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03580" algn="l" defTabSz="575895" rtl="0" eaLnBrk="1" latinLnBrk="0" hangingPunct="1">
              <a:defRPr sz="11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1233130" y="1772816"/>
            <a:ext cx="972573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2-, 3-, </a:t>
            </a:r>
            <a:r>
              <a:rPr lang="en-US" sz="5400" b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54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(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43- bet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555555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67423">
            <a:off x="1633347" y="4269518"/>
            <a:ext cx="2940844" cy="211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15880" y="1270880"/>
            <a:ext cx="6696570" cy="528235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00000"/>
              </a:lnSpc>
            </a:pP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PIFAGOR -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grek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olimi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sayohat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madaniyati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ilmini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o‘rgandi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00000"/>
              </a:lnSpc>
            </a:pP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vatanida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bilimga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chanqoq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yoshlardan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Pifagor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maktabini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Pifagorchilar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matematika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falsafa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fanlar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shug‘ullandi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eaLnBrk="1" hangingPunct="1">
              <a:lnSpc>
                <a:spcPct val="100000"/>
              </a:lnSpc>
            </a:pP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Pifagor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arifmetika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geometriyaga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yangiliklar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kiritildi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ru-RU" b="1" i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124200" y="1216026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endParaRPr lang="ru-RU" sz="1800" b="0" i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317562" y="5352903"/>
            <a:ext cx="424847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pPr algn="ctr"/>
            <a:r>
              <a:rPr lang="en-US" sz="2400" i="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PIFAGOR</a:t>
            </a:r>
          </a:p>
          <a:p>
            <a:pPr algn="ctr"/>
            <a:r>
              <a:rPr lang="en-US" sz="2400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400" i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eramizdan</a:t>
            </a:r>
            <a:r>
              <a:rPr lang="en-US" sz="2400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24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 </a:t>
            </a:r>
            <a:r>
              <a:rPr lang="en-US" sz="2400" i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2400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2400" i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i="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 descr="скачанные файлы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4" y="1409286"/>
            <a:ext cx="4140138" cy="4032101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12192000" cy="10527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Tarixiy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endParaRPr lang="ru-RU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29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/>
      <p:bldP spid="829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367985" y="3875396"/>
            <a:ext cx="355573" cy="301335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3" name="Прямоугольник 2"/>
          <p:cNvSpPr/>
          <p:nvPr/>
        </p:nvSpPr>
        <p:spPr>
          <a:xfrm>
            <a:off x="2255105" y="1277781"/>
            <a:ext cx="97930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gipotenuzasining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kvadratlarining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-23262"/>
            <a:ext cx="12192000" cy="123484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211093" y="217741"/>
            <a:ext cx="10267691" cy="910466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527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PIFAGOR TEOREMASI</a:t>
            </a:r>
            <a:endParaRPr lang="ru-RU" sz="527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1190198" y="1826674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A</a:t>
            </a:r>
            <a:endParaRPr lang="ru-RU" sz="2345" i="1" dirty="0"/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1036362" y="3397959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dirty="0">
                <a:solidFill>
                  <a:srgbClr val="002060"/>
                </a:solidFill>
              </a:rPr>
              <a:t>b</a:t>
            </a:r>
            <a:endParaRPr lang="ru-RU" sz="2345" dirty="0">
              <a:solidFill>
                <a:srgbClr val="002060"/>
              </a:solidFill>
            </a:endParaRPr>
          </a:p>
        </p:txBody>
      </p:sp>
      <p:sp>
        <p:nvSpPr>
          <p:cNvPr id="57" name="Text Box 16"/>
          <p:cNvSpPr txBox="1">
            <a:spLocks noChangeArrowheads="1"/>
          </p:cNvSpPr>
          <p:nvPr/>
        </p:nvSpPr>
        <p:spPr bwMode="auto">
          <a:xfrm>
            <a:off x="1930345" y="4813939"/>
            <a:ext cx="711146" cy="51115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735" b="1" dirty="0">
                <a:solidFill>
                  <a:srgbClr val="002060"/>
                </a:solidFill>
                <a:cs typeface="Arial" panose="020B0604020202020204" pitchFamily="34" charset="0"/>
              </a:rPr>
              <a:t>a</a:t>
            </a:r>
            <a:endParaRPr lang="ru-RU" sz="2735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3321236" y="4724828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B</a:t>
            </a:r>
            <a:endParaRPr lang="ru-RU" sz="2345" i="1" dirty="0"/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919542" y="4812921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C</a:t>
            </a:r>
            <a:endParaRPr lang="ru-RU" sz="2345" i="1" dirty="0"/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2289700" y="3255568"/>
            <a:ext cx="711146" cy="51115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735" b="1" dirty="0">
                <a:solidFill>
                  <a:srgbClr val="002060"/>
                </a:solidFill>
              </a:rPr>
              <a:t>c</a:t>
            </a:r>
            <a:endParaRPr lang="ru-RU" sz="2735" dirty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35960" y="2324906"/>
            <a:ext cx="3949158" cy="7358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908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</a:t>
            </a:r>
            <a:r>
              <a:rPr lang="en-US" sz="3908" b="1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en-US" sz="3908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BC</a:t>
            </a:r>
            <a:r>
              <a:rPr lang="en-US" sz="3908" b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en-US" sz="3908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sz="3908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</a:t>
            </a:r>
            <a:r>
              <a:rPr lang="en-US" sz="3908" b="1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endParaRPr lang="ru-RU" sz="3908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224381" y="3142576"/>
            <a:ext cx="3081546" cy="806191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4298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4298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a</a:t>
            </a:r>
            <a:r>
              <a:rPr lang="en-US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298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b</a:t>
            </a:r>
            <a:r>
              <a:rPr lang="en-US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298" b="1" baseline="30000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8609975" y="3097238"/>
                <a:ext cx="2275238" cy="7502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3600" b="1" dirty="0">
                    <a:solidFill>
                      <a:srgbClr val="C00000"/>
                    </a:solidFill>
                    <a:cs typeface="Arial" panose="020B0604020202020204" pitchFamily="34" charset="0"/>
                  </a:rPr>
                  <a:t>c=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6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sz="3600" b="1" baseline="30000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2 </m:t>
                        </m:r>
                        <m:r>
                          <m:rPr>
                            <m:nor/>
                          </m:rPr>
                          <a:rPr lang="en-US" sz="36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+ </m:t>
                        </m:r>
                        <m:r>
                          <m:rPr>
                            <m:nor/>
                          </m:rPr>
                          <a:rPr lang="en-US" sz="36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3600" b="1" baseline="30000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</m:oMath>
                </a14:m>
                <a:endParaRPr lang="en-US" sz="4689" b="1" baseline="30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9975" y="3097238"/>
                <a:ext cx="2275238" cy="750270"/>
              </a:xfrm>
              <a:prstGeom prst="rect">
                <a:avLst/>
              </a:prstGeom>
              <a:blipFill rotWithShape="0">
                <a:blip r:embed="rId2"/>
                <a:stretch>
                  <a:fillRect l="-8021" t="-4065" b="-243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242351" y="5152907"/>
                <a:ext cx="2548839" cy="7955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6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3600">
                                <a:solidFill>
                                  <a:srgbClr val="7030A0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c</m:t>
                            </m:r>
                          </m:e>
                          <m:sup>
                            <m:r>
                              <a:rPr lang="en-US" sz="3600" b="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3600" b="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  <m:r>
                          <a:rPr lang="en-US" sz="3600" b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²</m:t>
                        </m:r>
                      </m:e>
                    </m:rad>
                  </m:oMath>
                </a14:m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2351" y="5152907"/>
                <a:ext cx="2548839" cy="795539"/>
              </a:xfrm>
              <a:prstGeom prst="rect">
                <a:avLst/>
              </a:prstGeom>
              <a:blipFill rotWithShape="0">
                <a:blip r:embed="rId3"/>
                <a:stretch>
                  <a:fillRect l="-7416" b="-274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692204" y="5175844"/>
                <a:ext cx="2547236" cy="7955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 smtClean="0">
                    <a:solidFill>
                      <a:schemeClr val="accent5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600" i="1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3600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c</m:t>
                            </m:r>
                          </m:e>
                          <m:sup>
                            <m:r>
                              <a:rPr lang="en-US" sz="3600" b="0" i="1">
                                <a:solidFill>
                                  <a:schemeClr val="accent5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3600" b="0" i="1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</m:t>
                        </m:r>
                        <m:r>
                          <a:rPr lang="en-US" sz="3600" b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²</m:t>
                        </m:r>
                      </m:e>
                    </m:rad>
                  </m:oMath>
                </a14:m>
                <a:endParaRPr lang="ru-RU" sz="1758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2204" y="5175844"/>
                <a:ext cx="2547236" cy="795539"/>
              </a:xfrm>
              <a:prstGeom prst="rect">
                <a:avLst/>
              </a:prstGeom>
              <a:blipFill rotWithShape="0">
                <a:blip r:embed="rId4"/>
                <a:stretch>
                  <a:fillRect l="-7416" b="-259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7707241" y="4342736"/>
            <a:ext cx="2985113" cy="764184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r>
              <a:rPr lang="en-US" sz="4400" b="1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4400" b="1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400" b="1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a</a:t>
            </a:r>
            <a:r>
              <a:rPr lang="en-US" sz="4400" b="1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400" b="1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400" b="1" baseline="300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30373" y="4342736"/>
            <a:ext cx="2985113" cy="764184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US" sz="4400" b="1" baseline="30000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c</a:t>
            </a:r>
            <a:r>
              <a:rPr lang="en-US" sz="4400" b="1" baseline="300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400" b="1" baseline="300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r>
              <a:rPr lang="en-US" sz="4400" b="1" baseline="30000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400" b="1" baseline="30000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400" b="1" baseline="300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ый треугольник 12"/>
          <p:cNvSpPr/>
          <p:nvPr/>
        </p:nvSpPr>
        <p:spPr>
          <a:xfrm>
            <a:off x="1359019" y="2331848"/>
            <a:ext cx="1917267" cy="2606621"/>
          </a:xfrm>
          <a:prstGeom prst="rtTriangle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978862" y="5862209"/>
            <a:ext cx="2297424" cy="580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lang="en-US" sz="3200" b="1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3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3</a:t>
            </a:r>
            <a:r>
              <a:rPr lang="en-US" sz="3200" b="1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="1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3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en-US" sz="3200" b="1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="1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b="1" baseline="30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241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5" grpId="0"/>
      <p:bldP spid="56" grpId="0"/>
      <p:bldP spid="57" grpId="0"/>
      <p:bldP spid="31" grpId="0"/>
      <p:bldP spid="33" grpId="0"/>
      <p:bldP spid="34" grpId="0"/>
      <p:bldP spid="11" grpId="0"/>
      <p:bldP spid="14" grpId="0" animBg="1"/>
      <p:bldP spid="2" grpId="0"/>
      <p:bldP spid="6" grpId="0"/>
      <p:bldP spid="7" grpId="0"/>
      <p:bldP spid="8" grpId="0" animBg="1"/>
      <p:bldP spid="9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внобедренный треугольник 5"/>
          <p:cNvSpPr/>
          <p:nvPr/>
        </p:nvSpPr>
        <p:spPr>
          <a:xfrm>
            <a:off x="6706073" y="703107"/>
            <a:ext cx="3500462" cy="1714512"/>
          </a:xfrm>
          <a:prstGeom prst="triangle">
            <a:avLst>
              <a:gd name="adj" fmla="val 63605"/>
            </a:avLst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5D288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>
              <a:ln w="57150"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742056" y="2213603"/>
            <a:ext cx="214314" cy="2143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8087783" y="1572134"/>
            <a:ext cx="1714512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Дуга 14"/>
          <p:cNvSpPr/>
          <p:nvPr/>
        </p:nvSpPr>
        <p:spPr>
          <a:xfrm>
            <a:off x="6888088" y="2213603"/>
            <a:ext cx="282332" cy="428628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Дуга 15"/>
          <p:cNvSpPr/>
          <p:nvPr/>
        </p:nvSpPr>
        <p:spPr>
          <a:xfrm rot="13728183">
            <a:off x="9986922" y="2086132"/>
            <a:ext cx="312729" cy="431784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456040" y="2285041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endParaRPr lang="ru-RU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10170816" y="2285041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</a:t>
            </a:r>
            <a:endParaRPr lang="ru-RU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9076118" y="416831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</a:t>
            </a:r>
            <a:endParaRPr lang="ru-RU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8813494" y="2356479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</a:t>
            </a:r>
            <a:endParaRPr lang="ru-RU" sz="28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91069" y="542702"/>
            <a:ext cx="576064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ΔABC-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burchakli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AC,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BC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katetlar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AB-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gipotenuza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sbot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qilish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</a:t>
            </a:r>
            <a:r>
              <a:rPr lang="en-US" sz="2800" b="1" baseline="30000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BC</a:t>
            </a:r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</a:t>
            </a:r>
            <a:r>
              <a:rPr lang="en-US" sz="2800" b="1" baseline="30000" dirty="0" smtClean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33650" y="3040813"/>
                <a:ext cx="11544944" cy="33000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err="1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Isbot</a:t>
                </a:r>
                <a:r>
                  <a:rPr lang="en-US" sz="28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:</a:t>
                </a:r>
                <a:r>
                  <a:rPr lang="en-US" sz="2800" b="1" i="1" dirty="0">
                    <a:solidFill>
                      <a:srgbClr val="0070C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ΔABC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ning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C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uchidan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AB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tomonga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CD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balandlik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o‘tkazamiz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 A, B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burchaklarning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kosinusini</a:t>
                </a:r>
                <a:r>
                  <a:rPr lang="en-US" sz="28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 smtClean="0">
                    <a:latin typeface="Arial" pitchFamily="34" charset="0"/>
                    <a:cs typeface="Arial" pitchFamily="34" charset="0"/>
                  </a:rPr>
                  <a:t>aniqlaymiz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: </a:t>
                </a:r>
              </a:p>
              <a:p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cosA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𝑨𝑫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𝑨𝑪</m:t>
                        </m:r>
                      </m:den>
                    </m:f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𝑨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𝑪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𝑨𝑩</m:t>
                        </m:r>
                      </m:den>
                    </m:f>
                  </m:oMath>
                </a14:m>
                <a:r>
                  <a:rPr lang="en-US" sz="28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⟹</m:t>
                    </m:r>
                    <m:sSup>
                      <m:sSupPr>
                        <m:ctrlP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𝑨𝑪</m:t>
                        </m:r>
                      </m:e>
                      <m:sup>
                        <m:r>
                          <a:rPr lang="en-US" sz="28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sup>
                    </m:sSup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𝑨𝑫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·</m:t>
                    </m:r>
                    <m:r>
                      <a:rPr lang="en-US" sz="28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𝑨𝑩</m:t>
                    </m:r>
                    <m:r>
                      <a:rPr lang="en-US" sz="2800" b="1" i="1" dirty="0" smtClean="0">
                        <a:solidFill>
                          <a:srgbClr val="5D288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;</m:t>
                    </m:r>
                  </m:oMath>
                </a14:m>
                <a:r>
                  <a:rPr lang="en-US" sz="2800" b="1" dirty="0" smtClean="0">
                    <a:solidFill>
                      <a:srgbClr val="5D2884"/>
                    </a:solidFill>
                    <a:latin typeface="Arial" pitchFamily="34" charset="0"/>
                    <a:cs typeface="Arial" pitchFamily="34" charset="0"/>
                  </a:rPr>
                  <a:t>  cosB</a:t>
                </a:r>
                <a:r>
                  <a:rPr lang="en-US" sz="2800" dirty="0" smtClean="0">
                    <a:solidFill>
                      <a:srgbClr val="5D2884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>
                    <a:solidFill>
                      <a:srgbClr val="5D2884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𝑩𝑫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𝑩𝑪</m:t>
                        </m:r>
                      </m:den>
                    </m:f>
                    <m:r>
                      <a:rPr lang="en-US" sz="2800" b="1" i="1" smtClean="0">
                        <a:solidFill>
                          <a:srgbClr val="5D2884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800" b="1" i="1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𝑩</m:t>
                        </m:r>
                        <m:r>
                          <a:rPr lang="en-US" sz="2800" b="1" i="1" smtClean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𝑪</m:t>
                        </m:r>
                      </m:num>
                      <m:den>
                        <m:r>
                          <a:rPr lang="en-US" sz="2800" b="1" i="1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𝑨𝑩</m:t>
                        </m:r>
                      </m:den>
                    </m:f>
                    <m:r>
                      <a:rPr lang="en-US" sz="2800" b="1" i="1" dirty="0">
                        <a:solidFill>
                          <a:srgbClr val="5D288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⟹</m:t>
                    </m:r>
                    <m:sSup>
                      <m:sSupPr>
                        <m:ctrlPr>
                          <a:rPr lang="en-US" sz="2800" b="1" i="1" dirty="0" smtClean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en-US" sz="2800" b="1" i="1" dirty="0" smtClean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𝑩</m:t>
                        </m:r>
                        <m:r>
                          <a:rPr lang="en-US" sz="2800" b="1" i="1" dirty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𝑪</m:t>
                        </m:r>
                      </m:e>
                      <m:sup>
                        <m:r>
                          <a:rPr lang="en-US" sz="2800" b="1" i="1" dirty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sup>
                    </m:sSup>
                    <m:r>
                      <a:rPr lang="en-US" sz="2800" b="1" i="1" dirty="0">
                        <a:solidFill>
                          <a:srgbClr val="5D288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2800" b="1" i="1" dirty="0" smtClean="0">
                        <a:solidFill>
                          <a:srgbClr val="5D288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𝑩</m:t>
                    </m:r>
                    <m:r>
                      <a:rPr lang="en-US" sz="2800" b="1" i="1" dirty="0">
                        <a:solidFill>
                          <a:srgbClr val="5D288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𝑫</m:t>
                    </m:r>
                    <m:r>
                      <a:rPr lang="en-US" sz="2800" b="1" i="1" dirty="0">
                        <a:solidFill>
                          <a:srgbClr val="5D288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·</m:t>
                    </m:r>
                    <m:r>
                      <a:rPr lang="en-US" sz="2800" b="1" i="1" dirty="0" smtClean="0">
                        <a:solidFill>
                          <a:srgbClr val="5D2884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𝑨𝑩</m:t>
                    </m:r>
                  </m:oMath>
                </a14:m>
                <a:endParaRPr lang="en-US" sz="28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8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𝑨𝑪</m:t>
                          </m:r>
                        </m:e>
                        <m:sup>
                          <m:r>
                            <a:rPr lang="en-US" sz="28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r>
                        <a:rPr lang="en-US" sz="28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𝑨𝑫</m:t>
                      </m:r>
                      <m:r>
                        <a:rPr lang="en-US" sz="28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·</m:t>
                      </m:r>
                      <m:r>
                        <a:rPr lang="en-US" sz="28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𝑨𝑩</m:t>
                      </m:r>
                    </m:oMath>
                  </m:oMathPara>
                </a14:m>
                <a:endParaRPr lang="en-US" sz="2800" b="1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u="sng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n-US" sz="2800" b="1" i="1" u="sng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𝑩𝑪</m:t>
                          </m:r>
                        </m:e>
                        <m:sup>
                          <m:r>
                            <a:rPr lang="en-US" sz="2800" b="1" i="1" u="sng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 u="sng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r>
                        <a:rPr lang="en-US" sz="2800" b="1" i="1" u="sng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𝑩𝑫</m:t>
                      </m:r>
                      <m:r>
                        <a:rPr lang="en-US" sz="2800" b="1" i="1" u="sng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·</m:t>
                      </m:r>
                      <m:r>
                        <a:rPr lang="en-US" sz="2800" b="1" i="1" u="sng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𝑨𝑩</m:t>
                      </m:r>
                    </m:oMath>
                  </m:oMathPara>
                </a14:m>
                <a:endParaRPr lang="en-US" sz="2800" b="1" u="sng" dirty="0" smtClean="0">
                  <a:solidFill>
                    <a:srgbClr val="002060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Arial" pitchFamily="34" charset="0"/>
                </a:endParaRPr>
              </a:p>
              <a:p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AC</a:t>
                </a:r>
                <a:r>
                  <a:rPr lang="en-US" sz="2800" b="1" i="1" baseline="30000" dirty="0" smtClean="0">
                    <a:solidFill>
                      <a:srgbClr val="00206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 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+ BC</a:t>
                </a:r>
                <a:r>
                  <a:rPr lang="en-US" sz="2800" b="1" i="1" baseline="30000" dirty="0">
                    <a:solidFill>
                      <a:srgbClr val="00206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 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AD·AB + BD·AB=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(AD 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+ 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BD)·AB=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AB·AB =AB</a:t>
                </a:r>
                <a:r>
                  <a:rPr lang="en-US" sz="2800" b="1" i="1" baseline="30000" dirty="0" smtClean="0">
                    <a:solidFill>
                      <a:srgbClr val="00206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</a:t>
                </a:r>
                <a:endParaRPr lang="en-US" sz="2800" b="1" i="1" u="sng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2800" dirty="0" err="1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2800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AC</a:t>
                </a:r>
                <a:r>
                  <a:rPr lang="en-US" sz="2800" b="1" baseline="30000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 </a:t>
                </a:r>
                <a:r>
                  <a:rPr lang="en-US" sz="28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+ BC</a:t>
                </a:r>
                <a:r>
                  <a:rPr lang="en-US" sz="2800" b="1" baseline="30000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 </a:t>
                </a:r>
                <a:r>
                  <a:rPr lang="en-US" sz="28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AB</a:t>
                </a:r>
                <a:r>
                  <a:rPr lang="en-US" sz="2800" b="1" baseline="30000" dirty="0" smtClean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2800" dirty="0" smtClean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dirty="0" err="1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Teorema</a:t>
                </a:r>
                <a:r>
                  <a:rPr lang="en-US" sz="2800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isbotlandi</a:t>
                </a:r>
                <a:r>
                  <a:rPr lang="en-US" sz="2800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.</a:t>
                </a:r>
                <a:endParaRPr lang="ru-RU" sz="28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650" y="3040813"/>
                <a:ext cx="11544944" cy="3300006"/>
              </a:xfrm>
              <a:prstGeom prst="rect">
                <a:avLst/>
              </a:prstGeom>
              <a:blipFill rotWithShape="0">
                <a:blip r:embed="rId2"/>
                <a:stretch>
                  <a:fillRect l="-1109" t="-2033" b="-48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839416" y="21455"/>
            <a:ext cx="104294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Pifagor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teoremasini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kosinusi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19310414">
            <a:off x="8675013" y="799166"/>
            <a:ext cx="369623" cy="2596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6738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>
          <a:xfrm>
            <a:off x="1091034" y="85977"/>
            <a:ext cx="9895631" cy="665162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Pifagor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teoremasini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yuzalar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isbotlash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3" name="Rectangle 78"/>
          <p:cNvSpPr>
            <a:spLocks noChangeArrowheads="1"/>
          </p:cNvSpPr>
          <p:nvPr/>
        </p:nvSpPr>
        <p:spPr bwMode="auto">
          <a:xfrm rot="3780715">
            <a:off x="8355831" y="2339975"/>
            <a:ext cx="2089150" cy="208915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endParaRPr lang="ru-RU"/>
          </a:p>
        </p:txBody>
      </p:sp>
      <p:grpSp>
        <p:nvGrpSpPr>
          <p:cNvPr id="1034" name="Group 79"/>
          <p:cNvGrpSpPr>
            <a:grpSpLocks/>
          </p:cNvGrpSpPr>
          <p:nvPr/>
        </p:nvGrpSpPr>
        <p:grpSpPr bwMode="auto">
          <a:xfrm>
            <a:off x="7995469" y="1979614"/>
            <a:ext cx="1871663" cy="936625"/>
            <a:chOff x="3606" y="1207"/>
            <a:chExt cx="1179" cy="590"/>
          </a:xfrm>
        </p:grpSpPr>
        <p:sp>
          <p:nvSpPr>
            <p:cNvPr id="1084" name="Line 80"/>
            <p:cNvSpPr>
              <a:spLocks noChangeShapeType="1"/>
            </p:cNvSpPr>
            <p:nvPr/>
          </p:nvSpPr>
          <p:spPr bwMode="auto">
            <a:xfrm flipH="1">
              <a:off x="3606" y="1207"/>
              <a:ext cx="1179" cy="59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85" name="Line 81"/>
            <p:cNvSpPr>
              <a:spLocks noChangeShapeType="1"/>
            </p:cNvSpPr>
            <p:nvPr/>
          </p:nvSpPr>
          <p:spPr bwMode="auto">
            <a:xfrm flipV="1">
              <a:off x="3606" y="1207"/>
              <a:ext cx="0" cy="59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86" name="Line 82"/>
            <p:cNvSpPr>
              <a:spLocks noChangeShapeType="1"/>
            </p:cNvSpPr>
            <p:nvPr/>
          </p:nvSpPr>
          <p:spPr bwMode="auto">
            <a:xfrm>
              <a:off x="3606" y="1207"/>
              <a:ext cx="1179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87" name="Line 83"/>
            <p:cNvSpPr>
              <a:spLocks noChangeShapeType="1"/>
            </p:cNvSpPr>
            <p:nvPr/>
          </p:nvSpPr>
          <p:spPr bwMode="auto">
            <a:xfrm>
              <a:off x="4785" y="1207"/>
              <a:ext cx="0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35" name="Line 84"/>
          <p:cNvSpPr>
            <a:spLocks noChangeShapeType="1"/>
          </p:cNvSpPr>
          <p:nvPr/>
        </p:nvSpPr>
        <p:spPr bwMode="auto">
          <a:xfrm>
            <a:off x="10803756" y="3779838"/>
            <a:ext cx="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6" name="Line 85"/>
          <p:cNvSpPr>
            <a:spLocks noChangeShapeType="1"/>
          </p:cNvSpPr>
          <p:nvPr/>
        </p:nvSpPr>
        <p:spPr bwMode="auto">
          <a:xfrm>
            <a:off x="9867132" y="1979613"/>
            <a:ext cx="9366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7" name="Line 86"/>
          <p:cNvSpPr>
            <a:spLocks noChangeShapeType="1"/>
          </p:cNvSpPr>
          <p:nvPr/>
        </p:nvSpPr>
        <p:spPr bwMode="auto">
          <a:xfrm>
            <a:off x="10803756" y="1979613"/>
            <a:ext cx="0" cy="187325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8" name="Line 87"/>
          <p:cNvSpPr>
            <a:spLocks noChangeShapeType="1"/>
          </p:cNvSpPr>
          <p:nvPr/>
        </p:nvSpPr>
        <p:spPr bwMode="auto">
          <a:xfrm flipH="1" flipV="1">
            <a:off x="9867132" y="1979613"/>
            <a:ext cx="936625" cy="187325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39" name="Line 88"/>
          <p:cNvSpPr>
            <a:spLocks noChangeShapeType="1"/>
          </p:cNvSpPr>
          <p:nvPr/>
        </p:nvSpPr>
        <p:spPr bwMode="auto">
          <a:xfrm>
            <a:off x="10803756" y="3852864"/>
            <a:ext cx="0" cy="935037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0" name="Line 89"/>
          <p:cNvSpPr>
            <a:spLocks noChangeShapeType="1"/>
          </p:cNvSpPr>
          <p:nvPr/>
        </p:nvSpPr>
        <p:spPr bwMode="auto">
          <a:xfrm flipH="1">
            <a:off x="8930506" y="4787900"/>
            <a:ext cx="187325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1" name="Line 90"/>
          <p:cNvSpPr>
            <a:spLocks noChangeShapeType="1"/>
          </p:cNvSpPr>
          <p:nvPr/>
        </p:nvSpPr>
        <p:spPr bwMode="auto">
          <a:xfrm flipV="1">
            <a:off x="8930506" y="3852864"/>
            <a:ext cx="1873250" cy="935037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2" name="Line 91"/>
          <p:cNvSpPr>
            <a:spLocks noChangeShapeType="1"/>
          </p:cNvSpPr>
          <p:nvPr/>
        </p:nvSpPr>
        <p:spPr bwMode="auto">
          <a:xfrm flipH="1">
            <a:off x="7995468" y="4787900"/>
            <a:ext cx="93503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3" name="Line 92"/>
          <p:cNvSpPr>
            <a:spLocks noChangeShapeType="1"/>
          </p:cNvSpPr>
          <p:nvPr/>
        </p:nvSpPr>
        <p:spPr bwMode="auto">
          <a:xfrm flipV="1">
            <a:off x="7995468" y="2916238"/>
            <a:ext cx="0" cy="187166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4" name="Line 93"/>
          <p:cNvSpPr>
            <a:spLocks noChangeShapeType="1"/>
          </p:cNvSpPr>
          <p:nvPr/>
        </p:nvSpPr>
        <p:spPr bwMode="auto">
          <a:xfrm>
            <a:off x="7995468" y="2916238"/>
            <a:ext cx="935038" cy="187166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942" name="AutoShape 94"/>
          <p:cNvSpPr>
            <a:spLocks noChangeArrowheads="1"/>
          </p:cNvSpPr>
          <p:nvPr/>
        </p:nvSpPr>
        <p:spPr bwMode="auto">
          <a:xfrm rot="16200000" flipH="1">
            <a:off x="9398819" y="2447926"/>
            <a:ext cx="1873250" cy="936625"/>
          </a:xfrm>
          <a:prstGeom prst="rtTriangle">
            <a:avLst/>
          </a:prstGeom>
          <a:solidFill>
            <a:srgbClr val="66CCFF"/>
          </a:solidFill>
          <a:ln w="12700" cap="sq">
            <a:solidFill>
              <a:schemeClr val="hlink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endParaRPr lang="ru-RU"/>
          </a:p>
        </p:txBody>
      </p:sp>
      <p:sp>
        <p:nvSpPr>
          <p:cNvPr id="78943" name="AutoShape 95"/>
          <p:cNvSpPr>
            <a:spLocks noChangeArrowheads="1"/>
          </p:cNvSpPr>
          <p:nvPr/>
        </p:nvSpPr>
        <p:spPr bwMode="auto">
          <a:xfrm>
            <a:off x="7995468" y="2916238"/>
            <a:ext cx="935038" cy="1871662"/>
          </a:xfrm>
          <a:prstGeom prst="rtTriangle">
            <a:avLst/>
          </a:prstGeom>
          <a:solidFill>
            <a:srgbClr val="339933"/>
          </a:solidFill>
          <a:ln w="12700" cap="sq">
            <a:solidFill>
              <a:srgbClr val="339933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endParaRPr lang="ru-RU"/>
          </a:p>
        </p:txBody>
      </p:sp>
      <p:sp>
        <p:nvSpPr>
          <p:cNvPr id="78944" name="AutoShape 96"/>
          <p:cNvSpPr>
            <a:spLocks noChangeArrowheads="1"/>
          </p:cNvSpPr>
          <p:nvPr/>
        </p:nvSpPr>
        <p:spPr bwMode="auto">
          <a:xfrm rot="5400000">
            <a:off x="8462988" y="1512095"/>
            <a:ext cx="936625" cy="1871663"/>
          </a:xfrm>
          <a:prstGeom prst="rtTriangle">
            <a:avLst/>
          </a:prstGeom>
          <a:solidFill>
            <a:schemeClr val="bg2"/>
          </a:solidFill>
          <a:ln w="12700" cap="sq">
            <a:solidFill>
              <a:schemeClr val="bg2"/>
            </a:solidFill>
            <a:miter lim="800000"/>
            <a:headEnd type="none" w="sm" len="sm"/>
            <a:tailEnd type="none" w="sm" len="sm"/>
          </a:ln>
        </p:spPr>
        <p:txBody>
          <a:bodyPr rot="10800000" vert="eaVert" wrap="none" anchor="ctr"/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pPr algn="ctr" eaLnBrk="1" hangingPunct="1"/>
            <a:endParaRPr kumimoji="1" lang="ru-RU" sz="2400" b="0" i="0">
              <a:solidFill>
                <a:srgbClr val="FFCC00"/>
              </a:solidFill>
              <a:latin typeface="Arial" panose="020B0604020202020204" pitchFamily="34" charset="0"/>
            </a:endParaRPr>
          </a:p>
        </p:txBody>
      </p:sp>
      <p:sp>
        <p:nvSpPr>
          <p:cNvPr id="78945" name="AutoShape 97"/>
          <p:cNvSpPr>
            <a:spLocks noChangeArrowheads="1"/>
          </p:cNvSpPr>
          <p:nvPr/>
        </p:nvSpPr>
        <p:spPr bwMode="auto">
          <a:xfrm rot="-5400000">
            <a:off x="9388897" y="3372738"/>
            <a:ext cx="956469" cy="1873853"/>
          </a:xfrm>
          <a:prstGeom prst="rtTriangle">
            <a:avLst/>
          </a:prstGeom>
          <a:solidFill>
            <a:srgbClr val="FF0066"/>
          </a:solidFill>
          <a:ln w="12700" cap="sq">
            <a:solidFill>
              <a:srgbClr val="FF0066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endParaRPr lang="ru-RU"/>
          </a:p>
        </p:txBody>
      </p:sp>
      <p:sp>
        <p:nvSpPr>
          <p:cNvPr id="1049" name="Text Box 98"/>
          <p:cNvSpPr txBox="1">
            <a:spLocks noChangeArrowheads="1"/>
          </p:cNvSpPr>
          <p:nvPr/>
        </p:nvSpPr>
        <p:spPr bwMode="auto">
          <a:xfrm>
            <a:off x="7789093" y="1557338"/>
            <a:ext cx="361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pPr eaLnBrk="1" hangingPunct="1"/>
            <a:r>
              <a:rPr kumimoji="1" lang="ru-RU" sz="2400" b="0" i="0">
                <a:latin typeface="Arial" panose="020B0604020202020204" pitchFamily="34" charset="0"/>
              </a:rPr>
              <a:t>К</a:t>
            </a:r>
          </a:p>
        </p:txBody>
      </p:sp>
      <p:sp>
        <p:nvSpPr>
          <p:cNvPr id="1050" name="Text Box 99"/>
          <p:cNvSpPr txBox="1">
            <a:spLocks noChangeArrowheads="1"/>
          </p:cNvSpPr>
          <p:nvPr/>
        </p:nvSpPr>
        <p:spPr bwMode="auto">
          <a:xfrm>
            <a:off x="10668819" y="1557338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pPr eaLnBrk="1" hangingPunct="1"/>
            <a:r>
              <a:rPr kumimoji="1" lang="en-US" sz="2400" b="0" i="0">
                <a:latin typeface="Arial" panose="020B0604020202020204" pitchFamily="34" charset="0"/>
              </a:rPr>
              <a:t>L</a:t>
            </a:r>
            <a:endParaRPr kumimoji="1" lang="ru-RU" sz="2400" b="0" i="0">
              <a:latin typeface="Arial" panose="020B0604020202020204" pitchFamily="34" charset="0"/>
            </a:endParaRPr>
          </a:p>
        </p:txBody>
      </p:sp>
      <p:sp>
        <p:nvSpPr>
          <p:cNvPr id="1051" name="Text Box 100"/>
          <p:cNvSpPr txBox="1">
            <a:spLocks noChangeArrowheads="1"/>
          </p:cNvSpPr>
          <p:nvPr/>
        </p:nvSpPr>
        <p:spPr bwMode="auto">
          <a:xfrm>
            <a:off x="7716069" y="47244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pPr eaLnBrk="1" hangingPunct="1"/>
            <a:r>
              <a:rPr kumimoji="1" lang="en-US" sz="2400" b="0" i="0">
                <a:latin typeface="Arial" panose="020B0604020202020204" pitchFamily="34" charset="0"/>
              </a:rPr>
              <a:t>N</a:t>
            </a:r>
            <a:endParaRPr kumimoji="1" lang="ru-RU" sz="2400" b="0" i="0">
              <a:latin typeface="Arial" panose="020B0604020202020204" pitchFamily="34" charset="0"/>
            </a:endParaRPr>
          </a:p>
        </p:txBody>
      </p:sp>
      <p:sp>
        <p:nvSpPr>
          <p:cNvPr id="1052" name="Line 101"/>
          <p:cNvSpPr>
            <a:spLocks noChangeShapeType="1"/>
          </p:cNvSpPr>
          <p:nvPr/>
        </p:nvSpPr>
        <p:spPr bwMode="auto">
          <a:xfrm>
            <a:off x="8138343" y="1979613"/>
            <a:ext cx="0" cy="144462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3" name="Line 102"/>
          <p:cNvSpPr>
            <a:spLocks noChangeShapeType="1"/>
          </p:cNvSpPr>
          <p:nvPr/>
        </p:nvSpPr>
        <p:spPr bwMode="auto">
          <a:xfrm flipH="1">
            <a:off x="7995469" y="2124075"/>
            <a:ext cx="142875" cy="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" name="Line 103"/>
          <p:cNvSpPr>
            <a:spLocks noChangeShapeType="1"/>
          </p:cNvSpPr>
          <p:nvPr/>
        </p:nvSpPr>
        <p:spPr bwMode="auto">
          <a:xfrm>
            <a:off x="10659293" y="1979613"/>
            <a:ext cx="0" cy="144462"/>
          </a:xfrm>
          <a:prstGeom prst="line">
            <a:avLst/>
          </a:prstGeom>
          <a:noFill/>
          <a:ln w="12700" cap="sq">
            <a:solidFill>
              <a:srgbClr val="92D05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5" name="Line 104"/>
          <p:cNvSpPr>
            <a:spLocks noChangeShapeType="1"/>
          </p:cNvSpPr>
          <p:nvPr/>
        </p:nvSpPr>
        <p:spPr bwMode="auto">
          <a:xfrm>
            <a:off x="10659294" y="2124075"/>
            <a:ext cx="144463" cy="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6" name="Line 105"/>
          <p:cNvSpPr>
            <a:spLocks noChangeShapeType="1"/>
          </p:cNvSpPr>
          <p:nvPr/>
        </p:nvSpPr>
        <p:spPr bwMode="auto">
          <a:xfrm>
            <a:off x="7995469" y="4645025"/>
            <a:ext cx="142875" cy="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7" name="Line 106"/>
          <p:cNvSpPr>
            <a:spLocks noChangeShapeType="1"/>
          </p:cNvSpPr>
          <p:nvPr/>
        </p:nvSpPr>
        <p:spPr bwMode="auto">
          <a:xfrm>
            <a:off x="8138343" y="4645026"/>
            <a:ext cx="0" cy="142875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8" name="Line 107"/>
          <p:cNvSpPr>
            <a:spLocks noChangeShapeType="1"/>
          </p:cNvSpPr>
          <p:nvPr/>
        </p:nvSpPr>
        <p:spPr bwMode="auto">
          <a:xfrm flipH="1">
            <a:off x="10587856" y="4645025"/>
            <a:ext cx="215900" cy="0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9" name="Line 108"/>
          <p:cNvSpPr>
            <a:spLocks noChangeShapeType="1"/>
          </p:cNvSpPr>
          <p:nvPr/>
        </p:nvSpPr>
        <p:spPr bwMode="auto">
          <a:xfrm>
            <a:off x="10659293" y="4645026"/>
            <a:ext cx="0" cy="142875"/>
          </a:xfrm>
          <a:prstGeom prst="line">
            <a:avLst/>
          </a:prstGeom>
          <a:noFill/>
          <a:ln w="12700" cap="sq">
            <a:solidFill>
              <a:schemeClr val="bg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60" name="Line 109"/>
          <p:cNvSpPr>
            <a:spLocks noChangeShapeType="1"/>
          </p:cNvSpPr>
          <p:nvPr/>
        </p:nvSpPr>
        <p:spPr bwMode="auto">
          <a:xfrm flipH="1">
            <a:off x="10659294" y="4645025"/>
            <a:ext cx="144463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61" name="Line 110"/>
          <p:cNvSpPr>
            <a:spLocks noChangeShapeType="1"/>
          </p:cNvSpPr>
          <p:nvPr/>
        </p:nvSpPr>
        <p:spPr bwMode="auto">
          <a:xfrm flipH="1">
            <a:off x="10514831" y="4645025"/>
            <a:ext cx="144462" cy="0"/>
          </a:xfrm>
          <a:prstGeom prst="line">
            <a:avLst/>
          </a:prstGeom>
          <a:noFill/>
          <a:ln w="12700" cap="sq">
            <a:solidFill>
              <a:srgbClr val="FF006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959" name="Rectangle 111"/>
          <p:cNvSpPr>
            <a:spLocks noChangeArrowheads="1"/>
          </p:cNvSpPr>
          <p:nvPr/>
        </p:nvSpPr>
        <p:spPr bwMode="auto">
          <a:xfrm rot="3805316">
            <a:off x="8376846" y="2370932"/>
            <a:ext cx="2057400" cy="2063750"/>
          </a:xfrm>
          <a:prstGeom prst="rect">
            <a:avLst/>
          </a:prstGeom>
          <a:solidFill>
            <a:srgbClr val="CCE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rot="10800000" vert="eaVert" wrap="none" anchor="ctr"/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pPr algn="ctr"/>
            <a:endParaRPr lang="ru-RU" sz="1800" b="0" i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63" name="Text Box 112"/>
          <p:cNvSpPr txBox="1">
            <a:spLocks noChangeArrowheads="1"/>
          </p:cNvSpPr>
          <p:nvPr/>
        </p:nvSpPr>
        <p:spPr bwMode="auto">
          <a:xfrm>
            <a:off x="7635106" y="2700338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pPr eaLnBrk="1" hangingPunct="1"/>
            <a:r>
              <a:rPr kumimoji="1" lang="en-US" sz="2400" b="0" i="0">
                <a:latin typeface="Arial" panose="020B0604020202020204" pitchFamily="34" charset="0"/>
              </a:rPr>
              <a:t>A</a:t>
            </a:r>
            <a:endParaRPr kumimoji="1" lang="ru-RU" sz="2400" b="0" i="0">
              <a:latin typeface="Arial" panose="020B0604020202020204" pitchFamily="34" charset="0"/>
            </a:endParaRPr>
          </a:p>
        </p:txBody>
      </p:sp>
      <p:sp>
        <p:nvSpPr>
          <p:cNvPr id="1064" name="Text Box 113"/>
          <p:cNvSpPr txBox="1">
            <a:spLocks noChangeArrowheads="1"/>
          </p:cNvSpPr>
          <p:nvPr/>
        </p:nvSpPr>
        <p:spPr bwMode="auto">
          <a:xfrm>
            <a:off x="10803756" y="3636963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pPr eaLnBrk="1" hangingPunct="1"/>
            <a:r>
              <a:rPr kumimoji="1" lang="en-US" sz="2400" b="0" i="0">
                <a:latin typeface="Arial" panose="020B0604020202020204" pitchFamily="34" charset="0"/>
              </a:rPr>
              <a:t>C</a:t>
            </a:r>
            <a:endParaRPr kumimoji="1" lang="ru-RU" sz="2400" b="0" i="0">
              <a:latin typeface="Arial" panose="020B0604020202020204" pitchFamily="34" charset="0"/>
            </a:endParaRPr>
          </a:p>
        </p:txBody>
      </p:sp>
      <p:sp>
        <p:nvSpPr>
          <p:cNvPr id="1065" name="Text Box 114"/>
          <p:cNvSpPr txBox="1">
            <a:spLocks noChangeArrowheads="1"/>
          </p:cNvSpPr>
          <p:nvPr/>
        </p:nvSpPr>
        <p:spPr bwMode="auto">
          <a:xfrm>
            <a:off x="8724131" y="47244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pPr eaLnBrk="1" hangingPunct="1"/>
            <a:r>
              <a:rPr kumimoji="1" lang="en-US" sz="2400" b="0" i="0">
                <a:latin typeface="Arial" panose="020B0604020202020204" pitchFamily="34" charset="0"/>
              </a:rPr>
              <a:t>D</a:t>
            </a:r>
            <a:endParaRPr kumimoji="1" lang="ru-RU" sz="2400" b="0" i="0">
              <a:latin typeface="Arial" panose="020B0604020202020204" pitchFamily="34" charset="0"/>
            </a:endParaRPr>
          </a:p>
        </p:txBody>
      </p:sp>
      <p:sp>
        <p:nvSpPr>
          <p:cNvPr id="1066" name="Text Box 119"/>
          <p:cNvSpPr txBox="1">
            <a:spLocks noChangeArrowheads="1"/>
          </p:cNvSpPr>
          <p:nvPr/>
        </p:nvSpPr>
        <p:spPr bwMode="auto">
          <a:xfrm>
            <a:off x="8416156" y="15763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endParaRPr lang="ru-RU" sz="1800" b="0" i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67" name="Text Box 120"/>
          <p:cNvSpPr txBox="1">
            <a:spLocks noChangeArrowheads="1"/>
          </p:cNvSpPr>
          <p:nvPr/>
        </p:nvSpPr>
        <p:spPr bwMode="auto">
          <a:xfrm>
            <a:off x="8186073" y="1592825"/>
            <a:ext cx="530139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endParaRPr lang="ru-RU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026" name="Object 124"/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4" name="Equation" r:id="rId3" imgW="114120" imgH="215640" progId="Equation.3">
                  <p:embed/>
                </p:oleObj>
              </mc:Choice>
              <mc:Fallback>
                <p:oleObj name="Equation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8" name="Text Box 125"/>
          <p:cNvSpPr txBox="1">
            <a:spLocks noChangeArrowheads="1"/>
          </p:cNvSpPr>
          <p:nvPr/>
        </p:nvSpPr>
        <p:spPr bwMode="auto">
          <a:xfrm>
            <a:off x="9732193" y="1557338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r>
              <a:rPr lang="en-US" sz="2400" b="0" i="0">
                <a:latin typeface="Arial" panose="020B0604020202020204" pitchFamily="34" charset="0"/>
              </a:rPr>
              <a:t>B</a:t>
            </a:r>
            <a:endParaRPr lang="ru-RU" sz="2400" b="0" i="0">
              <a:latin typeface="Arial" panose="020B0604020202020204" pitchFamily="34" charset="0"/>
            </a:endParaRPr>
          </a:p>
        </p:txBody>
      </p:sp>
      <p:sp>
        <p:nvSpPr>
          <p:cNvPr id="1069" name="Text Box 126"/>
          <p:cNvSpPr txBox="1">
            <a:spLocks noChangeArrowheads="1"/>
          </p:cNvSpPr>
          <p:nvPr/>
        </p:nvSpPr>
        <p:spPr bwMode="auto">
          <a:xfrm>
            <a:off x="10597381" y="4724400"/>
            <a:ext cx="43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r>
              <a:rPr lang="en-US" sz="2400" b="0" i="0">
                <a:latin typeface="Arial" panose="020B0604020202020204" pitchFamily="34" charset="0"/>
              </a:rPr>
              <a:t>M</a:t>
            </a:r>
            <a:endParaRPr lang="ru-RU" sz="2400" b="0" i="0">
              <a:latin typeface="Arial" panose="020B0604020202020204" pitchFamily="34" charset="0"/>
            </a:endParaRPr>
          </a:p>
        </p:txBody>
      </p:sp>
      <p:sp>
        <p:nvSpPr>
          <p:cNvPr id="1070" name="Text Box 129"/>
          <p:cNvSpPr txBox="1">
            <a:spLocks noChangeArrowheads="1"/>
          </p:cNvSpPr>
          <p:nvPr/>
        </p:nvSpPr>
        <p:spPr bwMode="auto">
          <a:xfrm>
            <a:off x="8652693" y="1628776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r>
              <a:rPr lang="ru-RU" sz="1800" b="0" i="0" dirty="0">
                <a:solidFill>
                  <a:schemeClr val="tx1"/>
                </a:solidFill>
                <a:latin typeface="Arial" panose="020B0604020202020204" pitchFamily="34" charset="0"/>
              </a:rPr>
              <a:t>а</a:t>
            </a:r>
          </a:p>
        </p:txBody>
      </p:sp>
      <p:sp>
        <p:nvSpPr>
          <p:cNvPr id="1071" name="Text Box 130"/>
          <p:cNvSpPr txBox="1">
            <a:spLocks noChangeArrowheads="1"/>
          </p:cNvSpPr>
          <p:nvPr/>
        </p:nvSpPr>
        <p:spPr bwMode="auto">
          <a:xfrm>
            <a:off x="7716068" y="22050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r>
              <a:rPr lang="en-US" sz="1800" b="0" i="0" dirty="0">
                <a:solidFill>
                  <a:schemeClr val="tx1"/>
                </a:solidFill>
                <a:latin typeface="Arial" panose="020B0604020202020204" pitchFamily="34" charset="0"/>
              </a:rPr>
              <a:t>b</a:t>
            </a:r>
            <a:endParaRPr lang="ru-RU" sz="1800" b="0" i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72" name="Text Box 132"/>
          <p:cNvSpPr txBox="1">
            <a:spLocks noChangeArrowheads="1"/>
          </p:cNvSpPr>
          <p:nvPr/>
        </p:nvSpPr>
        <p:spPr bwMode="auto">
          <a:xfrm>
            <a:off x="8776519" y="2462847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r>
              <a:rPr lang="en-US" sz="1800" b="0" i="0" dirty="0">
                <a:solidFill>
                  <a:schemeClr val="tx1"/>
                </a:solidFill>
                <a:latin typeface="Arial" panose="020B0604020202020204" pitchFamily="34" charset="0"/>
              </a:rPr>
              <a:t>c</a:t>
            </a:r>
            <a:endParaRPr lang="ru-RU" sz="1800" b="0" i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73" name="Text Box 133"/>
          <p:cNvSpPr txBox="1">
            <a:spLocks noChangeArrowheads="1"/>
          </p:cNvSpPr>
          <p:nvPr/>
        </p:nvSpPr>
        <p:spPr bwMode="auto">
          <a:xfrm>
            <a:off x="10289324" y="166633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r>
              <a:rPr lang="en-US" sz="1800" b="0" i="0" dirty="0">
                <a:solidFill>
                  <a:schemeClr val="tx1"/>
                </a:solidFill>
                <a:latin typeface="Arial" panose="020B0604020202020204" pitchFamily="34" charset="0"/>
              </a:rPr>
              <a:t>b</a:t>
            </a:r>
            <a:endParaRPr lang="ru-RU" sz="1800" b="0" i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74" name="Text Box 135"/>
          <p:cNvSpPr txBox="1">
            <a:spLocks noChangeArrowheads="1"/>
          </p:cNvSpPr>
          <p:nvPr/>
        </p:nvSpPr>
        <p:spPr bwMode="auto">
          <a:xfrm>
            <a:off x="10740256" y="2492376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r>
              <a:rPr lang="en-US" sz="1800" b="0" i="0" dirty="0">
                <a:solidFill>
                  <a:schemeClr val="tx1"/>
                </a:solidFill>
                <a:latin typeface="Arial" panose="020B0604020202020204" pitchFamily="34" charset="0"/>
              </a:rPr>
              <a:t>a</a:t>
            </a:r>
            <a:endParaRPr lang="ru-RU" sz="1800" b="0" i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75" name="Text Box 136"/>
          <p:cNvSpPr txBox="1">
            <a:spLocks noChangeArrowheads="1"/>
          </p:cNvSpPr>
          <p:nvPr/>
        </p:nvSpPr>
        <p:spPr bwMode="auto">
          <a:xfrm>
            <a:off x="9857606" y="47450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r>
              <a:rPr lang="en-US" sz="1800" b="0" i="0" dirty="0">
                <a:solidFill>
                  <a:schemeClr val="tx1"/>
                </a:solidFill>
                <a:latin typeface="Arial" panose="020B0604020202020204" pitchFamily="34" charset="0"/>
              </a:rPr>
              <a:t>a</a:t>
            </a:r>
            <a:endParaRPr lang="ru-RU" sz="1800" b="0" i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76" name="Text Box 137"/>
          <p:cNvSpPr txBox="1">
            <a:spLocks noChangeArrowheads="1"/>
          </p:cNvSpPr>
          <p:nvPr/>
        </p:nvSpPr>
        <p:spPr bwMode="auto">
          <a:xfrm>
            <a:off x="7716068" y="37163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r>
              <a:rPr lang="en-US" sz="1800" b="0" i="0" dirty="0">
                <a:solidFill>
                  <a:schemeClr val="tx1"/>
                </a:solidFill>
                <a:latin typeface="Arial" panose="020B0604020202020204" pitchFamily="34" charset="0"/>
              </a:rPr>
              <a:t>a</a:t>
            </a:r>
            <a:endParaRPr lang="ru-RU" sz="1800" b="0" i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77" name="Text Box 138"/>
          <p:cNvSpPr txBox="1">
            <a:spLocks noChangeArrowheads="1"/>
          </p:cNvSpPr>
          <p:nvPr/>
        </p:nvSpPr>
        <p:spPr bwMode="auto">
          <a:xfrm>
            <a:off x="10740257" y="4149726"/>
            <a:ext cx="288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r>
              <a:rPr lang="en-US" sz="1800" b="0" i="0" dirty="0">
                <a:latin typeface="Arial" panose="020B0604020202020204" pitchFamily="34" charset="0"/>
              </a:rPr>
              <a:t>b</a:t>
            </a:r>
            <a:endParaRPr lang="ru-RU" sz="1800" b="0" i="0" dirty="0">
              <a:latin typeface="Arial" panose="020B0604020202020204" pitchFamily="34" charset="0"/>
            </a:endParaRPr>
          </a:p>
        </p:txBody>
      </p:sp>
      <p:sp>
        <p:nvSpPr>
          <p:cNvPr id="1078" name="Text Box 139"/>
          <p:cNvSpPr txBox="1">
            <a:spLocks noChangeArrowheads="1"/>
          </p:cNvSpPr>
          <p:nvPr/>
        </p:nvSpPr>
        <p:spPr bwMode="auto">
          <a:xfrm>
            <a:off x="8137813" y="4810125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r>
              <a:rPr lang="en-US" sz="1800" b="0" i="0" dirty="0">
                <a:solidFill>
                  <a:schemeClr val="tx1"/>
                </a:solidFill>
                <a:latin typeface="Arial" panose="020B0604020202020204" pitchFamily="34" charset="0"/>
              </a:rPr>
              <a:t>b</a:t>
            </a:r>
            <a:endParaRPr lang="ru-RU" sz="1800" b="0" i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079" name="Text Box 140"/>
          <p:cNvSpPr txBox="1">
            <a:spLocks noChangeArrowheads="1"/>
          </p:cNvSpPr>
          <p:nvPr/>
        </p:nvSpPr>
        <p:spPr bwMode="auto">
          <a:xfrm>
            <a:off x="9857606" y="38814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r>
              <a:rPr lang="ru-RU" sz="1800" b="0" i="0" dirty="0">
                <a:solidFill>
                  <a:schemeClr val="tx1"/>
                </a:solidFill>
                <a:latin typeface="Arial" panose="020B0604020202020204" pitchFamily="34" charset="0"/>
              </a:rPr>
              <a:t>с</a:t>
            </a:r>
          </a:p>
        </p:txBody>
      </p:sp>
      <p:sp>
        <p:nvSpPr>
          <p:cNvPr id="1080" name="Text Box 141"/>
          <p:cNvSpPr txBox="1">
            <a:spLocks noChangeArrowheads="1"/>
          </p:cNvSpPr>
          <p:nvPr/>
        </p:nvSpPr>
        <p:spPr bwMode="auto">
          <a:xfrm>
            <a:off x="8489181" y="3521076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r>
              <a:rPr lang="ru-RU" sz="1800" b="0" i="0" dirty="0">
                <a:solidFill>
                  <a:schemeClr val="tx1"/>
                </a:solidFill>
                <a:latin typeface="Arial" panose="020B0604020202020204" pitchFamily="34" charset="0"/>
              </a:rPr>
              <a:t>с</a:t>
            </a:r>
          </a:p>
        </p:txBody>
      </p:sp>
      <p:sp>
        <p:nvSpPr>
          <p:cNvPr id="1081" name="Text Box 142"/>
          <p:cNvSpPr txBox="1">
            <a:spLocks noChangeArrowheads="1"/>
          </p:cNvSpPr>
          <p:nvPr/>
        </p:nvSpPr>
        <p:spPr bwMode="auto">
          <a:xfrm>
            <a:off x="10092556" y="2781301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r>
              <a:rPr lang="ru-RU" sz="1800" b="0" i="0" dirty="0">
                <a:solidFill>
                  <a:schemeClr val="tx1"/>
                </a:solidFill>
                <a:latin typeface="Arial" panose="020B0604020202020204" pitchFamily="34" charset="0"/>
              </a:rPr>
              <a:t>с</a:t>
            </a:r>
          </a:p>
        </p:txBody>
      </p:sp>
      <p:graphicFrame>
        <p:nvGraphicFramePr>
          <p:cNvPr id="1028" name="Object 143"/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144"/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Equation" r:id="rId6" imgW="114120" imgH="215640" progId="Equation.3">
                  <p:embed/>
                </p:oleObj>
              </mc:Choice>
              <mc:Fallback>
                <p:oleObj name="Equation" r:id="rId6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2" name="Rectangle 146"/>
          <p:cNvSpPr>
            <a:spLocks noChangeArrowheads="1"/>
          </p:cNvSpPr>
          <p:nvPr/>
        </p:nvSpPr>
        <p:spPr bwMode="auto">
          <a:xfrm>
            <a:off x="1524001" y="-461665"/>
            <a:ext cx="18473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endParaRPr lang="ru-RU"/>
          </a:p>
        </p:txBody>
      </p:sp>
      <p:sp>
        <p:nvSpPr>
          <p:cNvPr id="1083" name="Rectangle 148"/>
          <p:cNvSpPr>
            <a:spLocks noChangeArrowheads="1"/>
          </p:cNvSpPr>
          <p:nvPr/>
        </p:nvSpPr>
        <p:spPr bwMode="auto">
          <a:xfrm>
            <a:off x="1524001" y="-461665"/>
            <a:ext cx="18473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  <a:lvl2pPr marL="742950" indent="-28575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2pPr>
            <a:lvl3pPr marL="11430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3pPr>
            <a:lvl4pPr marL="16002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4pPr>
            <a:lvl5pPr marL="2057400" indent="-228600"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 b="1" i="1">
                <a:solidFill>
                  <a:schemeClr val="bg1"/>
                </a:solidFill>
                <a:latin typeface="Bookman Old Style" panose="02050604050505020204" pitchFamily="18" charset="0"/>
              </a:defRPr>
            </a:lvl9pPr>
          </a:lstStyle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88552" y="870227"/>
            <a:ext cx="7233445" cy="4204228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а. </a:t>
            </a:r>
            <a:r>
              <a:rPr lang="en-US" sz="28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uchburchakda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gipotenuza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kvadrati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katetlar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kvadratlari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yig‘indisiga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80000"/>
              </a:lnSpc>
            </a:pPr>
            <a:endParaRPr lang="ru-RU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a²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+ 2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b²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</a:p>
          <a:p>
            <a:pPr>
              <a:lnSpc>
                <a:spcPct val="80000"/>
              </a:lnSpc>
            </a:pP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c²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· (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1/2)ab = c²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+2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</a:p>
          <a:p>
            <a:pPr>
              <a:lnSpc>
                <a:spcPct val="80000"/>
              </a:lnSpc>
            </a:pPr>
            <a:endParaRPr lang="en-US" sz="28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(1)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(2)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tengliklardan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</a:p>
          <a:p>
            <a:pPr>
              <a:lnSpc>
                <a:spcPct val="80000"/>
              </a:lnSpc>
            </a:pP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a²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ru-RU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ru-RU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b²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c²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ru-RU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16366" y="5629603"/>
            <a:ext cx="2659076" cy="646331"/>
          </a:xfrm>
          <a:prstGeom prst="rect">
            <a:avLst/>
          </a:prstGeom>
          <a:ln w="38100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a²</a:t>
            </a:r>
            <a:r>
              <a:rPr lang="ru-RU" sz="36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3600" b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b²</a:t>
            </a:r>
            <a:r>
              <a:rPr lang="en-US" sz="3200" b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600" b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c²</a:t>
            </a:r>
            <a:endParaRPr lang="ru-RU" sz="3600" b="1" dirty="0">
              <a:solidFill>
                <a:srgbClr val="5D288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259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78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3000"/>
                                        <p:tgtEl>
                                          <p:spTgt spid="78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3000"/>
                                        <p:tgtEl>
                                          <p:spTgt spid="78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3000"/>
                                        <p:tgtEl>
                                          <p:spTgt spid="78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3000"/>
                                        <p:tgtEl>
                                          <p:spTgt spid="78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942" grpId="0" animBg="1"/>
      <p:bldP spid="78943" grpId="0" animBg="1"/>
      <p:bldP spid="78945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5823148" y="3737149"/>
            <a:ext cx="355573" cy="301335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63587" y="58543"/>
                <a:ext cx="11844105" cy="10575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uz-Cyrl-UZ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№</a:t>
                </a:r>
                <a:r>
                  <a:rPr lang="ru-RU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8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burchakli</a:t>
                </a:r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uchburchakning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katetlari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Agar: 1) a=5, b=12;   2) a = 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</m:rad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 = 7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c 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gipotenuzani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  <a:endParaRPr lang="en-US" sz="28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7" y="58543"/>
                <a:ext cx="11844105" cy="1057597"/>
              </a:xfrm>
              <a:prstGeom prst="rect">
                <a:avLst/>
              </a:prstGeom>
              <a:blipFill rotWithShape="0">
                <a:blip r:embed="rId2"/>
                <a:stretch>
                  <a:fillRect l="-1338" t="-7514" b="-156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 flipH="1">
            <a:off x="5829556" y="4042971"/>
            <a:ext cx="3835149" cy="1"/>
          </a:xfrm>
          <a:prstGeom prst="line">
            <a:avLst/>
          </a:prstGeom>
          <a:ln w="41275">
            <a:solidFill>
              <a:schemeClr val="accent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818759" y="1268760"/>
            <a:ext cx="10797" cy="2755540"/>
          </a:xfrm>
          <a:prstGeom prst="line">
            <a:avLst/>
          </a:prstGeom>
          <a:ln w="41275">
            <a:solidFill>
              <a:schemeClr val="accent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5375920" y="2153915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dirty="0">
                <a:solidFill>
                  <a:srgbClr val="002060"/>
                </a:solidFill>
              </a:rPr>
              <a:t>b</a:t>
            </a:r>
            <a:endParaRPr lang="ru-RU" sz="2345" dirty="0">
              <a:solidFill>
                <a:srgbClr val="002060"/>
              </a:solidFill>
            </a:endParaRPr>
          </a:p>
        </p:txBody>
      </p:sp>
      <p:sp>
        <p:nvSpPr>
          <p:cNvPr id="57" name="Text Box 16"/>
          <p:cNvSpPr txBox="1">
            <a:spLocks noChangeArrowheads="1"/>
          </p:cNvSpPr>
          <p:nvPr/>
        </p:nvSpPr>
        <p:spPr bwMode="auto">
          <a:xfrm>
            <a:off x="7084100" y="3573219"/>
            <a:ext cx="711146" cy="51115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735" b="1" dirty="0">
                <a:solidFill>
                  <a:srgbClr val="002060"/>
                </a:solidFill>
                <a:cs typeface="Arial" panose="020B0604020202020204" pitchFamily="34" charset="0"/>
              </a:rPr>
              <a:t>a</a:t>
            </a:r>
            <a:endParaRPr lang="ru-RU" sz="2735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5806619" y="1286849"/>
            <a:ext cx="3858086" cy="2729903"/>
          </a:xfrm>
          <a:prstGeom prst="line">
            <a:avLst/>
          </a:prstGeom>
          <a:ln w="41275">
            <a:solidFill>
              <a:schemeClr val="accent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7701258" y="2218039"/>
            <a:ext cx="711146" cy="51115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735" b="1" dirty="0">
                <a:solidFill>
                  <a:srgbClr val="002060"/>
                </a:solidFill>
              </a:rPr>
              <a:t>c</a:t>
            </a:r>
            <a:endParaRPr lang="ru-RU" sz="2735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690583" y="1316293"/>
                <a:ext cx="2930802" cy="24208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28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2800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1)  a = 5, b = 12</a:t>
                </a:r>
              </a:p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2800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2) 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= 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  <m:r>
                      <a:rPr lang="en-US" sz="2800" b="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sz="2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 = 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</a:p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36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-? </a:t>
                </a: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83" y="1316293"/>
                <a:ext cx="2930802" cy="2420856"/>
              </a:xfrm>
              <a:prstGeom prst="rect">
                <a:avLst/>
              </a:prstGeom>
              <a:blipFill rotWithShape="0">
                <a:blip r:embed="rId3"/>
                <a:stretch>
                  <a:fillRect l="-6237" t="-3023" r="-3326" b="-68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8843240" y="1463257"/>
            <a:ext cx="3081546" cy="703078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4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4000" b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4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a</a:t>
            </a:r>
            <a:r>
              <a:rPr lang="en-US" sz="4000" b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000" b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b</a:t>
            </a:r>
            <a:r>
              <a:rPr lang="en-US" sz="4000" b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298" b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298" b="1" baseline="30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9006232" y="2445856"/>
                <a:ext cx="2578206" cy="771943"/>
              </a:xfrm>
              <a:prstGeom prst="rect">
                <a:avLst/>
              </a:prstGeom>
              <a:ln w="38100"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4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4000" b="1" dirty="0">
                    <a:solidFill>
                      <a:srgbClr val="C00000"/>
                    </a:solidFill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40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sz="4000" b="1" baseline="30000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2 </m:t>
                        </m:r>
                        <m:r>
                          <m:rPr>
                            <m:nor/>
                          </m:rPr>
                          <a:rPr lang="en-US" sz="40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+ </m:t>
                        </m:r>
                        <m:r>
                          <m:rPr>
                            <m:nor/>
                          </m:rPr>
                          <a:rPr lang="en-US" sz="40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4000" b="1" baseline="30000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</m:oMath>
                </a14:m>
                <a:endParaRPr lang="en-US" sz="4689" b="1" baseline="30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6232" y="2445856"/>
                <a:ext cx="2578206" cy="771943"/>
              </a:xfrm>
              <a:prstGeom prst="rect">
                <a:avLst/>
              </a:prstGeom>
              <a:blipFill rotWithShape="0">
                <a:blip r:embed="rId4"/>
                <a:stretch>
                  <a:fillRect l="-7459" t="-5263" b="-29323"/>
                </a:stretch>
              </a:blipFill>
              <a:ln w="38100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72525" y="4042389"/>
                <a:ext cx="10851822" cy="28820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Yechish:</a:t>
                </a:r>
              </a:p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3200" dirty="0" smtClean="0">
                    <a:solidFill>
                      <a:srgbClr val="000000"/>
                    </a:solidFill>
                    <a:cs typeface="Arial" panose="020B0604020202020204" pitchFamily="34" charset="0"/>
                  </a:rPr>
                  <a:t>1) </a:t>
                </a:r>
                <a:r>
                  <a:rPr lang="en-US" sz="32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3200" dirty="0" smtClean="0">
                    <a:solidFill>
                      <a:srgbClr val="000000"/>
                    </a:solidFill>
                    <a:cs typeface="Arial" panose="020B0604020202020204" pitchFamily="34" charset="0"/>
                  </a:rPr>
                  <a:t> =</a:t>
                </a:r>
                <a:r>
                  <a:rPr lang="en-US" sz="3200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20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2 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+ </m:t>
                        </m:r>
                        <m:r>
                          <m:rPr>
                            <m:nor/>
                          </m:rPr>
                          <a:rPr lang="en-US" sz="3200" i="0" dirty="0" smtClean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12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3200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20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25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+ </m:t>
                        </m:r>
                        <m:r>
                          <a:rPr lang="en-US" sz="32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144</m:t>
                        </m:r>
                      </m:e>
                    </m:rad>
                  </m:oMath>
                </a14:m>
                <a:r>
                  <a:rPr lang="en-US" sz="3200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20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169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3200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13</a:t>
                </a:r>
                <a:endParaRPr lang="en-US" sz="3200" dirty="0" smtClean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3200" dirty="0" smtClean="0">
                    <a:solidFill>
                      <a:srgbClr val="000000"/>
                    </a:solidFill>
                    <a:cs typeface="Arial" panose="020B0604020202020204" pitchFamily="34" charset="0"/>
                  </a:rPr>
                  <a:t>2) </a:t>
                </a:r>
                <a:r>
                  <a:rPr lang="en-US" sz="36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32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20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3200" dirty="0" smtClean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4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  <m:r>
                          <m:rPr>
                            <m:nor/>
                          </m:rPr>
                          <a:rPr lang="en-US" sz="320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2 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+ </m:t>
                        </m:r>
                        <m:r>
                          <m:rPr>
                            <m:nor/>
                          </m:rPr>
                          <a:rPr lang="en-US" sz="3200" i="0" dirty="0" smtClean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32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20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32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+ </m:t>
                        </m:r>
                        <m:r>
                          <a:rPr lang="en-US" sz="32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49</m:t>
                        </m:r>
                      </m:e>
                    </m:rad>
                  </m:oMath>
                </a14:m>
                <a:r>
                  <a:rPr lang="en-US" sz="32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20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81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32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9</a:t>
                </a:r>
                <a:endParaRPr lang="en-US" sz="32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endParaRPr lang="en-US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525" y="4042389"/>
                <a:ext cx="10851822" cy="2882007"/>
              </a:xfrm>
              <a:prstGeom prst="rect">
                <a:avLst/>
              </a:prstGeom>
              <a:blipFill rotWithShape="0">
                <a:blip r:embed="rId5"/>
                <a:stretch>
                  <a:fillRect l="-1404" t="-29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2432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126507" y="3665141"/>
            <a:ext cx="355573" cy="301335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3" name="Прямоугольник 2"/>
          <p:cNvSpPr/>
          <p:nvPr/>
        </p:nvSpPr>
        <p:spPr>
          <a:xfrm>
            <a:off x="839416" y="83278"/>
            <a:ext cx="111240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gipotenuza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Agar:  a=1,5, c =1,7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H="1">
            <a:off x="1132915" y="3970963"/>
            <a:ext cx="3835149" cy="1"/>
          </a:xfrm>
          <a:prstGeom prst="line">
            <a:avLst/>
          </a:prstGeom>
          <a:ln w="41275">
            <a:solidFill>
              <a:schemeClr val="accent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122118" y="1196752"/>
            <a:ext cx="10797" cy="2755540"/>
          </a:xfrm>
          <a:prstGeom prst="line">
            <a:avLst/>
          </a:prstGeom>
          <a:ln w="41275">
            <a:solidFill>
              <a:schemeClr val="accent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679279" y="2081907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dirty="0">
                <a:solidFill>
                  <a:srgbClr val="002060"/>
                </a:solidFill>
              </a:rPr>
              <a:t>b</a:t>
            </a:r>
            <a:endParaRPr lang="ru-RU" sz="2345" dirty="0">
              <a:solidFill>
                <a:srgbClr val="002060"/>
              </a:solidFill>
            </a:endParaRPr>
          </a:p>
        </p:txBody>
      </p:sp>
      <p:sp>
        <p:nvSpPr>
          <p:cNvPr id="57" name="Text Box 16"/>
          <p:cNvSpPr txBox="1">
            <a:spLocks noChangeArrowheads="1"/>
          </p:cNvSpPr>
          <p:nvPr/>
        </p:nvSpPr>
        <p:spPr bwMode="auto">
          <a:xfrm>
            <a:off x="2387459" y="3501211"/>
            <a:ext cx="711146" cy="51115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735" b="1" dirty="0">
                <a:solidFill>
                  <a:srgbClr val="002060"/>
                </a:solidFill>
                <a:cs typeface="Arial" panose="020B0604020202020204" pitchFamily="34" charset="0"/>
              </a:rPr>
              <a:t>a</a:t>
            </a:r>
            <a:endParaRPr lang="ru-RU" sz="2735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1109978" y="1214841"/>
            <a:ext cx="3858086" cy="2729903"/>
          </a:xfrm>
          <a:prstGeom prst="line">
            <a:avLst/>
          </a:prstGeom>
          <a:ln w="41275">
            <a:solidFill>
              <a:schemeClr val="accent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3004617" y="2146031"/>
            <a:ext cx="711146" cy="51115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735" b="1" dirty="0">
                <a:solidFill>
                  <a:srgbClr val="002060"/>
                </a:solidFill>
              </a:rPr>
              <a:t>c</a:t>
            </a:r>
            <a:endParaRPr lang="ru-RU" sz="2735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563664" y="3226438"/>
            <a:ext cx="3081546" cy="580993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3200" b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a</a:t>
            </a:r>
            <a:r>
              <a:rPr lang="en-US" sz="3200" b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b</a:t>
            </a:r>
            <a:r>
              <a:rPr lang="en-US" sz="3200" b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b="1" baseline="30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629108" y="3807431"/>
                <a:ext cx="2513060" cy="7173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3200" b="1">
                                <a:solidFill>
                                  <a:srgbClr val="002060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c</m:t>
                            </m:r>
                          </m:e>
                          <m:sup>
                            <m:r>
                              <a:rPr lang="en-US" sz="32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2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𝐚</m:t>
                        </m:r>
                        <m:r>
                          <a:rPr lang="en-US" sz="32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²</m:t>
                        </m:r>
                      </m:e>
                    </m:rad>
                  </m:oMath>
                </a14:m>
                <a:endParaRPr lang="ru-RU" sz="1758" b="1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108" y="3807431"/>
                <a:ext cx="2513060" cy="717376"/>
              </a:xfrm>
              <a:prstGeom prst="rect">
                <a:avLst/>
              </a:prstGeom>
              <a:blipFill rotWithShape="0">
                <a:blip r:embed="rId2"/>
                <a:stretch>
                  <a:fillRect l="-6053" b="-256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5408809" y="1348103"/>
            <a:ext cx="6096000" cy="187833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2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1,5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 = 1,7;</a:t>
            </a:r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="1" dirty="0" smtClean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b </a:t>
            </a:r>
            <a:r>
              <a:rPr lang="en-US" sz="3200" b="1" dirty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-?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79279" y="4413073"/>
                <a:ext cx="9073008" cy="19895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Yechish:</a:t>
                </a:r>
              </a:p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3200" dirty="0" smtClean="0">
                    <a:solidFill>
                      <a:srgbClr val="000000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3200" dirty="0" smtClean="0">
                    <a:solidFill>
                      <a:srgbClr val="000000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=</a:t>
                </a:r>
                <a:r>
                  <a:rPr lang="en-US" sz="32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2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1,7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2 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200" b="0" i="0" dirty="0" smtClean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− 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sz="3200" b="0" i="0" dirty="0" smtClean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,5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32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2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sz="32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,89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2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200" b="0" i="0" dirty="0" smtClean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2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2,25</m:t>
                        </m:r>
                      </m:e>
                    </m:rad>
                  </m:oMath>
                </a14:m>
                <a:r>
                  <a:rPr lang="en-US" sz="32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2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0,64</m:t>
                        </m:r>
                        <m:r>
                          <m:rPr>
                            <m:nor/>
                          </m:rPr>
                          <a:rPr lang="en-US" sz="32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32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2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0,8</a:t>
                </a:r>
                <a:r>
                  <a:rPr lang="en-US" sz="3200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;</a:t>
                </a:r>
                <a:endParaRPr lang="en-US" sz="32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3200" b="1" dirty="0" err="1" smtClean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: 0,8</a:t>
                </a:r>
                <a:endParaRPr lang="en-US" sz="3200" b="1" dirty="0">
                  <a:solidFill>
                    <a:srgbClr val="5D2884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279" y="4413073"/>
                <a:ext cx="9073008" cy="1989519"/>
              </a:xfrm>
              <a:prstGeom prst="rect">
                <a:avLst/>
              </a:prstGeom>
              <a:blipFill rotWithShape="0">
                <a:blip r:embed="rId3"/>
                <a:stretch>
                  <a:fillRect l="-1679" t="-4294" b="-73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409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336" y="188639"/>
            <a:ext cx="12072664" cy="2448271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Rasmdagi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uyning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117 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dm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narvon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125 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dm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narvon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proeksiyasini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1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9964" name="Picture 92" descr="Piwagor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48" y="1463411"/>
            <a:ext cx="2952328" cy="3771374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Овал 1"/>
          <p:cNvSpPr/>
          <p:nvPr/>
        </p:nvSpPr>
        <p:spPr>
          <a:xfrm>
            <a:off x="2364941" y="1463411"/>
            <a:ext cx="814735" cy="50405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506759" y="1537066"/>
            <a:ext cx="2445225" cy="2573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="1" dirty="0" err="1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=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117 </a:t>
            </a:r>
            <a:r>
              <a:rPr lang="en-US" sz="32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dm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125 </a:t>
            </a:r>
            <a:r>
              <a:rPr lang="en-US" sz="3200" dirty="0" err="1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dm</a:t>
            </a:r>
            <a:endParaRPr lang="en-US" sz="3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600" b="1" dirty="0" smtClean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 -? </a:t>
            </a:r>
            <a:endParaRPr lang="en-US" sz="3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716765" y="4110784"/>
                <a:ext cx="6366615" cy="18418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</a:p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2800" dirty="0" smtClean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2800" dirty="0" smtClean="0">
                    <a:solidFill>
                      <a:srgbClr val="000000"/>
                    </a:solidFill>
                    <a:cs typeface="Arial" panose="020B0604020202020204" pitchFamily="34" charset="0"/>
                  </a:rPr>
                  <a:t> </a:t>
                </a:r>
                <a:r>
                  <a:rPr lang="en-US" sz="2800" dirty="0">
                    <a:solidFill>
                      <a:srgbClr val="000000"/>
                    </a:solidFill>
                    <a:cs typeface="Arial" panose="020B0604020202020204" pitchFamily="34" charset="0"/>
                  </a:rPr>
                  <a:t>=</a:t>
                </a:r>
                <a:r>
                  <a:rPr lang="en-US" sz="28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25</m:t>
                        </m:r>
                        <m:r>
                          <m:rPr>
                            <m:nor/>
                          </m:rPr>
                          <a:rPr lang="en-US" sz="28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2 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− 1</m:t>
                        </m:r>
                        <m:r>
                          <m:rPr>
                            <m:nor/>
                          </m:rPr>
                          <a:rPr lang="en-US" sz="2800" b="0" i="0" dirty="0" smtClean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17</m:t>
                        </m:r>
                        <m:r>
                          <m:rPr>
                            <m:nor/>
                          </m:rPr>
                          <a:rPr lang="en-US" sz="28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8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15625</m:t>
                        </m:r>
                        <m:r>
                          <m:rPr>
                            <m:nor/>
                          </m:rPr>
                          <a:rPr lang="en-US" sz="28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−</m:t>
                        </m:r>
                        <m:r>
                          <a:rPr lang="en-US" sz="2800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13689</m:t>
                        </m:r>
                      </m:e>
                    </m:rad>
                    <m:r>
                      <a:rPr lang="en-US" sz="2800" b="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endParaRPr lang="en-US" sz="2800" dirty="0" smtClean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2800" dirty="0" smtClean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1936</m:t>
                        </m:r>
                        <m:r>
                          <m:rPr>
                            <m:nor/>
                          </m:rPr>
                          <a:rPr lang="en-US" sz="2800" baseline="30000" dirty="0">
                            <a:solidFill>
                              <a:srgbClr val="0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800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28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44 (</a:t>
                </a:r>
                <a:r>
                  <a:rPr lang="en-US" sz="2800" b="1" dirty="0" err="1" smtClean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dm</a:t>
                </a:r>
                <a:r>
                  <a:rPr lang="en-US" sz="28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)</a:t>
                </a:r>
                <a:endParaRPr lang="en-US" sz="28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6765" y="4110784"/>
                <a:ext cx="6366615" cy="1841851"/>
              </a:xfrm>
              <a:prstGeom prst="rect">
                <a:avLst/>
              </a:prstGeom>
              <a:blipFill rotWithShape="0">
                <a:blip r:embed="rId3"/>
                <a:stretch>
                  <a:fillRect l="-2490" t="-4636" b="-59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3716765" y="6277007"/>
            <a:ext cx="2802370" cy="580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="1" dirty="0" err="1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smtClean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44 </a:t>
            </a:r>
            <a:r>
              <a:rPr lang="en-US" sz="3200" b="1" dirty="0" err="1" smtClean="0">
                <a:solidFill>
                  <a:srgbClr val="5D288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dm</a:t>
            </a:r>
            <a:endParaRPr lang="en-US" sz="3200" b="1" dirty="0">
              <a:solidFill>
                <a:srgbClr val="5D2884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077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79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5360" y="188640"/>
            <a:ext cx="11377264" cy="39211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z="1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Qirg‘oqdagi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terak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shamoldan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sinib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daryoning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bo‘ylab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quladi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narigi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qirg‘oqqa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yetdi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m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terakning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m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terak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4452" name="Picture 4" descr="Pifagor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656" y="3068960"/>
            <a:ext cx="3816350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Овал 1"/>
          <p:cNvSpPr/>
          <p:nvPr/>
        </p:nvSpPr>
        <p:spPr>
          <a:xfrm>
            <a:off x="4223792" y="5877272"/>
            <a:ext cx="792088" cy="5040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908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04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1648</TotalTime>
  <Words>461</Words>
  <Application>Microsoft Office PowerPoint</Application>
  <PresentationFormat>Широкоэкранный</PresentationFormat>
  <Paragraphs>117</Paragraphs>
  <Slides>10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Bookman Old Style</vt:lpstr>
      <vt:lpstr>Calibri</vt:lpstr>
      <vt:lpstr>Calibri Light</vt:lpstr>
      <vt:lpstr>Cambria Math</vt:lpstr>
      <vt:lpstr>Wingdings</vt:lpstr>
      <vt:lpstr>Тема Office</vt:lpstr>
      <vt:lpstr>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Pifagor teoremasini yuzalar orqali isbotlash: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Пользователь</cp:lastModifiedBy>
  <cp:revision>197</cp:revision>
  <dcterms:created xsi:type="dcterms:W3CDTF">2020-06-19T20:52:49Z</dcterms:created>
  <dcterms:modified xsi:type="dcterms:W3CDTF">2020-10-16T05:15:35Z</dcterms:modified>
</cp:coreProperties>
</file>