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340" r:id="rId3"/>
    <p:sldId id="321" r:id="rId4"/>
    <p:sldId id="346" r:id="rId5"/>
    <p:sldId id="343" r:id="rId6"/>
    <p:sldId id="344" r:id="rId7"/>
    <p:sldId id="345" r:id="rId8"/>
    <p:sldId id="341" r:id="rId9"/>
    <p:sldId id="347" r:id="rId10"/>
    <p:sldId id="305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6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068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10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oleObject" Target="../embeddings/oleObject2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1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8.png"/><Relationship Id="rId4" Type="http://schemas.openxmlformats.org/officeDocument/2006/relationships/image" Target="../media/image2.wmf"/><Relationship Id="rId9" Type="http://schemas.openxmlformats.org/officeDocument/2006/relationships/image" Target="../media/image7.png"/><Relationship Id="rId1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10" Type="http://schemas.openxmlformats.org/officeDocument/2006/relationships/image" Target="../media/image12.wmf"/><Relationship Id="rId4" Type="http://schemas.openxmlformats.org/officeDocument/2006/relationships/image" Target="../media/image2.wmf"/><Relationship Id="rId9" Type="http://schemas.openxmlformats.org/officeDocument/2006/relationships/image" Target="../media/image19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64"/>
            <a:ext cx="12184590" cy="1481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79576" y="-190177"/>
            <a:ext cx="6678119" cy="1674960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5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367027" y="2492896"/>
            <a:ext cx="2415228" cy="24842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893700" y="2703030"/>
            <a:ext cx="74498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MASALALAR</a:t>
            </a:r>
          </a:p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YECHISH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386128" y="291876"/>
            <a:ext cx="1978427" cy="904094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527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7408" y="1844824"/>
            <a:ext cx="864096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67408" y="4005064"/>
            <a:ext cx="864096" cy="1656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223792" y="2204864"/>
            <a:ext cx="74888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- 8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-sahifa).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BD05097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916832"/>
            <a:ext cx="3354387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-3995" y="0"/>
            <a:ext cx="12191999" cy="95739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altLang="ru-RU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alt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ru-RU" altLang="ru-RU" sz="5400" b="1" i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4037711" y="3686724"/>
                <a:ext cx="155363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𝒕𝒈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6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36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ru-RU" sz="3600" b="1" i="0" dirty="0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7711" y="3686724"/>
                <a:ext cx="1553630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Прямоугольник 27"/>
              <p:cNvSpPr/>
              <p:nvPr/>
            </p:nvSpPr>
            <p:spPr>
              <a:xfrm>
                <a:off x="7871060" y="1680982"/>
                <a:ext cx="1094666" cy="910762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8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1060" y="1680982"/>
                <a:ext cx="1094666" cy="91076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Прямоугольник 28"/>
              <p:cNvSpPr/>
              <p:nvPr/>
            </p:nvSpPr>
            <p:spPr>
              <a:xfrm>
                <a:off x="5788558" y="1586653"/>
                <a:ext cx="1104351" cy="942759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558" y="1586653"/>
                <a:ext cx="1104351" cy="94275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522552" y="1404760"/>
            <a:ext cx="2634389" cy="3469432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858836" y="4944789"/>
            <a:ext cx="484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dirty="0" smtClean="0"/>
              <a:t>b</a:t>
            </a:r>
            <a:endParaRPr lang="ru-RU" altLang="ru-RU" dirty="0"/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792509" y="2490282"/>
            <a:ext cx="484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dirty="0" smtClean="0"/>
              <a:t>c</a:t>
            </a:r>
            <a:endParaRPr lang="ru-RU" altLang="ru-RU" dirty="0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522552" y="4628473"/>
            <a:ext cx="215681" cy="23197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350017" y="4297624"/>
            <a:ext cx="4846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8233" y="3332781"/>
            <a:ext cx="4299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000" dirty="0" smtClean="0"/>
              <a:t>a</a:t>
            </a:r>
            <a:endParaRPr lang="ru-RU" altLang="ru-RU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7112679" y="3606791"/>
                <a:ext cx="178606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𝒄𝒕𝒈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36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en-US" altLang="ru-RU" sz="3600" b="1" i="0" dirty="0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ru-RU" altLang="ru-RU" sz="36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79" y="3606791"/>
                <a:ext cx="1786066" cy="64633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678584" y="2098644"/>
            <a:ext cx="436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ru-RU" sz="3600" b="1" dirty="0" smtClean="0">
                <a:solidFill>
                  <a:srgbClr val="C00000"/>
                </a:solidFill>
              </a:rPr>
              <a:t>β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4170990" y="2616754"/>
                <a:ext cx="1743089" cy="900952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ru-RU" sz="3600" b="1" dirty="0" smtClean="0">
                    <a:solidFill>
                      <a:srgbClr val="002060"/>
                    </a:solidFill>
                  </a:rPr>
                  <a:t>tg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3600" b="1" dirty="0">
                        <a:solidFill>
                          <a:srgbClr val="002060"/>
                        </a:solidFill>
                      </a:rPr>
                      <m:t>β</m:t>
                    </m:r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den>
                    </m:f>
                  </m:oMath>
                </a14:m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990" y="2616754"/>
                <a:ext cx="1743089" cy="900952"/>
              </a:xfrm>
              <a:prstGeom prst="rect">
                <a:avLst/>
              </a:prstGeom>
              <a:blipFill rotWithShape="0">
                <a:blip r:embed="rId9"/>
                <a:stretch>
                  <a:fillRect l="-10069" b="-1133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6945709" y="2561780"/>
                <a:ext cx="1997278" cy="913263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000" b="1" dirty="0" smtClean="0">
                    <a:solidFill>
                      <a:srgbClr val="002060"/>
                    </a:solidFill>
                  </a:rPr>
                  <a:t>ctg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rgbClr val="002060"/>
                        </a:solidFill>
                      </a:rPr>
                      <m:t>β</m:t>
                    </m:r>
                    <m:r>
                      <a:rPr lang="en-US" sz="40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709" y="2561780"/>
                <a:ext cx="1997278" cy="913263"/>
              </a:xfrm>
              <a:prstGeom prst="rect">
                <a:avLst/>
              </a:prstGeom>
              <a:blipFill rotWithShape="0">
                <a:blip r:embed="rId10"/>
                <a:stretch>
                  <a:fillRect l="-10303" t="-2632" b="-13158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4257727" y="5337468"/>
                <a:ext cx="416601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l-GR" altLang="ru-RU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400" dirty="0" smtClean="0"/>
                  <a:t>)=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400" b="1" i="0">
                            <a:latin typeface="Cambria Math" panose="02040503050406030204" pitchFamily="18" charset="0"/>
                          </a:rPr>
                          <m:t>𝐜𝐭𝐠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4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4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4400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7727" y="5337468"/>
                <a:ext cx="4166012" cy="769441"/>
              </a:xfrm>
              <a:prstGeom prst="rect">
                <a:avLst/>
              </a:prstGeom>
              <a:blipFill rotWithShape="0">
                <a:blip r:embed="rId11"/>
                <a:stretch>
                  <a:fillRect l="-5117" t="-16667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4170990" y="4520924"/>
                <a:ext cx="406662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l-GR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400" dirty="0" smtClean="0"/>
                  <a:t>)=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400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𝐭𝐠</m:t>
                        </m:r>
                      </m:fName>
                      <m:e>
                        <m:r>
                          <m:rPr>
                            <m:nor/>
                          </m:rPr>
                          <a:rPr lang="el-GR" altLang="ru-RU" sz="44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  <m:r>
                          <m:rPr>
                            <m:nor/>
                          </m:rPr>
                          <a:rPr lang="ru-RU" altLang="ru-RU" sz="44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func>
                  </m:oMath>
                </a14:m>
                <a:endParaRPr lang="ru-RU" sz="4400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0990" y="4520924"/>
                <a:ext cx="4066626" cy="769441"/>
              </a:xfrm>
              <a:prstGeom prst="rect">
                <a:avLst/>
              </a:prstGeom>
              <a:blipFill rotWithShape="0">
                <a:blip r:embed="rId12"/>
                <a:stretch>
                  <a:fillRect l="-5247" t="-16667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14"/>
          <p:cNvGraphicFramePr>
            <a:graphicFrameLocks noChangeAspect="1"/>
          </p:cNvGraphicFramePr>
          <p:nvPr/>
        </p:nvGraphicFramePr>
        <p:xfrm>
          <a:off x="6191250" y="3473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Формула" r:id="rId13" imgW="114120" imgH="215640" progId="Equation.3">
                  <p:embed/>
                </p:oleObj>
              </mc:Choice>
              <mc:Fallback>
                <p:oleObj name="Формула" r:id="rId1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473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4"/>
          <p:cNvGraphicFramePr>
            <a:graphicFrameLocks noChangeAspect="1"/>
          </p:cNvGraphicFramePr>
          <p:nvPr/>
        </p:nvGraphicFramePr>
        <p:xfrm>
          <a:off x="6343650" y="3625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Формула" r:id="rId14" imgW="114120" imgH="215640" progId="Equation.3">
                  <p:embed/>
                </p:oleObj>
              </mc:Choice>
              <mc:Fallback>
                <p:oleObj name="Формула" r:id="rId14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3625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433733"/>
              </p:ext>
            </p:extLst>
          </p:nvPr>
        </p:nvGraphicFramePr>
        <p:xfrm>
          <a:off x="7158352" y="405631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name="Формула" r:id="rId15" imgW="114120" imgH="215640" progId="Equation.3">
                  <p:embed/>
                </p:oleObj>
              </mc:Choice>
              <mc:Fallback>
                <p:oleObj name="Формула" r:id="rId1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352" y="405631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425348" y="2267802"/>
                <a:ext cx="10470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90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48" y="2267802"/>
                <a:ext cx="1047082" cy="523220"/>
              </a:xfrm>
              <a:prstGeom prst="rect">
                <a:avLst/>
              </a:prstGeom>
              <a:blipFill rotWithShape="0">
                <a:blip r:embed="rId16"/>
                <a:stretch>
                  <a:fillRect l="-12209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3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07407E-6 L 0.06303 0.25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1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73 -0.12384 L -0.02474 0.2891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0" y="2064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2" grpId="0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25755" y="-96899"/>
                <a:ext cx="11737304" cy="1908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5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burchakli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sinB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0"/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tenglikdan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tomonlarini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55" y="-96899"/>
                <a:ext cx="11737304" cy="1908215"/>
              </a:xfrm>
              <a:prstGeom prst="rect">
                <a:avLst/>
              </a:prstGeom>
              <a:blipFill rotWithShape="0">
                <a:blip r:embed="rId2"/>
                <a:stretch>
                  <a:fillRect l="-1299" b="-9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51384" y="2636912"/>
            <a:ext cx="3456384" cy="2133775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" name="Прямоугольник 2"/>
          <p:cNvSpPr/>
          <p:nvPr/>
        </p:nvSpPr>
        <p:spPr>
          <a:xfrm>
            <a:off x="559861" y="4360911"/>
            <a:ext cx="331787" cy="409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4670" y="456579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33911" y="4565799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3737" y="213660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689154" y="3091360"/>
                <a:ext cx="3672408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40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154" y="3091360"/>
                <a:ext cx="3672408" cy="966675"/>
              </a:xfrm>
              <a:prstGeom prst="rect">
                <a:avLst/>
              </a:prstGeom>
              <a:blipFill rotWithShape="0">
                <a:blip r:embed="rId3"/>
                <a:stretch>
                  <a:fillRect l="-5804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919536" y="5391404"/>
            <a:ext cx="76738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695392" y="1738288"/>
                <a:ext cx="2406428" cy="983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sinB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AC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BC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392" y="1738288"/>
                <a:ext cx="2406428" cy="983090"/>
              </a:xfrm>
              <a:prstGeom prst="rect">
                <a:avLst/>
              </a:prstGeom>
              <a:blipFill rotWithShape="0">
                <a:blip r:embed="rId4"/>
                <a:stretch>
                  <a:fillRect l="-8861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689154" y="4360911"/>
            <a:ext cx="3803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AC = 24, BC = 25.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2841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9" grpId="0"/>
      <p:bldP spid="11" grpId="0"/>
      <p:bldP spid="2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72918" y="4605759"/>
                <a:ext cx="2532167" cy="1359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4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l-GR" altLang="ru-RU" sz="44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4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altLang="ru-RU" sz="44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fName>
                        <m:e>
                          <m:f>
                            <m:fPr>
                              <m:ctrlPr>
                                <a:rPr lang="ru-RU" altLang="ru-RU" sz="44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18" y="4605759"/>
                <a:ext cx="2532167" cy="13599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951919" y="179370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1350659" y="1720425"/>
            <a:ext cx="4557807" cy="2821360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/>
              <p:cNvSpPr txBox="1">
                <a:spLocks noChangeArrowheads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ru-RU" sz="4000" b="0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ru-RU" altLang="ru-RU" sz="4000" dirty="0"/>
              </a:p>
            </p:txBody>
          </p:sp>
        </mc:Choice>
        <mc:Fallback xmlns="">
          <p:sp>
            <p:nvSpPr>
              <p:cNvPr id="2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158618" y="2223261"/>
            <a:ext cx="9418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dirty="0" smtClean="0"/>
              <a:t>12</a:t>
            </a:r>
            <a:endParaRPr lang="ru-RU" altLang="ru-RU" sz="3600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1351831" y="4250883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1407314" y="2016158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72064" y="1619889"/>
                <a:ext cx="3038845" cy="1206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b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os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l-GR" altLang="ru-RU" sz="4400" b="1" i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α</m:t>
                      </m:r>
                      <m:r>
                        <a:rPr lang="en-US" altLang="ru-RU" sz="4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3600" dirty="0"/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1619889"/>
                <a:ext cx="3038845" cy="12067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816080" y="2869592"/>
                <a:ext cx="2111091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80" y="2869592"/>
                <a:ext cx="2111091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575244" y="4439367"/>
                <a:ext cx="3520516" cy="1692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ru-RU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ru-RU" sz="4400" b="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12·3</m:t>
                      </m:r>
                    </m:oMath>
                  </m:oMathPara>
                </a14:m>
                <a:endParaRPr lang="en-US" altLang="ru-RU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6000" dirty="0" smtClean="0"/>
                  <a:t>  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9</a:t>
                </a:r>
                <a:endParaRPr lang="ru-RU" sz="4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244" y="4439367"/>
                <a:ext cx="3520516" cy="1692771"/>
              </a:xfrm>
              <a:prstGeom prst="rect">
                <a:avLst/>
              </a:prstGeom>
              <a:blipFill rotWithShape="0">
                <a:blip r:embed="rId6"/>
                <a:stretch>
                  <a:fillRect b="-14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5106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72918" y="4605759"/>
                <a:ext cx="2532167" cy="1359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4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l-GR" altLang="ru-RU" sz="44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4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altLang="ru-RU" sz="44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fName>
                        <m:e>
                          <m:f>
                            <m:fPr>
                              <m:ctrlPr>
                                <a:rPr lang="ru-RU" altLang="ru-RU" sz="44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18" y="4605759"/>
                <a:ext cx="2532167" cy="13599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951919" y="179370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1350659" y="1720425"/>
            <a:ext cx="4557807" cy="2821360"/>
          </a:xfrm>
          <a:prstGeom prst="rtTriangle">
            <a:avLst/>
          </a:prstGeom>
          <a:solidFill>
            <a:srgbClr val="FFC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/>
              <p:cNvSpPr txBox="1">
                <a:spLocks noChangeArrowheads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ru-RU" sz="4000" b="0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ru-RU" altLang="ru-RU" sz="4000" dirty="0"/>
              </a:p>
            </p:txBody>
          </p:sp>
        </mc:Choice>
        <mc:Fallback xmlns="">
          <p:sp>
            <p:nvSpPr>
              <p:cNvPr id="2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158618" y="2223261"/>
            <a:ext cx="9418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dirty="0" smtClean="0"/>
              <a:t>12</a:t>
            </a:r>
            <a:endParaRPr lang="ru-RU" altLang="ru-RU" sz="3600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1351831" y="4250883"/>
            <a:ext cx="288925" cy="288925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1407314" y="2016158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72064" y="1619889"/>
                <a:ext cx="3038845" cy="1206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b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os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l-GR" altLang="ru-RU" sz="4400" b="1" i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α</m:t>
                      </m:r>
                      <m:r>
                        <a:rPr lang="en-US" altLang="ru-RU" sz="4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3600" dirty="0"/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1619889"/>
                <a:ext cx="3038845" cy="12067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816080" y="2869592"/>
                <a:ext cx="2111091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80" y="2869592"/>
                <a:ext cx="2111091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575244" y="4439367"/>
                <a:ext cx="3520516" cy="1692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ru-RU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ru-RU" sz="4400" b="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12·3</m:t>
                      </m:r>
                    </m:oMath>
                  </m:oMathPara>
                </a14:m>
                <a:endParaRPr lang="en-US" altLang="ru-RU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6000" dirty="0" smtClean="0"/>
                  <a:t>  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9</a:t>
                </a:r>
                <a:endParaRPr lang="ru-RU" sz="4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244" y="4439367"/>
                <a:ext cx="3520516" cy="1692771"/>
              </a:xfrm>
              <a:prstGeom prst="rect">
                <a:avLst/>
              </a:prstGeom>
              <a:blipFill rotWithShape="0">
                <a:blip r:embed="rId6"/>
                <a:stretch>
                  <a:fillRect b="-14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73341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184768" y="5661248"/>
                <a:ext cx="236545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4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tg</m:t>
                          </m:r>
                          <m:r>
                            <m:rPr>
                              <m:nor/>
                            </m:r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l-GR" altLang="ru-RU" sz="4400" b="1" i="1" dirty="0" smtClean="0">
                              <a:solidFill>
                                <a:srgbClr val="C00000"/>
                              </a:solidFill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4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altLang="ru-RU" sz="44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fName>
                        <m:e>
                          <m:r>
                            <a:rPr lang="en-US" altLang="ru-RU" sz="44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4768" y="5661248"/>
                <a:ext cx="2365455" cy="7694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951919" y="179370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895843" y="1715834"/>
            <a:ext cx="4557807" cy="2821360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/>
              <p:cNvSpPr txBox="1">
                <a:spLocks noChangeArrowheads="1"/>
              </p:cNvSpPr>
              <p:nvPr/>
            </p:nvSpPr>
            <p:spPr bwMode="auto">
              <a:xfrm>
                <a:off x="2917164" y="4457093"/>
                <a:ext cx="649287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</m:oMath>
                  </m:oMathPara>
                </a14:m>
                <a:endParaRPr lang="ru-RU" alt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7164" y="4457093"/>
                <a:ext cx="6492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97574" y="2880075"/>
            <a:ext cx="5423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b="1" dirty="0"/>
              <a:t>3</a:t>
            </a:r>
            <a:endParaRPr lang="ru-RU" altLang="ru-RU" sz="3600" b="1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895843" y="4250883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895843" y="1869288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096000" y="1641940"/>
                <a:ext cx="2287036" cy="1206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ru-RU" sz="4400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altLang="ru-RU" sz="4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g</m:t>
                      </m:r>
                      <m:r>
                        <m:rPr>
                          <m:nor/>
                        </m:rPr>
                        <a:rPr lang="el-GR" altLang="ru-RU" sz="4400" b="1" i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α</m:t>
                      </m:r>
                      <m:r>
                        <a:rPr lang="en-US" altLang="ru-RU" sz="4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m:rPr>
                          <m:nor/>
                        </m:rPr>
                        <a:rPr lang="ru-RU" sz="3600" dirty="0"/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641940"/>
                <a:ext cx="2287036" cy="12067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264392" y="2986041"/>
                <a:ext cx="1510350" cy="11966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 smtClean="0"/>
                  <a:t>2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392" y="2986041"/>
                <a:ext cx="1510350" cy="1196674"/>
              </a:xfrm>
              <a:prstGeom prst="rect">
                <a:avLst/>
              </a:prstGeom>
              <a:blipFill rotWithShape="0">
                <a:blip r:embed="rId5"/>
                <a:stretch>
                  <a:fillRect l="-18623" b="-10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951919" y="4395345"/>
            <a:ext cx="192232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/>
              <a:t>  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6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2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72918" y="4605759"/>
                <a:ext cx="2458430" cy="13619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nor/>
                            </m:rPr>
                            <a:rPr lang="en-US" sz="4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l-GR" altLang="ru-RU" sz="4400" b="1" i="1" dirty="0"/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4400" b="1" i="1" dirty="0">
                              <a:solidFill>
                                <a:srgbClr val="C00000"/>
                              </a:solidFill>
                            </a:rPr>
                            <m:t> </m:t>
                          </m:r>
                          <m:r>
                            <a:rPr lang="en-US" altLang="ru-RU" sz="44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fName>
                        <m:e>
                          <m:f>
                            <m:fPr>
                              <m:ctrlPr>
                                <a:rPr lang="ru-RU" altLang="ru-RU" sz="44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altLang="ru-RU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18" y="4605759"/>
                <a:ext cx="2458430" cy="136191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951919" y="1793708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1365284" y="1718448"/>
            <a:ext cx="4557807" cy="2821360"/>
          </a:xfrm>
          <a:prstGeom prst="rtTriangle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/>
              <p:cNvSpPr txBox="1">
                <a:spLocks noChangeArrowheads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ru-RU" sz="4000" b="0" i="0" smtClean="0"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lang="ru-RU" altLang="ru-RU" sz="4000" dirty="0"/>
              </a:p>
            </p:txBody>
          </p:sp>
        </mc:Choice>
        <mc:Fallback xmlns="">
          <p:sp>
            <p:nvSpPr>
              <p:cNvPr id="2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332" y="2788322"/>
                <a:ext cx="64928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158618" y="2223261"/>
            <a:ext cx="9418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3600" dirty="0" smtClean="0"/>
              <a:t>10</a:t>
            </a:r>
            <a:endParaRPr lang="ru-RU" altLang="ru-RU" sz="3600" dirty="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1351831" y="4250883"/>
            <a:ext cx="288925" cy="28892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4583832" y="3926452"/>
            <a:ext cx="649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ru-RU" sz="3600" b="1" dirty="0">
                <a:solidFill>
                  <a:srgbClr val="C00000"/>
                </a:solidFill>
              </a:rPr>
              <a:t>α</a:t>
            </a:r>
            <a:endParaRPr lang="ru-RU" alt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672064" y="1619889"/>
                <a:ext cx="2808013" cy="1206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ru-RU" sz="4400" b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en-US" altLang="ru-RU" sz="4400" b="1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el-GR" altLang="ru-RU" sz="4400" b="1" i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α</m:t>
                      </m:r>
                      <m:r>
                        <a:rPr lang="en-US" altLang="ru-RU" sz="44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m:rPr>
                          <m:nor/>
                        </m:rPr>
                        <a:rPr lang="ru-RU" sz="3600" dirty="0"/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1619889"/>
                <a:ext cx="2808013" cy="12067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3407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816080" y="2869592"/>
                <a:ext cx="2111091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>
                              <a:latin typeface="Cambria Math" panose="02040503050406030204" pitchFamily="18" charset="0"/>
                            </a:rPr>
                            <m:t>𝐱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80" y="2869592"/>
                <a:ext cx="2111091" cy="124649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610826" y="4440328"/>
                <a:ext cx="3331361" cy="1692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ru-RU" sz="44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altLang="ru-RU" sz="440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ru-RU" sz="4400" b="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10·4</m:t>
                      </m:r>
                    </m:oMath>
                  </m:oMathPara>
                </a14:m>
                <a:endParaRPr lang="en-US" altLang="ru-RU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6000" dirty="0" smtClean="0"/>
                  <a:t> 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8</a:t>
                </a:r>
                <a:endParaRPr lang="ru-RU" sz="4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826" y="4440328"/>
                <a:ext cx="3331361" cy="1692771"/>
              </a:xfrm>
              <a:prstGeom prst="rect">
                <a:avLst/>
              </a:prstGeom>
              <a:blipFill rotWithShape="0">
                <a:blip r:embed="rId6"/>
                <a:stretch>
                  <a:fillRect l="-3108" b="-14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657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270176" y="1332736"/>
                <a:ext cx="1712328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176" y="1332736"/>
                <a:ext cx="1712328" cy="92333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11424" y="4869160"/>
                <a:ext cx="342112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a:rPr lang="el-GR" altLang="ru-RU" sz="5400" b="1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·</m:t>
                          </m:r>
                          <m:r>
                            <a:rPr lang="en-US" altLang="ru-RU" sz="5400" b="1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𝐜𝐭𝐠</m:t>
                          </m:r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</m:func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424" y="4869160"/>
                <a:ext cx="3421129" cy="9233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395914" y="2910272"/>
                <a:ext cx="1604710" cy="1253356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m:rPr>
                              <m:nor/>
                            </m:rPr>
                            <a:rPr lang="el-GR" altLang="ru-RU" sz="40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𝒐𝒔</m:t>
                          </m:r>
                          <m:r>
                            <m:rPr>
                              <m:nor/>
                            </m:rPr>
                            <a:rPr lang="el-GR" altLang="ru-RU" sz="40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5914" y="2910272"/>
                <a:ext cx="1604710" cy="125335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ик 28"/>
          <p:cNvSpPr/>
          <p:nvPr/>
        </p:nvSpPr>
        <p:spPr>
          <a:xfrm>
            <a:off x="8402515" y="1246740"/>
            <a:ext cx="1602451" cy="132343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8000" dirty="0" smtClean="0"/>
              <a:t>  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0" dirty="0" smtClean="0"/>
              <a:t> </a:t>
            </a:r>
            <a:endParaRPr lang="ru-RU" sz="8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8400256" y="4518010"/>
                <a:ext cx="1604710" cy="1176925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m:rPr>
                              <m:nor/>
                            </m:rPr>
                            <a:rPr lang="el-GR" altLang="ru-RU" sz="40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m:rPr>
                              <m:nor/>
                            </m:rPr>
                            <a:rPr lang="el-GR" altLang="ru-RU" sz="40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256" y="4518010"/>
                <a:ext cx="1604710" cy="117692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163576" y="3075285"/>
                <a:ext cx="2047355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5400" b="1" i="0" smtClean="0">
                              <a:latin typeface="Cambria Math" panose="02040503050406030204" pitchFamily="18" charset="0"/>
                            </a:rPr>
                            <m:t>𝐜𝐭𝐠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ru-RU" altLang="ru-RU" sz="5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576" y="3075285"/>
                <a:ext cx="2047355" cy="92333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15" descr="J023213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293" y="1968495"/>
            <a:ext cx="299195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0"/>
            <a:ext cx="12191999" cy="97835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altLang="ru-RU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altLang="ru-RU" sz="6000" b="1" i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5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57 0.09445 L -0.29024 0.494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90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-0.2961 -0.212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5" y="-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7.40741E-7 L -0.2961 -0.226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5" y="-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-168696" y="443254"/>
                <a:ext cx="12192000" cy="10703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5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 smtClean="0">
                    <a:latin typeface="Arial" pitchFamily="34" charset="0"/>
                    <a:cs typeface="Arial" pitchFamily="34" charset="0"/>
                  </a:rPr>
                  <a:t>tg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 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cos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el-GR" altLang="ru-RU" sz="4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ctg</a:t>
                </a:r>
                <a:r>
                  <a:rPr lang="el-GR" altLang="ru-RU" sz="4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  <m:r>
                      <a:rPr lang="el-GR" altLang="ru-RU" sz="4000" b="1" i="1" dirty="0">
                        <a:solidFill>
                          <a:srgbClr val="C00000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-?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8696" y="443254"/>
                <a:ext cx="12192000" cy="1070358"/>
              </a:xfrm>
              <a:prstGeom prst="rect">
                <a:avLst/>
              </a:prstGeom>
              <a:blipFill rotWithShape="0">
                <a:blip r:embed="rId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271463" y="2087841"/>
                <a:ext cx="2565126" cy="1095236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err="1" smtClean="0">
                    <a:solidFill>
                      <a:srgbClr val="002060"/>
                    </a:solidFill>
                  </a:rPr>
                  <a:t>tg</a:t>
                </a:r>
                <a:r>
                  <a:rPr lang="el-GR" altLang="ru-RU" sz="40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𝒔𝒊𝒏</m:t>
                        </m:r>
                        <m:r>
                          <m:rPr>
                            <m:nor/>
                          </m:rPr>
                          <a:rPr lang="el-GR" altLang="ru-RU" sz="4400" b="1" dirty="0" smtClean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𝒄𝒐𝒔</m:t>
                        </m:r>
                        <m:r>
                          <m:rPr>
                            <m:nor/>
                          </m:rPr>
                          <a:rPr lang="el-GR" altLang="ru-RU" sz="4400" b="1" dirty="0" smtClean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463" y="2087841"/>
                <a:ext cx="2565126" cy="1095236"/>
              </a:xfrm>
              <a:prstGeom prst="rect">
                <a:avLst/>
              </a:prstGeom>
              <a:blipFill rotWithShape="0">
                <a:blip r:embed="rId3"/>
                <a:stretch>
                  <a:fillRect l="-8294" b="-8242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31904" y="1452058"/>
                <a:ext cx="4122090" cy="236680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</a:rPr>
                  <a:t>sin</a:t>
                </a:r>
                <a:r>
                  <a:rPr lang="el-GR" altLang="ru-RU" sz="4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= </a:t>
                </a:r>
                <a:r>
                  <a:rPr lang="en-US" sz="4000" b="1" dirty="0" err="1" smtClean="0">
                    <a:solidFill>
                      <a:srgbClr val="002060"/>
                    </a:solidFill>
                  </a:rPr>
                  <a:t>tg</a:t>
                </a:r>
                <a:r>
                  <a:rPr lang="el-GR" altLang="ru-RU" sz="40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· </a:t>
                </a:r>
                <a:r>
                  <a:rPr lang="en-US" sz="4400" b="1" dirty="0" smtClean="0">
                    <a:solidFill>
                      <a:schemeClr val="tx1"/>
                    </a:solidFill>
                  </a:rPr>
                  <a:t>cos</a:t>
                </a:r>
                <a:r>
                  <a:rPr lang="el-GR" altLang="ru-RU" sz="40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endParaRPr lang="en-US" sz="40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smtClean="0">
                    <a:solidFill>
                      <a:srgbClr val="0070C0"/>
                    </a:solidFill>
                  </a:rPr>
                  <a:t>sin</a:t>
                </a:r>
                <a:r>
                  <a:rPr lang="el-GR" altLang="ru-RU" sz="44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4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4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sz="4400" dirty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/>
                  <a:t> ·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rgbClr val="002060"/>
                    </a:solidFill>
                  </a:rPr>
                  <a:t> </a:t>
                </a:r>
                <a:r>
                  <a:rPr lang="en-US" sz="4400" dirty="0" smtClean="0"/>
                  <a:t>=</a:t>
                </a:r>
                <a:r>
                  <a:rPr lang="en-US" sz="4400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904" y="1452058"/>
                <a:ext cx="4122090" cy="2366802"/>
              </a:xfrm>
              <a:prstGeom prst="rect">
                <a:avLst/>
              </a:prstGeom>
              <a:blipFill rotWithShape="0">
                <a:blip r:embed="rId4"/>
                <a:stretch>
                  <a:fillRect l="-5917" t="-5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26983" y="4130328"/>
                <a:ext cx="3454087" cy="707886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000" b="1">
                              <a:latin typeface="Cambria Math" panose="02040503050406030204" pitchFamily="18" charset="0"/>
                            </a:rPr>
                            <m:t>𝐭𝐠</m:t>
                          </m:r>
                        </m:fName>
                        <m:e>
                          <m:r>
                            <m:rPr>
                              <m:nor/>
                            </m:rPr>
                            <a:rPr lang="el-GR" altLang="ru-RU" sz="4000" b="1" dirty="0" smtClean="0">
                              <a:solidFill>
                                <a:srgbClr val="0070C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a:rPr lang="el-GR" altLang="ru-RU" sz="4000" b="1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·</m:t>
                          </m:r>
                          <m:r>
                            <a:rPr lang="en-US" altLang="ru-RU" sz="4000" b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𝐜𝐭𝐠</m:t>
                          </m:r>
                          <m:r>
                            <m:rPr>
                              <m:nor/>
                            </m:rPr>
                            <a:rPr lang="el-GR" altLang="ru-RU" sz="4000" b="1" dirty="0" smtClean="0">
                              <a:solidFill>
                                <a:srgbClr val="0070C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α</m:t>
                          </m:r>
                          <m:r>
                            <m:rPr>
                              <m:nor/>
                            </m:rPr>
                            <a:rPr lang="en-US" altLang="ru-RU" sz="4000" b="1" i="0" dirty="0" smtClean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ru-RU" sz="4000" b="1" i="0" dirty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= 1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983" y="4130328"/>
                <a:ext cx="3454087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655840" y="4005064"/>
                <a:ext cx="6252433" cy="1921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70C0"/>
                    </a:solidFill>
                  </a:rPr>
                  <a:t>ctg</a:t>
                </a:r>
                <a:r>
                  <a:rPr lang="el-GR" altLang="ru-RU" sz="48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altLang="ru-RU" sz="48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α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r>
                  <a:rPr lang="en-US" sz="48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𝒕𝒈</m:t>
                        </m:r>
                        <m:r>
                          <m:rPr>
                            <m:nor/>
                          </m:rPr>
                          <a:rPr lang="el-GR" altLang="ru-RU" sz="48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α</m:t>
                        </m:r>
                      </m:den>
                    </m:f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US" sz="6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54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0" y="4005064"/>
                <a:ext cx="6252433" cy="1921552"/>
              </a:xfrm>
              <a:prstGeom prst="rect">
                <a:avLst/>
              </a:prstGeom>
              <a:blipFill rotWithShape="0">
                <a:blip r:embed="rId6"/>
                <a:stretch>
                  <a:fillRect l="-44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46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1966</TotalTime>
  <Words>193</Words>
  <Application>Microsoft Office PowerPoint</Application>
  <PresentationFormat>Широкоэкранный</PresentationFormat>
  <Paragraphs>80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Monotype Corsiva</vt:lpstr>
      <vt:lpstr>Тема Office</vt:lpstr>
      <vt:lpstr>Формула</vt:lpstr>
      <vt:lpstr>Презентация PowerPoint</vt:lpstr>
      <vt:lpstr>To‘ldiruvchi burchaklar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Mustahkamlash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243</cp:revision>
  <dcterms:created xsi:type="dcterms:W3CDTF">2020-06-19T20:52:49Z</dcterms:created>
  <dcterms:modified xsi:type="dcterms:W3CDTF">2020-11-03T12:47:48Z</dcterms:modified>
</cp:coreProperties>
</file>