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4"/>
  </p:notesMasterIdLst>
  <p:sldIdLst>
    <p:sldId id="306" r:id="rId2"/>
    <p:sldId id="277" r:id="rId3"/>
    <p:sldId id="331" r:id="rId4"/>
    <p:sldId id="322" r:id="rId5"/>
    <p:sldId id="323" r:id="rId6"/>
    <p:sldId id="327" r:id="rId7"/>
    <p:sldId id="328" r:id="rId8"/>
    <p:sldId id="329" r:id="rId9"/>
    <p:sldId id="312" r:id="rId10"/>
    <p:sldId id="321" r:id="rId11"/>
    <p:sldId id="330" r:id="rId12"/>
    <p:sldId id="305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0C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10" autoAdjust="0"/>
    <p:restoredTop sz="99630" autoAdjust="0"/>
  </p:normalViewPr>
  <p:slideViewPr>
    <p:cSldViewPr>
      <p:cViewPr varScale="1">
        <p:scale>
          <a:sx n="73" d="100"/>
          <a:sy n="73" d="100"/>
        </p:scale>
        <p:origin x="85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12" Type="http://schemas.openxmlformats.org/officeDocument/2006/relationships/image" Target="../media/image35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11" Type="http://schemas.openxmlformats.org/officeDocument/2006/relationships/image" Target="../media/image34.wmf"/><Relationship Id="rId5" Type="http://schemas.openxmlformats.org/officeDocument/2006/relationships/image" Target="../media/image28.wmf"/><Relationship Id="rId10" Type="http://schemas.openxmlformats.org/officeDocument/2006/relationships/image" Target="../media/image33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9C51F8-681C-4A2D-8C2F-EF34D13F0F8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7218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C43068-0F68-4E8F-9530-E912FEF1954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191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31.wmf"/><Relationship Id="rId26" Type="http://schemas.openxmlformats.org/officeDocument/2006/relationships/image" Target="../media/image35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34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38.png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Relationship Id="rId27" Type="http://schemas.openxmlformats.org/officeDocument/2006/relationships/image" Target="../media/image3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064"/>
            <a:ext cx="12184590" cy="1481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79576" y="-190177"/>
            <a:ext cx="6678119" cy="1674960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5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8472264" y="2240869"/>
            <a:ext cx="2952328" cy="28443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2135560" y="1700808"/>
            <a:ext cx="63367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MAVZU: O‘TKIR BURCHAKNING </a:t>
            </a:r>
          </a:p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SINUSI, KOSINUSI,</a:t>
            </a:r>
          </a:p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TANGENSI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  <a:endParaRPr lang="en-US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KOTANGENSI</a:t>
            </a:r>
            <a:endParaRPr lang="en-US" sz="4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85428" y="236655"/>
            <a:ext cx="1978427" cy="904094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en-US" sz="5275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67408" y="1844824"/>
            <a:ext cx="864096" cy="165618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67408" y="4005064"/>
            <a:ext cx="864096" cy="165618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 masala </a:t>
            </a:r>
            <a:endParaRPr lang="ru-RU" sz="60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11858" y="1196752"/>
                <a:ext cx="11665296" cy="21544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5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40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uchburchakda</a:t>
                </a:r>
                <a:r>
                  <a:rPr lang="en-US" sz="40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40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𝑪</m:t>
                    </m:r>
                  </m:oMath>
                </a14:m>
                <a:r>
                  <a:rPr lang="en-US" sz="40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90°, </a:t>
                </a:r>
                <a:r>
                  <a:rPr lang="en-US" sz="40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 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10 cm, </a:t>
                </a:r>
                <a:endParaRPr lang="en-US" sz="40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en-US" sz="40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BC 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8 cm, </a:t>
                </a:r>
                <a:r>
                  <a:rPr lang="en-US" sz="40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 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6 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cm. </a:t>
                </a:r>
                <a:r>
                  <a:rPr lang="en-US" sz="40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burchakning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trigonometrik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funksiyalari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qiymatlarini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858" y="1196752"/>
                <a:ext cx="11665296" cy="2154436"/>
              </a:xfrm>
              <a:prstGeom prst="rect">
                <a:avLst/>
              </a:prstGeom>
              <a:blipFill>
                <a:blip r:embed="rId2"/>
                <a:stretch>
                  <a:fillRect l="-1881" b="-110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utoShape 4"/>
          <p:cNvSpPr>
            <a:spLocks noChangeArrowheads="1"/>
          </p:cNvSpPr>
          <p:nvPr/>
        </p:nvSpPr>
        <p:spPr bwMode="auto">
          <a:xfrm rot="7610507">
            <a:off x="2034928" y="4363566"/>
            <a:ext cx="3238240" cy="4322071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3" name="Прямоугольник 2"/>
          <p:cNvSpPr/>
          <p:nvPr/>
        </p:nvSpPr>
        <p:spPr>
          <a:xfrm rot="18485728">
            <a:off x="2805154" y="3976525"/>
            <a:ext cx="331787" cy="4649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445140" y="3529755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11858" y="5881029"/>
            <a:ext cx="35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alt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44860" y="6008627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alt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64152" y="3700303"/>
            <a:ext cx="326243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sinA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sinB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-?</a:t>
            </a:r>
          </a:p>
          <a:p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cosA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cosB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-?</a:t>
            </a:r>
          </a:p>
          <a:p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tgA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tgB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-?</a:t>
            </a:r>
          </a:p>
          <a:p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ctgA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ctgB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-?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411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1"/>
            <a:ext cx="12191999" cy="6992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 </a:t>
            </a: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1050702" y="996950"/>
            <a:ext cx="3529012" cy="4321175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516690" y="5208388"/>
            <a:ext cx="64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2400" b="1" dirty="0"/>
              <a:t>А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726058" y="530857"/>
            <a:ext cx="64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2400" b="1" dirty="0"/>
              <a:t>В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710548" y="5360988"/>
            <a:ext cx="64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2400" b="1" dirty="0"/>
              <a:t>С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1035191" y="5029198"/>
            <a:ext cx="288925" cy="288925"/>
          </a:xfrm>
          <a:prstGeom prst="rect">
            <a:avLst/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graphicFrame>
        <p:nvGraphicFramePr>
          <p:cNvPr id="17428" name="Object 20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14012056"/>
              </p:ext>
            </p:extLst>
          </p:nvPr>
        </p:nvGraphicFramePr>
        <p:xfrm>
          <a:off x="7266239" y="4936799"/>
          <a:ext cx="2384352" cy="10695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6" name="Формула" r:id="rId3" imgW="926698" imgH="393529" progId="Equation.3">
                  <p:embed/>
                </p:oleObj>
              </mc:Choice>
              <mc:Fallback>
                <p:oleObj name="Формула" r:id="rId3" imgW="926698" imgH="393529" progId="Equation.3">
                  <p:embed/>
                  <p:pic>
                    <p:nvPicPr>
                      <p:cNvPr id="1742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6239" y="4936799"/>
                        <a:ext cx="2384352" cy="106955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1" name="Object 23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148512657"/>
              </p:ext>
            </p:extLst>
          </p:nvPr>
        </p:nvGraphicFramePr>
        <p:xfrm>
          <a:off x="5927884" y="3464613"/>
          <a:ext cx="1738227" cy="991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7" name="Формула" r:id="rId5" imgW="609336" imgH="393529" progId="Equation.3">
                  <p:embed/>
                </p:oleObj>
              </mc:Choice>
              <mc:Fallback>
                <p:oleObj name="Формула" r:id="rId5" imgW="609336" imgH="393529" progId="Equation.3">
                  <p:embed/>
                  <p:pic>
                    <p:nvPicPr>
                      <p:cNvPr id="1743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7884" y="3464613"/>
                        <a:ext cx="1738227" cy="99109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0" name="Text Box 16"/>
          <p:cNvSpPr txBox="1">
            <a:spLocks noChangeArrowheads="1"/>
          </p:cNvSpPr>
          <p:nvPr/>
        </p:nvSpPr>
        <p:spPr bwMode="auto">
          <a:xfrm>
            <a:off x="2783083" y="2816318"/>
            <a:ext cx="90490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</a:rPr>
              <a:t>17</a:t>
            </a:r>
          </a:p>
        </p:txBody>
      </p:sp>
      <p:sp>
        <p:nvSpPr>
          <p:cNvPr id="7181" name="Text Box 17"/>
          <p:cNvSpPr txBox="1">
            <a:spLocks noChangeArrowheads="1"/>
          </p:cNvSpPr>
          <p:nvPr/>
        </p:nvSpPr>
        <p:spPr bwMode="auto">
          <a:xfrm>
            <a:off x="691927" y="2959099"/>
            <a:ext cx="574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</a:rPr>
              <a:t>8</a:t>
            </a:r>
          </a:p>
        </p:txBody>
      </p:sp>
      <p:graphicFrame>
        <p:nvGraphicFramePr>
          <p:cNvPr id="7183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913154"/>
              </p:ext>
            </p:extLst>
          </p:nvPr>
        </p:nvGraphicFramePr>
        <p:xfrm>
          <a:off x="5521324" y="2177311"/>
          <a:ext cx="114935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8" name="Уравнение" r:id="rId7" imgW="368140" imgH="203112" progId="Equation.3">
                  <p:embed/>
                </p:oleObj>
              </mc:Choice>
              <mc:Fallback>
                <p:oleObj name="Уравнение" r:id="rId7" imgW="368140" imgH="203112" progId="Equation.3">
                  <p:embed/>
                  <p:pic>
                    <p:nvPicPr>
                      <p:cNvPr id="7183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324" y="2177311"/>
                        <a:ext cx="1149350" cy="733425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9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945321"/>
              </p:ext>
            </p:extLst>
          </p:nvPr>
        </p:nvGraphicFramePr>
        <p:xfrm>
          <a:off x="4552505" y="471019"/>
          <a:ext cx="1728439" cy="1082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9" name="Формула" r:id="rId9" imgW="596641" imgH="393529" progId="Equation.3">
                  <p:embed/>
                </p:oleObj>
              </mc:Choice>
              <mc:Fallback>
                <p:oleObj name="Формула" r:id="rId9" imgW="596641" imgH="393529" progId="Equation.3">
                  <p:embed/>
                  <p:pic>
                    <p:nvPicPr>
                      <p:cNvPr id="17439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505" y="471019"/>
                        <a:ext cx="1728439" cy="1082677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368762"/>
              </p:ext>
            </p:extLst>
          </p:nvPr>
        </p:nvGraphicFramePr>
        <p:xfrm>
          <a:off x="4288893" y="3627371"/>
          <a:ext cx="1708151" cy="645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0" name="Уравнение" r:id="rId11" imgW="469800" imgH="177480" progId="Equation.3">
                  <p:embed/>
                </p:oleObj>
              </mc:Choice>
              <mc:Fallback>
                <p:oleObj name="Уравнение" r:id="rId11" imgW="469800" imgH="177480" progId="Equation.3">
                  <p:embed/>
                  <p:pic>
                    <p:nvPicPr>
                      <p:cNvPr id="7185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8893" y="3627371"/>
                        <a:ext cx="1708151" cy="64594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41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006614"/>
              </p:ext>
            </p:extLst>
          </p:nvPr>
        </p:nvGraphicFramePr>
        <p:xfrm>
          <a:off x="9688297" y="3459141"/>
          <a:ext cx="1674305" cy="10644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1" name="Формула" r:id="rId13" imgW="596641" imgH="393529" progId="Equation.3">
                  <p:embed/>
                </p:oleObj>
              </mc:Choice>
              <mc:Fallback>
                <p:oleObj name="Формула" r:id="rId13" imgW="596641" imgH="393529" progId="Equation.3">
                  <p:embed/>
                  <p:pic>
                    <p:nvPicPr>
                      <p:cNvPr id="17441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8297" y="3459141"/>
                        <a:ext cx="1674305" cy="1064421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2278023"/>
              </p:ext>
            </p:extLst>
          </p:nvPr>
        </p:nvGraphicFramePr>
        <p:xfrm>
          <a:off x="3155364" y="657511"/>
          <a:ext cx="1439861" cy="619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2" name="Формула" r:id="rId15" imgW="469696" imgH="177723" progId="Equation.3">
                  <p:embed/>
                </p:oleObj>
              </mc:Choice>
              <mc:Fallback>
                <p:oleObj name="Формула" r:id="rId15" imgW="469696" imgH="177723" progId="Equation.3">
                  <p:embed/>
                  <p:pic>
                    <p:nvPicPr>
                      <p:cNvPr id="7187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364" y="657511"/>
                        <a:ext cx="1439861" cy="619917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4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1503629"/>
              </p:ext>
            </p:extLst>
          </p:nvPr>
        </p:nvGraphicFramePr>
        <p:xfrm>
          <a:off x="6630141" y="1946391"/>
          <a:ext cx="1854881" cy="1105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3" name="Формула" r:id="rId17" imgW="596641" imgH="393529" progId="Equation.3">
                  <p:embed/>
                </p:oleObj>
              </mc:Choice>
              <mc:Fallback>
                <p:oleObj name="Формула" r:id="rId17" imgW="596641" imgH="393529" progId="Equation.3">
                  <p:embed/>
                  <p:pic>
                    <p:nvPicPr>
                      <p:cNvPr id="17443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0141" y="1946391"/>
                        <a:ext cx="1854881" cy="1105454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4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907542"/>
              </p:ext>
            </p:extLst>
          </p:nvPr>
        </p:nvGraphicFramePr>
        <p:xfrm>
          <a:off x="8585279" y="466700"/>
          <a:ext cx="1612105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" name="Формула" r:id="rId19" imgW="609336" imgH="393529" progId="Equation.3">
                  <p:embed/>
                </p:oleObj>
              </mc:Choice>
              <mc:Fallback>
                <p:oleObj name="Формула" r:id="rId19" imgW="609336" imgH="393529" progId="Equation.3">
                  <p:embed/>
                  <p:pic>
                    <p:nvPicPr>
                      <p:cNvPr id="17444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5279" y="466700"/>
                        <a:ext cx="1612105" cy="1154112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0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560803"/>
              </p:ext>
            </p:extLst>
          </p:nvPr>
        </p:nvGraphicFramePr>
        <p:xfrm>
          <a:off x="5883131" y="5185908"/>
          <a:ext cx="1436434" cy="6835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5" name="Формула" r:id="rId21" imgW="380835" imgH="203112" progId="Equation.3">
                  <p:embed/>
                </p:oleObj>
              </mc:Choice>
              <mc:Fallback>
                <p:oleObj name="Формула" r:id="rId21" imgW="380835" imgH="203112" progId="Equation.3">
                  <p:embed/>
                  <p:pic>
                    <p:nvPicPr>
                      <p:cNvPr id="719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3131" y="5185908"/>
                        <a:ext cx="1436434" cy="68351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1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8137044"/>
              </p:ext>
            </p:extLst>
          </p:nvPr>
        </p:nvGraphicFramePr>
        <p:xfrm>
          <a:off x="7058638" y="757470"/>
          <a:ext cx="1526641" cy="5874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6" name="Формула" r:id="rId23" imgW="494870" imgH="177646" progId="Equation.3">
                  <p:embed/>
                </p:oleObj>
              </mc:Choice>
              <mc:Fallback>
                <p:oleObj name="Формула" r:id="rId23" imgW="494870" imgH="177646" progId="Equation.3">
                  <p:embed/>
                  <p:pic>
                    <p:nvPicPr>
                      <p:cNvPr id="7191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8638" y="757470"/>
                        <a:ext cx="1526641" cy="587453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2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541014"/>
              </p:ext>
            </p:extLst>
          </p:nvPr>
        </p:nvGraphicFramePr>
        <p:xfrm>
          <a:off x="8013635" y="3627372"/>
          <a:ext cx="1831201" cy="645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7" name="Формула" r:id="rId25" imgW="494870" imgH="177646" progId="Equation.3">
                  <p:embed/>
                </p:oleObj>
              </mc:Choice>
              <mc:Fallback>
                <p:oleObj name="Формула" r:id="rId25" imgW="494870" imgH="177646" progId="Equation.3">
                  <p:embed/>
                  <p:pic>
                    <p:nvPicPr>
                      <p:cNvPr id="7192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3635" y="3627372"/>
                        <a:ext cx="1831201" cy="64568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2453129" y="5347605"/>
            <a:ext cx="10989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</a:rPr>
              <a:t>15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060028" y="1992739"/>
                <a:ext cx="2113079" cy="9907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i="1" dirty="0" smtClean="0">
                    <a:solidFill>
                      <a:srgbClr val="002060"/>
                    </a:solidFill>
                    <a:latin typeface="Baskerville Old Face" panose="02020602080505020303" pitchFamily="18" charset="0"/>
                  </a:rPr>
                  <a:t>c</a:t>
                </a:r>
                <a:r>
                  <a:rPr lang="en-US" sz="4000" b="1" i="1" dirty="0" err="1" smtClean="0">
                    <a:solidFill>
                      <a:srgbClr val="002060"/>
                    </a:solidFill>
                    <a:latin typeface="Baskerville Old Face" panose="02020602080505020303" pitchFamily="18" charset="0"/>
                  </a:rPr>
                  <a:t>tg</a:t>
                </a:r>
                <a:r>
                  <a:rPr lang="en-US" sz="4000" b="1" i="1" dirty="0" smtClean="0">
                    <a:solidFill>
                      <a:srgbClr val="002060"/>
                    </a:solidFill>
                    <a:latin typeface="Baskerville Old Face" panose="02020602080505020303" pitchFamily="18" charset="0"/>
                  </a:rPr>
                  <a:t> </a:t>
                </a:r>
                <a:r>
                  <a:rPr lang="en-US" sz="4000" b="1" i="1" dirty="0" smtClean="0">
                    <a:solidFill>
                      <a:srgbClr val="002060"/>
                    </a:solidFill>
                  </a:rPr>
                  <a:t>A =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028" y="1992739"/>
                <a:ext cx="2113079" cy="990784"/>
              </a:xfrm>
              <a:prstGeom prst="rect">
                <a:avLst/>
              </a:prstGeom>
              <a:blipFill>
                <a:blip r:embed="rId27"/>
                <a:stretch>
                  <a:fillRect l="-10086" b="-141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9744111" y="4895489"/>
                <a:ext cx="2089033" cy="9814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i="1" dirty="0" smtClean="0">
                    <a:solidFill>
                      <a:srgbClr val="002060"/>
                    </a:solidFill>
                    <a:latin typeface="Baskerville Old Face" panose="02020602080505020303" pitchFamily="18" charset="0"/>
                  </a:rPr>
                  <a:t>ctg</a:t>
                </a:r>
                <a:r>
                  <a:rPr lang="en-US" sz="4000" b="1" i="1" dirty="0">
                    <a:solidFill>
                      <a:srgbClr val="002060"/>
                    </a:solidFill>
                    <a:latin typeface="Baskerville Old Face" panose="02020602080505020303" pitchFamily="18" charset="0"/>
                  </a:rPr>
                  <a:t> </a:t>
                </a:r>
                <a:r>
                  <a:rPr lang="en-US" sz="4000" b="1" i="1" dirty="0">
                    <a:solidFill>
                      <a:srgbClr val="002060"/>
                    </a:solidFill>
                  </a:rPr>
                  <a:t>B</a:t>
                </a:r>
                <a:r>
                  <a:rPr lang="en-US" sz="4000" b="1" i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4000" b="1" i="1" dirty="0">
                    <a:solidFill>
                      <a:srgbClr val="00206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4111" y="4895489"/>
                <a:ext cx="2089033" cy="981423"/>
              </a:xfrm>
              <a:prstGeom prst="rect">
                <a:avLst/>
              </a:prstGeom>
              <a:blipFill>
                <a:blip r:embed="rId28"/>
                <a:stretch>
                  <a:fillRect l="-10204" b="-136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9773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9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57161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4223792" y="2204864"/>
            <a:ext cx="74888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3-, </a:t>
            </a:r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</a:t>
            </a:r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-sahifa).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BD05097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1916832"/>
            <a:ext cx="3354387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34455" y="0"/>
            <a:ext cx="12192000" cy="1340768"/>
          </a:xfrm>
          <a:prstGeom prst="rect">
            <a:avLst/>
          </a:prstGeom>
          <a:solidFill>
            <a:srgbClr val="0070C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TRIGONOMETRIYA 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1384" y="1484784"/>
            <a:ext cx="1130525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4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Trigonometriya</a:t>
            </a:r>
            <a:r>
              <a:rPr lang="en-US" sz="4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grekcha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trigon</a:t>
            </a:r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metrezis</a:t>
            </a:r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so‘zlaridan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uchburchaklarni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ma’noni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Trigonometriyaning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vazifasi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uchburchaklarni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11024" y="5480774"/>
            <a:ext cx="1440160" cy="830997"/>
          </a:xfrm>
          <a:prstGeom prst="rect">
            <a:avLst/>
          </a:prstGeom>
          <a:solidFill>
            <a:srgbClr val="0070C0"/>
          </a:solidFill>
          <a:scene3d>
            <a:camera prst="perspectiveAbove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sin</a:t>
            </a:r>
            <a:endParaRPr lang="ru-RU" sz="48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9676" y="5485805"/>
            <a:ext cx="1512168" cy="830997"/>
          </a:xfrm>
          <a:prstGeom prst="rect">
            <a:avLst/>
          </a:prstGeom>
          <a:solidFill>
            <a:srgbClr val="C00000"/>
          </a:solidFill>
          <a:scene3d>
            <a:camera prst="perspectiveAbove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cos</a:t>
            </a:r>
            <a:endParaRPr lang="ru-RU" sz="48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41566" y="5519611"/>
            <a:ext cx="1440158" cy="830997"/>
          </a:xfrm>
          <a:prstGeom prst="rect">
            <a:avLst/>
          </a:prstGeom>
          <a:solidFill>
            <a:srgbClr val="7030A0"/>
          </a:solidFill>
          <a:scene3d>
            <a:camera prst="perspectiveAbove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    </a:t>
            </a:r>
            <a:r>
              <a:rPr lang="en-US" sz="4800" b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tg</a:t>
            </a:r>
            <a:endParaRPr lang="ru-RU" sz="48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40216" y="5519612"/>
            <a:ext cx="1465447" cy="830997"/>
          </a:xfrm>
          <a:prstGeom prst="rect">
            <a:avLst/>
          </a:prstGeom>
          <a:solidFill>
            <a:srgbClr val="002060"/>
          </a:solidFill>
          <a:scene3d>
            <a:camera prst="perspectiveAbove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  </a:t>
            </a:r>
            <a:r>
              <a:rPr lang="en-US" sz="4800" b="1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ctg</a:t>
            </a:r>
            <a:endParaRPr lang="ru-RU" sz="48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63352" y="1113491"/>
            <a:ext cx="9155565" cy="644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“Sinus”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atamasi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lotin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tilidan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bo‘lib,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‘‘</a:t>
            </a:r>
            <a:r>
              <a:rPr lang="en-US" sz="3600" b="1" i="1" dirty="0" err="1" smtClean="0">
                <a:solidFill>
                  <a:srgbClr val="86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egilish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anglatadi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“</a:t>
            </a:r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Tangens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atamasi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lotin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tilidan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tarjima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qilinganda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‘‘</a:t>
            </a:r>
            <a:r>
              <a:rPr lang="en-US" sz="3600" b="1" i="1" dirty="0" err="1" smtClean="0">
                <a:solidFill>
                  <a:srgbClr val="86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ma’noni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anglatadi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“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osinus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kotangens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atamalari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‘‘</a:t>
            </a:r>
            <a:r>
              <a:rPr lang="en-US" sz="3600" b="1" i="1" dirty="0" err="1" smtClean="0">
                <a:solidFill>
                  <a:srgbClr val="86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sz="3600" b="1" i="1" dirty="0" smtClean="0">
                <a:solidFill>
                  <a:srgbClr val="86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sinus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‘‘</a:t>
            </a:r>
            <a:r>
              <a:rPr lang="en-US" sz="3600" b="1" i="1" dirty="0" err="1">
                <a:solidFill>
                  <a:srgbClr val="86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sz="3600" b="1" i="1" dirty="0">
                <a:solidFill>
                  <a:srgbClr val="86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86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tangens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atamalarining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qisqartmalaridan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iboratdir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4400" dirty="0">
              <a:latin typeface="Arial" pitchFamily="34" charset="0"/>
              <a:cs typeface="Arial" pitchFamily="34" charset="0"/>
            </a:endParaRPr>
          </a:p>
          <a:p>
            <a:endParaRPr lang="en-US" sz="4800" dirty="0">
              <a:latin typeface="Arial" pitchFamily="34" charset="0"/>
              <a:cs typeface="Arial" pitchFamily="34" charset="0"/>
            </a:endParaRPr>
          </a:p>
          <a:p>
            <a:endParaRPr lang="en-US" sz="41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3428" y="980728"/>
            <a:ext cx="2608262" cy="25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07568" y="344050"/>
            <a:ext cx="62032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86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QIZIQARLI</a:t>
            </a: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86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endParaRPr lang="ru-RU" sz="4400" b="1" dirty="0">
              <a:solidFill>
                <a:srgbClr val="860C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9515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56367" y="300113"/>
            <a:ext cx="11647467" cy="62642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99" name="Text Box 6"/>
              <p:cNvSpPr txBox="1">
                <a:spLocks noChangeArrowheads="1"/>
              </p:cNvSpPr>
              <p:nvPr/>
            </p:nvSpPr>
            <p:spPr bwMode="auto">
              <a:xfrm>
                <a:off x="1703512" y="300113"/>
                <a:ext cx="12068844" cy="13111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buNone/>
                </a:pPr>
                <a:r>
                  <a:rPr lang="en-US" sz="3600" b="1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△</a:t>
                </a:r>
                <a:r>
                  <a:rPr lang="en-US" sz="3600" b="1" dirty="0" smtClean="0">
                    <a:cs typeface="Arial" panose="020B0604020202020204" pitchFamily="34" charset="0"/>
                  </a:rPr>
                  <a:t> </a:t>
                </a:r>
                <a:r>
                  <a:rPr lang="en-US" sz="3600" b="1" dirty="0">
                    <a:cs typeface="Arial" panose="020B0604020202020204" pitchFamily="34" charset="0"/>
                  </a:rPr>
                  <a:t>ABC </a:t>
                </a:r>
                <a:r>
                  <a:rPr lang="en-US" sz="3600" b="1" dirty="0" smtClean="0">
                    <a:cs typeface="Arial" panose="020B0604020202020204" pitchFamily="34" charset="0"/>
                  </a:rPr>
                  <a:t>– </a:t>
                </a:r>
                <a:r>
                  <a:rPr lang="en-US" sz="3600" b="1" dirty="0" err="1" smtClean="0">
                    <a:cs typeface="Arial" panose="020B0604020202020204" pitchFamily="34" charset="0"/>
                  </a:rPr>
                  <a:t>to‘g‘ri</a:t>
                </a:r>
                <a:r>
                  <a:rPr lang="en-US" sz="3600" b="1" dirty="0" smtClean="0"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cs typeface="Arial" panose="020B0604020202020204" pitchFamily="34" charset="0"/>
                  </a:rPr>
                  <a:t>burchakli</a:t>
                </a:r>
                <a:r>
                  <a:rPr lang="en-US" sz="3600" b="1" dirty="0" smtClean="0"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cs typeface="Arial" panose="020B0604020202020204" pitchFamily="34" charset="0"/>
                  </a:rPr>
                  <a:t>uchburchak</a:t>
                </a:r>
                <a:r>
                  <a:rPr lang="en-US" sz="3600" dirty="0" smtClean="0">
                    <a:cs typeface="Arial" panose="020B0604020202020204" pitchFamily="34" charset="0"/>
                  </a:rPr>
                  <a:t>: </a:t>
                </a:r>
                <a:r>
                  <a:rPr lang="ru-RU" altLang="ru-RU" sz="3600" dirty="0" smtClean="0"/>
                  <a:t> </a:t>
                </a:r>
                <a:endParaRPr lang="en-US" sz="3600" i="1" dirty="0" smtClean="0">
                  <a:solidFill>
                    <a:srgbClr val="7030A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buNone/>
                </a:pPr>
                <a:r>
                  <a:rPr lang="en-US" sz="3600" dirty="0" smtClean="0">
                    <a:solidFill>
                      <a:srgbClr val="7030A0"/>
                    </a:solidFill>
                    <a:ea typeface="Cambria Math" panose="02040503050406030204" pitchFamily="18" charset="0"/>
                  </a:rPr>
                  <a:t>                                       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 </m:t>
                    </m:r>
                  </m:oMath>
                </a14:m>
                <a:r>
                  <a:rPr lang="ru-RU" altLang="ru-RU" sz="3600" b="1" dirty="0">
                    <a:solidFill>
                      <a:schemeClr val="tx1"/>
                    </a:solidFill>
                  </a:rPr>
                  <a:t>С=</a:t>
                </a:r>
                <a:r>
                  <a:rPr lang="en-US" altLang="ru-RU" sz="3600" b="1" dirty="0">
                    <a:solidFill>
                      <a:schemeClr val="tx1"/>
                    </a:solidFill>
                  </a:rPr>
                  <a:t>90</a:t>
                </a:r>
                <a:r>
                  <a:rPr lang="en-US" altLang="ru-RU" sz="3600" b="1" baseline="30000" dirty="0" smtClean="0">
                    <a:solidFill>
                      <a:schemeClr val="tx1"/>
                    </a:solidFill>
                  </a:rPr>
                  <a:t>◦</a:t>
                </a:r>
                <a:r>
                  <a:rPr lang="en-US" altLang="ru-RU" sz="3600" b="1" dirty="0">
                    <a:solidFill>
                      <a:schemeClr val="tx1"/>
                    </a:solidFill>
                  </a:rPr>
                  <a:t>,</a:t>
                </a:r>
                <a14:m>
                  <m:oMath xmlns:m="http://schemas.openxmlformats.org/officeDocument/2006/math">
                    <m:r>
                      <a:rPr lang="en-US" sz="3600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sz="3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 </m:t>
                    </m:r>
                  </m:oMath>
                </a14:m>
                <a:r>
                  <a:rPr lang="ru-RU" altLang="ru-RU" sz="3600" b="1" dirty="0" smtClean="0">
                    <a:solidFill>
                      <a:schemeClr val="tx1"/>
                    </a:solidFill>
                  </a:rPr>
                  <a:t>А=</a:t>
                </a:r>
                <a:r>
                  <a:rPr lang="en-US" altLang="ru-RU" sz="36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l-GR" altLang="ru-RU" sz="36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en-US" altLang="ru-RU" sz="36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l-GR" altLang="ru-RU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099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03512" y="300113"/>
                <a:ext cx="12068844" cy="1311128"/>
              </a:xfrm>
              <a:prstGeom prst="rect">
                <a:avLst/>
              </a:prstGeom>
              <a:blipFill>
                <a:blip r:embed="rId2"/>
                <a:stretch>
                  <a:fillRect l="-1515" t="-6977" b="-1674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00" name="AutoShape 7"/>
          <p:cNvSpPr>
            <a:spLocks noChangeArrowheads="1"/>
          </p:cNvSpPr>
          <p:nvPr/>
        </p:nvSpPr>
        <p:spPr bwMode="auto">
          <a:xfrm>
            <a:off x="2566988" y="1412876"/>
            <a:ext cx="3529012" cy="4321175"/>
          </a:xfrm>
          <a:prstGeom prst="rtTriangle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6139425" y="5692019"/>
            <a:ext cx="64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2400" b="1" dirty="0"/>
              <a:t>А</a:t>
            </a:r>
          </a:p>
        </p:txBody>
      </p:sp>
      <p:sp>
        <p:nvSpPr>
          <p:cNvPr id="4102" name="Text Box 9"/>
          <p:cNvSpPr txBox="1">
            <a:spLocks noChangeArrowheads="1"/>
          </p:cNvSpPr>
          <p:nvPr/>
        </p:nvSpPr>
        <p:spPr bwMode="auto">
          <a:xfrm>
            <a:off x="2208214" y="955677"/>
            <a:ext cx="64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2400" b="1" dirty="0"/>
              <a:t>В</a:t>
            </a:r>
          </a:p>
        </p:txBody>
      </p:sp>
      <p:sp>
        <p:nvSpPr>
          <p:cNvPr id="4103" name="Text Box 10"/>
          <p:cNvSpPr txBox="1">
            <a:spLocks noChangeArrowheads="1"/>
          </p:cNvSpPr>
          <p:nvPr/>
        </p:nvSpPr>
        <p:spPr bwMode="auto">
          <a:xfrm>
            <a:off x="2037242" y="5692019"/>
            <a:ext cx="64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2400" b="1" dirty="0"/>
              <a:t>С</a:t>
            </a:r>
          </a:p>
        </p:txBody>
      </p:sp>
      <p:sp>
        <p:nvSpPr>
          <p:cNvPr id="4104" name="Rectangle 11"/>
          <p:cNvSpPr>
            <a:spLocks noChangeArrowheads="1"/>
          </p:cNvSpPr>
          <p:nvPr/>
        </p:nvSpPr>
        <p:spPr bwMode="auto">
          <a:xfrm>
            <a:off x="2566989" y="5445126"/>
            <a:ext cx="288925" cy="28892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106" name="Text Box 13"/>
          <p:cNvSpPr txBox="1">
            <a:spLocks noChangeArrowheads="1"/>
          </p:cNvSpPr>
          <p:nvPr/>
        </p:nvSpPr>
        <p:spPr bwMode="auto">
          <a:xfrm>
            <a:off x="4860396" y="4987926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b="1" dirty="0"/>
              <a:t>α</a:t>
            </a:r>
            <a:endParaRPr lang="ru-RU" altLang="ru-RU" b="1" dirty="0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2566988" y="1412876"/>
            <a:ext cx="0" cy="4321175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5065175" y="1643303"/>
            <a:ext cx="6225183" cy="1200329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ВС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l-GR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qarshisidagi</a:t>
            </a:r>
            <a:r>
              <a:rPr lang="en-US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katet</a:t>
            </a:r>
            <a:r>
              <a:rPr lang="en-US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l-GR" alt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8" name="Line 16"/>
          <p:cNvSpPr>
            <a:spLocks noChangeShapeType="1"/>
          </p:cNvSpPr>
          <p:nvPr/>
        </p:nvSpPr>
        <p:spPr bwMode="auto">
          <a:xfrm>
            <a:off x="2566988" y="5734050"/>
            <a:ext cx="3529012" cy="0"/>
          </a:xfrm>
          <a:prstGeom prst="line">
            <a:avLst/>
          </a:prstGeom>
          <a:noFill/>
          <a:ln w="7620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5880101" y="3008134"/>
            <a:ext cx="5764202" cy="1200329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А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l-GR" alt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alt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burchakka</a:t>
            </a:r>
            <a:r>
              <a:rPr lang="en-US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yopishgan</a:t>
            </a:r>
            <a:r>
              <a:rPr lang="en-US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katet</a:t>
            </a:r>
            <a:r>
              <a:rPr lang="en-US" alt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l-GR" alt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>
            <a:off x="2566988" y="1412876"/>
            <a:ext cx="3529012" cy="4321175"/>
          </a:xfrm>
          <a:prstGeom prst="line">
            <a:avLst/>
          </a:prstGeom>
          <a:noFill/>
          <a:ln w="76200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7131779" y="4440813"/>
            <a:ext cx="4751387" cy="646331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99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600" b="1" dirty="0"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АВ - </a:t>
            </a:r>
            <a:r>
              <a:rPr lang="en-US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gipotenuza</a:t>
            </a:r>
            <a:endParaRPr lang="ru-RU" sz="36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" name="Дуга 1"/>
          <p:cNvSpPr/>
          <p:nvPr/>
        </p:nvSpPr>
        <p:spPr>
          <a:xfrm rot="16006048">
            <a:off x="5246211" y="5276850"/>
            <a:ext cx="914400" cy="914400"/>
          </a:xfrm>
          <a:prstGeom prst="arc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531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7" grpId="0" animBg="1"/>
      <p:bldP spid="3089" grpId="0" animBg="1"/>
      <p:bldP spid="309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3050" y="1"/>
            <a:ext cx="12192000" cy="6857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 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085347" y="1281113"/>
            <a:ext cx="3529012" cy="4321175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5" name="Text Box 5"/>
              <p:cNvSpPr txBox="1">
                <a:spLocks noChangeArrowheads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𝐚</m:t>
                      </m:r>
                    </m:oMath>
                  </m:oMathPara>
                </a14:m>
                <a:endParaRPr lang="ru-RU" altLang="ru-RU" b="1" dirty="0"/>
              </a:p>
            </p:txBody>
          </p:sp>
        </mc:Choice>
        <mc:Fallback xmlns="">
          <p:sp>
            <p:nvSpPr>
              <p:cNvPr id="5125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421631" y="5672885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b</a:t>
            </a:r>
            <a:endParaRPr lang="ru-RU" altLang="ru-RU" b="1" i="1" dirty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854276" y="2856924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c</a:t>
            </a:r>
            <a:endParaRPr lang="ru-RU" altLang="ru-RU" b="1" i="1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085347" y="5299619"/>
            <a:ext cx="288925" cy="28892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661318" y="4942213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3359694" y="1196209"/>
            <a:ext cx="8496945" cy="1384995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C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sinusi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qarshisidagi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gipotenuzaga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nisbatiga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871864" y="2979667"/>
                <a:ext cx="5920210" cy="12419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r>
                            <m:rPr>
                              <m:nor/>
                            </m:rPr>
                            <a:rPr lang="el-GR" altLang="ru-RU" sz="3600" b="1" dirty="0">
                              <a:solidFill>
                                <a:srgbClr val="C00000"/>
                              </a:solidFill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3600" b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  <m:r>
                            <a:rPr lang="en-US" sz="3600" b="1" i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  <m:f>
                        <m:fPr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𝐪𝐚𝐫𝐬𝐡𝐢𝐬𝐢𝐝𝐚𝐠𝐢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𝐤𝐚𝐭𝐞𝐭</m:t>
                          </m:r>
                        </m:num>
                        <m:den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𝐠𝐢𝐩𝐨𝐭𝐞𝐧𝐮𝐳𝐚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1864" y="2979667"/>
                <a:ext cx="5920210" cy="12419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479499" y="4615649"/>
                <a:ext cx="3354380" cy="13679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4800" b="1" i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  <m:r>
                            <m:rPr>
                              <m:nor/>
                            </m:rPr>
                            <a:rPr lang="el-GR" altLang="ru-RU" sz="4800" b="1" i="1" dirty="0" smtClean="0">
                              <a:solidFill>
                                <a:schemeClr val="tx1"/>
                              </a:solidFill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4800" b="1" i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</m:fName>
                        <m:e>
                          <m:r>
                            <a:rPr lang="en-US" sz="4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48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48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8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𝐚</m:t>
                              </m:r>
                            </m:num>
                            <m:den>
                              <m:r>
                                <a:rPr lang="en-US" sz="48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𝐜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sz="4800" b="1" i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sz="2800" b="1" i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9499" y="4615649"/>
                <a:ext cx="3354380" cy="13679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3050" y="1"/>
                <a:ext cx="12178950" cy="980727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O‘tkir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sinusi</a:t>
                </a: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(sin</a:t>
                </a:r>
                <a:r>
                  <a:rPr lang="el-GR" altLang="ru-RU" sz="5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5400" b="1" dirty="0" smtClean="0">
                        <a:solidFill>
                          <a:schemeClr val="bg1"/>
                        </a:solidFill>
                      </a:rPr>
                      <m:t>α</m:t>
                    </m:r>
                  </m:oMath>
                </a14:m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0" y="1"/>
                <a:ext cx="12178950" cy="980727"/>
              </a:xfrm>
              <a:prstGeom prst="rect">
                <a:avLst/>
              </a:prstGeom>
              <a:blipFill>
                <a:blip r:embed="rId5"/>
                <a:stretch>
                  <a:fillRect t="-15337" b="-312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563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3050" y="1"/>
            <a:ext cx="12192000" cy="6857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 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085347" y="1281113"/>
            <a:ext cx="3529012" cy="4321175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5" name="Text Box 5"/>
              <p:cNvSpPr txBox="1">
                <a:spLocks noChangeArrowheads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𝐚</m:t>
                      </m:r>
                    </m:oMath>
                  </m:oMathPara>
                </a14:m>
                <a:endParaRPr lang="ru-RU" altLang="ru-RU" b="1" dirty="0"/>
              </a:p>
            </p:txBody>
          </p:sp>
        </mc:Choice>
        <mc:Fallback xmlns="">
          <p:sp>
            <p:nvSpPr>
              <p:cNvPr id="5125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421631" y="5672885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b</a:t>
            </a:r>
            <a:endParaRPr lang="ru-RU" altLang="ru-RU" b="1" i="1" dirty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871178" y="2996016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c</a:t>
            </a:r>
            <a:endParaRPr lang="ru-RU" altLang="ru-RU" b="1" i="1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085347" y="5299619"/>
            <a:ext cx="288925" cy="28892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661318" y="4942213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614359" y="3063197"/>
                <a:ext cx="4919104" cy="11142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r>
                            <m:rPr>
                              <m:nor/>
                            </m:rPr>
                            <a:rPr lang="el-GR" altLang="ru-RU" sz="3200" b="1" dirty="0">
                              <a:solidFill>
                                <a:srgbClr val="C00000"/>
                              </a:solidFill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3200" b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  <m:r>
                            <a:rPr lang="en-US" sz="3200" b="1" i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  <m:f>
                        <m:fPr>
                          <m:ctrlP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𝐲𝐨𝐩𝐢𝐬𝐡𝐠𝐚𝐧</m:t>
                          </m:r>
                          <m:r>
                            <a:rPr lang="en-US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𝐤𝐚𝐭𝐞𝐭</m:t>
                          </m:r>
                        </m:num>
                        <m:den>
                          <m:r>
                            <a:rPr lang="en-US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𝐠𝐢𝐩𝐨𝐭𝐞𝐧𝐮𝐳𝐚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4359" y="3063197"/>
                <a:ext cx="4919104" cy="11142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671267" y="4177476"/>
                <a:ext cx="3604448" cy="14954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4800" b="1" smtClean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cos</m:t>
                          </m:r>
                          <m:r>
                            <m:rPr>
                              <m:nor/>
                            </m:rPr>
                            <a:rPr lang="en-US" sz="4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l-GR" altLang="ru-RU" sz="4800" b="1" i="1" dirty="0" smtClean="0">
                              <a:solidFill>
                                <a:schemeClr val="tx1"/>
                              </a:solidFill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4800" b="1" i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</m:fName>
                        <m:e>
                          <m:r>
                            <a:rPr lang="en-US" sz="4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48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48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48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𝐜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sz="4800" b="1" i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sz="2800" b="1" i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1267" y="4177476"/>
                <a:ext cx="3604448" cy="14954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2318497" y="1210516"/>
            <a:ext cx="99061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kosinusi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burchakka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yopishgan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gipotenuzaga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nisbatiga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3050" y="1"/>
                <a:ext cx="12059614" cy="1124743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6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O‘tkir</a:t>
                </a:r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6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6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kosinusi</a:t>
                </a:r>
                <a:r>
                  <a:rPr lang="en-US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(cos</a:t>
                </a:r>
                <a:r>
                  <a:rPr lang="el-GR" altLang="ru-RU" sz="6000" b="1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6000" b="1" dirty="0">
                        <a:solidFill>
                          <a:schemeClr val="bg1"/>
                        </a:solidFill>
                      </a:rPr>
                      <m:t>α</m:t>
                    </m:r>
                  </m:oMath>
                </a14:m>
                <a:r>
                  <a:rPr lang="en-US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6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0" y="1"/>
                <a:ext cx="12059614" cy="1124743"/>
              </a:xfrm>
              <a:prstGeom prst="rect">
                <a:avLst/>
              </a:prstGeom>
              <a:blipFill>
                <a:blip r:embed="rId5"/>
                <a:stretch>
                  <a:fillRect l="-758" t="-12834" r="-758" b="-283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1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3050" y="1"/>
            <a:ext cx="12192000" cy="6857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 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085347" y="1281113"/>
            <a:ext cx="3529012" cy="4321175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5" name="Text Box 5"/>
              <p:cNvSpPr txBox="1">
                <a:spLocks noChangeArrowheads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𝐚</m:t>
                      </m:r>
                    </m:oMath>
                  </m:oMathPara>
                </a14:m>
                <a:endParaRPr lang="ru-RU" altLang="ru-RU" b="1" dirty="0"/>
              </a:p>
            </p:txBody>
          </p:sp>
        </mc:Choice>
        <mc:Fallback xmlns="">
          <p:sp>
            <p:nvSpPr>
              <p:cNvPr id="5125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421631" y="5672885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b</a:t>
            </a:r>
            <a:endParaRPr lang="ru-RU" altLang="ru-RU" b="1" i="1" dirty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854276" y="2856924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c</a:t>
            </a:r>
            <a:endParaRPr lang="ru-RU" altLang="ru-RU" b="1" i="1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085347" y="5299619"/>
            <a:ext cx="288925" cy="28892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661318" y="4942213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860C0C"/>
                </a:solidFill>
              </a:rPr>
              <a:t>α</a:t>
            </a:r>
            <a:endParaRPr lang="ru-RU" altLang="ru-RU" sz="3600" b="1" dirty="0">
              <a:solidFill>
                <a:srgbClr val="860C0C"/>
              </a:solidFill>
            </a:endParaRP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3254978" y="1290833"/>
            <a:ext cx="8496945" cy="181588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C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burchagining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86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tangensi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deb,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qarshisidagi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katetning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burchakka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yopishgan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katetga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nisbatiga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509445" y="3454486"/>
                <a:ext cx="5687774" cy="1239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𝐭𝐠</m:t>
                          </m:r>
                        </m:fName>
                        <m:e>
                          <m:r>
                            <m:rPr>
                              <m:nor/>
                            </m:rPr>
                            <a:rPr lang="el-GR" altLang="ru-RU" sz="3600" b="1" dirty="0" smtClean="0">
                              <a:solidFill>
                                <a:srgbClr val="860C0C"/>
                              </a:solidFill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3600" b="1" dirty="0" smtClean="0">
                              <a:solidFill>
                                <a:srgbClr val="860C0C"/>
                              </a:solidFill>
                            </a:rPr>
                            <m:t> </m:t>
                          </m:r>
                          <m:r>
                            <a:rPr lang="en-US" sz="3600" b="1" i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  <m:f>
                        <m:fPr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𝐪𝐚𝐫𝐬𝐡𝐢𝐬𝐢𝐝𝐚𝐠𝐢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𝐤𝐚𝐭𝐞𝐭</m:t>
                          </m:r>
                        </m:num>
                        <m:den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𝐲𝐨𝐩𝐢𝐬𝐡𝐠𝐚𝐧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𝐤𝐚𝐭𝐞𝐭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9445" y="3454486"/>
                <a:ext cx="5687774" cy="123944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5325861" y="4904574"/>
                <a:ext cx="2990499" cy="13679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4800" b="1" smtClean="0">
                              <a:solidFill>
                                <a:srgbClr val="860C0C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tg</m:t>
                          </m:r>
                          <m:r>
                            <m:rPr>
                              <m:nor/>
                            </m:rPr>
                            <a:rPr lang="el-GR" altLang="ru-RU" sz="4800" b="1" i="1" dirty="0" smtClean="0">
                              <a:solidFill>
                                <a:schemeClr val="tx1"/>
                              </a:solidFill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4800" b="1" i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</m:fName>
                        <m:e>
                          <m:r>
                            <a:rPr lang="en-US" sz="4800" b="1" i="1" smtClean="0">
                              <a:solidFill>
                                <a:srgbClr val="860C0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4800" b="1" i="1">
                              <a:solidFill>
                                <a:srgbClr val="860C0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4800" b="1" i="1">
                                  <a:solidFill>
                                    <a:srgbClr val="860C0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800" b="1" i="0" smtClean="0">
                                  <a:solidFill>
                                    <a:srgbClr val="860C0C"/>
                                  </a:solidFill>
                                  <a:latin typeface="Cambria Math" panose="02040503050406030204" pitchFamily="18" charset="0"/>
                                </a:rPr>
                                <m:t>𝐚</m:t>
                              </m:r>
                            </m:num>
                            <m:den>
                              <m:r>
                                <a:rPr lang="en-US" sz="4800" b="1" i="1" smtClean="0">
                                  <a:solidFill>
                                    <a:srgbClr val="860C0C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sz="4800" b="1" i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sz="2800" b="1" i="1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5861" y="4904574"/>
                <a:ext cx="2990499" cy="13679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7601" y="1"/>
                <a:ext cx="12178950" cy="980727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5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O‘tkir</a:t>
                </a: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tangensi</a:t>
                </a: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(</a:t>
                </a:r>
                <a:r>
                  <a:rPr lang="en-US" sz="5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tg</a:t>
                </a:r>
                <a:r>
                  <a:rPr lang="el-GR" altLang="ru-RU" sz="5400" b="1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5400" b="1" dirty="0">
                        <a:solidFill>
                          <a:schemeClr val="bg1"/>
                        </a:solidFill>
                      </a:rPr>
                      <m:t>α</m:t>
                    </m:r>
                  </m:oMath>
                </a14:m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01" y="1"/>
                <a:ext cx="12178950" cy="980727"/>
              </a:xfrm>
              <a:prstGeom prst="rect">
                <a:avLst/>
              </a:prstGeom>
              <a:blipFill>
                <a:blip r:embed="rId5"/>
                <a:stretch>
                  <a:fillRect t="-15337" b="-312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950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3050" y="1"/>
            <a:ext cx="12192000" cy="6857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 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085347" y="1281113"/>
            <a:ext cx="3529012" cy="4321175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5" name="Text Box 5"/>
              <p:cNvSpPr txBox="1">
                <a:spLocks noChangeArrowheads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𝐚</m:t>
                      </m:r>
                    </m:oMath>
                  </m:oMathPara>
                </a14:m>
                <a:endParaRPr lang="ru-RU" altLang="ru-RU" b="1" dirty="0"/>
              </a:p>
            </p:txBody>
          </p:sp>
        </mc:Choice>
        <mc:Fallback xmlns="">
          <p:sp>
            <p:nvSpPr>
              <p:cNvPr id="5125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5121" y="3149312"/>
                <a:ext cx="649287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421631" y="5672885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b</a:t>
            </a:r>
            <a:endParaRPr lang="ru-RU" altLang="ru-RU" b="1" i="1" dirty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854276" y="2856924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c</a:t>
            </a:r>
            <a:endParaRPr lang="ru-RU" altLang="ru-RU" b="1" i="1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085347" y="5299619"/>
            <a:ext cx="288925" cy="28892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661318" y="4942213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3254978" y="1290833"/>
            <a:ext cx="8496945" cy="1384995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C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burchagining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86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kotangensi</a:t>
            </a:r>
            <a:r>
              <a:rPr lang="en-US" sz="2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deb,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burchakka</a:t>
            </a:r>
            <a:r>
              <a:rPr lang="en-US" sz="2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yopishgan</a:t>
            </a:r>
            <a:r>
              <a:rPr lang="en-US" sz="2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katetning</a:t>
            </a:r>
            <a:r>
              <a:rPr lang="en-US" sz="2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qarshisidagi</a:t>
            </a:r>
            <a:r>
              <a:rPr lang="en-US" sz="2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katetga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nisbatiga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439816" y="3027890"/>
                <a:ext cx="5973110" cy="12419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𝐜𝐭𝐠</m:t>
                          </m:r>
                        </m:fName>
                        <m:e>
                          <m:r>
                            <m:rPr>
                              <m:nor/>
                            </m:rPr>
                            <a:rPr lang="el-GR" altLang="ru-RU" sz="3600" b="1" dirty="0" smtClean="0">
                              <a:solidFill>
                                <a:srgbClr val="860C0C"/>
                              </a:solidFill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3600" b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  <m:r>
                            <a:rPr lang="en-US" sz="3600" b="1" i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  <m:f>
                        <m:fPr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𝐲𝐨𝐩𝐢𝐬𝐡𝐠𝐚𝐧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𝐤𝐚𝐭𝐞𝐭</m:t>
                          </m:r>
                        </m:num>
                        <m:den>
                          <m:r>
                            <a:rPr lang="en-US" sz="36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𝐪𝐚𝐫𝐬𝐡𝐢𝐬𝐢𝐝𝐚𝐠𝐢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𝐤𝐚𝐭𝐞𝐭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816" y="3027890"/>
                <a:ext cx="5973110" cy="12419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5419943" y="4452818"/>
                <a:ext cx="3343159" cy="14954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4800" b="1" i="0" smtClean="0">
                              <a:solidFill>
                                <a:srgbClr val="860C0C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c</m:t>
                          </m:r>
                          <m:r>
                            <m:rPr>
                              <m:nor/>
                            </m:rPr>
                            <a:rPr lang="en-US" sz="4800" b="1" smtClean="0">
                              <a:solidFill>
                                <a:srgbClr val="860C0C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tg</m:t>
                          </m:r>
                          <m:r>
                            <m:rPr>
                              <m:nor/>
                            </m:rPr>
                            <a:rPr lang="el-GR" altLang="ru-RU" sz="4800" b="1" i="1" dirty="0" smtClean="0">
                              <a:solidFill>
                                <a:schemeClr val="tx1"/>
                              </a:solidFill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4800" b="1" i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</m:fName>
                        <m:e>
                          <m:r>
                            <a:rPr lang="en-US" sz="4800" b="1" i="1" smtClean="0">
                              <a:solidFill>
                                <a:srgbClr val="860C0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4800" b="1" i="1">
                              <a:solidFill>
                                <a:srgbClr val="860C0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4800" b="1" i="1">
                                  <a:solidFill>
                                    <a:srgbClr val="860C0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800" b="1" i="1" smtClean="0">
                                  <a:solidFill>
                                    <a:srgbClr val="860C0C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4800" b="1" i="1" smtClean="0">
                                  <a:solidFill>
                                    <a:srgbClr val="860C0C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sz="4800" b="1" i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sz="2800" b="1" i="1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9943" y="4452818"/>
                <a:ext cx="3343159" cy="14954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4901" y="-14426"/>
                <a:ext cx="12178950" cy="980727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5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O‘tkir</a:t>
                </a: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kotangensi</a:t>
                </a: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(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5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tg</a:t>
                </a:r>
                <a:r>
                  <a:rPr lang="el-GR" altLang="ru-RU" sz="5400" b="1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5400" b="1" dirty="0">
                        <a:solidFill>
                          <a:schemeClr val="bg1"/>
                        </a:solidFill>
                      </a:rPr>
                      <m:t>α</m:t>
                    </m:r>
                  </m:oMath>
                </a14:m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1" y="-14426"/>
                <a:ext cx="12178950" cy="980727"/>
              </a:xfrm>
              <a:prstGeom prst="rect">
                <a:avLst/>
              </a:prstGeom>
              <a:blipFill>
                <a:blip r:embed="rId5"/>
                <a:stretch>
                  <a:fillRect t="-15337" b="-312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5945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0" y="0"/>
            <a:ext cx="12192000" cy="11247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Eslatma</a:t>
            </a:r>
            <a:r>
              <a:rPr lang="en-US" altLang="ru-RU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66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1944340" y="1241537"/>
                <a:ext cx="2582758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𝐬𝐢𝐧</m:t>
                    </m:r>
                    <m:r>
                      <m:rPr>
                        <m:nor/>
                      </m:rPr>
                      <a:rPr lang="el-GR" altLang="ru-RU" sz="5400" b="1" i="1" dirty="0" smtClean="0">
                        <a:solidFill>
                          <a:srgbClr val="860C0C"/>
                        </a:solidFill>
                      </a:rPr>
                      <m:t>α</m:t>
                    </m:r>
                    <m:r>
                      <m:rPr>
                        <m:nor/>
                      </m:rPr>
                      <a:rPr lang="en-US" altLang="ru-RU" sz="5400" b="1" i="1" dirty="0" smtClean="0">
                        <a:solidFill>
                          <a:srgbClr val="C00000"/>
                        </a:solidFill>
                      </a:rPr>
                      <m:t> </m:t>
                    </m:r>
                  </m:oMath>
                </a14:m>
                <a:r>
                  <a:rPr lang="en-US" sz="5400" b="1" dirty="0" smtClean="0"/>
                  <a:t>&lt; 1</a:t>
                </a:r>
                <a:endParaRPr lang="ru-RU" sz="5400" b="1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4340" y="1241537"/>
                <a:ext cx="2582758" cy="923330"/>
              </a:xfrm>
              <a:prstGeom prst="rect">
                <a:avLst/>
              </a:prstGeom>
              <a:blipFill>
                <a:blip r:embed="rId2"/>
                <a:stretch>
                  <a:fillRect t="-17881" r="-11557" b="-403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3222456" y="1943484"/>
                <a:ext cx="2532873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ru-RU" sz="5400" b="1" dirty="0" smtClean="0"/>
                  <a:t>cos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5400" b="1" i="1" dirty="0" smtClean="0">
                        <a:solidFill>
                          <a:srgbClr val="860C0C"/>
                        </a:solidFill>
                      </a:rPr>
                      <m:t>α</m:t>
                    </m:r>
                    <m:r>
                      <m:rPr>
                        <m:nor/>
                      </m:rPr>
                      <a:rPr lang="en-US" altLang="ru-RU" sz="5400" b="1" i="1" dirty="0" smtClean="0">
                        <a:solidFill>
                          <a:srgbClr val="C00000"/>
                        </a:solidFill>
                      </a:rPr>
                      <m:t> </m:t>
                    </m:r>
                  </m:oMath>
                </a14:m>
                <a:r>
                  <a:rPr lang="en-US" sz="5400" b="1" dirty="0" smtClean="0"/>
                  <a:t>&lt; 1</a:t>
                </a:r>
                <a:endParaRPr lang="ru-RU" sz="5400" b="1" dirty="0"/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2456" y="1943484"/>
                <a:ext cx="2532873" cy="923330"/>
              </a:xfrm>
              <a:prstGeom prst="rect">
                <a:avLst/>
              </a:prstGeom>
              <a:blipFill>
                <a:blip r:embed="rId3"/>
                <a:stretch>
                  <a:fillRect l="-13012" t="-17881" r="-11807" b="-403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9965" y="1162972"/>
            <a:ext cx="1944216" cy="232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299526" y="2807905"/>
                <a:ext cx="4074128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4800" b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tg</m:t>
                          </m:r>
                          <m:r>
                            <m:rPr>
                              <m:nor/>
                            </m:rPr>
                            <a:rPr lang="el-GR" altLang="ru-RU" sz="4800" b="1" i="1" dirty="0"/>
                            <m:t>α</m:t>
                          </m:r>
                          <m:r>
                            <m:rPr>
                              <m:nor/>
                            </m:rPr>
                            <a:rPr lang="en-US" altLang="ru-RU" sz="4800" b="1" i="0" dirty="0" smtClean="0"/>
                            <m:t>, </m:t>
                          </m:r>
                          <m:r>
                            <m:rPr>
                              <m:nor/>
                            </m:rPr>
                            <a:rPr lang="en-US" altLang="ru-RU" sz="4800" b="1" i="0" dirty="0" smtClean="0">
                              <a:solidFill>
                                <a:srgbClr val="002060"/>
                              </a:solidFill>
                            </a:rPr>
                            <m:t>c</m:t>
                          </m:r>
                          <m:r>
                            <m:rPr>
                              <m:nor/>
                            </m:rPr>
                            <a:rPr lang="en-US" sz="4800" b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tg</m:t>
                          </m:r>
                          <m:r>
                            <m:rPr>
                              <m:nor/>
                            </m:rPr>
                            <a:rPr lang="el-GR" altLang="ru-RU" sz="4800" b="1" i="1" dirty="0"/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4800" b="1" i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</m:fName>
                        <m:e>
                          <m:r>
                            <a:rPr lang="en-US" sz="48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≤</m:t>
                          </m:r>
                          <m:r>
                            <a:rPr lang="en-US" sz="48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9526" y="2807905"/>
                <a:ext cx="4074128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5755329" y="3616684"/>
                <a:ext cx="4296946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8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4800" b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tg</m:t>
                          </m:r>
                          <m:r>
                            <m:rPr>
                              <m:nor/>
                            </m:rPr>
                            <a:rPr lang="el-GR" altLang="ru-RU" sz="4800" b="1" i="1" dirty="0"/>
                            <m:t>α</m:t>
                          </m:r>
                          <m:r>
                            <m:rPr>
                              <m:nor/>
                            </m:rPr>
                            <a:rPr lang="en-US" altLang="ru-RU" sz="4800" b="1" i="0" dirty="0" smtClean="0"/>
                            <m:t>, </m:t>
                          </m:r>
                          <m:r>
                            <m:rPr>
                              <m:nor/>
                            </m:rPr>
                            <a:rPr lang="en-US" sz="4800" b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ctg</m:t>
                          </m:r>
                          <m:r>
                            <m:rPr>
                              <m:nor/>
                            </m:rPr>
                            <a:rPr lang="el-GR" altLang="ru-RU" sz="4800" b="1" i="1" dirty="0"/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4800" b="1" i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</m:fName>
                        <m:e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m:rPr>
                              <m:nor/>
                            </m:rPr>
                            <a:rPr lang="en-US" sz="4800" b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m:rPr>
                              <m:nor/>
                            </m:rPr>
                            <a:rPr lang="en-US" sz="4800" b="1" i="1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sz="1050" b="1" i="1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5329" y="3616684"/>
                <a:ext cx="4296946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695400" y="1764821"/>
            <a:ext cx="3529012" cy="4321175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957023" y="6099019"/>
            <a:ext cx="649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b="1" i="1" dirty="0" smtClean="0"/>
              <a:t>b</a:t>
            </a:r>
            <a:endParaRPr lang="ru-RU" altLang="ru-RU" b="1" i="1" dirty="0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2481231" y="3479724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3600" b="1" i="1" dirty="0" smtClean="0"/>
              <a:t>c</a:t>
            </a:r>
            <a:endParaRPr lang="ru-RU" altLang="ru-RU" sz="3600" b="1" i="1" dirty="0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695400" y="5783327"/>
            <a:ext cx="288925" cy="28892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3271371" y="5425921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1964" y="3797750"/>
            <a:ext cx="4283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3600" b="1" i="1" dirty="0" smtClean="0"/>
              <a:t>a</a:t>
            </a:r>
            <a:endParaRPr lang="ru-RU" altLang="ru-RU" sz="36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200328" y="4777485"/>
                <a:ext cx="3300904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m:rPr>
                          <m:nor/>
                        </m:rPr>
                        <a:rPr lang="el-GR" altLang="ru-RU" sz="4800" i="1" dirty="0" smtClean="0">
                          <a:solidFill>
                            <a:schemeClr val="tx1"/>
                          </a:solidFill>
                        </a:rPr>
                        <m:t>α</m:t>
                      </m:r>
                      <m:r>
                        <m:rPr>
                          <m:nor/>
                        </m:rPr>
                        <a:rPr lang="en-US" altLang="ru-RU" sz="4800" i="1" dirty="0">
                          <a:solidFill>
                            <a:schemeClr val="tx1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altLang="ru-RU" sz="4800" i="0" dirty="0" smtClean="0">
                          <a:solidFill>
                            <a:schemeClr val="tx1"/>
                          </a:solidFill>
                        </a:rPr>
                        <m:t>= 0,98</m:t>
                      </m:r>
                    </m:oMath>
                  </m:oMathPara>
                </a14:m>
                <a:endParaRPr lang="ru-RU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0328" y="4777485"/>
                <a:ext cx="3300904" cy="8309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5395999" y="5476351"/>
                <a:ext cx="2716834" cy="9028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ru-RU" sz="4800" i="1" dirty="0" smtClean="0">
                    <a:solidFill>
                      <a:schemeClr val="tx1"/>
                    </a:solidFill>
                  </a:rPr>
                  <a:t>cos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800" i="1" dirty="0">
                        <a:solidFill>
                          <a:schemeClr val="tx1"/>
                        </a:solidFill>
                      </a:rPr>
                      <m:t>α</m:t>
                    </m:r>
                    <m:r>
                      <m:rPr>
                        <m:nor/>
                      </m:rPr>
                      <a:rPr lang="en-US" altLang="ru-RU" sz="4800" i="1" dirty="0">
                        <a:solidFill>
                          <a:schemeClr val="tx1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altLang="ru-RU" sz="4800" dirty="0">
                        <a:solidFill>
                          <a:schemeClr val="tx1"/>
                        </a:solidFill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altLang="ru-RU" sz="4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ru-RU" sz="4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ru-RU" sz="3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999" y="5476351"/>
                <a:ext cx="2716834" cy="902876"/>
              </a:xfrm>
              <a:prstGeom prst="rect">
                <a:avLst/>
              </a:prstGeom>
              <a:blipFill>
                <a:blip r:embed="rId8"/>
                <a:stretch>
                  <a:fillRect l="-10090" t="-6757" b="-358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5643154" y="2873828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p:pic>
        <p:nvPicPr>
          <p:cNvPr id="19" name="Picture 10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784" y="4581128"/>
            <a:ext cx="1091584" cy="948719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8" name="TextBox 17"/>
          <p:cNvSpPr txBox="1"/>
          <p:nvPr/>
        </p:nvSpPr>
        <p:spPr>
          <a:xfrm>
            <a:off x="8501232" y="5551862"/>
            <a:ext cx="5613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86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800" b="1" dirty="0">
              <a:solidFill>
                <a:srgbClr val="860C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1124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1511</TotalTime>
  <Words>389</Words>
  <Application>Microsoft Office PowerPoint</Application>
  <PresentationFormat>Широкоэкранный</PresentationFormat>
  <Paragraphs>97</Paragraphs>
  <Slides>12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Bahnschrift</vt:lpstr>
      <vt:lpstr>Baskerville Old Face</vt:lpstr>
      <vt:lpstr>Calibri</vt:lpstr>
      <vt:lpstr>Calibri Light</vt:lpstr>
      <vt:lpstr>Cambria Math</vt:lpstr>
      <vt:lpstr>Times New Roman</vt:lpstr>
      <vt:lpstr>Тема Office</vt:lpstr>
      <vt:lpstr>Формула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Пользователь</cp:lastModifiedBy>
  <cp:revision>179</cp:revision>
  <dcterms:created xsi:type="dcterms:W3CDTF">2020-06-19T20:52:49Z</dcterms:created>
  <dcterms:modified xsi:type="dcterms:W3CDTF">2020-10-05T05:32:43Z</dcterms:modified>
</cp:coreProperties>
</file>