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6"/>
  </p:notesMasterIdLst>
  <p:sldIdLst>
    <p:sldId id="328" r:id="rId2"/>
    <p:sldId id="359" r:id="rId3"/>
    <p:sldId id="353" r:id="rId4"/>
    <p:sldId id="354" r:id="rId5"/>
    <p:sldId id="360" r:id="rId6"/>
    <p:sldId id="355" r:id="rId7"/>
    <p:sldId id="361" r:id="rId8"/>
    <p:sldId id="356" r:id="rId9"/>
    <p:sldId id="357" r:id="rId10"/>
    <p:sldId id="364" r:id="rId11"/>
    <p:sldId id="363" r:id="rId12"/>
    <p:sldId id="333" r:id="rId13"/>
    <p:sldId id="351" r:id="rId14"/>
    <p:sldId id="35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0000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310" autoAdjust="0"/>
    <p:restoredTop sz="99630" autoAdjust="0"/>
  </p:normalViewPr>
  <p:slideViewPr>
    <p:cSldViewPr>
      <p:cViewPr varScale="1">
        <p:scale>
          <a:sx n="73" d="100"/>
          <a:sy n="73" d="100"/>
        </p:scale>
        <p:origin x="85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7094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418281" indent="-160877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643509" indent="-128702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900913" indent="-128702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1158316" indent="-128702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297E0B50-378C-4232-B813-40F006036950}" type="slidenum">
              <a:rPr lang="ru-RU" sz="700"/>
              <a:pPr eaLnBrk="1" hangingPunct="1"/>
              <a:t>9</a:t>
            </a:fld>
            <a:endParaRPr lang="ru-RU" sz="7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ru-RU" sz="1400" dirty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Пчелы – удивительные творения природы. Свои геометрические способности они проявляют при построении своих сот. Если возьмем равносторонний треугольник, квадрат и правильный шестиугольник одинаковой площади, то периметр шестиугольника будет наименьшим.</a:t>
            </a:r>
            <a:endParaRPr lang="ru-RU" sz="1400" dirty="0">
              <a:solidFill>
                <a:srgbClr val="000000"/>
              </a:solidFill>
              <a:latin typeface="Tahoma" pitchFamily="34" charset="0"/>
            </a:endParaRPr>
          </a:p>
          <a:p>
            <a:pPr eaLnBrk="1" hangingPunct="1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7774101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D7EB87E-8629-438A-AAD6-74499A48525F}" type="slidenum">
              <a:rPr lang="ru-RU">
                <a:solidFill>
                  <a:prstClr val="black"/>
                </a:solidFill>
              </a:rPr>
              <a:pPr eaLnBrk="1" hangingPunct="1"/>
              <a:t>10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2044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D7EB87E-8629-438A-AAD6-74499A48525F}" type="slidenum">
              <a:rPr lang="ru-RU">
                <a:solidFill>
                  <a:prstClr val="black"/>
                </a:solidFill>
              </a:rPr>
              <a:pPr eaLnBrk="1" hangingPunct="1"/>
              <a:t>11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739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9/30/2020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9/30/2020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9/30/2020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86189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1" cy="481360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197599" y="1600202"/>
            <a:ext cx="5384801" cy="481360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>
          <a:xfrm>
            <a:off x="609600" y="6377940"/>
            <a:ext cx="2804160" cy="5854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>
          <a:xfrm>
            <a:off x="4145280" y="6377940"/>
            <a:ext cx="3901440" cy="5854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>
          <a:xfrm>
            <a:off x="8778240" y="6377940"/>
            <a:ext cx="2804160" cy="5854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B68DC-6E6B-4F32-8BE0-5C5C973BEC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379715"/>
      </p:ext>
    </p:extLst>
  </p:cSld>
  <p:clrMapOvr>
    <a:masterClrMapping/>
  </p:clrMapOvr>
  <p:transition spd="slow">
    <p:wedg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1" y="304801"/>
            <a:ext cx="10363200" cy="86189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117601" y="1904999"/>
            <a:ext cx="10363200" cy="71553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377940"/>
            <a:ext cx="2804160" cy="585438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xfrm>
            <a:off x="4145280" y="6377940"/>
            <a:ext cx="3901440" cy="585438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78240" y="6377940"/>
            <a:ext cx="2804160" cy="585438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BEA8B-CFE2-49A2-8D69-48372FE144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669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9/30/2020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9/30/2020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9/30/2020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9/30/2020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9/30/2020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9/30/2020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9/30/2020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9/30/2020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9/30/2020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10" r:id="rId13"/>
    <p:sldLayoutId id="214748371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4.png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3"/>
          <p:cNvSpPr txBox="1">
            <a:spLocks/>
          </p:cNvSpPr>
          <p:nvPr/>
        </p:nvSpPr>
        <p:spPr>
          <a:xfrm>
            <a:off x="2543948" y="97037"/>
            <a:ext cx="6520680" cy="1106379"/>
          </a:xfrm>
          <a:prstGeom prst="rect">
            <a:avLst/>
          </a:prstGeom>
        </p:spPr>
        <p:txBody>
          <a:bodyPr spcFirstLastPara="1" vert="horz" wrap="square" lIns="0" tIns="24753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1524" algn="ctr">
              <a:lnSpc>
                <a:spcPct val="100000"/>
              </a:lnSpc>
              <a:spcBef>
                <a:spcPts val="193"/>
              </a:spcBef>
            </a:pPr>
            <a:r>
              <a:rPr lang="en-US" sz="6868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</a:p>
        </p:txBody>
      </p:sp>
      <p:sp>
        <p:nvSpPr>
          <p:cNvPr id="15" name="object 11"/>
          <p:cNvSpPr/>
          <p:nvPr/>
        </p:nvSpPr>
        <p:spPr>
          <a:xfrm>
            <a:off x="9264609" y="2842630"/>
            <a:ext cx="2440237" cy="247957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392"/>
          </a:p>
        </p:txBody>
      </p:sp>
      <p:sp>
        <p:nvSpPr>
          <p:cNvPr id="16" name="TextBox 15"/>
          <p:cNvSpPr txBox="1"/>
          <p:nvPr/>
        </p:nvSpPr>
        <p:spPr>
          <a:xfrm>
            <a:off x="916504" y="2386222"/>
            <a:ext cx="8653192" cy="2565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272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Amaliy-tatbiqiy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5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US" sz="5272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688661" y="356152"/>
            <a:ext cx="1592134" cy="811406"/>
          </a:xfrm>
          <a:prstGeom prst="rect">
            <a:avLst/>
          </a:prstGeom>
          <a:solidFill>
            <a:srgbClr val="00B050"/>
          </a:solidFill>
          <a:ln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en-US" sz="468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351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515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3515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4642" y="4216036"/>
            <a:ext cx="843725" cy="147651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38"/>
          </a:p>
        </p:txBody>
      </p:sp>
      <p:sp>
        <p:nvSpPr>
          <p:cNvPr id="10" name="Прямоугольник 9"/>
          <p:cNvSpPr/>
          <p:nvPr/>
        </p:nvSpPr>
        <p:spPr>
          <a:xfrm>
            <a:off x="494642" y="2245327"/>
            <a:ext cx="843725" cy="1476518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38"/>
          </a:p>
        </p:txBody>
      </p:sp>
      <p:sp>
        <p:nvSpPr>
          <p:cNvPr id="11" name="object 2"/>
          <p:cNvSpPr/>
          <p:nvPr/>
        </p:nvSpPr>
        <p:spPr>
          <a:xfrm>
            <a:off x="0" y="0"/>
            <a:ext cx="12192000" cy="174067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344"/>
          </a:p>
        </p:txBody>
      </p:sp>
      <p:sp>
        <p:nvSpPr>
          <p:cNvPr id="12" name="object 3"/>
          <p:cNvSpPr txBox="1">
            <a:spLocks/>
          </p:cNvSpPr>
          <p:nvPr/>
        </p:nvSpPr>
        <p:spPr>
          <a:xfrm>
            <a:off x="2453343" y="399761"/>
            <a:ext cx="7046183" cy="1035960"/>
          </a:xfrm>
          <a:prstGeom prst="rect">
            <a:avLst/>
          </a:prstGeom>
        </p:spPr>
        <p:txBody>
          <a:bodyPr spcFirstLastPara="1" vert="horz" wrap="square" lIns="0" tIns="19013" rIns="0" bIns="0" rtlCol="0" anchor="ctr" anchorCtr="0">
            <a:spAutoFit/>
          </a:bodyPr>
          <a:lstStyle>
            <a:lvl1pPr lvl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pPr marL="16534" algn="ctr">
              <a:lnSpc>
                <a:spcPct val="100000"/>
              </a:lnSpc>
              <a:spcBef>
                <a:spcPts val="148"/>
              </a:spcBef>
            </a:pPr>
            <a:r>
              <a:rPr lang="en-US" sz="6445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</a:p>
        </p:txBody>
      </p:sp>
      <p:grpSp>
        <p:nvGrpSpPr>
          <p:cNvPr id="13" name="object 7"/>
          <p:cNvGrpSpPr/>
          <p:nvPr/>
        </p:nvGrpSpPr>
        <p:grpSpPr>
          <a:xfrm>
            <a:off x="9862946" y="281118"/>
            <a:ext cx="1785686" cy="1190457"/>
            <a:chOff x="4698979" y="198156"/>
            <a:chExt cx="622592" cy="613387"/>
          </a:xfrm>
        </p:grpSpPr>
        <p:sp>
          <p:nvSpPr>
            <p:cNvPr id="14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344"/>
            </a:p>
          </p:txBody>
        </p:sp>
        <p:sp>
          <p:nvSpPr>
            <p:cNvPr id="17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344"/>
            </a:p>
          </p:txBody>
        </p:sp>
      </p:grpSp>
      <p:sp>
        <p:nvSpPr>
          <p:cNvPr id="18" name="object 12"/>
          <p:cNvSpPr txBox="1"/>
          <p:nvPr/>
        </p:nvSpPr>
        <p:spPr>
          <a:xfrm>
            <a:off x="9948401" y="529488"/>
            <a:ext cx="1646577" cy="621911"/>
          </a:xfrm>
          <a:prstGeom prst="rect">
            <a:avLst/>
          </a:prstGeom>
        </p:spPr>
        <p:txBody>
          <a:bodyPr vert="horz" wrap="square" lIns="0" tIns="20668" rIns="0" bIns="0" rtlCol="0">
            <a:spAutoFit/>
          </a:bodyPr>
          <a:lstStyle/>
          <a:p>
            <a:pPr>
              <a:spcBef>
                <a:spcPts val="163"/>
              </a:spcBef>
            </a:pPr>
            <a:r>
              <a:rPr lang="en-US" sz="3645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06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 </a:t>
            </a:r>
            <a:r>
              <a:rPr lang="en-US" sz="2344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sz="364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980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29"/>
          <p:cNvSpPr txBox="1">
            <a:spLocks noChangeArrowheads="1"/>
          </p:cNvSpPr>
          <p:nvPr/>
        </p:nvSpPr>
        <p:spPr bwMode="auto">
          <a:xfrm>
            <a:off x="430737" y="1052736"/>
            <a:ext cx="11276218" cy="287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34" tIns="54418" rIns="108834" bIns="544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1088398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963" b="1" dirty="0" smtClean="0">
                <a:solidFill>
                  <a:srgbClr val="002060"/>
                </a:solidFill>
              </a:rPr>
              <a:t>   </a:t>
            </a:r>
            <a:r>
              <a:rPr lang="en-US" sz="3600" b="1" dirty="0" err="1" smtClean="0">
                <a:solidFill>
                  <a:srgbClr val="002060"/>
                </a:solidFill>
              </a:rPr>
              <a:t>Tomonlari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>
                <a:solidFill>
                  <a:srgbClr val="002060"/>
                </a:solidFill>
              </a:rPr>
              <a:t>5,5 m </a:t>
            </a:r>
            <a:r>
              <a:rPr lang="en-US" sz="3600" b="1" dirty="0" err="1">
                <a:solidFill>
                  <a:srgbClr val="002060"/>
                </a:solidFill>
              </a:rPr>
              <a:t>va</a:t>
            </a:r>
            <a:r>
              <a:rPr lang="en-US" sz="3600" b="1" dirty="0">
                <a:solidFill>
                  <a:srgbClr val="002060"/>
                </a:solidFill>
              </a:rPr>
              <a:t> 6 </a:t>
            </a:r>
            <a:r>
              <a:rPr lang="en-US" sz="3600" b="1" dirty="0" smtClean="0">
                <a:solidFill>
                  <a:srgbClr val="002060"/>
                </a:solidFill>
              </a:rPr>
              <a:t>m </a:t>
            </a:r>
            <a:r>
              <a:rPr lang="en-US" sz="3600" b="1" dirty="0" err="1" smtClean="0">
                <a:solidFill>
                  <a:srgbClr val="002060"/>
                </a:solidFill>
              </a:rPr>
              <a:t>bo‘lgan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to‘g‘ri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to‘rtburchak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shaklidagi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xona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parket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bilan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qoplash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zarur</a:t>
            </a:r>
            <a:r>
              <a:rPr lang="en-US" sz="3600" b="1" dirty="0" smtClean="0">
                <a:solidFill>
                  <a:srgbClr val="002060"/>
                </a:solidFill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</a:rPr>
              <a:t>Har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bir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parketning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bo‘yi</a:t>
            </a:r>
            <a:r>
              <a:rPr lang="en-US" sz="3600" b="1" dirty="0" smtClean="0">
                <a:solidFill>
                  <a:srgbClr val="002060"/>
                </a:solidFill>
              </a:rPr>
              <a:t> 30 cm </a:t>
            </a:r>
            <a:r>
              <a:rPr lang="en-US" sz="3600" b="1" dirty="0" err="1" smtClean="0">
                <a:solidFill>
                  <a:srgbClr val="002060"/>
                </a:solidFill>
              </a:rPr>
              <a:t>ga</a:t>
            </a:r>
            <a:r>
              <a:rPr lang="en-US" sz="3600" b="1" dirty="0" smtClean="0">
                <a:solidFill>
                  <a:srgbClr val="002060"/>
                </a:solidFill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</a:rPr>
              <a:t>eni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esa</a:t>
            </a:r>
            <a:r>
              <a:rPr lang="en-US" sz="3600" b="1" dirty="0" smtClean="0">
                <a:solidFill>
                  <a:srgbClr val="002060"/>
                </a:solidFill>
              </a:rPr>
              <a:t> 5 cm </a:t>
            </a:r>
            <a:r>
              <a:rPr lang="en-US" sz="3600" b="1" dirty="0" err="1" smtClean="0">
                <a:solidFill>
                  <a:srgbClr val="002060"/>
                </a:solidFill>
              </a:rPr>
              <a:t>ga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teng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bo‘lsa</a:t>
            </a:r>
            <a:r>
              <a:rPr lang="en-US" sz="3600" b="1" dirty="0" smtClean="0">
                <a:solidFill>
                  <a:srgbClr val="002060"/>
                </a:solidFill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</a:rPr>
              <a:t>xonani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qoplash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uchun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necha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dona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parket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kerak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bo‘ladi</a:t>
            </a:r>
            <a:r>
              <a:rPr lang="en-US" sz="3600" b="1" dirty="0" smtClean="0">
                <a:solidFill>
                  <a:srgbClr val="002060"/>
                </a:solidFill>
              </a:rPr>
              <a:t>? 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3625" y="0"/>
            <a:ext cx="12192000" cy="105273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asala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9931531"/>
              </p:ext>
            </p:extLst>
          </p:nvPr>
        </p:nvGraphicFramePr>
        <p:xfrm>
          <a:off x="263352" y="4077072"/>
          <a:ext cx="6701220" cy="219456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670122">
                  <a:extLst>
                    <a:ext uri="{9D8B030D-6E8A-4147-A177-3AD203B41FA5}">
                      <a16:colId xmlns:a16="http://schemas.microsoft.com/office/drawing/2014/main" val="3845970447"/>
                    </a:ext>
                  </a:extLst>
                </a:gridCol>
                <a:gridCol w="670122">
                  <a:extLst>
                    <a:ext uri="{9D8B030D-6E8A-4147-A177-3AD203B41FA5}">
                      <a16:colId xmlns:a16="http://schemas.microsoft.com/office/drawing/2014/main" val="1186057303"/>
                    </a:ext>
                  </a:extLst>
                </a:gridCol>
                <a:gridCol w="670122">
                  <a:extLst>
                    <a:ext uri="{9D8B030D-6E8A-4147-A177-3AD203B41FA5}">
                      <a16:colId xmlns:a16="http://schemas.microsoft.com/office/drawing/2014/main" val="2877905357"/>
                    </a:ext>
                  </a:extLst>
                </a:gridCol>
                <a:gridCol w="670122">
                  <a:extLst>
                    <a:ext uri="{9D8B030D-6E8A-4147-A177-3AD203B41FA5}">
                      <a16:colId xmlns:a16="http://schemas.microsoft.com/office/drawing/2014/main" val="3706402720"/>
                    </a:ext>
                  </a:extLst>
                </a:gridCol>
                <a:gridCol w="670122">
                  <a:extLst>
                    <a:ext uri="{9D8B030D-6E8A-4147-A177-3AD203B41FA5}">
                      <a16:colId xmlns:a16="http://schemas.microsoft.com/office/drawing/2014/main" val="2326609100"/>
                    </a:ext>
                  </a:extLst>
                </a:gridCol>
                <a:gridCol w="670122">
                  <a:extLst>
                    <a:ext uri="{9D8B030D-6E8A-4147-A177-3AD203B41FA5}">
                      <a16:colId xmlns:a16="http://schemas.microsoft.com/office/drawing/2014/main" val="3006256540"/>
                    </a:ext>
                  </a:extLst>
                </a:gridCol>
                <a:gridCol w="670122">
                  <a:extLst>
                    <a:ext uri="{9D8B030D-6E8A-4147-A177-3AD203B41FA5}">
                      <a16:colId xmlns:a16="http://schemas.microsoft.com/office/drawing/2014/main" val="3989176366"/>
                    </a:ext>
                  </a:extLst>
                </a:gridCol>
                <a:gridCol w="670122">
                  <a:extLst>
                    <a:ext uri="{9D8B030D-6E8A-4147-A177-3AD203B41FA5}">
                      <a16:colId xmlns:a16="http://schemas.microsoft.com/office/drawing/2014/main" val="1206611337"/>
                    </a:ext>
                  </a:extLst>
                </a:gridCol>
                <a:gridCol w="670122">
                  <a:extLst>
                    <a:ext uri="{9D8B030D-6E8A-4147-A177-3AD203B41FA5}">
                      <a16:colId xmlns:a16="http://schemas.microsoft.com/office/drawing/2014/main" val="178939960"/>
                    </a:ext>
                  </a:extLst>
                </a:gridCol>
                <a:gridCol w="670122">
                  <a:extLst>
                    <a:ext uri="{9D8B030D-6E8A-4147-A177-3AD203B41FA5}">
                      <a16:colId xmlns:a16="http://schemas.microsoft.com/office/drawing/2014/main" val="245196023"/>
                    </a:ext>
                  </a:extLst>
                </a:gridCol>
              </a:tblGrid>
              <a:tr h="33603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646984"/>
                  </a:ext>
                </a:extLst>
              </a:tr>
              <a:tr h="33603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858380"/>
                  </a:ext>
                </a:extLst>
              </a:tr>
              <a:tr h="33603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6198502"/>
                  </a:ext>
                </a:extLst>
              </a:tr>
              <a:tr h="33603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531825"/>
                  </a:ext>
                </a:extLst>
              </a:tr>
              <a:tr h="33603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5937698"/>
                  </a:ext>
                </a:extLst>
              </a:tr>
              <a:tr h="33603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0822469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7680176" y="3947472"/>
                <a:ext cx="4176464" cy="24929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0" smtClean="0">
                              <a:latin typeface="Cambria Math" panose="02040503050406030204" pitchFamily="18" charset="0"/>
                            </a:rPr>
                            <m:t>𝐚</m:t>
                          </m:r>
                        </m:e>
                        <m:sub>
                          <m:r>
                            <a:rPr lang="en-US" sz="3600" b="1" i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3600" b="1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0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3600" b="1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3600" b="1" i="0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3600" b="1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1" i="0" smtClean="0">
                          <a:latin typeface="Cambria Math" panose="02040503050406030204" pitchFamily="18" charset="0"/>
                        </a:rPr>
                        <m:t>𝐦</m:t>
                      </m:r>
                    </m:oMath>
                  </m:oMathPara>
                </a14:m>
                <a:endParaRPr lang="en-US" sz="3600" b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0" smtClean="0">
                              <a:latin typeface="Cambria Math" panose="02040503050406030204" pitchFamily="18" charset="0"/>
                            </a:rPr>
                            <m:t>𝐛</m:t>
                          </m:r>
                        </m:e>
                        <m:sub>
                          <m:r>
                            <a:rPr lang="en-US" sz="3600" b="1" i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3600" b="1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0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3600" b="1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1" i="0">
                          <a:latin typeface="Cambria Math" panose="02040503050406030204" pitchFamily="18" charset="0"/>
                        </a:rPr>
                        <m:t>𝐦</m:t>
                      </m:r>
                    </m:oMath>
                  </m:oMathPara>
                </a14:m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0">
                              <a:latin typeface="Cambria Math" panose="02040503050406030204" pitchFamily="18" charset="0"/>
                            </a:rPr>
                            <m:t>𝐚</m:t>
                          </m:r>
                        </m:e>
                        <m:sub>
                          <m:r>
                            <a:rPr lang="en-US" sz="3600" b="1" i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3600" b="1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0" smtClean="0">
                          <a:latin typeface="Cambria Math" panose="02040503050406030204" pitchFamily="18" charset="0"/>
                        </a:rPr>
                        <m:t>𝟑𝟎</m:t>
                      </m:r>
                      <m:r>
                        <a:rPr lang="en-US" sz="3600" b="1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1" i="0" smtClean="0">
                          <a:latin typeface="Cambria Math" panose="02040503050406030204" pitchFamily="18" charset="0"/>
                        </a:rPr>
                        <m:t>𝐜</m:t>
                      </m:r>
                      <m:r>
                        <a:rPr lang="en-US" sz="3600" b="1" i="0">
                          <a:latin typeface="Cambria Math" panose="02040503050406030204" pitchFamily="18" charset="0"/>
                        </a:rPr>
                        <m:t>𝐦</m:t>
                      </m:r>
                    </m:oMath>
                  </m:oMathPara>
                </a14:m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0" smtClean="0">
                              <a:latin typeface="Cambria Math" panose="02040503050406030204" pitchFamily="18" charset="0"/>
                            </a:rPr>
                            <m:t>𝐛</m:t>
                          </m:r>
                        </m:e>
                        <m:sub>
                          <m:r>
                            <a:rPr lang="en-US" sz="3600" b="1" i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3600" b="1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0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3600" b="1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1" i="0" smtClean="0">
                          <a:latin typeface="Cambria Math" panose="02040503050406030204" pitchFamily="18" charset="0"/>
                        </a:rPr>
                        <m:t>𝐜</m:t>
                      </m:r>
                      <m:r>
                        <a:rPr lang="en-US" sz="3600" b="1" i="0">
                          <a:latin typeface="Cambria Math" panose="02040503050406030204" pitchFamily="18" charset="0"/>
                        </a:rPr>
                        <m:t>𝐦</m:t>
                      </m:r>
                    </m:oMath>
                  </m:oMathPara>
                </a14:m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0176" y="3947472"/>
                <a:ext cx="4176464" cy="249299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8012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reeform 2"/>
          <p:cNvSpPr>
            <a:spLocks/>
          </p:cNvSpPr>
          <p:nvPr/>
        </p:nvSpPr>
        <p:spPr bwMode="auto">
          <a:xfrm>
            <a:off x="813450" y="1776057"/>
            <a:ext cx="10666694" cy="2057399"/>
          </a:xfrm>
          <a:custGeom>
            <a:avLst/>
            <a:gdLst>
              <a:gd name="T0" fmla="*/ 0 w 5808"/>
              <a:gd name="T1" fmla="*/ 1967948 h 1104"/>
              <a:gd name="T2" fmla="*/ 1190231 w 5808"/>
              <a:gd name="T3" fmla="*/ 0 h 1104"/>
              <a:gd name="T4" fmla="*/ 8001000 w 5808"/>
              <a:gd name="T5" fmla="*/ 0 h 1104"/>
              <a:gd name="T6" fmla="*/ 6943017 w 5808"/>
              <a:gd name="T7" fmla="*/ 2057400 h 1104"/>
              <a:gd name="T8" fmla="*/ 0 w 5808"/>
              <a:gd name="T9" fmla="*/ 1967948 h 1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808" h="1104">
                <a:moveTo>
                  <a:pt x="0" y="1056"/>
                </a:moveTo>
                <a:lnTo>
                  <a:pt x="864" y="0"/>
                </a:lnTo>
                <a:lnTo>
                  <a:pt x="5808" y="0"/>
                </a:lnTo>
                <a:lnTo>
                  <a:pt x="5040" y="1104"/>
                </a:lnTo>
                <a:lnTo>
                  <a:pt x="0" y="1056"/>
                </a:lnTo>
                <a:close/>
              </a:path>
            </a:pathLst>
          </a:custGeom>
          <a:gradFill rotWithShape="1">
            <a:gsLst>
              <a:gs pos="0">
                <a:srgbClr val="765E47"/>
              </a:gs>
              <a:gs pos="100000">
                <a:srgbClr val="FFCC99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34" tIns="54418" rIns="108834" bIns="54418"/>
          <a:lstStyle/>
          <a:p>
            <a:pPr defTabSz="1088398" fontAlgn="base">
              <a:spcBef>
                <a:spcPct val="0"/>
              </a:spcBef>
              <a:spcAft>
                <a:spcPct val="0"/>
              </a:spcAft>
            </a:pPr>
            <a:endParaRPr lang="ru-RU" sz="2117">
              <a:solidFill>
                <a:srgbClr val="002060"/>
              </a:solidFill>
            </a:endParaRPr>
          </a:p>
        </p:txBody>
      </p:sp>
      <p:sp>
        <p:nvSpPr>
          <p:cNvPr id="289825" name="Freeform 33" descr="Орех"/>
          <p:cNvSpPr>
            <a:spLocks/>
          </p:cNvSpPr>
          <p:nvPr/>
        </p:nvSpPr>
        <p:spPr bwMode="auto">
          <a:xfrm>
            <a:off x="2146786" y="1776057"/>
            <a:ext cx="1409526" cy="304800"/>
          </a:xfrm>
          <a:custGeom>
            <a:avLst/>
            <a:gdLst>
              <a:gd name="T0" fmla="*/ 190500 w 666"/>
              <a:gd name="T1" fmla="*/ 0 h 192"/>
              <a:gd name="T2" fmla="*/ 1057275 w 666"/>
              <a:gd name="T3" fmla="*/ 0 h 192"/>
              <a:gd name="T4" fmla="*/ 904875 w 666"/>
              <a:gd name="T5" fmla="*/ 304800 h 192"/>
              <a:gd name="T6" fmla="*/ 0 w 666"/>
              <a:gd name="T7" fmla="*/ 304800 h 192"/>
              <a:gd name="T8" fmla="*/ 190500 w 666"/>
              <a:gd name="T9" fmla="*/ 0 h 1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66" h="192">
                <a:moveTo>
                  <a:pt x="120" y="0"/>
                </a:moveTo>
                <a:lnTo>
                  <a:pt x="666" y="0"/>
                </a:lnTo>
                <a:lnTo>
                  <a:pt x="570" y="192"/>
                </a:lnTo>
                <a:lnTo>
                  <a:pt x="0" y="192"/>
                </a:lnTo>
                <a:lnTo>
                  <a:pt x="120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34" tIns="54418" rIns="108834" bIns="54418"/>
          <a:lstStyle/>
          <a:p>
            <a:pPr defTabSz="1088398" fontAlgn="base">
              <a:spcBef>
                <a:spcPct val="0"/>
              </a:spcBef>
              <a:spcAft>
                <a:spcPct val="0"/>
              </a:spcAft>
            </a:pPr>
            <a:endParaRPr lang="ru-RU" sz="2117">
              <a:solidFill>
                <a:srgbClr val="002060"/>
              </a:solidFill>
            </a:endParaRPr>
          </a:p>
        </p:txBody>
      </p:sp>
      <p:sp>
        <p:nvSpPr>
          <p:cNvPr id="289826" name="Freeform 34" descr="Орех"/>
          <p:cNvSpPr>
            <a:spLocks/>
          </p:cNvSpPr>
          <p:nvPr/>
        </p:nvSpPr>
        <p:spPr bwMode="auto">
          <a:xfrm>
            <a:off x="3264248" y="1776057"/>
            <a:ext cx="1409526" cy="304800"/>
          </a:xfrm>
          <a:custGeom>
            <a:avLst/>
            <a:gdLst>
              <a:gd name="T0" fmla="*/ 190500 w 666"/>
              <a:gd name="T1" fmla="*/ 0 h 192"/>
              <a:gd name="T2" fmla="*/ 1057275 w 666"/>
              <a:gd name="T3" fmla="*/ 0 h 192"/>
              <a:gd name="T4" fmla="*/ 904875 w 666"/>
              <a:gd name="T5" fmla="*/ 304800 h 192"/>
              <a:gd name="T6" fmla="*/ 0 w 666"/>
              <a:gd name="T7" fmla="*/ 304800 h 192"/>
              <a:gd name="T8" fmla="*/ 190500 w 666"/>
              <a:gd name="T9" fmla="*/ 0 h 1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66" h="192">
                <a:moveTo>
                  <a:pt x="120" y="0"/>
                </a:moveTo>
                <a:lnTo>
                  <a:pt x="666" y="0"/>
                </a:lnTo>
                <a:lnTo>
                  <a:pt x="570" y="192"/>
                </a:lnTo>
                <a:lnTo>
                  <a:pt x="0" y="192"/>
                </a:lnTo>
                <a:lnTo>
                  <a:pt x="120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34" tIns="54418" rIns="108834" bIns="54418"/>
          <a:lstStyle/>
          <a:p>
            <a:pPr defTabSz="1088398" fontAlgn="base">
              <a:spcBef>
                <a:spcPct val="0"/>
              </a:spcBef>
              <a:spcAft>
                <a:spcPct val="0"/>
              </a:spcAft>
            </a:pPr>
            <a:endParaRPr lang="ru-RU" sz="2117">
              <a:solidFill>
                <a:srgbClr val="002060"/>
              </a:solidFill>
            </a:endParaRPr>
          </a:p>
        </p:txBody>
      </p:sp>
      <p:sp>
        <p:nvSpPr>
          <p:cNvPr id="289827" name="Freeform 35" descr="Орех"/>
          <p:cNvSpPr>
            <a:spLocks/>
          </p:cNvSpPr>
          <p:nvPr/>
        </p:nvSpPr>
        <p:spPr bwMode="auto">
          <a:xfrm>
            <a:off x="4369012" y="1776057"/>
            <a:ext cx="1409526" cy="304800"/>
          </a:xfrm>
          <a:custGeom>
            <a:avLst/>
            <a:gdLst>
              <a:gd name="T0" fmla="*/ 190500 w 666"/>
              <a:gd name="T1" fmla="*/ 0 h 192"/>
              <a:gd name="T2" fmla="*/ 1057275 w 666"/>
              <a:gd name="T3" fmla="*/ 0 h 192"/>
              <a:gd name="T4" fmla="*/ 904875 w 666"/>
              <a:gd name="T5" fmla="*/ 304800 h 192"/>
              <a:gd name="T6" fmla="*/ 0 w 666"/>
              <a:gd name="T7" fmla="*/ 304800 h 192"/>
              <a:gd name="T8" fmla="*/ 190500 w 666"/>
              <a:gd name="T9" fmla="*/ 0 h 1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66" h="192">
                <a:moveTo>
                  <a:pt x="120" y="0"/>
                </a:moveTo>
                <a:lnTo>
                  <a:pt x="666" y="0"/>
                </a:lnTo>
                <a:lnTo>
                  <a:pt x="570" y="192"/>
                </a:lnTo>
                <a:lnTo>
                  <a:pt x="0" y="192"/>
                </a:lnTo>
                <a:lnTo>
                  <a:pt x="120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34" tIns="54418" rIns="108834" bIns="54418"/>
          <a:lstStyle/>
          <a:p>
            <a:pPr defTabSz="1088398" fontAlgn="base">
              <a:spcBef>
                <a:spcPct val="0"/>
              </a:spcBef>
              <a:spcAft>
                <a:spcPct val="0"/>
              </a:spcAft>
            </a:pPr>
            <a:endParaRPr lang="ru-RU" sz="2117">
              <a:solidFill>
                <a:srgbClr val="002060"/>
              </a:solidFill>
            </a:endParaRPr>
          </a:p>
        </p:txBody>
      </p:sp>
      <p:sp>
        <p:nvSpPr>
          <p:cNvPr id="289828" name="Freeform 36" descr="Орех"/>
          <p:cNvSpPr>
            <a:spLocks/>
          </p:cNvSpPr>
          <p:nvPr/>
        </p:nvSpPr>
        <p:spPr bwMode="auto">
          <a:xfrm>
            <a:off x="5486476" y="1776057"/>
            <a:ext cx="1409526" cy="304800"/>
          </a:xfrm>
          <a:custGeom>
            <a:avLst/>
            <a:gdLst>
              <a:gd name="T0" fmla="*/ 190500 w 666"/>
              <a:gd name="T1" fmla="*/ 0 h 192"/>
              <a:gd name="T2" fmla="*/ 1057275 w 666"/>
              <a:gd name="T3" fmla="*/ 0 h 192"/>
              <a:gd name="T4" fmla="*/ 904875 w 666"/>
              <a:gd name="T5" fmla="*/ 304800 h 192"/>
              <a:gd name="T6" fmla="*/ 0 w 666"/>
              <a:gd name="T7" fmla="*/ 304800 h 192"/>
              <a:gd name="T8" fmla="*/ 190500 w 666"/>
              <a:gd name="T9" fmla="*/ 0 h 1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66" h="192">
                <a:moveTo>
                  <a:pt x="120" y="0"/>
                </a:moveTo>
                <a:lnTo>
                  <a:pt x="666" y="0"/>
                </a:lnTo>
                <a:lnTo>
                  <a:pt x="570" y="192"/>
                </a:lnTo>
                <a:lnTo>
                  <a:pt x="0" y="192"/>
                </a:lnTo>
                <a:lnTo>
                  <a:pt x="120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34" tIns="54418" rIns="108834" bIns="54418"/>
          <a:lstStyle/>
          <a:p>
            <a:pPr defTabSz="1088398" fontAlgn="base">
              <a:spcBef>
                <a:spcPct val="0"/>
              </a:spcBef>
              <a:spcAft>
                <a:spcPct val="0"/>
              </a:spcAft>
            </a:pPr>
            <a:endParaRPr lang="ru-RU" sz="2117">
              <a:solidFill>
                <a:srgbClr val="002060"/>
              </a:solidFill>
            </a:endParaRPr>
          </a:p>
        </p:txBody>
      </p:sp>
      <p:sp>
        <p:nvSpPr>
          <p:cNvPr id="289829" name="Freeform 37" descr="Орех"/>
          <p:cNvSpPr>
            <a:spLocks/>
          </p:cNvSpPr>
          <p:nvPr/>
        </p:nvSpPr>
        <p:spPr bwMode="auto">
          <a:xfrm>
            <a:off x="1892817" y="2078676"/>
            <a:ext cx="1409526" cy="304800"/>
          </a:xfrm>
          <a:custGeom>
            <a:avLst/>
            <a:gdLst>
              <a:gd name="T0" fmla="*/ 190500 w 666"/>
              <a:gd name="T1" fmla="*/ 0 h 192"/>
              <a:gd name="T2" fmla="*/ 1057275 w 666"/>
              <a:gd name="T3" fmla="*/ 0 h 192"/>
              <a:gd name="T4" fmla="*/ 904875 w 666"/>
              <a:gd name="T5" fmla="*/ 304800 h 192"/>
              <a:gd name="T6" fmla="*/ 0 w 666"/>
              <a:gd name="T7" fmla="*/ 304800 h 192"/>
              <a:gd name="T8" fmla="*/ 190500 w 666"/>
              <a:gd name="T9" fmla="*/ 0 h 1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66" h="192">
                <a:moveTo>
                  <a:pt x="120" y="0"/>
                </a:moveTo>
                <a:lnTo>
                  <a:pt x="666" y="0"/>
                </a:lnTo>
                <a:lnTo>
                  <a:pt x="570" y="192"/>
                </a:lnTo>
                <a:lnTo>
                  <a:pt x="0" y="192"/>
                </a:lnTo>
                <a:lnTo>
                  <a:pt x="120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34" tIns="54418" rIns="108834" bIns="54418"/>
          <a:lstStyle/>
          <a:p>
            <a:pPr defTabSz="1088398" fontAlgn="base">
              <a:spcBef>
                <a:spcPct val="0"/>
              </a:spcBef>
              <a:spcAft>
                <a:spcPct val="0"/>
              </a:spcAft>
            </a:pPr>
            <a:endParaRPr lang="ru-RU" sz="2117">
              <a:solidFill>
                <a:srgbClr val="002060"/>
              </a:solidFill>
            </a:endParaRPr>
          </a:p>
        </p:txBody>
      </p:sp>
      <p:sp>
        <p:nvSpPr>
          <p:cNvPr id="289830" name="Freeform 38" descr="Орех"/>
          <p:cNvSpPr>
            <a:spLocks/>
          </p:cNvSpPr>
          <p:nvPr/>
        </p:nvSpPr>
        <p:spPr bwMode="auto">
          <a:xfrm>
            <a:off x="3048375" y="2080857"/>
            <a:ext cx="1409526" cy="304800"/>
          </a:xfrm>
          <a:custGeom>
            <a:avLst/>
            <a:gdLst>
              <a:gd name="T0" fmla="*/ 190500 w 666"/>
              <a:gd name="T1" fmla="*/ 0 h 192"/>
              <a:gd name="T2" fmla="*/ 1057275 w 666"/>
              <a:gd name="T3" fmla="*/ 0 h 192"/>
              <a:gd name="T4" fmla="*/ 904875 w 666"/>
              <a:gd name="T5" fmla="*/ 304800 h 192"/>
              <a:gd name="T6" fmla="*/ 0 w 666"/>
              <a:gd name="T7" fmla="*/ 304800 h 192"/>
              <a:gd name="T8" fmla="*/ 190500 w 666"/>
              <a:gd name="T9" fmla="*/ 0 h 1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66" h="192">
                <a:moveTo>
                  <a:pt x="120" y="0"/>
                </a:moveTo>
                <a:lnTo>
                  <a:pt x="666" y="0"/>
                </a:lnTo>
                <a:lnTo>
                  <a:pt x="570" y="192"/>
                </a:lnTo>
                <a:lnTo>
                  <a:pt x="0" y="192"/>
                </a:lnTo>
                <a:lnTo>
                  <a:pt x="120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34" tIns="54418" rIns="108834" bIns="54418"/>
          <a:lstStyle/>
          <a:p>
            <a:pPr defTabSz="1088398" fontAlgn="base">
              <a:spcBef>
                <a:spcPct val="0"/>
              </a:spcBef>
              <a:spcAft>
                <a:spcPct val="0"/>
              </a:spcAft>
            </a:pPr>
            <a:endParaRPr lang="ru-RU" sz="2117">
              <a:solidFill>
                <a:srgbClr val="002060"/>
              </a:solidFill>
            </a:endParaRPr>
          </a:p>
        </p:txBody>
      </p:sp>
      <p:sp>
        <p:nvSpPr>
          <p:cNvPr id="289831" name="Freeform 39" descr="Орех"/>
          <p:cNvSpPr>
            <a:spLocks/>
          </p:cNvSpPr>
          <p:nvPr/>
        </p:nvSpPr>
        <p:spPr bwMode="auto">
          <a:xfrm>
            <a:off x="4153139" y="2080857"/>
            <a:ext cx="1409526" cy="304800"/>
          </a:xfrm>
          <a:custGeom>
            <a:avLst/>
            <a:gdLst>
              <a:gd name="T0" fmla="*/ 190500 w 666"/>
              <a:gd name="T1" fmla="*/ 0 h 192"/>
              <a:gd name="T2" fmla="*/ 1057275 w 666"/>
              <a:gd name="T3" fmla="*/ 0 h 192"/>
              <a:gd name="T4" fmla="*/ 904875 w 666"/>
              <a:gd name="T5" fmla="*/ 304800 h 192"/>
              <a:gd name="T6" fmla="*/ 0 w 666"/>
              <a:gd name="T7" fmla="*/ 304800 h 192"/>
              <a:gd name="T8" fmla="*/ 190500 w 666"/>
              <a:gd name="T9" fmla="*/ 0 h 1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66" h="192">
                <a:moveTo>
                  <a:pt x="120" y="0"/>
                </a:moveTo>
                <a:lnTo>
                  <a:pt x="666" y="0"/>
                </a:lnTo>
                <a:lnTo>
                  <a:pt x="570" y="192"/>
                </a:lnTo>
                <a:lnTo>
                  <a:pt x="0" y="192"/>
                </a:lnTo>
                <a:lnTo>
                  <a:pt x="120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34" tIns="54418" rIns="108834" bIns="54418"/>
          <a:lstStyle/>
          <a:p>
            <a:pPr defTabSz="1088398" fontAlgn="base">
              <a:spcBef>
                <a:spcPct val="0"/>
              </a:spcBef>
              <a:spcAft>
                <a:spcPct val="0"/>
              </a:spcAft>
            </a:pPr>
            <a:endParaRPr lang="ru-RU" sz="2117">
              <a:solidFill>
                <a:srgbClr val="002060"/>
              </a:solidFill>
            </a:endParaRPr>
          </a:p>
        </p:txBody>
      </p:sp>
      <p:sp>
        <p:nvSpPr>
          <p:cNvPr id="289832" name="Freeform 40" descr="Орех"/>
          <p:cNvSpPr>
            <a:spLocks/>
          </p:cNvSpPr>
          <p:nvPr/>
        </p:nvSpPr>
        <p:spPr bwMode="auto">
          <a:xfrm>
            <a:off x="5270603" y="2080857"/>
            <a:ext cx="1409526" cy="304800"/>
          </a:xfrm>
          <a:custGeom>
            <a:avLst/>
            <a:gdLst>
              <a:gd name="T0" fmla="*/ 190500 w 666"/>
              <a:gd name="T1" fmla="*/ 0 h 192"/>
              <a:gd name="T2" fmla="*/ 1057275 w 666"/>
              <a:gd name="T3" fmla="*/ 0 h 192"/>
              <a:gd name="T4" fmla="*/ 904875 w 666"/>
              <a:gd name="T5" fmla="*/ 304800 h 192"/>
              <a:gd name="T6" fmla="*/ 0 w 666"/>
              <a:gd name="T7" fmla="*/ 304800 h 192"/>
              <a:gd name="T8" fmla="*/ 190500 w 666"/>
              <a:gd name="T9" fmla="*/ 0 h 1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66" h="192">
                <a:moveTo>
                  <a:pt x="120" y="0"/>
                </a:moveTo>
                <a:lnTo>
                  <a:pt x="666" y="0"/>
                </a:lnTo>
                <a:lnTo>
                  <a:pt x="570" y="192"/>
                </a:lnTo>
                <a:lnTo>
                  <a:pt x="0" y="192"/>
                </a:lnTo>
                <a:lnTo>
                  <a:pt x="120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34" tIns="54418" rIns="108834" bIns="54418"/>
          <a:lstStyle/>
          <a:p>
            <a:pPr defTabSz="1088398" fontAlgn="base">
              <a:spcBef>
                <a:spcPct val="0"/>
              </a:spcBef>
              <a:spcAft>
                <a:spcPct val="0"/>
              </a:spcAft>
            </a:pPr>
            <a:endParaRPr lang="ru-RU" sz="2117">
              <a:solidFill>
                <a:srgbClr val="002060"/>
              </a:solidFill>
            </a:endParaRPr>
          </a:p>
        </p:txBody>
      </p:sp>
      <p:sp>
        <p:nvSpPr>
          <p:cNvPr id="289833" name="Freeform 41" descr="Орех"/>
          <p:cNvSpPr>
            <a:spLocks/>
          </p:cNvSpPr>
          <p:nvPr/>
        </p:nvSpPr>
        <p:spPr bwMode="auto">
          <a:xfrm>
            <a:off x="1638848" y="2385657"/>
            <a:ext cx="1409526" cy="304800"/>
          </a:xfrm>
          <a:custGeom>
            <a:avLst/>
            <a:gdLst>
              <a:gd name="T0" fmla="*/ 190500 w 666"/>
              <a:gd name="T1" fmla="*/ 0 h 192"/>
              <a:gd name="T2" fmla="*/ 1057275 w 666"/>
              <a:gd name="T3" fmla="*/ 0 h 192"/>
              <a:gd name="T4" fmla="*/ 904875 w 666"/>
              <a:gd name="T5" fmla="*/ 304800 h 192"/>
              <a:gd name="T6" fmla="*/ 0 w 666"/>
              <a:gd name="T7" fmla="*/ 304800 h 192"/>
              <a:gd name="T8" fmla="*/ 190500 w 666"/>
              <a:gd name="T9" fmla="*/ 0 h 1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66" h="192">
                <a:moveTo>
                  <a:pt x="120" y="0"/>
                </a:moveTo>
                <a:lnTo>
                  <a:pt x="666" y="0"/>
                </a:lnTo>
                <a:lnTo>
                  <a:pt x="570" y="192"/>
                </a:lnTo>
                <a:lnTo>
                  <a:pt x="0" y="192"/>
                </a:lnTo>
                <a:lnTo>
                  <a:pt x="120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34" tIns="54418" rIns="108834" bIns="54418"/>
          <a:lstStyle/>
          <a:p>
            <a:pPr defTabSz="1088398" fontAlgn="base">
              <a:spcBef>
                <a:spcPct val="0"/>
              </a:spcBef>
              <a:spcAft>
                <a:spcPct val="0"/>
              </a:spcAft>
            </a:pPr>
            <a:endParaRPr lang="ru-RU" sz="2117">
              <a:solidFill>
                <a:srgbClr val="002060"/>
              </a:solidFill>
            </a:endParaRPr>
          </a:p>
        </p:txBody>
      </p:sp>
      <p:sp>
        <p:nvSpPr>
          <p:cNvPr id="289834" name="Freeform 42" descr="Орех"/>
          <p:cNvSpPr>
            <a:spLocks/>
          </p:cNvSpPr>
          <p:nvPr/>
        </p:nvSpPr>
        <p:spPr bwMode="auto">
          <a:xfrm>
            <a:off x="2743613" y="2385657"/>
            <a:ext cx="1409526" cy="304800"/>
          </a:xfrm>
          <a:custGeom>
            <a:avLst/>
            <a:gdLst>
              <a:gd name="T0" fmla="*/ 190500 w 666"/>
              <a:gd name="T1" fmla="*/ 0 h 192"/>
              <a:gd name="T2" fmla="*/ 1057275 w 666"/>
              <a:gd name="T3" fmla="*/ 0 h 192"/>
              <a:gd name="T4" fmla="*/ 904875 w 666"/>
              <a:gd name="T5" fmla="*/ 304800 h 192"/>
              <a:gd name="T6" fmla="*/ 0 w 666"/>
              <a:gd name="T7" fmla="*/ 304800 h 192"/>
              <a:gd name="T8" fmla="*/ 190500 w 666"/>
              <a:gd name="T9" fmla="*/ 0 h 1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66" h="192">
                <a:moveTo>
                  <a:pt x="120" y="0"/>
                </a:moveTo>
                <a:lnTo>
                  <a:pt x="666" y="0"/>
                </a:lnTo>
                <a:lnTo>
                  <a:pt x="570" y="192"/>
                </a:lnTo>
                <a:lnTo>
                  <a:pt x="0" y="192"/>
                </a:lnTo>
                <a:lnTo>
                  <a:pt x="120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34" tIns="54418" rIns="108834" bIns="54418"/>
          <a:lstStyle/>
          <a:p>
            <a:pPr defTabSz="1088398" fontAlgn="base">
              <a:spcBef>
                <a:spcPct val="0"/>
              </a:spcBef>
              <a:spcAft>
                <a:spcPct val="0"/>
              </a:spcAft>
            </a:pPr>
            <a:endParaRPr lang="ru-RU" sz="2117">
              <a:solidFill>
                <a:srgbClr val="002060"/>
              </a:solidFill>
            </a:endParaRPr>
          </a:p>
        </p:txBody>
      </p:sp>
      <p:sp>
        <p:nvSpPr>
          <p:cNvPr id="289835" name="Freeform 43" descr="Орех"/>
          <p:cNvSpPr>
            <a:spLocks/>
          </p:cNvSpPr>
          <p:nvPr/>
        </p:nvSpPr>
        <p:spPr bwMode="auto">
          <a:xfrm>
            <a:off x="3861074" y="2385657"/>
            <a:ext cx="1409526" cy="304800"/>
          </a:xfrm>
          <a:custGeom>
            <a:avLst/>
            <a:gdLst>
              <a:gd name="T0" fmla="*/ 190500 w 666"/>
              <a:gd name="T1" fmla="*/ 0 h 192"/>
              <a:gd name="T2" fmla="*/ 1057275 w 666"/>
              <a:gd name="T3" fmla="*/ 0 h 192"/>
              <a:gd name="T4" fmla="*/ 904875 w 666"/>
              <a:gd name="T5" fmla="*/ 304800 h 192"/>
              <a:gd name="T6" fmla="*/ 0 w 666"/>
              <a:gd name="T7" fmla="*/ 304800 h 192"/>
              <a:gd name="T8" fmla="*/ 190500 w 666"/>
              <a:gd name="T9" fmla="*/ 0 h 1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66" h="192">
                <a:moveTo>
                  <a:pt x="120" y="0"/>
                </a:moveTo>
                <a:lnTo>
                  <a:pt x="666" y="0"/>
                </a:lnTo>
                <a:lnTo>
                  <a:pt x="570" y="192"/>
                </a:lnTo>
                <a:lnTo>
                  <a:pt x="0" y="192"/>
                </a:lnTo>
                <a:lnTo>
                  <a:pt x="120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34" tIns="54418" rIns="108834" bIns="54418"/>
          <a:lstStyle/>
          <a:p>
            <a:pPr defTabSz="1088398" fontAlgn="base">
              <a:spcBef>
                <a:spcPct val="0"/>
              </a:spcBef>
              <a:spcAft>
                <a:spcPct val="0"/>
              </a:spcAft>
            </a:pPr>
            <a:endParaRPr lang="ru-RU" sz="2117">
              <a:solidFill>
                <a:srgbClr val="002060"/>
              </a:solidFill>
            </a:endParaRPr>
          </a:p>
        </p:txBody>
      </p:sp>
      <p:sp>
        <p:nvSpPr>
          <p:cNvPr id="289836" name="Freeform 44" descr="Орех"/>
          <p:cNvSpPr>
            <a:spLocks/>
          </p:cNvSpPr>
          <p:nvPr/>
        </p:nvSpPr>
        <p:spPr bwMode="auto">
          <a:xfrm>
            <a:off x="7822991" y="2614257"/>
            <a:ext cx="1409526" cy="304800"/>
          </a:xfrm>
          <a:custGeom>
            <a:avLst/>
            <a:gdLst>
              <a:gd name="T0" fmla="*/ 190500 w 666"/>
              <a:gd name="T1" fmla="*/ 0 h 192"/>
              <a:gd name="T2" fmla="*/ 1057275 w 666"/>
              <a:gd name="T3" fmla="*/ 0 h 192"/>
              <a:gd name="T4" fmla="*/ 904875 w 666"/>
              <a:gd name="T5" fmla="*/ 304800 h 192"/>
              <a:gd name="T6" fmla="*/ 0 w 666"/>
              <a:gd name="T7" fmla="*/ 304800 h 192"/>
              <a:gd name="T8" fmla="*/ 190500 w 666"/>
              <a:gd name="T9" fmla="*/ 0 h 1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66" h="192">
                <a:moveTo>
                  <a:pt x="120" y="0"/>
                </a:moveTo>
                <a:lnTo>
                  <a:pt x="666" y="0"/>
                </a:lnTo>
                <a:lnTo>
                  <a:pt x="570" y="192"/>
                </a:lnTo>
                <a:lnTo>
                  <a:pt x="0" y="192"/>
                </a:lnTo>
                <a:lnTo>
                  <a:pt x="120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34" tIns="54418" rIns="108834" bIns="54418"/>
          <a:lstStyle/>
          <a:p>
            <a:pPr defTabSz="1088398" fontAlgn="base">
              <a:spcBef>
                <a:spcPct val="0"/>
              </a:spcBef>
              <a:spcAft>
                <a:spcPct val="0"/>
              </a:spcAft>
            </a:pPr>
            <a:endParaRPr lang="ru-RU" sz="2117">
              <a:solidFill>
                <a:srgbClr val="002060"/>
              </a:solidFill>
            </a:endParaRPr>
          </a:p>
        </p:txBody>
      </p:sp>
      <p:sp>
        <p:nvSpPr>
          <p:cNvPr id="289837" name="Freeform 45" descr="Орех"/>
          <p:cNvSpPr>
            <a:spLocks/>
          </p:cNvSpPr>
          <p:nvPr/>
        </p:nvSpPr>
        <p:spPr bwMode="auto">
          <a:xfrm>
            <a:off x="3759488" y="2919057"/>
            <a:ext cx="1409526" cy="304800"/>
          </a:xfrm>
          <a:custGeom>
            <a:avLst/>
            <a:gdLst>
              <a:gd name="T0" fmla="*/ 190500 w 666"/>
              <a:gd name="T1" fmla="*/ 0 h 192"/>
              <a:gd name="T2" fmla="*/ 1057275 w 666"/>
              <a:gd name="T3" fmla="*/ 0 h 192"/>
              <a:gd name="T4" fmla="*/ 904875 w 666"/>
              <a:gd name="T5" fmla="*/ 304800 h 192"/>
              <a:gd name="T6" fmla="*/ 0 w 666"/>
              <a:gd name="T7" fmla="*/ 304800 h 192"/>
              <a:gd name="T8" fmla="*/ 190500 w 666"/>
              <a:gd name="T9" fmla="*/ 0 h 1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66" h="192">
                <a:moveTo>
                  <a:pt x="120" y="0"/>
                </a:moveTo>
                <a:lnTo>
                  <a:pt x="666" y="0"/>
                </a:lnTo>
                <a:lnTo>
                  <a:pt x="570" y="192"/>
                </a:lnTo>
                <a:lnTo>
                  <a:pt x="0" y="192"/>
                </a:lnTo>
                <a:lnTo>
                  <a:pt x="120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34" tIns="54418" rIns="108834" bIns="54418"/>
          <a:lstStyle/>
          <a:p>
            <a:pPr defTabSz="1088398" fontAlgn="base">
              <a:spcBef>
                <a:spcPct val="0"/>
              </a:spcBef>
              <a:spcAft>
                <a:spcPct val="0"/>
              </a:spcAft>
            </a:pPr>
            <a:endParaRPr lang="ru-RU" sz="2117">
              <a:solidFill>
                <a:srgbClr val="002060"/>
              </a:solidFill>
            </a:endParaRPr>
          </a:p>
        </p:txBody>
      </p:sp>
      <p:sp>
        <p:nvSpPr>
          <p:cNvPr id="289838" name="Rectangle 46"/>
          <p:cNvSpPr>
            <a:spLocks noChangeArrowheads="1"/>
          </p:cNvSpPr>
          <p:nvPr/>
        </p:nvSpPr>
        <p:spPr bwMode="auto">
          <a:xfrm>
            <a:off x="228018" y="2157060"/>
            <a:ext cx="1221671" cy="631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34" tIns="54418" rIns="108834" bIns="54418">
            <a:spAutoFit/>
          </a:bodyPr>
          <a:lstStyle/>
          <a:p>
            <a:pPr defTabSz="108839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387" b="1" dirty="0">
                <a:solidFill>
                  <a:srgbClr val="002060"/>
                </a:solidFill>
              </a:rPr>
              <a:t>5,5 </a:t>
            </a:r>
            <a:r>
              <a:rPr lang="en-US" sz="3387" b="1" dirty="0">
                <a:solidFill>
                  <a:srgbClr val="002060"/>
                </a:solidFill>
              </a:rPr>
              <a:t>m</a:t>
            </a:r>
            <a:endParaRPr lang="ru-RU" sz="3387" b="1" dirty="0">
              <a:solidFill>
                <a:srgbClr val="002060"/>
              </a:solidFill>
            </a:endParaRPr>
          </a:p>
        </p:txBody>
      </p:sp>
      <p:sp>
        <p:nvSpPr>
          <p:cNvPr id="289839" name="Rectangle 47"/>
          <p:cNvSpPr>
            <a:spLocks noChangeArrowheads="1"/>
          </p:cNvSpPr>
          <p:nvPr/>
        </p:nvSpPr>
        <p:spPr bwMode="auto">
          <a:xfrm>
            <a:off x="6680129" y="1124744"/>
            <a:ext cx="792066" cy="631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34" tIns="54418" rIns="108834" bIns="54418">
            <a:spAutoFit/>
          </a:bodyPr>
          <a:lstStyle/>
          <a:p>
            <a:pPr defTabSz="108839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387" b="1" dirty="0">
                <a:solidFill>
                  <a:srgbClr val="002060"/>
                </a:solidFill>
              </a:rPr>
              <a:t>6</a:t>
            </a:r>
            <a:r>
              <a:rPr lang="en-US" sz="3387" b="1" dirty="0">
                <a:solidFill>
                  <a:srgbClr val="002060"/>
                </a:solidFill>
              </a:rPr>
              <a:t>m</a:t>
            </a:r>
            <a:endParaRPr lang="ru-RU" sz="3387" b="1" dirty="0">
              <a:solidFill>
                <a:srgbClr val="002060"/>
              </a:solidFill>
            </a:endParaRPr>
          </a:p>
        </p:txBody>
      </p:sp>
      <p:sp>
        <p:nvSpPr>
          <p:cNvPr id="289840" name="Freeform 48" descr="Орех"/>
          <p:cNvSpPr>
            <a:spLocks/>
          </p:cNvSpPr>
          <p:nvPr/>
        </p:nvSpPr>
        <p:spPr bwMode="auto">
          <a:xfrm>
            <a:off x="6502351" y="3223858"/>
            <a:ext cx="1422226" cy="304800"/>
          </a:xfrm>
          <a:custGeom>
            <a:avLst/>
            <a:gdLst>
              <a:gd name="T0" fmla="*/ 192216 w 666"/>
              <a:gd name="T1" fmla="*/ 0 h 192"/>
              <a:gd name="T2" fmla="*/ 1066800 w 666"/>
              <a:gd name="T3" fmla="*/ 0 h 192"/>
              <a:gd name="T4" fmla="*/ 913027 w 666"/>
              <a:gd name="T5" fmla="*/ 304800 h 192"/>
              <a:gd name="T6" fmla="*/ 0 w 666"/>
              <a:gd name="T7" fmla="*/ 304800 h 192"/>
              <a:gd name="T8" fmla="*/ 192216 w 666"/>
              <a:gd name="T9" fmla="*/ 0 h 1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66" h="192">
                <a:moveTo>
                  <a:pt x="120" y="0"/>
                </a:moveTo>
                <a:lnTo>
                  <a:pt x="666" y="0"/>
                </a:lnTo>
                <a:lnTo>
                  <a:pt x="570" y="192"/>
                </a:lnTo>
                <a:lnTo>
                  <a:pt x="0" y="192"/>
                </a:lnTo>
                <a:lnTo>
                  <a:pt x="120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34" tIns="54418" rIns="108834" bIns="54418"/>
          <a:lstStyle/>
          <a:p>
            <a:pPr defTabSz="1088398" fontAlgn="base">
              <a:spcBef>
                <a:spcPct val="0"/>
              </a:spcBef>
              <a:spcAft>
                <a:spcPct val="0"/>
              </a:spcAft>
            </a:pPr>
            <a:endParaRPr lang="ru-RU" sz="2117">
              <a:solidFill>
                <a:srgbClr val="002060"/>
              </a:solidFill>
            </a:endParaRPr>
          </a:p>
        </p:txBody>
      </p:sp>
      <p:grpSp>
        <p:nvGrpSpPr>
          <p:cNvPr id="289845" name="Group 53"/>
          <p:cNvGrpSpPr>
            <a:grpSpLocks/>
          </p:cNvGrpSpPr>
          <p:nvPr/>
        </p:nvGrpSpPr>
        <p:grpSpPr bwMode="auto">
          <a:xfrm>
            <a:off x="367229" y="4062062"/>
            <a:ext cx="4554507" cy="1527178"/>
            <a:chOff x="1200" y="1632"/>
            <a:chExt cx="2152" cy="962"/>
          </a:xfrm>
        </p:grpSpPr>
        <p:sp>
          <p:nvSpPr>
            <p:cNvPr id="10261" name="Rectangle 50" descr="Орех"/>
            <p:cNvSpPr>
              <a:spLocks noChangeArrowheads="1"/>
            </p:cNvSpPr>
            <p:nvPr/>
          </p:nvSpPr>
          <p:spPr bwMode="auto">
            <a:xfrm>
              <a:off x="1200" y="1632"/>
              <a:ext cx="1440" cy="576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1088398" fontAlgn="base">
                <a:spcBef>
                  <a:spcPct val="0"/>
                </a:spcBef>
                <a:spcAft>
                  <a:spcPct val="0"/>
                </a:spcAft>
              </a:pPr>
              <a:endParaRPr lang="ru-RU" sz="2117">
                <a:solidFill>
                  <a:srgbClr val="002060"/>
                </a:solidFill>
              </a:endParaRPr>
            </a:p>
          </p:txBody>
        </p:sp>
        <p:sp>
          <p:nvSpPr>
            <p:cNvPr id="289843" name="Rectangle 51"/>
            <p:cNvSpPr>
              <a:spLocks noChangeArrowheads="1"/>
            </p:cNvSpPr>
            <p:nvPr/>
          </p:nvSpPr>
          <p:spPr bwMode="auto">
            <a:xfrm>
              <a:off x="2688" y="1776"/>
              <a:ext cx="664" cy="3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1088398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387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0,0</a:t>
              </a:r>
              <a:r>
                <a:rPr lang="ru-RU" sz="3387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5 </a:t>
              </a:r>
              <a:r>
                <a:rPr lang="en-US" sz="3387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m</a:t>
              </a:r>
              <a:endParaRPr lang="ru-RU" sz="3387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289844" name="Rectangle 52"/>
            <p:cNvSpPr>
              <a:spLocks noChangeArrowheads="1"/>
            </p:cNvSpPr>
            <p:nvPr/>
          </p:nvSpPr>
          <p:spPr bwMode="auto">
            <a:xfrm>
              <a:off x="1680" y="2208"/>
              <a:ext cx="561" cy="3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1088398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387" b="1" dirty="0" smtClean="0">
                  <a:solidFill>
                    <a:srgbClr val="002060"/>
                  </a:solidFill>
                </a:rPr>
                <a:t>0,</a:t>
              </a:r>
              <a:r>
                <a:rPr lang="ru-RU" sz="3387" b="1" dirty="0" smtClean="0">
                  <a:solidFill>
                    <a:srgbClr val="002060"/>
                  </a:solidFill>
                </a:rPr>
                <a:t>3</a:t>
              </a:r>
              <a:r>
                <a:rPr lang="en-US" sz="3387" b="1" dirty="0" smtClean="0">
                  <a:solidFill>
                    <a:srgbClr val="002060"/>
                  </a:solidFill>
                </a:rPr>
                <a:t> m</a:t>
              </a:r>
              <a:endParaRPr lang="ru-RU" sz="3387" b="1" dirty="0">
                <a:solidFill>
                  <a:srgbClr val="00206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242183" y="3949955"/>
                <a:ext cx="5909430" cy="1443401"/>
              </a:xfrm>
              <a:prstGeom prst="rect">
                <a:avLst/>
              </a:prstGeom>
              <a:noFill/>
            </p:spPr>
            <p:txBody>
              <a:bodyPr wrap="none" lIns="83689" tIns="41843" rIns="83689" bIns="41843" rtlCol="0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9A0000"/>
                    </a:solidFill>
                  </a:rPr>
                  <a:t> </a:t>
                </a:r>
                <a:r>
                  <a:rPr lang="en-US" sz="4800" b="1" dirty="0" smtClean="0">
                    <a:solidFill>
                      <a:srgbClr val="9A0000"/>
                    </a:solidFill>
                  </a:rPr>
                  <a:t>n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800" b="1" i="1" smtClean="0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800" b="1" i="1" smtClean="0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4800" b="1" i="1" smtClean="0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b>
                    </m:sSub>
                    <m:r>
                      <a:rPr lang="en-US" sz="4800" b="1" i="1" smtClean="0">
                        <a:solidFill>
                          <a:srgbClr val="9A0000"/>
                        </a:solidFill>
                        <a:latin typeface="Cambria Math" panose="02040503050406030204" pitchFamily="18" charset="0"/>
                      </a:rPr>
                      <m:t> :</m:t>
                    </m:r>
                    <m:sSub>
                      <m:sSubPr>
                        <m:ctrlPr>
                          <a:rPr lang="en-US" sz="4800" b="1" i="1" smtClean="0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800" b="1" i="1" smtClean="0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4800" b="1" i="1" smtClean="0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</m:sub>
                    </m:sSub>
                  </m:oMath>
                </a14:m>
                <a:endParaRPr lang="en-US" sz="3600" b="1" dirty="0" smtClean="0">
                  <a:solidFill>
                    <a:srgbClr val="9A0000"/>
                  </a:solidFill>
                </a:endParaRPr>
              </a:p>
              <a:p>
                <a:r>
                  <a:rPr lang="en-US" sz="3600" b="1" dirty="0" smtClean="0">
                    <a:solidFill>
                      <a:schemeClr val="tx1"/>
                    </a:solidFill>
                  </a:rPr>
                  <a:t>5,5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3600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𝟔</m:t>
                    </m:r>
                    <m:r>
                      <a:rPr lang="en-US" sz="3600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:</m:t>
                    </m:r>
                    <m:d>
                      <m:dPr>
                        <m:ctrlP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,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,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𝟎𝟓</m:t>
                        </m:r>
                      </m:e>
                    </m:d>
                    <m:r>
                      <a:rPr lang="en-US" sz="3600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3600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𝟐𝟐𝟎𝟎</m:t>
                    </m:r>
                  </m:oMath>
                </a14:m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2183" y="3949955"/>
                <a:ext cx="5909430" cy="1443401"/>
              </a:xfrm>
              <a:prstGeom prst="rect">
                <a:avLst/>
              </a:prstGeom>
              <a:blipFill>
                <a:blip r:embed="rId4"/>
                <a:stretch>
                  <a:fillRect l="-3302" t="-9283" b="-151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0" y="-1"/>
            <a:ext cx="12192000" cy="120747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Yechim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0458" y="5679082"/>
            <a:ext cx="40575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2200 </a:t>
            </a:r>
            <a:r>
              <a:rPr lang="en-US" sz="3600" b="1" dirty="0" err="1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</a:t>
            </a:r>
            <a:endParaRPr lang="ru-RU" sz="1600" dirty="0">
              <a:solidFill>
                <a:srgbClr val="9A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880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9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9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289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9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9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500"/>
                                        <p:tgtEl>
                                          <p:spTgt spid="289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9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9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500"/>
                                        <p:tgtEl>
                                          <p:spTgt spid="289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89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89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500"/>
                                        <p:tgtEl>
                                          <p:spTgt spid="289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89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89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500"/>
                                        <p:tgtEl>
                                          <p:spTgt spid="289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89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89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500"/>
                                        <p:tgtEl>
                                          <p:spTgt spid="289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89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89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500"/>
                                        <p:tgtEl>
                                          <p:spTgt spid="289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89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9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500"/>
                                        <p:tgtEl>
                                          <p:spTgt spid="289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89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89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500"/>
                                        <p:tgtEl>
                                          <p:spTgt spid="289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89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89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500"/>
                                        <p:tgtEl>
                                          <p:spTgt spid="289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9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9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9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98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98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98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98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98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98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98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98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9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9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9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98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98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98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98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98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98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98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98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9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9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9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98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98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98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98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98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98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98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98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1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89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89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7" dur="1000"/>
                                        <p:tgtEl>
                                          <p:spTgt spid="289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825" grpId="0" animBg="1"/>
      <p:bldP spid="289826" grpId="0" animBg="1"/>
      <p:bldP spid="289827" grpId="0" animBg="1"/>
      <p:bldP spid="289828" grpId="0" animBg="1"/>
      <p:bldP spid="289829" grpId="0" animBg="1"/>
      <p:bldP spid="289830" grpId="0" animBg="1"/>
      <p:bldP spid="289831" grpId="0" animBg="1"/>
      <p:bldP spid="289832" grpId="0" animBg="1"/>
      <p:bldP spid="289834" grpId="0" animBg="1"/>
      <p:bldP spid="289835" grpId="0" animBg="1"/>
      <p:bldP spid="289836" grpId="0" animBg="1"/>
      <p:bldP spid="289837" grpId="0" animBg="1"/>
      <p:bldP spid="289840" grpId="0" animBg="1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24824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689" b="1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689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9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689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9" b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689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9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689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689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673547">
            <a:off x="628434" y="2231039"/>
            <a:ext cx="2340931" cy="258929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71664" y="1806938"/>
            <a:ext cx="6571030" cy="38318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 TEST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endParaRPr lang="en-US" sz="4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33-sahifa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3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9" name="Group 9"/>
          <p:cNvGrpSpPr>
            <a:grpSpLocks/>
          </p:cNvGrpSpPr>
          <p:nvPr/>
        </p:nvGrpSpPr>
        <p:grpSpPr bwMode="auto">
          <a:xfrm>
            <a:off x="625087" y="2635252"/>
            <a:ext cx="1153442" cy="865187"/>
            <a:chOff x="1248" y="240"/>
            <a:chExt cx="4176" cy="3600"/>
          </a:xfrm>
          <a:solidFill>
            <a:srgbClr val="00B050"/>
          </a:solidFill>
        </p:grpSpPr>
        <p:sp>
          <p:nvSpPr>
            <p:cNvPr id="19476" name="Pyr1"/>
            <p:cNvSpPr>
              <a:spLocks noEditPoints="1" noChangeArrowheads="1"/>
            </p:cNvSpPr>
            <p:nvPr/>
          </p:nvSpPr>
          <p:spPr bwMode="auto">
            <a:xfrm>
              <a:off x="2873" y="240"/>
              <a:ext cx="936" cy="798"/>
            </a:xfrm>
            <a:custGeom>
              <a:avLst/>
              <a:gdLst>
                <a:gd name="T0" fmla="*/ 20 w 21600"/>
                <a:gd name="T1" fmla="*/ 0 h 21600"/>
                <a:gd name="T2" fmla="*/ 41 w 21600"/>
                <a:gd name="T3" fmla="*/ 29 h 21600"/>
                <a:gd name="T4" fmla="*/ 0 w 21600"/>
                <a:gd name="T5" fmla="*/ 29 h 21600"/>
                <a:gd name="T6" fmla="*/ 0 60000 65536"/>
                <a:gd name="T7" fmla="*/ 0 60000 65536"/>
                <a:gd name="T8" fmla="*/ 0 60000 65536"/>
                <a:gd name="T9" fmla="*/ 5400 w 21600"/>
                <a:gd name="T10" fmla="*/ 11802 h 21600"/>
                <a:gd name="T11" fmla="*/ 16200 w 21600"/>
                <a:gd name="T12" fmla="*/ 20598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0800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810"/>
            </a:p>
          </p:txBody>
        </p:sp>
        <p:sp>
          <p:nvSpPr>
            <p:cNvPr id="19477" name="Pyr2"/>
            <p:cNvSpPr>
              <a:spLocks noEditPoints="1" noChangeArrowheads="1"/>
            </p:cNvSpPr>
            <p:nvPr/>
          </p:nvSpPr>
          <p:spPr bwMode="auto">
            <a:xfrm>
              <a:off x="2331" y="1038"/>
              <a:ext cx="2015" cy="936"/>
            </a:xfrm>
            <a:custGeom>
              <a:avLst/>
              <a:gdLst>
                <a:gd name="T0" fmla="*/ 50 w 21600"/>
                <a:gd name="T1" fmla="*/ 0 h 21600"/>
                <a:gd name="T2" fmla="*/ 138 w 21600"/>
                <a:gd name="T3" fmla="*/ 0 h 21600"/>
                <a:gd name="T4" fmla="*/ 188 w 21600"/>
                <a:gd name="T5" fmla="*/ 41 h 21600"/>
                <a:gd name="T6" fmla="*/ 0 w 21600"/>
                <a:gd name="T7" fmla="*/ 41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789 w 21600"/>
                <a:gd name="T13" fmla="*/ 508 h 21600"/>
                <a:gd name="T14" fmla="*/ 15811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5787" y="0"/>
                  </a:moveTo>
                  <a:lnTo>
                    <a:pt x="15812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5787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810"/>
            </a:p>
          </p:txBody>
        </p:sp>
        <p:sp>
          <p:nvSpPr>
            <p:cNvPr id="19478" name="Pyr3"/>
            <p:cNvSpPr>
              <a:spLocks noEditPoints="1" noChangeArrowheads="1"/>
            </p:cNvSpPr>
            <p:nvPr/>
          </p:nvSpPr>
          <p:spPr bwMode="auto">
            <a:xfrm>
              <a:off x="1795" y="1974"/>
              <a:ext cx="3087" cy="935"/>
            </a:xfrm>
            <a:custGeom>
              <a:avLst/>
              <a:gdLst>
                <a:gd name="T0" fmla="*/ 77 w 21600"/>
                <a:gd name="T1" fmla="*/ 0 h 21600"/>
                <a:gd name="T2" fmla="*/ 364 w 21600"/>
                <a:gd name="T3" fmla="*/ 0 h 21600"/>
                <a:gd name="T4" fmla="*/ 441 w 21600"/>
                <a:gd name="T5" fmla="*/ 40 h 21600"/>
                <a:gd name="T6" fmla="*/ 0 w 21600"/>
                <a:gd name="T7" fmla="*/ 4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290 w 21600"/>
                <a:gd name="T13" fmla="*/ 508 h 21600"/>
                <a:gd name="T14" fmla="*/ 16310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3768" y="0"/>
                  </a:moveTo>
                  <a:lnTo>
                    <a:pt x="17831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3768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810"/>
            </a:p>
          </p:txBody>
        </p:sp>
        <p:sp>
          <p:nvSpPr>
            <p:cNvPr id="19479" name="Pyr4"/>
            <p:cNvSpPr>
              <a:spLocks noEditPoints="1" noChangeArrowheads="1"/>
            </p:cNvSpPr>
            <p:nvPr/>
          </p:nvSpPr>
          <p:spPr bwMode="auto">
            <a:xfrm>
              <a:off x="1248" y="2904"/>
              <a:ext cx="4176" cy="936"/>
            </a:xfrm>
            <a:custGeom>
              <a:avLst/>
              <a:gdLst>
                <a:gd name="T0" fmla="*/ 104 w 21600"/>
                <a:gd name="T1" fmla="*/ 0 h 21600"/>
                <a:gd name="T2" fmla="*/ 703 w 21600"/>
                <a:gd name="T3" fmla="*/ 0 h 21600"/>
                <a:gd name="T4" fmla="*/ 807 w 21600"/>
                <a:gd name="T5" fmla="*/ 41 h 21600"/>
                <a:gd name="T6" fmla="*/ 0 w 21600"/>
                <a:gd name="T7" fmla="*/ 41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284 w 21600"/>
                <a:gd name="T13" fmla="*/ 508 h 21600"/>
                <a:gd name="T14" fmla="*/ 17312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793" y="0"/>
                  </a:moveTo>
                  <a:lnTo>
                    <a:pt x="18806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2793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810"/>
            </a:p>
          </p:txBody>
        </p:sp>
      </p:grpSp>
      <p:sp>
        <p:nvSpPr>
          <p:cNvPr id="19466" name="WordArt 29"/>
          <p:cNvSpPr>
            <a:spLocks noChangeArrowheads="1" noChangeShapeType="1" noTextEdit="1"/>
          </p:cNvSpPr>
          <p:nvPr/>
        </p:nvSpPr>
        <p:spPr bwMode="gray">
          <a:xfrm>
            <a:off x="5105317" y="1371428"/>
            <a:ext cx="2815027" cy="852661"/>
          </a:xfrm>
          <a:prstGeom prst="rect">
            <a:avLst/>
          </a:prstGeom>
        </p:spPr>
        <p:txBody>
          <a:bodyPr wrap="none" lIns="108849" tIns="54424" rIns="108849" bIns="54424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5292" u="sng" kern="1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Ответ:</a:t>
            </a:r>
          </a:p>
        </p:txBody>
      </p:sp>
      <p:sp>
        <p:nvSpPr>
          <p:cNvPr id="29" name="Oval 13"/>
          <p:cNvSpPr>
            <a:spLocks noChangeArrowheads="1"/>
          </p:cNvSpPr>
          <p:nvPr/>
        </p:nvSpPr>
        <p:spPr bwMode="gray">
          <a:xfrm>
            <a:off x="1937624" y="2624587"/>
            <a:ext cx="1056087" cy="936625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2"/>
            </a:solidFill>
            <a:round/>
            <a:headEnd/>
            <a:tailEnd/>
          </a:ln>
        </p:spPr>
        <p:txBody>
          <a:bodyPr wrap="none" lIns="108849" tIns="54424" rIns="108849" bIns="54424" anchor="ctr"/>
          <a:lstStyle/>
          <a:p>
            <a:endParaRPr lang="ru-RU" sz="3810"/>
          </a:p>
        </p:txBody>
      </p:sp>
      <p:sp>
        <p:nvSpPr>
          <p:cNvPr id="30" name="Oval 13"/>
          <p:cNvSpPr>
            <a:spLocks noChangeArrowheads="1"/>
          </p:cNvSpPr>
          <p:nvPr/>
        </p:nvSpPr>
        <p:spPr bwMode="gray">
          <a:xfrm>
            <a:off x="4414838" y="2676086"/>
            <a:ext cx="1056087" cy="936625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2"/>
            </a:solidFill>
            <a:round/>
            <a:headEnd/>
            <a:tailEnd/>
          </a:ln>
        </p:spPr>
        <p:txBody>
          <a:bodyPr wrap="none" lIns="108849" tIns="54424" rIns="108849" bIns="54424" anchor="ctr"/>
          <a:lstStyle/>
          <a:p>
            <a:endParaRPr lang="ru-RU" sz="3810"/>
          </a:p>
        </p:txBody>
      </p:sp>
      <p:sp>
        <p:nvSpPr>
          <p:cNvPr id="31" name="Oval 13"/>
          <p:cNvSpPr>
            <a:spLocks noChangeArrowheads="1"/>
          </p:cNvSpPr>
          <p:nvPr/>
        </p:nvSpPr>
        <p:spPr bwMode="gray">
          <a:xfrm>
            <a:off x="5793179" y="2696025"/>
            <a:ext cx="1056087" cy="936625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2"/>
            </a:solidFill>
            <a:round/>
            <a:headEnd/>
            <a:tailEnd/>
          </a:ln>
        </p:spPr>
        <p:txBody>
          <a:bodyPr wrap="none" lIns="108849" tIns="54424" rIns="108849" bIns="54424" anchor="ctr"/>
          <a:lstStyle/>
          <a:p>
            <a:endParaRPr lang="ru-RU" sz="3810"/>
          </a:p>
        </p:txBody>
      </p:sp>
      <p:sp>
        <p:nvSpPr>
          <p:cNvPr id="32" name="Oval 13"/>
          <p:cNvSpPr>
            <a:spLocks noChangeArrowheads="1"/>
          </p:cNvSpPr>
          <p:nvPr/>
        </p:nvSpPr>
        <p:spPr bwMode="gray">
          <a:xfrm>
            <a:off x="8045753" y="2676086"/>
            <a:ext cx="1056087" cy="936625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2"/>
            </a:solidFill>
            <a:round/>
            <a:headEnd/>
            <a:tailEnd/>
          </a:ln>
        </p:spPr>
        <p:txBody>
          <a:bodyPr wrap="none" lIns="108849" tIns="54424" rIns="108849" bIns="54424" anchor="ctr"/>
          <a:lstStyle/>
          <a:p>
            <a:endParaRPr lang="ru-RU" sz="3810"/>
          </a:p>
        </p:txBody>
      </p:sp>
      <p:grpSp>
        <p:nvGrpSpPr>
          <p:cNvPr id="33" name="Group 9"/>
          <p:cNvGrpSpPr>
            <a:grpSpLocks/>
          </p:cNvGrpSpPr>
          <p:nvPr/>
        </p:nvGrpSpPr>
        <p:grpSpPr bwMode="auto">
          <a:xfrm>
            <a:off x="3086694" y="2638382"/>
            <a:ext cx="1153442" cy="865187"/>
            <a:chOff x="1248" y="240"/>
            <a:chExt cx="4176" cy="3600"/>
          </a:xfrm>
          <a:solidFill>
            <a:srgbClr val="00B050"/>
          </a:solidFill>
        </p:grpSpPr>
        <p:sp>
          <p:nvSpPr>
            <p:cNvPr id="34" name="Pyr1"/>
            <p:cNvSpPr>
              <a:spLocks noEditPoints="1" noChangeArrowheads="1"/>
            </p:cNvSpPr>
            <p:nvPr/>
          </p:nvSpPr>
          <p:spPr bwMode="auto">
            <a:xfrm>
              <a:off x="2873" y="240"/>
              <a:ext cx="936" cy="798"/>
            </a:xfrm>
            <a:custGeom>
              <a:avLst/>
              <a:gdLst>
                <a:gd name="T0" fmla="*/ 20 w 21600"/>
                <a:gd name="T1" fmla="*/ 0 h 21600"/>
                <a:gd name="T2" fmla="*/ 41 w 21600"/>
                <a:gd name="T3" fmla="*/ 29 h 21600"/>
                <a:gd name="T4" fmla="*/ 0 w 21600"/>
                <a:gd name="T5" fmla="*/ 29 h 21600"/>
                <a:gd name="T6" fmla="*/ 0 60000 65536"/>
                <a:gd name="T7" fmla="*/ 0 60000 65536"/>
                <a:gd name="T8" fmla="*/ 0 60000 65536"/>
                <a:gd name="T9" fmla="*/ 5400 w 21600"/>
                <a:gd name="T10" fmla="*/ 11802 h 21600"/>
                <a:gd name="T11" fmla="*/ 16200 w 21600"/>
                <a:gd name="T12" fmla="*/ 20598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0800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810"/>
            </a:p>
          </p:txBody>
        </p:sp>
        <p:sp>
          <p:nvSpPr>
            <p:cNvPr id="35" name="Pyr2"/>
            <p:cNvSpPr>
              <a:spLocks noEditPoints="1" noChangeArrowheads="1"/>
            </p:cNvSpPr>
            <p:nvPr/>
          </p:nvSpPr>
          <p:spPr bwMode="auto">
            <a:xfrm>
              <a:off x="2331" y="1038"/>
              <a:ext cx="2015" cy="936"/>
            </a:xfrm>
            <a:custGeom>
              <a:avLst/>
              <a:gdLst>
                <a:gd name="T0" fmla="*/ 50 w 21600"/>
                <a:gd name="T1" fmla="*/ 0 h 21600"/>
                <a:gd name="T2" fmla="*/ 138 w 21600"/>
                <a:gd name="T3" fmla="*/ 0 h 21600"/>
                <a:gd name="T4" fmla="*/ 188 w 21600"/>
                <a:gd name="T5" fmla="*/ 41 h 21600"/>
                <a:gd name="T6" fmla="*/ 0 w 21600"/>
                <a:gd name="T7" fmla="*/ 41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789 w 21600"/>
                <a:gd name="T13" fmla="*/ 508 h 21600"/>
                <a:gd name="T14" fmla="*/ 15811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5787" y="0"/>
                  </a:moveTo>
                  <a:lnTo>
                    <a:pt x="15812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5787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810"/>
            </a:p>
          </p:txBody>
        </p:sp>
        <p:sp>
          <p:nvSpPr>
            <p:cNvPr id="36" name="Pyr3"/>
            <p:cNvSpPr>
              <a:spLocks noEditPoints="1" noChangeArrowheads="1"/>
            </p:cNvSpPr>
            <p:nvPr/>
          </p:nvSpPr>
          <p:spPr bwMode="auto">
            <a:xfrm>
              <a:off x="1795" y="1974"/>
              <a:ext cx="3087" cy="935"/>
            </a:xfrm>
            <a:custGeom>
              <a:avLst/>
              <a:gdLst>
                <a:gd name="T0" fmla="*/ 77 w 21600"/>
                <a:gd name="T1" fmla="*/ 0 h 21600"/>
                <a:gd name="T2" fmla="*/ 364 w 21600"/>
                <a:gd name="T3" fmla="*/ 0 h 21600"/>
                <a:gd name="T4" fmla="*/ 441 w 21600"/>
                <a:gd name="T5" fmla="*/ 40 h 21600"/>
                <a:gd name="T6" fmla="*/ 0 w 21600"/>
                <a:gd name="T7" fmla="*/ 4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290 w 21600"/>
                <a:gd name="T13" fmla="*/ 508 h 21600"/>
                <a:gd name="T14" fmla="*/ 16310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3768" y="0"/>
                  </a:moveTo>
                  <a:lnTo>
                    <a:pt x="17831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3768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810"/>
            </a:p>
          </p:txBody>
        </p:sp>
        <p:sp>
          <p:nvSpPr>
            <p:cNvPr id="37" name="Pyr4"/>
            <p:cNvSpPr>
              <a:spLocks noEditPoints="1" noChangeArrowheads="1"/>
            </p:cNvSpPr>
            <p:nvPr/>
          </p:nvSpPr>
          <p:spPr bwMode="auto">
            <a:xfrm>
              <a:off x="1248" y="2904"/>
              <a:ext cx="4176" cy="936"/>
            </a:xfrm>
            <a:custGeom>
              <a:avLst/>
              <a:gdLst>
                <a:gd name="T0" fmla="*/ 104 w 21600"/>
                <a:gd name="T1" fmla="*/ 0 h 21600"/>
                <a:gd name="T2" fmla="*/ 703 w 21600"/>
                <a:gd name="T3" fmla="*/ 0 h 21600"/>
                <a:gd name="T4" fmla="*/ 807 w 21600"/>
                <a:gd name="T5" fmla="*/ 41 h 21600"/>
                <a:gd name="T6" fmla="*/ 0 w 21600"/>
                <a:gd name="T7" fmla="*/ 41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284 w 21600"/>
                <a:gd name="T13" fmla="*/ 508 h 21600"/>
                <a:gd name="T14" fmla="*/ 17312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793" y="0"/>
                  </a:moveTo>
                  <a:lnTo>
                    <a:pt x="18806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2793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810"/>
            </a:p>
          </p:txBody>
        </p:sp>
      </p:grpSp>
      <p:grpSp>
        <p:nvGrpSpPr>
          <p:cNvPr id="38" name="Group 9"/>
          <p:cNvGrpSpPr>
            <a:grpSpLocks/>
          </p:cNvGrpSpPr>
          <p:nvPr/>
        </p:nvGrpSpPr>
        <p:grpSpPr bwMode="auto">
          <a:xfrm>
            <a:off x="9253526" y="2676087"/>
            <a:ext cx="1153442" cy="865187"/>
            <a:chOff x="1248" y="240"/>
            <a:chExt cx="4176" cy="3600"/>
          </a:xfrm>
          <a:solidFill>
            <a:srgbClr val="00B050"/>
          </a:solidFill>
        </p:grpSpPr>
        <p:sp>
          <p:nvSpPr>
            <p:cNvPr id="39" name="Pyr1"/>
            <p:cNvSpPr>
              <a:spLocks noEditPoints="1" noChangeArrowheads="1"/>
            </p:cNvSpPr>
            <p:nvPr/>
          </p:nvSpPr>
          <p:spPr bwMode="auto">
            <a:xfrm>
              <a:off x="2873" y="240"/>
              <a:ext cx="936" cy="798"/>
            </a:xfrm>
            <a:custGeom>
              <a:avLst/>
              <a:gdLst>
                <a:gd name="T0" fmla="*/ 20 w 21600"/>
                <a:gd name="T1" fmla="*/ 0 h 21600"/>
                <a:gd name="T2" fmla="*/ 41 w 21600"/>
                <a:gd name="T3" fmla="*/ 29 h 21600"/>
                <a:gd name="T4" fmla="*/ 0 w 21600"/>
                <a:gd name="T5" fmla="*/ 29 h 21600"/>
                <a:gd name="T6" fmla="*/ 0 60000 65536"/>
                <a:gd name="T7" fmla="*/ 0 60000 65536"/>
                <a:gd name="T8" fmla="*/ 0 60000 65536"/>
                <a:gd name="T9" fmla="*/ 5400 w 21600"/>
                <a:gd name="T10" fmla="*/ 11802 h 21600"/>
                <a:gd name="T11" fmla="*/ 16200 w 21600"/>
                <a:gd name="T12" fmla="*/ 20598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0800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810"/>
            </a:p>
          </p:txBody>
        </p:sp>
        <p:sp>
          <p:nvSpPr>
            <p:cNvPr id="40" name="Pyr2"/>
            <p:cNvSpPr>
              <a:spLocks noEditPoints="1" noChangeArrowheads="1"/>
            </p:cNvSpPr>
            <p:nvPr/>
          </p:nvSpPr>
          <p:spPr bwMode="auto">
            <a:xfrm>
              <a:off x="2331" y="1038"/>
              <a:ext cx="2015" cy="936"/>
            </a:xfrm>
            <a:custGeom>
              <a:avLst/>
              <a:gdLst>
                <a:gd name="T0" fmla="*/ 50 w 21600"/>
                <a:gd name="T1" fmla="*/ 0 h 21600"/>
                <a:gd name="T2" fmla="*/ 138 w 21600"/>
                <a:gd name="T3" fmla="*/ 0 h 21600"/>
                <a:gd name="T4" fmla="*/ 188 w 21600"/>
                <a:gd name="T5" fmla="*/ 41 h 21600"/>
                <a:gd name="T6" fmla="*/ 0 w 21600"/>
                <a:gd name="T7" fmla="*/ 41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789 w 21600"/>
                <a:gd name="T13" fmla="*/ 508 h 21600"/>
                <a:gd name="T14" fmla="*/ 15811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5787" y="0"/>
                  </a:moveTo>
                  <a:lnTo>
                    <a:pt x="15812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5787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810"/>
            </a:p>
          </p:txBody>
        </p:sp>
        <p:sp>
          <p:nvSpPr>
            <p:cNvPr id="41" name="Pyr3"/>
            <p:cNvSpPr>
              <a:spLocks noEditPoints="1" noChangeArrowheads="1"/>
            </p:cNvSpPr>
            <p:nvPr/>
          </p:nvSpPr>
          <p:spPr bwMode="auto">
            <a:xfrm>
              <a:off x="1795" y="1974"/>
              <a:ext cx="3087" cy="935"/>
            </a:xfrm>
            <a:custGeom>
              <a:avLst/>
              <a:gdLst>
                <a:gd name="T0" fmla="*/ 77 w 21600"/>
                <a:gd name="T1" fmla="*/ 0 h 21600"/>
                <a:gd name="T2" fmla="*/ 364 w 21600"/>
                <a:gd name="T3" fmla="*/ 0 h 21600"/>
                <a:gd name="T4" fmla="*/ 441 w 21600"/>
                <a:gd name="T5" fmla="*/ 40 h 21600"/>
                <a:gd name="T6" fmla="*/ 0 w 21600"/>
                <a:gd name="T7" fmla="*/ 4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290 w 21600"/>
                <a:gd name="T13" fmla="*/ 508 h 21600"/>
                <a:gd name="T14" fmla="*/ 16310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3768" y="0"/>
                  </a:moveTo>
                  <a:lnTo>
                    <a:pt x="17831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3768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810"/>
            </a:p>
          </p:txBody>
        </p:sp>
        <p:sp>
          <p:nvSpPr>
            <p:cNvPr id="42" name="Pyr4"/>
            <p:cNvSpPr>
              <a:spLocks noEditPoints="1" noChangeArrowheads="1"/>
            </p:cNvSpPr>
            <p:nvPr/>
          </p:nvSpPr>
          <p:spPr bwMode="auto">
            <a:xfrm>
              <a:off x="1248" y="2904"/>
              <a:ext cx="4176" cy="936"/>
            </a:xfrm>
            <a:custGeom>
              <a:avLst/>
              <a:gdLst>
                <a:gd name="T0" fmla="*/ 104 w 21600"/>
                <a:gd name="T1" fmla="*/ 0 h 21600"/>
                <a:gd name="T2" fmla="*/ 703 w 21600"/>
                <a:gd name="T3" fmla="*/ 0 h 21600"/>
                <a:gd name="T4" fmla="*/ 807 w 21600"/>
                <a:gd name="T5" fmla="*/ 41 h 21600"/>
                <a:gd name="T6" fmla="*/ 0 w 21600"/>
                <a:gd name="T7" fmla="*/ 41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284 w 21600"/>
                <a:gd name="T13" fmla="*/ 508 h 21600"/>
                <a:gd name="T14" fmla="*/ 17312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793" y="0"/>
                  </a:moveTo>
                  <a:lnTo>
                    <a:pt x="18806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2793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810"/>
            </a:p>
          </p:txBody>
        </p:sp>
      </p:grpSp>
      <p:grpSp>
        <p:nvGrpSpPr>
          <p:cNvPr id="43" name="Group 9"/>
          <p:cNvGrpSpPr>
            <a:grpSpLocks/>
          </p:cNvGrpSpPr>
          <p:nvPr/>
        </p:nvGrpSpPr>
        <p:grpSpPr bwMode="auto">
          <a:xfrm>
            <a:off x="6849265" y="2696026"/>
            <a:ext cx="1153442" cy="865187"/>
            <a:chOff x="1248" y="240"/>
            <a:chExt cx="4176" cy="3600"/>
          </a:xfrm>
          <a:solidFill>
            <a:srgbClr val="00B050"/>
          </a:solidFill>
        </p:grpSpPr>
        <p:sp>
          <p:nvSpPr>
            <p:cNvPr id="44" name="Pyr1"/>
            <p:cNvSpPr>
              <a:spLocks noEditPoints="1" noChangeArrowheads="1"/>
            </p:cNvSpPr>
            <p:nvPr/>
          </p:nvSpPr>
          <p:spPr bwMode="auto">
            <a:xfrm>
              <a:off x="2873" y="240"/>
              <a:ext cx="936" cy="798"/>
            </a:xfrm>
            <a:custGeom>
              <a:avLst/>
              <a:gdLst>
                <a:gd name="T0" fmla="*/ 20 w 21600"/>
                <a:gd name="T1" fmla="*/ 0 h 21600"/>
                <a:gd name="T2" fmla="*/ 41 w 21600"/>
                <a:gd name="T3" fmla="*/ 29 h 21600"/>
                <a:gd name="T4" fmla="*/ 0 w 21600"/>
                <a:gd name="T5" fmla="*/ 29 h 21600"/>
                <a:gd name="T6" fmla="*/ 0 60000 65536"/>
                <a:gd name="T7" fmla="*/ 0 60000 65536"/>
                <a:gd name="T8" fmla="*/ 0 60000 65536"/>
                <a:gd name="T9" fmla="*/ 5400 w 21600"/>
                <a:gd name="T10" fmla="*/ 11802 h 21600"/>
                <a:gd name="T11" fmla="*/ 16200 w 21600"/>
                <a:gd name="T12" fmla="*/ 20598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0800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810"/>
            </a:p>
          </p:txBody>
        </p:sp>
        <p:sp>
          <p:nvSpPr>
            <p:cNvPr id="45" name="Pyr2"/>
            <p:cNvSpPr>
              <a:spLocks noEditPoints="1" noChangeArrowheads="1"/>
            </p:cNvSpPr>
            <p:nvPr/>
          </p:nvSpPr>
          <p:spPr bwMode="auto">
            <a:xfrm>
              <a:off x="2331" y="1038"/>
              <a:ext cx="2015" cy="936"/>
            </a:xfrm>
            <a:custGeom>
              <a:avLst/>
              <a:gdLst>
                <a:gd name="T0" fmla="*/ 50 w 21600"/>
                <a:gd name="T1" fmla="*/ 0 h 21600"/>
                <a:gd name="T2" fmla="*/ 138 w 21600"/>
                <a:gd name="T3" fmla="*/ 0 h 21600"/>
                <a:gd name="T4" fmla="*/ 188 w 21600"/>
                <a:gd name="T5" fmla="*/ 41 h 21600"/>
                <a:gd name="T6" fmla="*/ 0 w 21600"/>
                <a:gd name="T7" fmla="*/ 41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789 w 21600"/>
                <a:gd name="T13" fmla="*/ 508 h 21600"/>
                <a:gd name="T14" fmla="*/ 15811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5787" y="0"/>
                  </a:moveTo>
                  <a:lnTo>
                    <a:pt x="15812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5787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810"/>
            </a:p>
          </p:txBody>
        </p:sp>
        <p:sp>
          <p:nvSpPr>
            <p:cNvPr id="46" name="Pyr3"/>
            <p:cNvSpPr>
              <a:spLocks noEditPoints="1" noChangeArrowheads="1"/>
            </p:cNvSpPr>
            <p:nvPr/>
          </p:nvSpPr>
          <p:spPr bwMode="auto">
            <a:xfrm>
              <a:off x="1795" y="1974"/>
              <a:ext cx="3087" cy="935"/>
            </a:xfrm>
            <a:custGeom>
              <a:avLst/>
              <a:gdLst>
                <a:gd name="T0" fmla="*/ 77 w 21600"/>
                <a:gd name="T1" fmla="*/ 0 h 21600"/>
                <a:gd name="T2" fmla="*/ 364 w 21600"/>
                <a:gd name="T3" fmla="*/ 0 h 21600"/>
                <a:gd name="T4" fmla="*/ 441 w 21600"/>
                <a:gd name="T5" fmla="*/ 40 h 21600"/>
                <a:gd name="T6" fmla="*/ 0 w 21600"/>
                <a:gd name="T7" fmla="*/ 4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290 w 21600"/>
                <a:gd name="T13" fmla="*/ 508 h 21600"/>
                <a:gd name="T14" fmla="*/ 16310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3768" y="0"/>
                  </a:moveTo>
                  <a:lnTo>
                    <a:pt x="17831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3768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810"/>
            </a:p>
          </p:txBody>
        </p:sp>
        <p:sp>
          <p:nvSpPr>
            <p:cNvPr id="47" name="Pyr4"/>
            <p:cNvSpPr>
              <a:spLocks noEditPoints="1" noChangeArrowheads="1"/>
            </p:cNvSpPr>
            <p:nvPr/>
          </p:nvSpPr>
          <p:spPr bwMode="auto">
            <a:xfrm>
              <a:off x="1248" y="2904"/>
              <a:ext cx="4176" cy="936"/>
            </a:xfrm>
            <a:custGeom>
              <a:avLst/>
              <a:gdLst>
                <a:gd name="T0" fmla="*/ 104 w 21600"/>
                <a:gd name="T1" fmla="*/ 0 h 21600"/>
                <a:gd name="T2" fmla="*/ 703 w 21600"/>
                <a:gd name="T3" fmla="*/ 0 h 21600"/>
                <a:gd name="T4" fmla="*/ 807 w 21600"/>
                <a:gd name="T5" fmla="*/ 41 h 21600"/>
                <a:gd name="T6" fmla="*/ 0 w 21600"/>
                <a:gd name="T7" fmla="*/ 41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284 w 21600"/>
                <a:gd name="T13" fmla="*/ 508 h 21600"/>
                <a:gd name="T14" fmla="*/ 17312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793" y="0"/>
                  </a:moveTo>
                  <a:lnTo>
                    <a:pt x="18806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2793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810"/>
            </a:p>
          </p:txBody>
        </p:sp>
      </p:grpSp>
      <p:sp>
        <p:nvSpPr>
          <p:cNvPr id="48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296806" y="6188075"/>
            <a:ext cx="958733" cy="431801"/>
          </a:xfrm>
          <a:prstGeom prst="actionButtonForwardNext">
            <a:avLst/>
          </a:prstGeom>
          <a:gradFill rotWithShape="1">
            <a:gsLst>
              <a:gs pos="0">
                <a:schemeClr val="folHlink"/>
              </a:gs>
              <a:gs pos="50000">
                <a:schemeClr val="accent1"/>
              </a:gs>
              <a:gs pos="100000">
                <a:schemeClr val="folHlink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49" tIns="54424" rIns="108849" bIns="54424" anchor="ctr"/>
          <a:lstStyle/>
          <a:p>
            <a:endParaRPr lang="ru-RU" sz="3810"/>
          </a:p>
        </p:txBody>
      </p:sp>
    </p:spTree>
    <p:extLst>
      <p:ext uri="{BB962C8B-B14F-4D97-AF65-F5344CB8AC3E}">
        <p14:creationId xmlns:p14="http://schemas.microsoft.com/office/powerpoint/2010/main" val="32943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5" name="Group 6"/>
          <p:cNvGrpSpPr>
            <a:grpSpLocks/>
          </p:cNvGrpSpPr>
          <p:nvPr/>
        </p:nvGrpSpPr>
        <p:grpSpPr bwMode="auto">
          <a:xfrm>
            <a:off x="7493834" y="917083"/>
            <a:ext cx="1210527" cy="968931"/>
            <a:chOff x="1248" y="240"/>
            <a:chExt cx="4176" cy="3600"/>
          </a:xfrm>
          <a:solidFill>
            <a:srgbClr val="00B050"/>
          </a:solidFill>
        </p:grpSpPr>
        <p:sp>
          <p:nvSpPr>
            <p:cNvPr id="18441" name="Pyr1"/>
            <p:cNvSpPr>
              <a:spLocks noEditPoints="1" noChangeArrowheads="1"/>
            </p:cNvSpPr>
            <p:nvPr/>
          </p:nvSpPr>
          <p:spPr bwMode="auto">
            <a:xfrm>
              <a:off x="2873" y="240"/>
              <a:ext cx="936" cy="798"/>
            </a:xfrm>
            <a:custGeom>
              <a:avLst/>
              <a:gdLst>
                <a:gd name="T0" fmla="*/ 20 w 21600"/>
                <a:gd name="T1" fmla="*/ 0 h 21600"/>
                <a:gd name="T2" fmla="*/ 41 w 21600"/>
                <a:gd name="T3" fmla="*/ 29 h 21600"/>
                <a:gd name="T4" fmla="*/ 0 w 21600"/>
                <a:gd name="T5" fmla="*/ 29 h 21600"/>
                <a:gd name="T6" fmla="*/ 0 60000 65536"/>
                <a:gd name="T7" fmla="*/ 0 60000 65536"/>
                <a:gd name="T8" fmla="*/ 0 60000 65536"/>
                <a:gd name="T9" fmla="*/ 5400 w 21600"/>
                <a:gd name="T10" fmla="*/ 11802 h 21600"/>
                <a:gd name="T11" fmla="*/ 16200 w 21600"/>
                <a:gd name="T12" fmla="*/ 20598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0800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81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42" name="Pyr2"/>
            <p:cNvSpPr>
              <a:spLocks noEditPoints="1" noChangeArrowheads="1"/>
            </p:cNvSpPr>
            <p:nvPr/>
          </p:nvSpPr>
          <p:spPr bwMode="auto">
            <a:xfrm>
              <a:off x="2331" y="1038"/>
              <a:ext cx="2015" cy="936"/>
            </a:xfrm>
            <a:custGeom>
              <a:avLst/>
              <a:gdLst>
                <a:gd name="T0" fmla="*/ 50 w 21600"/>
                <a:gd name="T1" fmla="*/ 0 h 21600"/>
                <a:gd name="T2" fmla="*/ 138 w 21600"/>
                <a:gd name="T3" fmla="*/ 0 h 21600"/>
                <a:gd name="T4" fmla="*/ 188 w 21600"/>
                <a:gd name="T5" fmla="*/ 41 h 21600"/>
                <a:gd name="T6" fmla="*/ 0 w 21600"/>
                <a:gd name="T7" fmla="*/ 41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789 w 21600"/>
                <a:gd name="T13" fmla="*/ 508 h 21600"/>
                <a:gd name="T14" fmla="*/ 15811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5787" y="0"/>
                  </a:moveTo>
                  <a:lnTo>
                    <a:pt x="15812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5787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81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43" name="Pyr3"/>
            <p:cNvSpPr>
              <a:spLocks noEditPoints="1" noChangeArrowheads="1"/>
            </p:cNvSpPr>
            <p:nvPr/>
          </p:nvSpPr>
          <p:spPr bwMode="auto">
            <a:xfrm>
              <a:off x="1795" y="1974"/>
              <a:ext cx="3087" cy="935"/>
            </a:xfrm>
            <a:custGeom>
              <a:avLst/>
              <a:gdLst>
                <a:gd name="T0" fmla="*/ 77 w 21600"/>
                <a:gd name="T1" fmla="*/ 0 h 21600"/>
                <a:gd name="T2" fmla="*/ 364 w 21600"/>
                <a:gd name="T3" fmla="*/ 0 h 21600"/>
                <a:gd name="T4" fmla="*/ 441 w 21600"/>
                <a:gd name="T5" fmla="*/ 40 h 21600"/>
                <a:gd name="T6" fmla="*/ 0 w 21600"/>
                <a:gd name="T7" fmla="*/ 4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290 w 21600"/>
                <a:gd name="T13" fmla="*/ 508 h 21600"/>
                <a:gd name="T14" fmla="*/ 16310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3768" y="0"/>
                  </a:moveTo>
                  <a:lnTo>
                    <a:pt x="17831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3768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81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44" name="Pyr4"/>
            <p:cNvSpPr>
              <a:spLocks noEditPoints="1" noChangeArrowheads="1"/>
            </p:cNvSpPr>
            <p:nvPr/>
          </p:nvSpPr>
          <p:spPr bwMode="auto">
            <a:xfrm>
              <a:off x="1248" y="2904"/>
              <a:ext cx="4176" cy="936"/>
            </a:xfrm>
            <a:custGeom>
              <a:avLst/>
              <a:gdLst>
                <a:gd name="T0" fmla="*/ 104 w 21600"/>
                <a:gd name="T1" fmla="*/ 0 h 21600"/>
                <a:gd name="T2" fmla="*/ 703 w 21600"/>
                <a:gd name="T3" fmla="*/ 0 h 21600"/>
                <a:gd name="T4" fmla="*/ 807 w 21600"/>
                <a:gd name="T5" fmla="*/ 41 h 21600"/>
                <a:gd name="T6" fmla="*/ 0 w 21600"/>
                <a:gd name="T7" fmla="*/ 41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284 w 21600"/>
                <a:gd name="T13" fmla="*/ 508 h 21600"/>
                <a:gd name="T14" fmla="*/ 17312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793" y="0"/>
                  </a:moveTo>
                  <a:lnTo>
                    <a:pt x="18806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2793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81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437" name="Oval 13"/>
          <p:cNvSpPr>
            <a:spLocks noChangeArrowheads="1"/>
          </p:cNvSpPr>
          <p:nvPr/>
        </p:nvSpPr>
        <p:spPr bwMode="gray">
          <a:xfrm>
            <a:off x="7515284" y="2242924"/>
            <a:ext cx="1056087" cy="936625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2"/>
            </a:solidFill>
            <a:round/>
            <a:headEnd/>
            <a:tailEnd/>
          </a:ln>
        </p:spPr>
        <p:txBody>
          <a:bodyPr wrap="none" lIns="108849" tIns="54424" rIns="108849" bIns="54424" anchor="ctr"/>
          <a:lstStyle/>
          <a:p>
            <a:endParaRPr lang="ru-RU" sz="381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38" name="WordArt 15"/>
          <p:cNvSpPr>
            <a:spLocks noChangeArrowheads="1" noChangeShapeType="1" noTextEdit="1"/>
          </p:cNvSpPr>
          <p:nvPr/>
        </p:nvSpPr>
        <p:spPr bwMode="gray">
          <a:xfrm>
            <a:off x="8567251" y="1275588"/>
            <a:ext cx="3384685" cy="549220"/>
          </a:xfrm>
          <a:prstGeom prst="rect">
            <a:avLst/>
          </a:prstGeom>
        </p:spPr>
        <p:txBody>
          <a:bodyPr wrap="none" lIns="108849" tIns="54424" rIns="108849" bIns="54424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93" kern="1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верно</a:t>
            </a:r>
          </a:p>
        </p:txBody>
      </p:sp>
      <p:sp>
        <p:nvSpPr>
          <p:cNvPr id="18439" name="WordArt 16"/>
          <p:cNvSpPr>
            <a:spLocks noChangeArrowheads="1" noChangeShapeType="1" noTextEdit="1"/>
          </p:cNvSpPr>
          <p:nvPr/>
        </p:nvSpPr>
        <p:spPr bwMode="gray">
          <a:xfrm>
            <a:off x="8687971" y="2472960"/>
            <a:ext cx="3263962" cy="571499"/>
          </a:xfrm>
          <a:prstGeom prst="rect">
            <a:avLst/>
          </a:prstGeom>
        </p:spPr>
        <p:txBody>
          <a:bodyPr wrap="none" lIns="108849" tIns="54424" rIns="108849" bIns="54424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810" kern="1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неверно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402215" y="30932"/>
            <a:ext cx="7007921" cy="631144"/>
          </a:xfrm>
          <a:prstGeom prst="rect">
            <a:avLst/>
          </a:prstGeom>
        </p:spPr>
        <p:txBody>
          <a:bodyPr wrap="square" lIns="108849" tIns="54424" rIns="108849" bIns="54424">
            <a:spAutoFit/>
          </a:bodyPr>
          <a:lstStyle/>
          <a:p>
            <a:r>
              <a:rPr lang="ru-RU" sz="3387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Графический диктант:</a:t>
            </a:r>
            <a:endParaRPr lang="ru-RU" sz="381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78560" y="662076"/>
            <a:ext cx="7151201" cy="602120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108849" tIns="54424" rIns="108849" bIns="54424">
            <a:spAutoFit/>
          </a:bodyPr>
          <a:lstStyle/>
          <a:p>
            <a:pPr marL="408180" indent="-408180">
              <a:lnSpc>
                <a:spcPct val="150000"/>
              </a:lnSpc>
              <a:buFont typeface="+mj-lt"/>
              <a:buAutoNum type="arabicPeriod"/>
              <a:tabLst>
                <a:tab pos="544239" algn="l"/>
              </a:tabLst>
            </a:pPr>
            <a:r>
              <a:rPr lang="ru-RU" sz="2328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Верно ли , что  2 </a:t>
            </a:r>
            <a:r>
              <a:rPr lang="ru-RU" sz="2328" b="1" baseline="30000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0 </a:t>
            </a:r>
            <a:r>
              <a:rPr lang="ru-RU" sz="2328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=120 мин.</a:t>
            </a:r>
            <a:r>
              <a:rPr lang="ru-RU" sz="2328" b="1" baseline="30000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  </a:t>
            </a:r>
            <a:endParaRPr lang="ru-RU" sz="1905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408180" indent="-408180">
              <a:lnSpc>
                <a:spcPct val="150000"/>
              </a:lnSpc>
              <a:buFont typeface="+mj-lt"/>
              <a:buAutoNum type="arabicPeriod"/>
              <a:tabLst>
                <a:tab pos="544239" algn="l"/>
              </a:tabLst>
            </a:pPr>
            <a:r>
              <a:rPr lang="ru-RU" sz="2328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Теорема- это утверждение истинность, которого не требует доказательства.</a:t>
            </a:r>
            <a:endParaRPr lang="ru-RU" sz="1905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408180" indent="-408180">
              <a:lnSpc>
                <a:spcPct val="150000"/>
              </a:lnSpc>
              <a:buFont typeface="+mj-lt"/>
              <a:buAutoNum type="arabicPeriod"/>
              <a:tabLst>
                <a:tab pos="544239" algn="l"/>
              </a:tabLst>
            </a:pPr>
            <a:r>
              <a:rPr lang="ru-RU" sz="2328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Углы измеряются в градусах.</a:t>
            </a:r>
            <a:endParaRPr lang="ru-RU" sz="1905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408180" indent="-408180">
              <a:lnSpc>
                <a:spcPct val="150000"/>
              </a:lnSpc>
              <a:buFont typeface="+mj-lt"/>
              <a:buAutoNum type="arabicPeriod"/>
              <a:tabLst>
                <a:tab pos="544239" algn="l"/>
              </a:tabLst>
            </a:pPr>
            <a:r>
              <a:rPr lang="ru-RU" sz="2328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Каждый угол имеет определённую длину, большую нуля.</a:t>
            </a:r>
            <a:endParaRPr lang="ru-RU" sz="1905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408180" indent="-408180">
              <a:lnSpc>
                <a:spcPct val="150000"/>
              </a:lnSpc>
              <a:buFont typeface="+mj-lt"/>
              <a:buAutoNum type="arabicPeriod"/>
              <a:tabLst>
                <a:tab pos="544239" algn="l"/>
              </a:tabLst>
            </a:pPr>
            <a:r>
              <a:rPr lang="ru-RU" sz="2328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Угол смежный прямому – острый.</a:t>
            </a:r>
            <a:endParaRPr lang="ru-RU" sz="1905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408180" indent="-408180">
              <a:lnSpc>
                <a:spcPct val="150000"/>
              </a:lnSpc>
              <a:buFont typeface="+mj-lt"/>
              <a:buAutoNum type="arabicPeriod"/>
              <a:tabLst>
                <a:tab pos="544239" algn="l"/>
              </a:tabLst>
            </a:pPr>
            <a:r>
              <a:rPr lang="ru-RU" sz="2328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Вертикальные углы всегда равны.</a:t>
            </a:r>
            <a:endParaRPr lang="ru-RU" sz="1905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408180" indent="-408180">
              <a:lnSpc>
                <a:spcPct val="150000"/>
              </a:lnSpc>
              <a:buFont typeface="+mj-lt"/>
              <a:buAutoNum type="arabicPeriod"/>
              <a:tabLst>
                <a:tab pos="544239" algn="l"/>
              </a:tabLst>
            </a:pPr>
            <a:r>
              <a:rPr lang="ru-RU" sz="2328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Биссектриса это луч, исходящий из вершины угла.</a:t>
            </a:r>
            <a:endParaRPr lang="ru-RU" sz="1905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408180" indent="-408180">
              <a:lnSpc>
                <a:spcPct val="150000"/>
              </a:lnSpc>
              <a:spcAft>
                <a:spcPts val="1190"/>
              </a:spcAft>
              <a:buFont typeface="+mj-lt"/>
              <a:buAutoNum type="arabicPeriod"/>
              <a:tabLst>
                <a:tab pos="544239" algn="l"/>
              </a:tabLst>
            </a:pPr>
            <a:r>
              <a:rPr lang="ru-RU" sz="2328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Угол, смежный тупому – острый.</a:t>
            </a:r>
            <a:endParaRPr lang="ru-RU" sz="1905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15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1050961" y="6218279"/>
            <a:ext cx="958733" cy="431801"/>
          </a:xfrm>
          <a:prstGeom prst="actionButtonForwardNext">
            <a:avLst/>
          </a:prstGeom>
          <a:gradFill rotWithShape="1">
            <a:gsLst>
              <a:gs pos="0">
                <a:schemeClr val="folHlink"/>
              </a:gs>
              <a:gs pos="50000">
                <a:schemeClr val="accent1"/>
              </a:gs>
              <a:gs pos="100000">
                <a:schemeClr val="folHlink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8849" tIns="54424" rIns="108849" bIns="54424" anchor="ctr"/>
          <a:lstStyle/>
          <a:p>
            <a:endParaRPr lang="ru-RU" sz="381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185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9140393" y="3160715"/>
            <a:ext cx="219800" cy="695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8805" tIns="54402" rIns="108805" bIns="5440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sz="3804"/>
          </a:p>
        </p:txBody>
      </p:sp>
      <p:sp>
        <p:nvSpPr>
          <p:cNvPr id="24580" name="Line 5"/>
          <p:cNvSpPr>
            <a:spLocks noChangeShapeType="1"/>
          </p:cNvSpPr>
          <p:nvPr/>
        </p:nvSpPr>
        <p:spPr bwMode="auto">
          <a:xfrm>
            <a:off x="3244130" y="4292601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8805" tIns="54402" rIns="108805" bIns="54402"/>
          <a:lstStyle/>
          <a:p>
            <a:endParaRPr lang="ru-RU" sz="3804"/>
          </a:p>
        </p:txBody>
      </p:sp>
      <p:sp>
        <p:nvSpPr>
          <p:cNvPr id="24581" name="Text Box 12"/>
          <p:cNvSpPr txBox="1">
            <a:spLocks noChangeArrowheads="1"/>
          </p:cNvSpPr>
          <p:nvPr/>
        </p:nvSpPr>
        <p:spPr bwMode="auto">
          <a:xfrm rot="1795944">
            <a:off x="2160927" y="3758430"/>
            <a:ext cx="1055701" cy="695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805" tIns="54402" rIns="108805" bIns="5440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sz="3804"/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 flipV="1">
            <a:off x="4344259" y="3886202"/>
            <a:ext cx="6156486" cy="71437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8805" tIns="54402" rIns="108805" bIns="54402"/>
          <a:lstStyle/>
          <a:p>
            <a:endParaRPr lang="ru-RU" sz="3804"/>
          </a:p>
        </p:txBody>
      </p:sp>
      <p:sp>
        <p:nvSpPr>
          <p:cNvPr id="24588" name="Text Box 34"/>
          <p:cNvSpPr txBox="1">
            <a:spLocks noChangeArrowheads="1"/>
          </p:cNvSpPr>
          <p:nvPr/>
        </p:nvSpPr>
        <p:spPr bwMode="auto">
          <a:xfrm>
            <a:off x="4576978" y="4922839"/>
            <a:ext cx="909721" cy="565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805" tIns="54402" rIns="108805" bIns="5440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sz="2959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419708" y="1655395"/>
                <a:ext cx="11161240" cy="44012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Tomonlar </a:t>
                </a:r>
                <a:r>
                  <a:rPr lang="en-US" sz="4000" b="1" dirty="0" err="1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soni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n </a:t>
                </a:r>
                <a:r>
                  <a:rPr lang="en-US" sz="4000" b="1" dirty="0" err="1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bo‘lgan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b="1" dirty="0" err="1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ko‘pburchakni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b="1" dirty="0" err="1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yasang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b="1" dirty="0" err="1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b="1" dirty="0" err="1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uning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b="1" dirty="0" err="1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dioganallarini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b="1" dirty="0" err="1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o‘tkazing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4000" b="1" dirty="0" err="1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bunda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: </a:t>
                </a:r>
                <a:endParaRPr lang="en-US" sz="4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4000" b="1" dirty="0" smtClean="0">
                    <a:solidFill>
                      <a:srgbClr val="9A0000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en-US" sz="4000" b="1" dirty="0">
                    <a:solidFill>
                      <a:srgbClr val="9A0000"/>
                    </a:solidFill>
                    <a:latin typeface="Arial" pitchFamily="34" charset="0"/>
                    <a:cs typeface="Arial" pitchFamily="34" charset="0"/>
                  </a:rPr>
                  <a:t>) n = 5; 2) n = 7; 3) n = 8.</a:t>
                </a:r>
              </a:p>
              <a:p>
                <a:r>
                  <a:rPr lang="en-US" sz="4000" b="1" dirty="0" err="1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Ko‘pburchakning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b="1" dirty="0" err="1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turli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b="1" dirty="0" err="1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dioganallar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b="1" dirty="0" err="1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soni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4000" b="1" i="1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𝒅</m:t>
                        </m:r>
                      </m:e>
                      <m:sub>
                        <m:r>
                          <a:rPr lang="en-US" sz="4000" b="1" i="1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4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) </a:t>
                </a:r>
                <a:r>
                  <a:rPr lang="en-US" sz="4000" b="1" dirty="0" err="1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hisoblash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b="1" dirty="0" err="1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formulasini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b="1" dirty="0" err="1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mulohaza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b="1" dirty="0" err="1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yuritib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toping.</a:t>
                </a:r>
                <a:endParaRPr lang="en-US" sz="44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708" y="1655395"/>
                <a:ext cx="11161240" cy="4401205"/>
              </a:xfrm>
              <a:prstGeom prst="rect">
                <a:avLst/>
              </a:prstGeom>
              <a:blipFill>
                <a:blip r:embed="rId2"/>
                <a:stretch>
                  <a:fillRect l="-1966" t="-2493" b="-49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0" y="0"/>
            <a:ext cx="12000656" cy="12687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414738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олилиния 21"/>
          <p:cNvSpPr/>
          <p:nvPr/>
        </p:nvSpPr>
        <p:spPr>
          <a:xfrm>
            <a:off x="5784853" y="2609850"/>
            <a:ext cx="6143792" cy="3086101"/>
          </a:xfrm>
          <a:custGeom>
            <a:avLst/>
            <a:gdLst>
              <a:gd name="connsiteX0" fmla="*/ 266700 w 2476500"/>
              <a:gd name="connsiteY0" fmla="*/ 133350 h 3086100"/>
              <a:gd name="connsiteX1" fmla="*/ 1828800 w 2476500"/>
              <a:gd name="connsiteY1" fmla="*/ 0 h 3086100"/>
              <a:gd name="connsiteX2" fmla="*/ 2476500 w 2476500"/>
              <a:gd name="connsiteY2" fmla="*/ 1257300 h 3086100"/>
              <a:gd name="connsiteX3" fmla="*/ 1285875 w 2476500"/>
              <a:gd name="connsiteY3" fmla="*/ 3086100 h 3086100"/>
              <a:gd name="connsiteX4" fmla="*/ 0 w 2476500"/>
              <a:gd name="connsiteY4" fmla="*/ 2000250 h 3086100"/>
              <a:gd name="connsiteX5" fmla="*/ 266700 w 2476500"/>
              <a:gd name="connsiteY5" fmla="*/ 133350 h 308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76500" h="3086100">
                <a:moveTo>
                  <a:pt x="266700" y="133350"/>
                </a:moveTo>
                <a:lnTo>
                  <a:pt x="1828800" y="0"/>
                </a:lnTo>
                <a:lnTo>
                  <a:pt x="2476500" y="1257300"/>
                </a:lnTo>
                <a:lnTo>
                  <a:pt x="1285875" y="3086100"/>
                </a:lnTo>
                <a:lnTo>
                  <a:pt x="0" y="2000250"/>
                </a:lnTo>
                <a:lnTo>
                  <a:pt x="266700" y="133350"/>
                </a:lnTo>
                <a:close/>
              </a:path>
            </a:pathLst>
          </a:cu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05" tIns="54402" rIns="108805" bIns="54402" anchor="ctr"/>
          <a:lstStyle/>
          <a:p>
            <a:pPr algn="ctr">
              <a:defRPr/>
            </a:pPr>
            <a:endParaRPr lang="ru-RU" sz="3804"/>
          </a:p>
        </p:txBody>
      </p:sp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10542908" y="3160715"/>
            <a:ext cx="219800" cy="695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8805" tIns="54402" rIns="108805" bIns="5440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sz="3804"/>
          </a:p>
        </p:txBody>
      </p:sp>
      <p:sp>
        <p:nvSpPr>
          <p:cNvPr id="24580" name="Line 5"/>
          <p:cNvSpPr>
            <a:spLocks noChangeShapeType="1"/>
          </p:cNvSpPr>
          <p:nvPr/>
        </p:nvSpPr>
        <p:spPr bwMode="auto">
          <a:xfrm>
            <a:off x="4646645" y="4292601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8805" tIns="54402" rIns="108805" bIns="54402"/>
          <a:lstStyle/>
          <a:p>
            <a:endParaRPr lang="ru-RU" sz="3804"/>
          </a:p>
        </p:txBody>
      </p:sp>
      <p:sp>
        <p:nvSpPr>
          <p:cNvPr id="24581" name="Text Box 12"/>
          <p:cNvSpPr txBox="1">
            <a:spLocks noChangeArrowheads="1"/>
          </p:cNvSpPr>
          <p:nvPr/>
        </p:nvSpPr>
        <p:spPr bwMode="auto">
          <a:xfrm rot="1795944">
            <a:off x="2160927" y="3758430"/>
            <a:ext cx="1055701" cy="695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805" tIns="54402" rIns="108805" bIns="5440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sz="3804"/>
          </a:p>
        </p:txBody>
      </p:sp>
      <p:sp>
        <p:nvSpPr>
          <p:cNvPr id="24582" name="Text Box 20"/>
          <p:cNvSpPr txBox="1">
            <a:spLocks noChangeArrowheads="1"/>
          </p:cNvSpPr>
          <p:nvPr/>
        </p:nvSpPr>
        <p:spPr bwMode="auto">
          <a:xfrm>
            <a:off x="41063" y="373064"/>
            <a:ext cx="12071792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805" tIns="54402" rIns="108805" bIns="54402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3804" b="1" i="1" dirty="0" smtClean="0">
                <a:solidFill>
                  <a:schemeClr val="tx2"/>
                </a:solidFill>
              </a:rPr>
              <a:t> </a:t>
            </a:r>
            <a:r>
              <a:rPr lang="en-US" sz="4000" b="1" dirty="0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n = </a:t>
            </a:r>
            <a:r>
              <a:rPr lang="en-US" sz="4000" b="1" dirty="0" smtClean="0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en-US" sz="4000" b="1" dirty="0" err="1" smtClean="0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bo‘lganda</a:t>
            </a:r>
            <a:r>
              <a:rPr lang="en-US" sz="4000" b="1" dirty="0" smtClean="0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kopburchak</a:t>
            </a:r>
            <a:r>
              <a:rPr lang="en-US" sz="4000" b="1" dirty="0" smtClean="0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yasang</a:t>
            </a:r>
            <a:r>
              <a:rPr lang="en-US" sz="4000" b="1" dirty="0" smtClean="0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b="1" dirty="0" smtClean="0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dioganallar</a:t>
            </a:r>
            <a:r>
              <a:rPr lang="en-US" sz="4000" b="1" dirty="0" smtClean="0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sonini</a:t>
            </a:r>
            <a:r>
              <a:rPr lang="en-US" sz="4000" b="1" dirty="0" smtClean="0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 toping.</a:t>
            </a:r>
            <a:endParaRPr lang="ru-RU" sz="3804" b="1" i="1" dirty="0">
              <a:solidFill>
                <a:schemeClr val="tx2"/>
              </a:solidFill>
            </a:endParaRPr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 flipV="1">
            <a:off x="5746774" y="3886202"/>
            <a:ext cx="6156486" cy="71437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8805" tIns="54402" rIns="108805" bIns="54402"/>
          <a:lstStyle/>
          <a:p>
            <a:endParaRPr lang="ru-RU" sz="3804"/>
          </a:p>
        </p:txBody>
      </p:sp>
      <p:sp>
        <p:nvSpPr>
          <p:cNvPr id="13338" name="Line 26"/>
          <p:cNvSpPr>
            <a:spLocks noChangeShapeType="1"/>
          </p:cNvSpPr>
          <p:nvPr/>
        </p:nvSpPr>
        <p:spPr bwMode="auto">
          <a:xfrm>
            <a:off x="6474550" y="2755901"/>
            <a:ext cx="2483751" cy="2959101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8805" tIns="54402" rIns="108805" bIns="54402"/>
          <a:lstStyle/>
          <a:p>
            <a:endParaRPr lang="ru-RU" sz="3804"/>
          </a:p>
        </p:txBody>
      </p:sp>
      <p:sp>
        <p:nvSpPr>
          <p:cNvPr id="13339" name="Line 27"/>
          <p:cNvSpPr>
            <a:spLocks noChangeShapeType="1"/>
          </p:cNvSpPr>
          <p:nvPr/>
        </p:nvSpPr>
        <p:spPr bwMode="auto">
          <a:xfrm flipH="1">
            <a:off x="5797548" y="2638426"/>
            <a:ext cx="4544376" cy="1981200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8805" tIns="54402" rIns="108805" bIns="54402"/>
          <a:lstStyle/>
          <a:p>
            <a:endParaRPr lang="ru-RU" sz="3804"/>
          </a:p>
        </p:txBody>
      </p:sp>
      <p:sp>
        <p:nvSpPr>
          <p:cNvPr id="13341" name="Line 29"/>
          <p:cNvSpPr>
            <a:spLocks noChangeShapeType="1"/>
          </p:cNvSpPr>
          <p:nvPr/>
        </p:nvSpPr>
        <p:spPr bwMode="auto">
          <a:xfrm flipH="1">
            <a:off x="8945608" y="2638425"/>
            <a:ext cx="1387855" cy="3048001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8805" tIns="54402" rIns="108805" bIns="54402"/>
          <a:lstStyle/>
          <a:p>
            <a:endParaRPr lang="ru-RU" sz="3804"/>
          </a:p>
        </p:txBody>
      </p:sp>
      <p:sp>
        <p:nvSpPr>
          <p:cNvPr id="13344" name="Line 32"/>
          <p:cNvSpPr>
            <a:spLocks noChangeShapeType="1"/>
          </p:cNvSpPr>
          <p:nvPr/>
        </p:nvSpPr>
        <p:spPr bwMode="auto">
          <a:xfrm>
            <a:off x="6461857" y="2771777"/>
            <a:ext cx="5466791" cy="11144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8805" tIns="54402" rIns="108805" bIns="54402"/>
          <a:lstStyle/>
          <a:p>
            <a:endParaRPr lang="ru-RU" sz="3804"/>
          </a:p>
        </p:txBody>
      </p:sp>
      <p:sp>
        <p:nvSpPr>
          <p:cNvPr id="24588" name="Text Box 34"/>
          <p:cNvSpPr txBox="1">
            <a:spLocks noChangeArrowheads="1"/>
          </p:cNvSpPr>
          <p:nvPr/>
        </p:nvSpPr>
        <p:spPr bwMode="auto">
          <a:xfrm>
            <a:off x="5979493" y="4922839"/>
            <a:ext cx="909721" cy="565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805" tIns="54402" rIns="108805" bIns="5440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sz="2959"/>
          </a:p>
        </p:txBody>
      </p:sp>
      <p:sp>
        <p:nvSpPr>
          <p:cNvPr id="3" name="TextBox 2"/>
          <p:cNvSpPr txBox="1"/>
          <p:nvPr/>
        </p:nvSpPr>
        <p:spPr>
          <a:xfrm>
            <a:off x="199541" y="1977064"/>
            <a:ext cx="664797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uchidan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dioganallar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ta</a:t>
            </a:r>
          </a:p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Jami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dioganallar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ta</a:t>
            </a:r>
          </a:p>
          <a:p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24000" y="3239095"/>
            <a:ext cx="37048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∙ 2 : 2 = 5</a:t>
            </a:r>
            <a:endParaRPr lang="ru-RU" sz="5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832473" y="4472619"/>
                <a:ext cx="3005887" cy="9004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smtClean="0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𝒅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𝟓</m:t>
                        </m:r>
                        <m:r>
                          <a:rPr lang="en-US" sz="3600" b="1" i="1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3600" dirty="0">
                    <a:solidFill>
                      <a:srgbClr val="9A000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3600" b="1" i="1" smtClean="0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</a:rPr>
                          <m:t>∙(</m:t>
                        </m:r>
                        <m:r>
                          <a:rPr lang="en-US" sz="3600" b="1" i="1" smtClean="0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3600" b="1" i="1">
                            <a:solidFill>
                              <a:srgbClr val="9A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3600" b="1" i="1">
                            <a:solidFill>
                              <a:srgbClr val="9A0000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en-US" sz="3600" b="1" i="1">
                            <a:solidFill>
                              <a:srgbClr val="9A0000"/>
                            </a:solidFill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9A000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rgbClr val="9A0000"/>
                    </a:solidFill>
                  </a:rPr>
                  <a:t> </a:t>
                </a:r>
                <a:r>
                  <a:rPr lang="en-US" sz="3600" dirty="0" smtClean="0">
                    <a:solidFill>
                      <a:srgbClr val="9A0000"/>
                    </a:solidFill>
                  </a:rPr>
                  <a:t>=</a:t>
                </a:r>
                <a:r>
                  <a:rPr lang="en-US" sz="3600" dirty="0">
                    <a:solidFill>
                      <a:srgbClr val="9A0000"/>
                    </a:solidFill>
                  </a:rPr>
                  <a:t> </a:t>
                </a:r>
                <a:r>
                  <a:rPr lang="en-US" sz="3600" dirty="0" smtClean="0">
                    <a:solidFill>
                      <a:srgbClr val="9A0000"/>
                    </a:solidFill>
                  </a:rPr>
                  <a:t>5</a:t>
                </a:r>
                <a:endParaRPr lang="ru-RU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473" y="4472619"/>
                <a:ext cx="3005887" cy="900439"/>
              </a:xfrm>
              <a:prstGeom prst="rect">
                <a:avLst/>
              </a:prstGeom>
              <a:blipFill>
                <a:blip r:embed="rId2"/>
                <a:stretch>
                  <a:fillRect r="-5071" b="-136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7813430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6" grpId="0" animBg="1"/>
      <p:bldP spid="13338" grpId="0" animBg="1"/>
      <p:bldP spid="13339" grpId="0" animBg="1"/>
      <p:bldP spid="13341" grpId="0" animBg="1"/>
      <p:bldP spid="1334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7251816" y="3160715"/>
            <a:ext cx="219800" cy="695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8805" tIns="54402" rIns="108805" bIns="5440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sz="3804"/>
          </a:p>
        </p:txBody>
      </p:sp>
      <p:sp>
        <p:nvSpPr>
          <p:cNvPr id="25603" name="Line 5"/>
          <p:cNvSpPr>
            <a:spLocks noChangeShapeType="1"/>
          </p:cNvSpPr>
          <p:nvPr/>
        </p:nvSpPr>
        <p:spPr bwMode="auto">
          <a:xfrm>
            <a:off x="1355553" y="4292601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8805" tIns="54402" rIns="108805" bIns="54402"/>
          <a:lstStyle/>
          <a:p>
            <a:endParaRPr lang="ru-RU" sz="3804"/>
          </a:p>
        </p:txBody>
      </p:sp>
      <p:sp>
        <p:nvSpPr>
          <p:cNvPr id="25604" name="Text Box 12"/>
          <p:cNvSpPr txBox="1">
            <a:spLocks noChangeArrowheads="1"/>
          </p:cNvSpPr>
          <p:nvPr/>
        </p:nvSpPr>
        <p:spPr bwMode="auto">
          <a:xfrm rot="1795944">
            <a:off x="2160927" y="3758430"/>
            <a:ext cx="1055701" cy="695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805" tIns="54402" rIns="108805" bIns="5440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sz="3804"/>
          </a:p>
        </p:txBody>
      </p:sp>
      <p:sp>
        <p:nvSpPr>
          <p:cNvPr id="15366" name="AutoShape 21"/>
          <p:cNvSpPr>
            <a:spLocks noChangeArrowheads="1"/>
          </p:cNvSpPr>
          <p:nvPr/>
        </p:nvSpPr>
        <p:spPr bwMode="auto">
          <a:xfrm>
            <a:off x="805489" y="1335365"/>
            <a:ext cx="6253807" cy="4831466"/>
          </a:xfrm>
          <a:prstGeom prst="hexagon">
            <a:avLst>
              <a:gd name="adj" fmla="val 40506"/>
              <a:gd name="vf" fmla="val 115470"/>
            </a:avLst>
          </a:prstGeom>
          <a:solidFill>
            <a:schemeClr val="accent5">
              <a:lumMod val="75000"/>
            </a:schemeClr>
          </a:solidFill>
          <a:ln w="3810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</p:spPr>
        <p:txBody>
          <a:bodyPr wrap="none" lIns="108805" tIns="54402" rIns="108805" bIns="54402" anchor="ctr"/>
          <a:lstStyle/>
          <a:p>
            <a:pPr>
              <a:defRPr/>
            </a:pPr>
            <a:endParaRPr lang="ru-RU" sz="3804"/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>
            <a:off x="843570" y="3657602"/>
            <a:ext cx="6194567" cy="46038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8805" tIns="54402" rIns="108805" bIns="54402"/>
          <a:lstStyle/>
          <a:p>
            <a:endParaRPr lang="ru-RU" sz="3804"/>
          </a:p>
        </p:txBody>
      </p:sp>
      <p:sp>
        <p:nvSpPr>
          <p:cNvPr id="13338" name="Line 26"/>
          <p:cNvSpPr>
            <a:spLocks noChangeShapeType="1"/>
          </p:cNvSpPr>
          <p:nvPr/>
        </p:nvSpPr>
        <p:spPr bwMode="auto">
          <a:xfrm>
            <a:off x="2800531" y="1335365"/>
            <a:ext cx="2263724" cy="4670417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8805" tIns="54402" rIns="108805" bIns="54402"/>
          <a:lstStyle/>
          <a:p>
            <a:endParaRPr lang="ru-RU" sz="3804"/>
          </a:p>
        </p:txBody>
      </p:sp>
      <p:sp>
        <p:nvSpPr>
          <p:cNvPr id="13339" name="Line 27"/>
          <p:cNvSpPr>
            <a:spLocks noChangeShapeType="1"/>
          </p:cNvSpPr>
          <p:nvPr/>
        </p:nvSpPr>
        <p:spPr bwMode="auto">
          <a:xfrm flipH="1">
            <a:off x="2800530" y="1335365"/>
            <a:ext cx="2308152" cy="4670417"/>
          </a:xfrm>
          <a:prstGeom prst="line">
            <a:avLst/>
          </a:prstGeom>
          <a:noFill/>
          <a:ln w="38100">
            <a:solidFill>
              <a:srgbClr val="33CC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8805" tIns="54402" rIns="108805" bIns="54402"/>
          <a:lstStyle/>
          <a:p>
            <a:endParaRPr lang="ru-RU" sz="3804"/>
          </a:p>
        </p:txBody>
      </p:sp>
      <p:sp>
        <p:nvSpPr>
          <p:cNvPr id="13340" name="Line 28"/>
          <p:cNvSpPr>
            <a:spLocks noChangeShapeType="1"/>
          </p:cNvSpPr>
          <p:nvPr/>
        </p:nvSpPr>
        <p:spPr bwMode="auto">
          <a:xfrm>
            <a:off x="2739175" y="1335364"/>
            <a:ext cx="61355" cy="4831463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8805" tIns="54402" rIns="108805" bIns="54402"/>
          <a:lstStyle/>
          <a:p>
            <a:endParaRPr lang="ru-RU" sz="3804"/>
          </a:p>
        </p:txBody>
      </p:sp>
      <p:sp>
        <p:nvSpPr>
          <p:cNvPr id="13341" name="Line 29"/>
          <p:cNvSpPr>
            <a:spLocks noChangeShapeType="1"/>
          </p:cNvSpPr>
          <p:nvPr/>
        </p:nvSpPr>
        <p:spPr bwMode="auto">
          <a:xfrm flipH="1">
            <a:off x="5064254" y="1335364"/>
            <a:ext cx="30675" cy="4831463"/>
          </a:xfrm>
          <a:prstGeom prst="line">
            <a:avLst/>
          </a:prstGeom>
          <a:noFill/>
          <a:ln w="38100">
            <a:solidFill>
              <a:srgbClr val="33CC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8805" tIns="54402" rIns="108805" bIns="54402"/>
          <a:lstStyle/>
          <a:p>
            <a:endParaRPr lang="ru-RU" sz="3804"/>
          </a:p>
        </p:txBody>
      </p:sp>
      <p:sp>
        <p:nvSpPr>
          <p:cNvPr id="13342" name="Line 30"/>
          <p:cNvSpPr>
            <a:spLocks noChangeShapeType="1"/>
          </p:cNvSpPr>
          <p:nvPr/>
        </p:nvSpPr>
        <p:spPr bwMode="auto">
          <a:xfrm flipV="1">
            <a:off x="818183" y="1335363"/>
            <a:ext cx="4246072" cy="2312711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8805" tIns="54402" rIns="108805" bIns="54402"/>
          <a:lstStyle/>
          <a:p>
            <a:endParaRPr lang="ru-RU" sz="3804"/>
          </a:p>
        </p:txBody>
      </p:sp>
      <p:sp>
        <p:nvSpPr>
          <p:cNvPr id="13343" name="Line 31"/>
          <p:cNvSpPr>
            <a:spLocks noChangeShapeType="1"/>
          </p:cNvSpPr>
          <p:nvPr/>
        </p:nvSpPr>
        <p:spPr bwMode="auto">
          <a:xfrm>
            <a:off x="767408" y="3667124"/>
            <a:ext cx="4296847" cy="2499703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8805" tIns="54402" rIns="108805" bIns="54402"/>
          <a:lstStyle/>
          <a:p>
            <a:endParaRPr lang="ru-RU" sz="3804"/>
          </a:p>
        </p:txBody>
      </p:sp>
      <p:sp>
        <p:nvSpPr>
          <p:cNvPr id="13344" name="Line 32"/>
          <p:cNvSpPr>
            <a:spLocks noChangeShapeType="1"/>
          </p:cNvSpPr>
          <p:nvPr/>
        </p:nvSpPr>
        <p:spPr bwMode="auto">
          <a:xfrm>
            <a:off x="2739175" y="1335365"/>
            <a:ext cx="4286271" cy="2312711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8805" tIns="54402" rIns="108805" bIns="54402"/>
          <a:lstStyle/>
          <a:p>
            <a:endParaRPr lang="ru-RU" sz="3804"/>
          </a:p>
        </p:txBody>
      </p:sp>
      <p:sp>
        <p:nvSpPr>
          <p:cNvPr id="13345" name="Line 33"/>
          <p:cNvSpPr>
            <a:spLocks noChangeShapeType="1"/>
          </p:cNvSpPr>
          <p:nvPr/>
        </p:nvSpPr>
        <p:spPr bwMode="auto">
          <a:xfrm flipH="1">
            <a:off x="2773025" y="3667123"/>
            <a:ext cx="4265112" cy="249970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8805" tIns="54402" rIns="108805" bIns="54402"/>
          <a:lstStyle/>
          <a:p>
            <a:endParaRPr lang="ru-RU" sz="3804"/>
          </a:p>
        </p:txBody>
      </p:sp>
      <p:sp>
        <p:nvSpPr>
          <p:cNvPr id="25616" name="Text Box 34"/>
          <p:cNvSpPr txBox="1">
            <a:spLocks noChangeArrowheads="1"/>
          </p:cNvSpPr>
          <p:nvPr/>
        </p:nvSpPr>
        <p:spPr bwMode="auto">
          <a:xfrm>
            <a:off x="6111686" y="5601624"/>
            <a:ext cx="909721" cy="565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805" tIns="54402" rIns="108805" bIns="5440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sz="2959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664136" y="3395523"/>
                <a:ext cx="3536417" cy="14210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6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6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𝒅</m:t>
                        </m:r>
                      </m:e>
                      <m:sub>
                        <m:r>
                          <a:rPr lang="en-US" sz="6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5918" b="1" dirty="0" smtClean="0">
                    <a:solidFill>
                      <a:srgbClr val="00206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918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918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𝒏</m:t>
                        </m:r>
                        <m:r>
                          <a:rPr lang="en-US" sz="5918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5918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𝒏</m:t>
                        </m:r>
                        <m:r>
                          <a:rPr lang="en-US" sz="5918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5918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en-US" sz="5918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5918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ru-RU" sz="3804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4136" y="3395523"/>
                <a:ext cx="3536417" cy="1421095"/>
              </a:xfrm>
              <a:prstGeom prst="rect">
                <a:avLst/>
              </a:prstGeom>
              <a:blipFill>
                <a:blip r:embed="rId2"/>
                <a:stretch>
                  <a:fillRect b="-154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1199456" y="83478"/>
            <a:ext cx="892206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solidFill>
                  <a:schemeClr val="tx2"/>
                </a:solidFill>
              </a:rPr>
              <a:t> </a:t>
            </a:r>
            <a:r>
              <a:rPr lang="en-US" sz="3600" b="1" dirty="0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n = </a:t>
            </a:r>
            <a:r>
              <a:rPr lang="en-US" sz="3600" b="1" dirty="0" smtClean="0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6 </a:t>
            </a:r>
            <a:r>
              <a:rPr lang="en-US" sz="3600" b="1" dirty="0" err="1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bo‘lganda</a:t>
            </a:r>
            <a:r>
              <a:rPr lang="en-US" sz="3600" b="1" dirty="0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kopburchak</a:t>
            </a:r>
            <a:r>
              <a:rPr lang="en-US" sz="3600" b="1" dirty="0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yasang</a:t>
            </a:r>
            <a:r>
              <a:rPr lang="en-US" sz="3600" b="1" dirty="0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600" b="1" dirty="0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dioganallar</a:t>
            </a:r>
            <a:r>
              <a:rPr lang="en-US" sz="3600" b="1" dirty="0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sonini</a:t>
            </a:r>
            <a:r>
              <a:rPr lang="en-US" sz="3600" b="1" dirty="0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 toping.</a:t>
            </a:r>
            <a:endParaRPr lang="ru-RU" sz="3600" b="1" i="1" dirty="0">
              <a:solidFill>
                <a:schemeClr val="tx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471616" y="1831833"/>
            <a:ext cx="351250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5400" b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 3 </a:t>
            </a:r>
            <a:r>
              <a:rPr lang="en-US" sz="5400" b="1" dirty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 = </a:t>
            </a:r>
            <a:r>
              <a:rPr lang="en-US" sz="5400" b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sz="5400" b="1" dirty="0">
              <a:solidFill>
                <a:srgbClr val="9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795720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3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3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3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3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3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6" grpId="0" animBg="1"/>
      <p:bldP spid="13338" grpId="0" animBg="1"/>
      <p:bldP spid="13339" grpId="0" animBg="1"/>
      <p:bldP spid="13340" grpId="0" animBg="1"/>
      <p:bldP spid="13341" grpId="0" animBg="1"/>
      <p:bldP spid="13342" grpId="0" animBg="1"/>
      <p:bldP spid="13343" grpId="0" animBg="1"/>
      <p:bldP spid="13344" grpId="0" animBg="1"/>
      <p:bldP spid="13345" grpId="0" animBg="1"/>
      <p:bldP spid="2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7251816" y="3160715"/>
            <a:ext cx="219800" cy="695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8805" tIns="54402" rIns="108805" bIns="5440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sz="3804"/>
          </a:p>
        </p:txBody>
      </p:sp>
      <p:sp>
        <p:nvSpPr>
          <p:cNvPr id="25603" name="Line 5"/>
          <p:cNvSpPr>
            <a:spLocks noChangeShapeType="1"/>
          </p:cNvSpPr>
          <p:nvPr/>
        </p:nvSpPr>
        <p:spPr bwMode="auto">
          <a:xfrm>
            <a:off x="1355553" y="4292601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8805" tIns="54402" rIns="108805" bIns="54402"/>
          <a:lstStyle/>
          <a:p>
            <a:endParaRPr lang="ru-RU" sz="3804"/>
          </a:p>
        </p:txBody>
      </p:sp>
      <p:sp>
        <p:nvSpPr>
          <p:cNvPr id="25604" name="Text Box 12"/>
          <p:cNvSpPr txBox="1">
            <a:spLocks noChangeArrowheads="1"/>
          </p:cNvSpPr>
          <p:nvPr/>
        </p:nvSpPr>
        <p:spPr bwMode="auto">
          <a:xfrm rot="1795944">
            <a:off x="2160927" y="3758430"/>
            <a:ext cx="1055701" cy="695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805" tIns="54402" rIns="108805" bIns="5440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sz="3804"/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>
            <a:off x="843570" y="3657602"/>
            <a:ext cx="6194567" cy="46038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8805" tIns="54402" rIns="108805" bIns="54402"/>
          <a:lstStyle/>
          <a:p>
            <a:endParaRPr lang="ru-RU" sz="3804"/>
          </a:p>
        </p:txBody>
      </p:sp>
      <p:sp>
        <p:nvSpPr>
          <p:cNvPr id="13342" name="Line 30"/>
          <p:cNvSpPr>
            <a:spLocks noChangeShapeType="1"/>
          </p:cNvSpPr>
          <p:nvPr/>
        </p:nvSpPr>
        <p:spPr bwMode="auto">
          <a:xfrm flipV="1">
            <a:off x="818183" y="1335363"/>
            <a:ext cx="4246072" cy="2312711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8805" tIns="54402" rIns="108805" bIns="54402"/>
          <a:lstStyle/>
          <a:p>
            <a:endParaRPr lang="ru-RU" sz="3804"/>
          </a:p>
        </p:txBody>
      </p:sp>
      <p:sp>
        <p:nvSpPr>
          <p:cNvPr id="13343" name="Line 31"/>
          <p:cNvSpPr>
            <a:spLocks noChangeShapeType="1"/>
          </p:cNvSpPr>
          <p:nvPr/>
        </p:nvSpPr>
        <p:spPr bwMode="auto">
          <a:xfrm>
            <a:off x="767408" y="3667124"/>
            <a:ext cx="4296847" cy="2499703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8805" tIns="54402" rIns="108805" bIns="54402"/>
          <a:lstStyle/>
          <a:p>
            <a:endParaRPr lang="ru-RU" sz="3804"/>
          </a:p>
        </p:txBody>
      </p:sp>
      <p:sp>
        <p:nvSpPr>
          <p:cNvPr id="25616" name="Text Box 34"/>
          <p:cNvSpPr txBox="1">
            <a:spLocks noChangeArrowheads="1"/>
          </p:cNvSpPr>
          <p:nvPr/>
        </p:nvSpPr>
        <p:spPr bwMode="auto">
          <a:xfrm>
            <a:off x="6111686" y="5601624"/>
            <a:ext cx="909721" cy="565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805" tIns="54402" rIns="108805" bIns="5440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sz="2959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43570" y="3811326"/>
                <a:ext cx="3675878" cy="1439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6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6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𝒅</m:t>
                        </m:r>
                      </m:e>
                      <m:sub>
                        <m:r>
                          <a:rPr lang="en-US" sz="6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6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𝒏</m:t>
                        </m:r>
                        <m:r>
                          <a:rPr lang="en-US" sz="60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60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𝒏</m:t>
                        </m:r>
                        <m:r>
                          <a:rPr lang="en-US" sz="60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60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en-US" sz="60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60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ru-RU" sz="3804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570" y="3811326"/>
                <a:ext cx="3675878" cy="1439177"/>
              </a:xfrm>
              <a:prstGeom prst="rect">
                <a:avLst/>
              </a:prstGeom>
              <a:blipFill>
                <a:blip r:embed="rId2"/>
                <a:stretch>
                  <a:fillRect b="-131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1055440" y="57835"/>
            <a:ext cx="892206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chemeClr val="tx2"/>
                </a:solidFill>
              </a:rPr>
              <a:t> </a:t>
            </a:r>
            <a:r>
              <a:rPr lang="en-US" sz="3600" b="1" dirty="0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n = </a:t>
            </a:r>
            <a:r>
              <a:rPr lang="en-US" sz="3600" b="1" dirty="0" smtClean="0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8 </a:t>
            </a:r>
            <a:r>
              <a:rPr lang="en-US" sz="3600" b="1" dirty="0" err="1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bo‘lganda</a:t>
            </a:r>
            <a:r>
              <a:rPr lang="en-US" sz="3600" b="1" dirty="0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kopburchak</a:t>
            </a:r>
            <a:r>
              <a:rPr lang="en-US" sz="3600" b="1" dirty="0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yasang</a:t>
            </a:r>
            <a:r>
              <a:rPr lang="en-US" sz="3600" b="1" dirty="0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600" b="1" dirty="0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dioganallar</a:t>
            </a:r>
            <a:r>
              <a:rPr lang="en-US" sz="3600" b="1" dirty="0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sonini</a:t>
            </a:r>
            <a:r>
              <a:rPr lang="en-US" sz="3600" b="1" dirty="0">
                <a:solidFill>
                  <a:srgbClr val="9A0000"/>
                </a:solidFill>
                <a:latin typeface="Arial" pitchFamily="34" charset="0"/>
                <a:cs typeface="Arial" pitchFamily="34" charset="0"/>
              </a:rPr>
              <a:t> toping.</a:t>
            </a:r>
            <a:endParaRPr lang="ru-RU" sz="3600" b="1" i="1" dirty="0">
              <a:solidFill>
                <a:schemeClr val="tx2"/>
              </a:solidFill>
            </a:endParaRPr>
          </a:p>
        </p:txBody>
      </p:sp>
      <p:sp>
        <p:nvSpPr>
          <p:cNvPr id="4" name="Восьмиугольник 3"/>
          <p:cNvSpPr/>
          <p:nvPr/>
        </p:nvSpPr>
        <p:spPr>
          <a:xfrm>
            <a:off x="5533696" y="1725318"/>
            <a:ext cx="4768105" cy="4411154"/>
          </a:xfrm>
          <a:prstGeom prst="octagon">
            <a:avLst>
              <a:gd name="adj" fmla="val 36890"/>
            </a:avLst>
          </a:prstGeom>
          <a:solidFill>
            <a:srgbClr val="00B0F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stCxn id="4" idx="6"/>
          </p:cNvCxnSpPr>
          <p:nvPr/>
        </p:nvCxnSpPr>
        <p:spPr>
          <a:xfrm>
            <a:off x="7160971" y="1725318"/>
            <a:ext cx="3140831" cy="2871874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4" idx="6"/>
            <a:endCxn id="4" idx="3"/>
          </p:cNvCxnSpPr>
          <p:nvPr/>
        </p:nvCxnSpPr>
        <p:spPr>
          <a:xfrm>
            <a:off x="7160971" y="1725318"/>
            <a:ext cx="0" cy="4411154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4" idx="6"/>
            <a:endCxn id="4" idx="2"/>
          </p:cNvCxnSpPr>
          <p:nvPr/>
        </p:nvCxnSpPr>
        <p:spPr>
          <a:xfrm>
            <a:off x="7160971" y="1725318"/>
            <a:ext cx="1513555" cy="4411154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4" idx="6"/>
            <a:endCxn id="4" idx="0"/>
          </p:cNvCxnSpPr>
          <p:nvPr/>
        </p:nvCxnSpPr>
        <p:spPr>
          <a:xfrm>
            <a:off x="7160971" y="1725318"/>
            <a:ext cx="3140830" cy="1627275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>
            <a:stCxn id="4" idx="6"/>
            <a:endCxn id="4" idx="4"/>
          </p:cNvCxnSpPr>
          <p:nvPr/>
        </p:nvCxnSpPr>
        <p:spPr>
          <a:xfrm flipH="1">
            <a:off x="5533696" y="1725318"/>
            <a:ext cx="1627275" cy="2783879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318" name="Прямоугольник 13317"/>
              <p:cNvSpPr/>
              <p:nvPr/>
            </p:nvSpPr>
            <p:spPr>
              <a:xfrm>
                <a:off x="818182" y="2050043"/>
                <a:ext cx="3998082" cy="11698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800" b="1" i="1" smtClean="0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4800" b="1" i="1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𝒅</m:t>
                        </m:r>
                      </m:e>
                      <m:sub>
                        <m:r>
                          <a:rPr lang="en-US" sz="4800" b="1" i="1" smtClean="0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𝟖</m:t>
                        </m:r>
                        <m:r>
                          <a:rPr lang="en-US" sz="4800" b="1" i="1" smtClean="0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4800" dirty="0" smtClean="0">
                    <a:solidFill>
                      <a:srgbClr val="9A000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en-US" sz="4800" b="1" i="1">
                            <a:solidFill>
                              <a:srgbClr val="9A000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4800" b="1" i="1" smtClean="0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en-US" sz="4800" b="1" i="1">
                            <a:solidFill>
                              <a:srgbClr val="9A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4800" b="1" i="1">
                            <a:solidFill>
                              <a:srgbClr val="9A0000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en-US" sz="4800" b="1" i="1">
                            <a:solidFill>
                              <a:srgbClr val="9A0000"/>
                            </a:solidFill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4800" b="1" i="1">
                            <a:solidFill>
                              <a:srgbClr val="9A000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800" dirty="0" smtClean="0">
                    <a:solidFill>
                      <a:srgbClr val="9A0000"/>
                    </a:solidFill>
                  </a:rPr>
                  <a:t> =20</a:t>
                </a:r>
                <a:endParaRPr lang="ru-RU" sz="4800" dirty="0">
                  <a:solidFill>
                    <a:srgbClr val="9A0000"/>
                  </a:solidFill>
                </a:endParaRPr>
              </a:p>
            </p:txBody>
          </p:sp>
        </mc:Choice>
        <mc:Fallback xmlns="">
          <p:sp>
            <p:nvSpPr>
              <p:cNvPr id="13318" name="Прямоугольник 133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182" y="2050043"/>
                <a:ext cx="3998082" cy="1169807"/>
              </a:xfrm>
              <a:prstGeom prst="rect">
                <a:avLst/>
              </a:prstGeom>
              <a:blipFill>
                <a:blip r:embed="rId3"/>
                <a:stretch>
                  <a:fillRect r="-6098" b="-145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0943937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Количество диагоналей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9496" name="Group 40"/>
              <p:cNvGraphicFramePr>
                <a:graphicFrameLocks noGrp="1"/>
              </p:cNvGraphicFramePr>
              <p:nvPr>
                <p:ph type="tbl" idx="1"/>
                <p:extLst>
                  <p:ext uri="{D42A27DB-BD31-4B8C-83A1-F6EECF244321}">
                    <p14:modId xmlns:p14="http://schemas.microsoft.com/office/powerpoint/2010/main" val="1592001639"/>
                  </p:ext>
                </p:extLst>
              </p:nvPr>
            </p:nvGraphicFramePr>
            <p:xfrm>
              <a:off x="2985" y="530119"/>
              <a:ext cx="12186030" cy="6386105"/>
            </p:xfrm>
            <a:graphic>
              <a:graphicData uri="http://schemas.openxmlformats.org/drawingml/2006/table">
                <a:tbl>
                  <a:tblPr/>
                  <a:tblGrid>
                    <a:gridCol w="710112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08490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958399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11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en-US" sz="2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   </a:t>
                          </a:r>
                          <a:r>
                            <a:rPr kumimoji="0" lang="en-US" sz="2800" b="1" i="0" u="none" strike="noStrike" cap="none" normalizeH="0" baseline="0" dirty="0" err="1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Tomonlar</a:t>
                          </a:r>
                          <a:r>
                            <a:rPr kumimoji="0" lang="en-US" sz="2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 </a:t>
                          </a:r>
                          <a:r>
                            <a:rPr kumimoji="0" lang="en-US" sz="2800" b="1" i="0" u="none" strike="noStrike" cap="none" normalizeH="0" baseline="0" dirty="0" err="1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soni</a:t>
                          </a:r>
                          <a:r>
                            <a:rPr kumimoji="0" lang="en-US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(</a:t>
                          </a:r>
                          <a:r>
                            <a:rPr kumimoji="0" lang="en-US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n</a:t>
                          </a:r>
                          <a:r>
                            <a:rPr kumimoji="0" lang="en-US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)</a:t>
                          </a:r>
                          <a:endParaRPr kumimoji="0" lang="ru-RU" sz="42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121860" marR="121860" marT="45719" marB="45719" anchor="ctr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11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en-US" sz="4200" b="1" i="0" u="none" strike="noStrike" cap="none" normalizeH="0" baseline="0" dirty="0" err="1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Dioganallar</a:t>
                          </a:r>
                          <a:r>
                            <a:rPr kumimoji="0" lang="en-US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 </a:t>
                          </a:r>
                          <a:r>
                            <a:rPr kumimoji="0" lang="en-US" sz="4200" b="1" i="0" u="none" strike="noStrike" cap="none" normalizeH="0" baseline="0" dirty="0" err="1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soni</a:t>
                          </a:r>
                          <a:endParaRPr kumimoji="0" lang="en-US" sz="42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latin typeface="Arial" pitchFamily="34" charset="0"/>
                            <a:cs typeface="Arial" pitchFamily="34" charset="0"/>
                          </a:endParaRPr>
                        </a:p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110000"/>
                            <a:buFont typeface="Wingdings" pitchFamily="2" charset="2"/>
                            <a:buNone/>
                            <a:tabLst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kumimoji="0" lang="en-US" sz="42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C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kumimoji="0" lang="en-US" sz="42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C000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𝒏</m:t>
                                    </m:r>
                                    <m:r>
                                      <a:rPr kumimoji="0" lang="en-US" sz="42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C000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kumimoji="0" lang="en-US" sz="42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C000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𝒏</m:t>
                                    </m:r>
                                    <m:r>
                                      <a:rPr kumimoji="0" lang="en-US" sz="42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C000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kumimoji="0" lang="en-US" sz="42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C000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𝟑</m:t>
                                    </m:r>
                                    <m:r>
                                      <a:rPr kumimoji="0" lang="en-US" sz="42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C000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)</m:t>
                                    </m:r>
                                  </m:num>
                                  <m:den>
                                    <m:r>
                                      <a:rPr kumimoji="0" lang="en-US" sz="42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C000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kumimoji="0" lang="ru-RU" sz="42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121860" marR="121860" marT="45719" marB="45719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885945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11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en-US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           </a:t>
                          </a:r>
                          <a:r>
                            <a:rPr kumimoji="0" lang="ru-RU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3</a:t>
                          </a:r>
                          <a:r>
                            <a:rPr kumimoji="0" lang="en-US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                   0</a:t>
                          </a:r>
                          <a:endParaRPr kumimoji="0" lang="ru-RU" sz="42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121860" marR="121860" marT="45719" marB="45719" anchor="ctr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11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ru-RU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0</a:t>
                          </a:r>
                        </a:p>
                      </a:txBody>
                      <a:tcPr marL="121860" marR="121860" marT="45719" marB="45719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885945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11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en-US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           </a:t>
                          </a:r>
                          <a:r>
                            <a:rPr kumimoji="0" lang="ru-RU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4</a:t>
                          </a:r>
                          <a:r>
                            <a:rPr kumimoji="0" lang="en-US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                   1</a:t>
                          </a:r>
                          <a:endParaRPr kumimoji="0" lang="ru-RU" sz="42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121860" marR="121860" marT="45719" marB="45719" anchor="ctr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11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ru-RU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2</a:t>
                          </a:r>
                        </a:p>
                      </a:txBody>
                      <a:tcPr marL="121860" marR="121860" marT="45719" marB="45719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885945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11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en-US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           </a:t>
                          </a:r>
                          <a:r>
                            <a:rPr kumimoji="0" lang="ru-RU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5</a:t>
                          </a:r>
                          <a:r>
                            <a:rPr kumimoji="0" lang="en-US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                   2</a:t>
                          </a:r>
                          <a:endParaRPr kumimoji="0" lang="ru-RU" sz="42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121860" marR="121860" marT="45719" marB="45719" anchor="ctr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11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ru-RU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5</a:t>
                          </a:r>
                        </a:p>
                      </a:txBody>
                      <a:tcPr marL="121860" marR="121860" marT="45719" marB="45719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883926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11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en-US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           </a:t>
                          </a:r>
                          <a:r>
                            <a:rPr kumimoji="0" lang="ru-RU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6</a:t>
                          </a:r>
                          <a:r>
                            <a:rPr kumimoji="0" lang="en-US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                   3</a:t>
                          </a:r>
                          <a:endParaRPr kumimoji="0" lang="ru-RU" sz="42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121860" marR="121860" marT="45719" marB="45719" anchor="ctr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11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ru-RU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9</a:t>
                          </a:r>
                        </a:p>
                      </a:txBody>
                      <a:tcPr marL="121860" marR="121860" marT="45719" marB="45719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885945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11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en-US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           </a:t>
                          </a:r>
                          <a:r>
                            <a:rPr kumimoji="0" lang="ru-RU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7</a:t>
                          </a:r>
                          <a:r>
                            <a:rPr kumimoji="0" lang="en-US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                   4</a:t>
                          </a:r>
                          <a:endParaRPr kumimoji="0" lang="ru-RU" sz="42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121860" marR="121860" marT="45719" marB="45719" anchor="ctr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11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ru-RU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14</a:t>
                          </a:r>
                        </a:p>
                      </a:txBody>
                      <a:tcPr marL="121860" marR="121860" marT="45719" marB="45719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9496" name="Group 40"/>
              <p:cNvGraphicFramePr>
                <a:graphicFrameLocks noGrp="1"/>
              </p:cNvGraphicFramePr>
              <p:nvPr>
                <p:ph type="tbl" idx="1"/>
                <p:extLst>
                  <p:ext uri="{D42A27DB-BD31-4B8C-83A1-F6EECF244321}">
                    <p14:modId xmlns:p14="http://schemas.microsoft.com/office/powerpoint/2010/main" val="1592001639"/>
                  </p:ext>
                </p:extLst>
              </p:nvPr>
            </p:nvGraphicFramePr>
            <p:xfrm>
              <a:off x="2985" y="530119"/>
              <a:ext cx="12186030" cy="6386105"/>
            </p:xfrm>
            <a:graphic>
              <a:graphicData uri="http://schemas.openxmlformats.org/drawingml/2006/table">
                <a:tbl>
                  <a:tblPr/>
                  <a:tblGrid>
                    <a:gridCol w="710112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08490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958399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11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en-US" sz="2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   </a:t>
                          </a:r>
                          <a:r>
                            <a:rPr kumimoji="0" lang="en-US" sz="2800" b="1" i="0" u="none" strike="noStrike" cap="none" normalizeH="0" baseline="0" dirty="0" err="1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Tomonlar</a:t>
                          </a:r>
                          <a:r>
                            <a:rPr kumimoji="0" lang="en-US" sz="2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 </a:t>
                          </a:r>
                          <a:r>
                            <a:rPr kumimoji="0" lang="en-US" sz="2800" b="1" i="0" u="none" strike="noStrike" cap="none" normalizeH="0" baseline="0" dirty="0" err="1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soni</a:t>
                          </a:r>
                          <a:r>
                            <a:rPr kumimoji="0" lang="en-US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(</a:t>
                          </a:r>
                          <a:r>
                            <a:rPr kumimoji="0" lang="en-US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n</a:t>
                          </a:r>
                          <a:r>
                            <a:rPr kumimoji="0" lang="en-US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)</a:t>
                          </a:r>
                          <a:endParaRPr kumimoji="0" lang="ru-RU" sz="42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121860" marR="121860" marT="45719" marB="45719" anchor="ctr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121860" marR="121860" marT="45719" marB="45719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blipFill>
                          <a:blip r:embed="rId2"/>
                          <a:stretch>
                            <a:fillRect l="-139760" t="-6211" r="-599" b="-23602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885945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11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en-US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           </a:t>
                          </a:r>
                          <a:r>
                            <a:rPr kumimoji="0" lang="ru-RU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3</a:t>
                          </a:r>
                          <a:r>
                            <a:rPr kumimoji="0" lang="en-US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                   0</a:t>
                          </a:r>
                          <a:endParaRPr kumimoji="0" lang="ru-RU" sz="42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121860" marR="121860" marT="45719" marB="45719" anchor="ctr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11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ru-RU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0</a:t>
                          </a:r>
                        </a:p>
                      </a:txBody>
                      <a:tcPr marL="121860" marR="121860" marT="45719" marB="45719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885945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11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en-US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           </a:t>
                          </a:r>
                          <a:r>
                            <a:rPr kumimoji="0" lang="ru-RU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4</a:t>
                          </a:r>
                          <a:r>
                            <a:rPr kumimoji="0" lang="en-US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                   1</a:t>
                          </a:r>
                          <a:endParaRPr kumimoji="0" lang="ru-RU" sz="42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121860" marR="121860" marT="45719" marB="45719" anchor="ctr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11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ru-RU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2</a:t>
                          </a:r>
                        </a:p>
                      </a:txBody>
                      <a:tcPr marL="121860" marR="121860" marT="45719" marB="45719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885945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11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en-US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           </a:t>
                          </a:r>
                          <a:r>
                            <a:rPr kumimoji="0" lang="ru-RU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5</a:t>
                          </a:r>
                          <a:r>
                            <a:rPr kumimoji="0" lang="en-US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                   2</a:t>
                          </a:r>
                          <a:endParaRPr kumimoji="0" lang="ru-RU" sz="42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121860" marR="121860" marT="45719" marB="45719" anchor="ctr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11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ru-RU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5</a:t>
                          </a:r>
                        </a:p>
                      </a:txBody>
                      <a:tcPr marL="121860" marR="121860" marT="45719" marB="45719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883926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11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en-US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           </a:t>
                          </a:r>
                          <a:r>
                            <a:rPr kumimoji="0" lang="ru-RU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6</a:t>
                          </a:r>
                          <a:r>
                            <a:rPr kumimoji="0" lang="en-US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                   3</a:t>
                          </a:r>
                          <a:endParaRPr kumimoji="0" lang="ru-RU" sz="42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121860" marR="121860" marT="45719" marB="45719" anchor="ctr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11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ru-RU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9</a:t>
                          </a:r>
                        </a:p>
                      </a:txBody>
                      <a:tcPr marL="121860" marR="121860" marT="45719" marB="45719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885945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11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en-US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           </a:t>
                          </a:r>
                          <a:r>
                            <a:rPr kumimoji="0" lang="ru-RU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7</a:t>
                          </a:r>
                          <a:r>
                            <a:rPr kumimoji="0" lang="en-US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                   4</a:t>
                          </a:r>
                          <a:endParaRPr kumimoji="0" lang="ru-RU" sz="42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121860" marR="121860" marT="45719" marB="45719" anchor="ctr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chemeClr val="hlink"/>
                            </a:buClr>
                            <a:buSzPct val="110000"/>
                            <a:buFont typeface="Wingdings" pitchFamily="2" charset="2"/>
                            <a:buNone/>
                            <a:tabLst/>
                          </a:pPr>
                          <a:r>
                            <a:rPr kumimoji="0" lang="ru-RU" sz="42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rPr>
                            <a:t>14</a:t>
                          </a:r>
                        </a:p>
                      </a:txBody>
                      <a:tcPr marL="121860" marR="121860" marT="45719" marB="45719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3" name="Прямая соединительная линия 2"/>
          <p:cNvCxnSpPr/>
          <p:nvPr/>
        </p:nvCxnSpPr>
        <p:spPr>
          <a:xfrm>
            <a:off x="3575720" y="588343"/>
            <a:ext cx="0" cy="632788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751325" y="547410"/>
                <a:ext cx="2940228" cy="20005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uchidan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28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chiquvchi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28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ioganallar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soni</a:t>
                </a:r>
                <a:endParaRPr lang="en-US" sz="28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b="1" i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4000" b="1" dirty="0" smtClean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>
                        <a:solidFill>
                          <a:srgbClr val="C00000"/>
                        </a:solidFill>
                        <a:latin typeface="Cambria Math"/>
                      </a:rPr>
                      <m:t>𝒏</m:t>
                    </m:r>
                    <m:r>
                      <a:rPr lang="en-US" sz="4000" b="1" i="1">
                        <a:solidFill>
                          <a:srgbClr val="C00000"/>
                        </a:solidFill>
                        <a:latin typeface="Cambria Math"/>
                      </a:rPr>
                      <m:t>−</m:t>
                    </m:r>
                    <m:r>
                      <a:rPr lang="en-US" sz="4000" b="1" i="1">
                        <a:solidFill>
                          <a:srgbClr val="C00000"/>
                        </a:solidFill>
                        <a:latin typeface="Cambria Math"/>
                      </a:rPr>
                      <m:t>𝟑</m:t>
                    </m:r>
                  </m:oMath>
                </a14:m>
                <a:endParaRPr lang="ru-RU" sz="4000" b="1" i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1325" y="547410"/>
                <a:ext cx="2940228" cy="2000548"/>
              </a:xfrm>
              <a:prstGeom prst="rect">
                <a:avLst/>
              </a:prstGeom>
              <a:blipFill>
                <a:blip r:embed="rId3"/>
                <a:stretch>
                  <a:fillRect l="-4141" t="-3354" r="-28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4228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Line 5"/>
          <p:cNvSpPr>
            <a:spLocks noChangeShapeType="1"/>
          </p:cNvSpPr>
          <p:nvPr/>
        </p:nvSpPr>
        <p:spPr bwMode="auto">
          <a:xfrm>
            <a:off x="1355553" y="4292601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8805" tIns="54402" rIns="108805" bIns="54402"/>
          <a:lstStyle/>
          <a:p>
            <a:endParaRPr lang="ru-RU" sz="3804"/>
          </a:p>
        </p:txBody>
      </p:sp>
      <p:sp>
        <p:nvSpPr>
          <p:cNvPr id="25604" name="Text Box 12"/>
          <p:cNvSpPr txBox="1">
            <a:spLocks noChangeArrowheads="1"/>
          </p:cNvSpPr>
          <p:nvPr/>
        </p:nvSpPr>
        <p:spPr bwMode="auto">
          <a:xfrm rot="1795944">
            <a:off x="2160927" y="3758430"/>
            <a:ext cx="1055701" cy="695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805" tIns="54402" rIns="108805" bIns="5440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sz="3804"/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>
            <a:off x="843570" y="3657602"/>
            <a:ext cx="6194567" cy="46038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8805" tIns="54402" rIns="108805" bIns="54402"/>
          <a:lstStyle/>
          <a:p>
            <a:endParaRPr lang="ru-RU" sz="3804"/>
          </a:p>
        </p:txBody>
      </p:sp>
      <p:sp>
        <p:nvSpPr>
          <p:cNvPr id="13342" name="Line 30"/>
          <p:cNvSpPr>
            <a:spLocks noChangeShapeType="1"/>
          </p:cNvSpPr>
          <p:nvPr/>
        </p:nvSpPr>
        <p:spPr bwMode="auto">
          <a:xfrm flipV="1">
            <a:off x="818183" y="1335363"/>
            <a:ext cx="4246072" cy="2312711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8805" tIns="54402" rIns="108805" bIns="54402"/>
          <a:lstStyle/>
          <a:p>
            <a:endParaRPr lang="ru-RU" sz="3804"/>
          </a:p>
        </p:txBody>
      </p:sp>
      <p:sp>
        <p:nvSpPr>
          <p:cNvPr id="13343" name="Line 31"/>
          <p:cNvSpPr>
            <a:spLocks noChangeShapeType="1"/>
          </p:cNvSpPr>
          <p:nvPr/>
        </p:nvSpPr>
        <p:spPr bwMode="auto">
          <a:xfrm>
            <a:off x="767408" y="3667124"/>
            <a:ext cx="4296847" cy="2499703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8805" tIns="54402" rIns="108805" bIns="54402"/>
          <a:lstStyle/>
          <a:p>
            <a:endParaRPr lang="ru-RU" sz="3804"/>
          </a:p>
        </p:txBody>
      </p:sp>
      <p:sp>
        <p:nvSpPr>
          <p:cNvPr id="3" name="Прямоугольник 2"/>
          <p:cNvSpPr/>
          <p:nvPr/>
        </p:nvSpPr>
        <p:spPr>
          <a:xfrm>
            <a:off x="1140557" y="255052"/>
            <a:ext cx="892206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solidFill>
                  <a:srgbClr val="0070C0"/>
                </a:solidFill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Ko‘pburchakning</a:t>
            </a:r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1) 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27 ta</a:t>
            </a:r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; 2) 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25 ta </a:t>
            </a:r>
            <a:r>
              <a:rPr lang="en-US" sz="4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dioganali</a:t>
            </a:r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bo‘lishi</a:t>
            </a:r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mumkinmi</a:t>
            </a:r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 </a:t>
            </a:r>
            <a:endParaRPr lang="ru-RU" sz="4000" b="1" i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318" name="Прямоугольник 13317"/>
              <p:cNvSpPr/>
              <p:nvPr/>
            </p:nvSpPr>
            <p:spPr>
              <a:xfrm>
                <a:off x="6142756" y="3051200"/>
                <a:ext cx="4219360" cy="25240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b="1" dirty="0" smtClean="0">
                    <a:solidFill>
                      <a:srgbClr val="002060"/>
                    </a:solidFill>
                  </a:rPr>
                  <a:t>25 </a:t>
                </a:r>
                <a:r>
                  <a:rPr lang="en-US" sz="4400" dirty="0" smtClean="0">
                    <a:solidFill>
                      <a:srgbClr val="00206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en-US" sz="4800" dirty="0" smtClean="0">
                  <a:solidFill>
                    <a:srgbClr val="002060"/>
                  </a:solidFill>
                </a:endParaRPr>
              </a:p>
              <a:p>
                <a:r>
                  <a:rPr lang="en-US" sz="4400" dirty="0" smtClean="0">
                    <a:solidFill>
                      <a:srgbClr val="002060"/>
                    </a:solidFill>
                  </a:rPr>
                  <a:t>50 = </a:t>
                </a:r>
                <a:r>
                  <a:rPr lang="en-US" sz="4400" b="1" dirty="0" smtClean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∙(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/>
                      </a:rPr>
                      <m:t>−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/>
                      </a:rPr>
                      <m:t>𝟑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en-US" sz="4400" dirty="0" smtClean="0">
                  <a:solidFill>
                    <a:srgbClr val="002060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∙(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/>
                      </a:rPr>
                      <m:t>−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/>
                      </a:rPr>
                      <m:t>𝟑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sz="4400" dirty="0" smtClean="0">
                    <a:solidFill>
                      <a:srgbClr val="002060"/>
                    </a:solidFill>
                  </a:rPr>
                  <a:t>=</a:t>
                </a:r>
                <a:r>
                  <a:rPr lang="en-US" sz="4400" b="1" dirty="0">
                    <a:solidFill>
                      <a:srgbClr val="002060"/>
                    </a:solidFill>
                  </a:rPr>
                  <a:t> </a:t>
                </a:r>
                <a:r>
                  <a:rPr lang="en-US" sz="4400" b="1" dirty="0" smtClean="0">
                    <a:solidFill>
                      <a:srgbClr val="002060"/>
                    </a:solidFill>
                  </a:rPr>
                  <a:t>10∙5</a:t>
                </a:r>
                <a:endParaRPr lang="ru-RU" sz="4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3318" name="Прямоугольник 133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2756" y="3051200"/>
                <a:ext cx="4219360" cy="2524024"/>
              </a:xfrm>
              <a:prstGeom prst="rect">
                <a:avLst/>
              </a:prstGeom>
              <a:blipFill>
                <a:blip r:embed="rId2"/>
                <a:stretch>
                  <a:fillRect l="-5925" r="-5202" b="-72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77239" y="3096084"/>
                <a:ext cx="4423075" cy="24342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400" b="1" dirty="0" smtClean="0">
                    <a:solidFill>
                      <a:srgbClr val="002060"/>
                    </a:solidFill>
                  </a:rPr>
                  <a:t>27</a:t>
                </a:r>
                <a:r>
                  <a:rPr lang="en-US" sz="4400" dirty="0" smtClean="0">
                    <a:solidFill>
                      <a:srgbClr val="002060"/>
                    </a:solidFill>
                  </a:rPr>
                  <a:t> </a:t>
                </a:r>
                <a:r>
                  <a:rPr lang="en-US" sz="4400" dirty="0">
                    <a:solidFill>
                      <a:srgbClr val="00206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∙(</m:t>
                        </m:r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en-US" sz="4400" dirty="0">
                  <a:solidFill>
                    <a:srgbClr val="002060"/>
                  </a:solidFill>
                </a:endParaRPr>
              </a:p>
              <a:p>
                <a:r>
                  <a:rPr lang="en-US" sz="4400" dirty="0" smtClean="0">
                    <a:solidFill>
                      <a:srgbClr val="002060"/>
                    </a:solidFill>
                  </a:rPr>
                  <a:t>54 </a:t>
                </a:r>
                <a:r>
                  <a:rPr lang="en-US" sz="4400" dirty="0">
                    <a:solidFill>
                      <a:srgbClr val="002060"/>
                    </a:solidFill>
                  </a:rPr>
                  <a:t>= </a:t>
                </a:r>
                <a:r>
                  <a:rPr lang="en-US" sz="4400" b="1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∙(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/>
                      </a:rPr>
                      <m:t>−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/>
                      </a:rPr>
                      <m:t>𝟑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en-US" sz="4400" dirty="0">
                  <a:solidFill>
                    <a:srgbClr val="002060"/>
                  </a:solidFill>
                </a:endParaRPr>
              </a:p>
              <a:p>
                <a:r>
                  <a:rPr lang="en-US" sz="4400" b="1" dirty="0" smtClean="0">
                    <a:solidFill>
                      <a:srgbClr val="002060"/>
                    </a:solidFill>
                  </a:rPr>
                  <a:t>9 ∙ </a:t>
                </a:r>
                <a:r>
                  <a:rPr lang="en-US" sz="4400" b="1" dirty="0">
                    <a:solidFill>
                      <a:srgbClr val="002060"/>
                    </a:solidFill>
                  </a:rPr>
                  <a:t>6</a:t>
                </a:r>
                <a:r>
                  <a:rPr lang="en-US" sz="4400" dirty="0" smtClean="0">
                    <a:solidFill>
                      <a:srgbClr val="002060"/>
                    </a:solidFill>
                  </a:rPr>
                  <a:t> </a:t>
                </a:r>
                <a:r>
                  <a:rPr lang="en-US" sz="4400" b="1" dirty="0" smtClean="0">
                    <a:solidFill>
                      <a:srgbClr val="002060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∙(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/>
                      </a:rPr>
                      <m:t>−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/>
                      </a:rPr>
                      <m:t>𝟑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ru-RU" sz="4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239" y="3096084"/>
                <a:ext cx="4423075" cy="2434256"/>
              </a:xfrm>
              <a:prstGeom prst="rect">
                <a:avLst/>
              </a:prstGeom>
              <a:blipFill>
                <a:blip r:embed="rId3"/>
                <a:stretch>
                  <a:fillRect l="-5510" b="-112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794426" y="1759827"/>
                <a:ext cx="2512676" cy="9902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𝒅</m:t>
                        </m:r>
                      </m:e>
                      <m:sub>
                        <m:r>
                          <a:rPr lang="en-US" sz="4000" b="1" i="1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4000" b="1" dirty="0">
                    <a:solidFill>
                      <a:srgbClr val="9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9A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9A0000"/>
                            </a:solidFill>
                            <a:latin typeface="Cambria Math"/>
                          </a:rPr>
                          <m:t>𝒏</m:t>
                        </m:r>
                        <m:r>
                          <a:rPr lang="en-US" sz="4000" b="1" i="1">
                            <a:solidFill>
                              <a:srgbClr val="9A000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4000" b="1" i="1">
                            <a:solidFill>
                              <a:srgbClr val="9A0000"/>
                            </a:solidFill>
                            <a:latin typeface="Cambria Math"/>
                          </a:rPr>
                          <m:t>𝒏</m:t>
                        </m:r>
                        <m:r>
                          <a:rPr lang="en-US" sz="4000" b="1" i="1">
                            <a:solidFill>
                              <a:srgbClr val="9A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4000" b="1" i="1">
                            <a:solidFill>
                              <a:srgbClr val="9A0000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en-US" sz="4000" b="1" i="1">
                            <a:solidFill>
                              <a:srgbClr val="9A0000"/>
                            </a:solidFill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9A000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4426" y="1759827"/>
                <a:ext cx="2512676" cy="990271"/>
              </a:xfrm>
              <a:prstGeom prst="rect">
                <a:avLst/>
              </a:prstGeom>
              <a:blipFill>
                <a:blip r:embed="rId4"/>
                <a:stretch>
                  <a:fillRect b="-117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7128605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3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6" grpId="0" animBg="1"/>
      <p:bldP spid="13342" grpId="0" animBg="1"/>
      <p:bldP spid="1334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13"/>
          <p:cNvGrpSpPr>
            <a:grpSpLocks/>
          </p:cNvGrpSpPr>
          <p:nvPr/>
        </p:nvGrpSpPr>
        <p:grpSpPr bwMode="auto">
          <a:xfrm>
            <a:off x="396011" y="369490"/>
            <a:ext cx="4910655" cy="4458535"/>
            <a:chOff x="1440" y="1104"/>
            <a:chExt cx="2700" cy="2880"/>
          </a:xfrm>
        </p:grpSpPr>
        <p:sp>
          <p:nvSpPr>
            <p:cNvPr id="19462" name="AutoShape 2" descr="Дуб"/>
            <p:cNvSpPr>
              <a:spLocks noChangeArrowheads="1"/>
            </p:cNvSpPr>
            <p:nvPr/>
          </p:nvSpPr>
          <p:spPr bwMode="auto">
            <a:xfrm>
              <a:off x="2295" y="1104"/>
              <a:ext cx="1003" cy="960"/>
            </a:xfrm>
            <a:prstGeom prst="hexagon">
              <a:avLst>
                <a:gd name="adj" fmla="val 28750"/>
                <a:gd name="vf" fmla="val 115470"/>
              </a:avLst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sz="3804"/>
            </a:p>
          </p:txBody>
        </p:sp>
        <p:sp>
          <p:nvSpPr>
            <p:cNvPr id="19463" name="AutoShape 3" descr="Почтовая бумага"/>
            <p:cNvSpPr>
              <a:spLocks noChangeArrowheads="1"/>
            </p:cNvSpPr>
            <p:nvPr/>
          </p:nvSpPr>
          <p:spPr bwMode="auto">
            <a:xfrm>
              <a:off x="2295" y="3024"/>
              <a:ext cx="1003" cy="960"/>
            </a:xfrm>
            <a:prstGeom prst="hexagon">
              <a:avLst>
                <a:gd name="adj" fmla="val 28750"/>
                <a:gd name="vf" fmla="val 115470"/>
              </a:avLst>
            </a:prstGeom>
            <a:blipFill dpi="0" rotWithShape="0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sz="3804"/>
            </a:p>
          </p:txBody>
        </p:sp>
        <p:sp>
          <p:nvSpPr>
            <p:cNvPr id="19464" name="AutoShape 4" descr="Орех"/>
            <p:cNvSpPr>
              <a:spLocks noChangeArrowheads="1"/>
            </p:cNvSpPr>
            <p:nvPr/>
          </p:nvSpPr>
          <p:spPr bwMode="auto">
            <a:xfrm>
              <a:off x="1440" y="1584"/>
              <a:ext cx="1104" cy="960"/>
            </a:xfrm>
            <a:prstGeom prst="hexagon">
              <a:avLst>
                <a:gd name="adj" fmla="val 28750"/>
                <a:gd name="vf" fmla="val 115470"/>
              </a:avLst>
            </a:prstGeom>
            <a:blipFill dpi="0" rotWithShape="0">
              <a:blip r:embed="rId4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sz="3804"/>
            </a:p>
          </p:txBody>
        </p:sp>
        <p:sp>
          <p:nvSpPr>
            <p:cNvPr id="19465" name="AutoShape 5" descr="Штриховой диагональный 1"/>
            <p:cNvSpPr>
              <a:spLocks noChangeArrowheads="1"/>
            </p:cNvSpPr>
            <p:nvPr/>
          </p:nvSpPr>
          <p:spPr bwMode="auto">
            <a:xfrm>
              <a:off x="1440" y="2544"/>
              <a:ext cx="1104" cy="960"/>
            </a:xfrm>
            <a:prstGeom prst="hexagon">
              <a:avLst>
                <a:gd name="adj" fmla="val 28750"/>
                <a:gd name="vf" fmla="val 115470"/>
              </a:avLst>
            </a:prstGeom>
            <a:pattFill prst="dashDnDiag">
              <a:fgClr>
                <a:schemeClr val="accent1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sz="3804"/>
            </a:p>
          </p:txBody>
        </p:sp>
        <p:sp>
          <p:nvSpPr>
            <p:cNvPr id="19466" name="AutoShape 6" descr="Пробка"/>
            <p:cNvSpPr>
              <a:spLocks noChangeArrowheads="1"/>
            </p:cNvSpPr>
            <p:nvPr/>
          </p:nvSpPr>
          <p:spPr bwMode="auto">
            <a:xfrm>
              <a:off x="2298" y="2064"/>
              <a:ext cx="1104" cy="960"/>
            </a:xfrm>
            <a:prstGeom prst="hexagon">
              <a:avLst>
                <a:gd name="adj" fmla="val 28750"/>
                <a:gd name="vf" fmla="val 115470"/>
              </a:avLst>
            </a:prstGeom>
            <a:blipFill dpi="0" rotWithShape="0">
              <a:blip r:embed="rId5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sz="3804"/>
            </a:p>
          </p:txBody>
        </p:sp>
        <p:sp>
          <p:nvSpPr>
            <p:cNvPr id="19467" name="AutoShape 7" descr="Пробка"/>
            <p:cNvSpPr>
              <a:spLocks noChangeArrowheads="1"/>
            </p:cNvSpPr>
            <p:nvPr/>
          </p:nvSpPr>
          <p:spPr bwMode="auto">
            <a:xfrm>
              <a:off x="3041" y="2544"/>
              <a:ext cx="1094" cy="960"/>
            </a:xfrm>
            <a:prstGeom prst="hexagon">
              <a:avLst>
                <a:gd name="adj" fmla="val 30000"/>
                <a:gd name="vf" fmla="val 115470"/>
              </a:avLst>
            </a:prstGeom>
            <a:blipFill dpi="0" rotWithShape="0">
              <a:blip r:embed="rId5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sz="3804"/>
            </a:p>
          </p:txBody>
        </p:sp>
        <p:sp>
          <p:nvSpPr>
            <p:cNvPr id="19468" name="AutoShape 8" descr="Бумажный пакет"/>
            <p:cNvSpPr>
              <a:spLocks noChangeArrowheads="1"/>
            </p:cNvSpPr>
            <p:nvPr/>
          </p:nvSpPr>
          <p:spPr bwMode="auto">
            <a:xfrm>
              <a:off x="3041" y="1557"/>
              <a:ext cx="1099" cy="1010"/>
            </a:xfrm>
            <a:prstGeom prst="hexagon">
              <a:avLst>
                <a:gd name="adj" fmla="val 28750"/>
                <a:gd name="vf" fmla="val 115470"/>
              </a:avLst>
            </a:prstGeom>
            <a:blipFill dpi="0" rotWithShape="0">
              <a:blip r:embed="rId6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sz="3804"/>
            </a:p>
          </p:txBody>
        </p:sp>
      </p:grpSp>
      <p:sp>
        <p:nvSpPr>
          <p:cNvPr id="19461" name="Text Box 14"/>
          <p:cNvSpPr txBox="1">
            <a:spLocks noChangeArrowheads="1"/>
          </p:cNvSpPr>
          <p:nvPr/>
        </p:nvSpPr>
        <p:spPr bwMode="auto">
          <a:xfrm>
            <a:off x="6195357" y="369490"/>
            <a:ext cx="5996643" cy="50623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805" tIns="54402" rIns="108805" bIns="54402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nuqta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atrofida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oltita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muntazam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uchburchak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(360</a:t>
            </a:r>
            <a:r>
              <a:rPr lang="ru-RU" sz="3600" b="1" baseline="30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60</a:t>
            </a:r>
            <a:r>
              <a:rPr lang="ru-RU" sz="3600" b="1" baseline="30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= 6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pPr eaLnBrk="1" hangingPunct="1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yoki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to‘rtta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kvadrat</a:t>
            </a:r>
            <a:endParaRPr lang="en-US" sz="3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(360</a:t>
            </a:r>
            <a:r>
              <a:rPr lang="ru-RU" sz="3600" b="1" baseline="30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90</a:t>
            </a:r>
            <a:r>
              <a:rPr lang="ru-RU" sz="3600" b="1" baseline="30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= 4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pPr eaLnBrk="1" hangingPunct="1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yoki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uchta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muntazam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oltiburchak</a:t>
            </a:r>
            <a:endParaRPr lang="en-US" sz="3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360</a:t>
            </a:r>
            <a:r>
              <a:rPr lang="ru-RU" sz="3600" b="1" baseline="30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120</a:t>
            </a:r>
            <a:r>
              <a:rPr lang="ru-RU" sz="3600" b="1" baseline="30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=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3)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joylashadi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ru-RU" sz="3382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11424" y="5173697"/>
            <a:ext cx="1288391" cy="1127342"/>
          </a:xfrm>
          <a:prstGeom prst="rect">
            <a:avLst/>
          </a:prstGeom>
          <a:solidFill>
            <a:srgbClr val="FFFF0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804"/>
          </a:p>
        </p:txBody>
      </p:sp>
      <p:cxnSp>
        <p:nvCxnSpPr>
          <p:cNvPr id="4" name="Прямая соединительная линия 3"/>
          <p:cNvCxnSpPr>
            <a:stCxn id="2" idx="0"/>
            <a:endCxn id="2" idx="2"/>
          </p:cNvCxnSpPr>
          <p:nvPr/>
        </p:nvCxnSpPr>
        <p:spPr>
          <a:xfrm>
            <a:off x="1555620" y="5173697"/>
            <a:ext cx="0" cy="112734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>
            <a:stCxn id="2" idx="1"/>
            <a:endCxn id="2" idx="3"/>
          </p:cNvCxnSpPr>
          <p:nvPr/>
        </p:nvCxnSpPr>
        <p:spPr>
          <a:xfrm>
            <a:off x="911424" y="5737368"/>
            <a:ext cx="1288391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Овал 6"/>
          <p:cNvSpPr/>
          <p:nvPr/>
        </p:nvSpPr>
        <p:spPr>
          <a:xfrm>
            <a:off x="1766628" y="2546472"/>
            <a:ext cx="1390791" cy="144944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804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250" y="5361587"/>
            <a:ext cx="719758" cy="75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Равнобедренный треугольник 2"/>
          <p:cNvSpPr/>
          <p:nvPr/>
        </p:nvSpPr>
        <p:spPr>
          <a:xfrm rot="11209718">
            <a:off x="3556647" y="5573119"/>
            <a:ext cx="1152128" cy="959140"/>
          </a:xfrm>
          <a:prstGeom prst="triangle">
            <a:avLst>
              <a:gd name="adj" fmla="val 37751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Равнобедренный треугольник 24"/>
          <p:cNvSpPr/>
          <p:nvPr/>
        </p:nvSpPr>
        <p:spPr>
          <a:xfrm rot="10800000">
            <a:off x="4775080" y="5631220"/>
            <a:ext cx="1152128" cy="910288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Равнобедренный треугольник 25"/>
          <p:cNvSpPr/>
          <p:nvPr/>
        </p:nvSpPr>
        <p:spPr>
          <a:xfrm rot="18126709">
            <a:off x="4115388" y="4485106"/>
            <a:ext cx="1171653" cy="955988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Равнобедренный треугольник 26"/>
          <p:cNvSpPr/>
          <p:nvPr/>
        </p:nvSpPr>
        <p:spPr>
          <a:xfrm>
            <a:off x="4792340" y="4720932"/>
            <a:ext cx="1152128" cy="9102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4188596" y="5637969"/>
            <a:ext cx="1152128" cy="9102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Равнобедренный треугольник 28"/>
          <p:cNvSpPr/>
          <p:nvPr/>
        </p:nvSpPr>
        <p:spPr>
          <a:xfrm rot="372490">
            <a:off x="3658373" y="4686160"/>
            <a:ext cx="1152128" cy="9102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4352349" y="5231898"/>
            <a:ext cx="914400" cy="9144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174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"/>
          <p:cNvSpPr txBox="1">
            <a:spLocks noChangeArrowheads="1"/>
          </p:cNvSpPr>
          <p:nvPr/>
        </p:nvSpPr>
        <p:spPr bwMode="auto">
          <a:xfrm>
            <a:off x="150762" y="332656"/>
            <a:ext cx="8711521" cy="61367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805" tIns="54402" rIns="108805" bIns="54402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Asalarilar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uyalarni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qurishda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tejamli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ichidagi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maydonchalardan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ko‘pburchaklardan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foydaladilar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ru-RU" sz="3382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en-US" sz="3382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 </a:t>
            </a:r>
            <a:r>
              <a:rPr lang="en-US" sz="3382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382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82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</a:t>
            </a:r>
            <a:r>
              <a:rPr lang="ru-RU" sz="3382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en-US" sz="3382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82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ertagida</a:t>
            </a:r>
            <a:r>
              <a:rPr lang="en-US" sz="3382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82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r>
              <a:rPr lang="en-US" sz="3382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82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fikrlarga</a:t>
            </a:r>
            <a:r>
              <a:rPr lang="en-US" sz="3382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82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e’tibor</a:t>
            </a:r>
            <a:r>
              <a:rPr lang="en-US" sz="3382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82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3382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eaLnBrk="1" hangingPunct="1"/>
            <a:r>
              <a:rPr lang="en-US" sz="3600" b="1" i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600" i="1" dirty="0" err="1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sz="3600" i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uyam</a:t>
            </a:r>
            <a:r>
              <a:rPr lang="en-US" sz="3600" i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600" i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qat’iy</a:t>
            </a:r>
            <a:r>
              <a:rPr lang="en-US" sz="3600" i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me‘morchilik</a:t>
            </a:r>
            <a:r>
              <a:rPr lang="en-US" sz="3600" i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qonunlari</a:t>
            </a:r>
            <a:r>
              <a:rPr lang="en-US" sz="3600" i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3600" i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qurildan</a:t>
            </a:r>
            <a:r>
              <a:rPr lang="en-US" sz="3600" i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i="1" dirty="0" err="1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Evklidning</a:t>
            </a:r>
            <a:r>
              <a:rPr lang="en-US" sz="3600" i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3600" i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sz="3600" i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asalim</a:t>
            </a:r>
            <a:r>
              <a:rPr lang="en-US" sz="3600" i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geometriyasini</a:t>
            </a:r>
            <a:r>
              <a:rPr lang="en-US" sz="3600" i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o‘rganishi</a:t>
            </a:r>
            <a:r>
              <a:rPr lang="en-US" sz="3600" i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600" i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600" i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”.</a:t>
            </a:r>
            <a:endParaRPr lang="ru-RU" sz="6000" i="1" dirty="0">
              <a:solidFill>
                <a:srgbClr val="9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0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851322"/>
              </p:ext>
            </p:extLst>
          </p:nvPr>
        </p:nvGraphicFramePr>
        <p:xfrm>
          <a:off x="8862283" y="3246607"/>
          <a:ext cx="2520280" cy="2088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Точечный рисунок" r:id="rId4" imgW="1047600" imgH="942840" progId="Paint.Picture">
                  <p:embed/>
                </p:oleObj>
              </mc:Choice>
              <mc:Fallback>
                <p:oleObj name="Точечный рисунок" r:id="rId4" imgW="1047600" imgH="942840" progId="Paint.Picture">
                  <p:embed/>
                  <p:pic>
                    <p:nvPicPr>
                      <p:cNvPr id="307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2283" y="3246607"/>
                        <a:ext cx="2520280" cy="2088232"/>
                      </a:xfrm>
                      <a:prstGeom prst="rect">
                        <a:avLst/>
                      </a:prstGeom>
                      <a:solidFill>
                        <a:srgbClr val="FFC000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72264" y="332656"/>
            <a:ext cx="3033491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03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2212</TotalTime>
  <Words>444</Words>
  <Application>Microsoft Office PowerPoint</Application>
  <PresentationFormat>Широкоэкранный</PresentationFormat>
  <Paragraphs>89</Paragraphs>
  <Slides>14</Slides>
  <Notes>4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Tahoma</vt:lpstr>
      <vt:lpstr>Times New Roman</vt:lpstr>
      <vt:lpstr>Wingdings</vt:lpstr>
      <vt:lpstr>Тема Office</vt:lpstr>
      <vt:lpstr>Точечный рисунок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Количество диагоналей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Пользователь</cp:lastModifiedBy>
  <cp:revision>268</cp:revision>
  <dcterms:created xsi:type="dcterms:W3CDTF">2020-06-19T20:52:49Z</dcterms:created>
  <dcterms:modified xsi:type="dcterms:W3CDTF">2020-09-29T19:37:59Z</dcterms:modified>
</cp:coreProperties>
</file>