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13"/>
  </p:notesMasterIdLst>
  <p:sldIdLst>
    <p:sldId id="328" r:id="rId2"/>
    <p:sldId id="347" r:id="rId3"/>
    <p:sldId id="343" r:id="rId4"/>
    <p:sldId id="334" r:id="rId5"/>
    <p:sldId id="336" r:id="rId6"/>
    <p:sldId id="341" r:id="rId7"/>
    <p:sldId id="344" r:id="rId8"/>
    <p:sldId id="345" r:id="rId9"/>
    <p:sldId id="346" r:id="rId10"/>
    <p:sldId id="348" r:id="rId11"/>
    <p:sldId id="333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310" autoAdjust="0"/>
    <p:restoredTop sz="99630" autoAdjust="0"/>
  </p:normalViewPr>
  <p:slideViewPr>
    <p:cSldViewPr>
      <p:cViewPr varScale="1">
        <p:scale>
          <a:sx n="74" d="100"/>
          <a:sy n="74" d="100"/>
        </p:scale>
        <p:origin x="81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1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71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71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72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2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0975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8113" y="766763"/>
            <a:ext cx="6823075" cy="38385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770943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E243CCD6-6D80-41FE-A900-BE249B9C95A8}" type="slidenum">
              <a:rPr lang="ru-RU">
                <a:solidFill>
                  <a:prstClr val="black"/>
                </a:solidFill>
              </a:rPr>
              <a:pPr eaLnBrk="1" hangingPunct="1"/>
              <a:t>6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dirty="0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70240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83843549-0FC0-4C74-A486-ABBEAA1406B7}" type="slidenum">
              <a:rPr lang="ru-RU">
                <a:solidFill>
                  <a:prstClr val="black"/>
                </a:solidFill>
              </a:rPr>
              <a:pPr eaLnBrk="1" hangingPunct="1"/>
              <a:t>7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dirty="0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46182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4/4/2021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16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4/4/2021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633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4/4/2021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005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625233" y="3183000"/>
            <a:ext cx="4848800" cy="301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57762423"/>
      </p:ext>
    </p:extLst>
  </p:cSld>
  <p:clrMapOvr>
    <a:masterClrMapping/>
  </p:clrMapOvr>
  <p:transition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4/4/2021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7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4/4/2021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909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4/4/2021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912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4/4/2021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515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4/4/2021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15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4/4/2021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67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4/4/2021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039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4/4/2021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2071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4/4/2021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1386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7" Type="http://schemas.openxmlformats.org/officeDocument/2006/relationships/image" Target="NUL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NULL"/><Relationship Id="rId11" Type="http://schemas.openxmlformats.org/officeDocument/2006/relationships/image" Target="NULL"/><Relationship Id="rId10" Type="http://schemas.openxmlformats.org/officeDocument/2006/relationships/image" Target="NULL"/><Relationship Id="rId9" Type="http://schemas.openxmlformats.org/officeDocument/2006/relationships/image" Target="NUL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3"/>
          <p:cNvSpPr txBox="1">
            <a:spLocks/>
          </p:cNvSpPr>
          <p:nvPr/>
        </p:nvSpPr>
        <p:spPr>
          <a:xfrm>
            <a:off x="2543948" y="97037"/>
            <a:ext cx="6520680" cy="1106379"/>
          </a:xfrm>
          <a:prstGeom prst="rect">
            <a:avLst/>
          </a:prstGeom>
        </p:spPr>
        <p:txBody>
          <a:bodyPr spcFirstLastPara="1" vert="horz" wrap="square" lIns="0" tIns="24753" rIns="0" bIns="0" rtlCol="0" anchor="ctr" anchorCtr="0">
            <a:spAutoFit/>
          </a:bodyPr>
          <a:lstStyle>
            <a:lvl1pPr lvl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9pPr>
          </a:lstStyle>
          <a:p>
            <a:pPr marL="21524" algn="ctr">
              <a:lnSpc>
                <a:spcPct val="100000"/>
              </a:lnSpc>
              <a:spcBef>
                <a:spcPts val="193"/>
              </a:spcBef>
            </a:pPr>
            <a:r>
              <a:rPr lang="en-US" sz="6868" dirty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</a:p>
        </p:txBody>
      </p:sp>
      <p:sp>
        <p:nvSpPr>
          <p:cNvPr id="15" name="object 11"/>
          <p:cNvSpPr/>
          <p:nvPr/>
        </p:nvSpPr>
        <p:spPr>
          <a:xfrm>
            <a:off x="9184799" y="2122462"/>
            <a:ext cx="2599858" cy="270032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2392"/>
          </a:p>
        </p:txBody>
      </p:sp>
      <p:sp>
        <p:nvSpPr>
          <p:cNvPr id="16" name="TextBox 15"/>
          <p:cNvSpPr txBox="1"/>
          <p:nvPr/>
        </p:nvSpPr>
        <p:spPr>
          <a:xfrm>
            <a:off x="1619272" y="2245327"/>
            <a:ext cx="7913141" cy="2750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272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6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6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6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asalalar</a:t>
            </a:r>
            <a:r>
              <a:rPr lang="en-US" sz="6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ru-RU" sz="54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lang="en-US" sz="5272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688661" y="356152"/>
            <a:ext cx="1592134" cy="811406"/>
          </a:xfrm>
          <a:prstGeom prst="rect">
            <a:avLst/>
          </a:prstGeom>
          <a:solidFill>
            <a:srgbClr val="00B050"/>
          </a:solidFill>
          <a:ln>
            <a:solidFill>
              <a:srgbClr val="C00000"/>
            </a:solidFill>
          </a:ln>
        </p:spPr>
        <p:txBody>
          <a:bodyPr wrap="none">
            <a:spAutoFit/>
          </a:bodyPr>
          <a:lstStyle/>
          <a:p>
            <a:r>
              <a:rPr lang="en-US" sz="4687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3515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3515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ru-RU" sz="3515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94642" y="4216036"/>
            <a:ext cx="843725" cy="147651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38"/>
          </a:p>
        </p:txBody>
      </p:sp>
      <p:sp>
        <p:nvSpPr>
          <p:cNvPr id="10" name="Прямоугольник 9"/>
          <p:cNvSpPr/>
          <p:nvPr/>
        </p:nvSpPr>
        <p:spPr>
          <a:xfrm>
            <a:off x="494642" y="2245327"/>
            <a:ext cx="843725" cy="1476518"/>
          </a:xfrm>
          <a:prstGeom prst="rect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38"/>
          </a:p>
        </p:txBody>
      </p:sp>
      <p:sp>
        <p:nvSpPr>
          <p:cNvPr id="11" name="object 2"/>
          <p:cNvSpPr/>
          <p:nvPr/>
        </p:nvSpPr>
        <p:spPr>
          <a:xfrm>
            <a:off x="0" y="0"/>
            <a:ext cx="12192000" cy="174067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2344"/>
          </a:p>
        </p:txBody>
      </p:sp>
      <p:sp>
        <p:nvSpPr>
          <p:cNvPr id="12" name="object 3"/>
          <p:cNvSpPr txBox="1">
            <a:spLocks/>
          </p:cNvSpPr>
          <p:nvPr/>
        </p:nvSpPr>
        <p:spPr>
          <a:xfrm>
            <a:off x="2453343" y="399761"/>
            <a:ext cx="7046183" cy="1035960"/>
          </a:xfrm>
          <a:prstGeom prst="rect">
            <a:avLst/>
          </a:prstGeom>
        </p:spPr>
        <p:txBody>
          <a:bodyPr spcFirstLastPara="1" vert="horz" wrap="square" lIns="0" tIns="19013" rIns="0" bIns="0" rtlCol="0" anchor="ctr" anchorCtr="0">
            <a:spAutoFit/>
          </a:bodyPr>
          <a:lstStyle>
            <a:lvl1pPr lvl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9pPr>
          </a:lstStyle>
          <a:p>
            <a:pPr marL="16534" algn="ctr">
              <a:lnSpc>
                <a:spcPct val="100000"/>
              </a:lnSpc>
              <a:spcBef>
                <a:spcPts val="148"/>
              </a:spcBef>
            </a:pPr>
            <a:r>
              <a:rPr lang="en-US" sz="6445" dirty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</a:p>
        </p:txBody>
      </p:sp>
      <p:grpSp>
        <p:nvGrpSpPr>
          <p:cNvPr id="13" name="object 7"/>
          <p:cNvGrpSpPr/>
          <p:nvPr/>
        </p:nvGrpSpPr>
        <p:grpSpPr>
          <a:xfrm>
            <a:off x="9862946" y="281118"/>
            <a:ext cx="1785686" cy="1190457"/>
            <a:chOff x="4698979" y="198156"/>
            <a:chExt cx="622592" cy="613387"/>
          </a:xfrm>
        </p:grpSpPr>
        <p:sp>
          <p:nvSpPr>
            <p:cNvPr id="14" name="object 9"/>
            <p:cNvSpPr/>
            <p:nvPr/>
          </p:nvSpPr>
          <p:spPr>
            <a:xfrm>
              <a:off x="4698979" y="207658"/>
              <a:ext cx="622592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2344"/>
            </a:p>
          </p:txBody>
        </p:sp>
        <p:sp>
          <p:nvSpPr>
            <p:cNvPr id="17" name="object 10"/>
            <p:cNvSpPr/>
            <p:nvPr/>
          </p:nvSpPr>
          <p:spPr>
            <a:xfrm>
              <a:off x="4698979" y="198156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2344"/>
            </a:p>
          </p:txBody>
        </p:sp>
      </p:grpSp>
      <p:sp>
        <p:nvSpPr>
          <p:cNvPr id="18" name="object 12"/>
          <p:cNvSpPr txBox="1"/>
          <p:nvPr/>
        </p:nvSpPr>
        <p:spPr>
          <a:xfrm>
            <a:off x="9948401" y="529488"/>
            <a:ext cx="1646577" cy="621911"/>
          </a:xfrm>
          <a:prstGeom prst="rect">
            <a:avLst/>
          </a:prstGeom>
        </p:spPr>
        <p:txBody>
          <a:bodyPr vert="horz" wrap="square" lIns="0" tIns="20668" rIns="0" bIns="0" rtlCol="0">
            <a:spAutoFit/>
          </a:bodyPr>
          <a:lstStyle/>
          <a:p>
            <a:pPr>
              <a:spcBef>
                <a:spcPts val="163"/>
              </a:spcBef>
            </a:pPr>
            <a:r>
              <a:rPr lang="en-US" sz="3645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906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8- </a:t>
            </a:r>
            <a:r>
              <a:rPr lang="en-US" sz="2344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sz="364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9980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Параллелограмм 29"/>
          <p:cNvSpPr/>
          <p:nvPr/>
        </p:nvSpPr>
        <p:spPr>
          <a:xfrm>
            <a:off x="8264963" y="1944670"/>
            <a:ext cx="3429024" cy="1479359"/>
          </a:xfrm>
          <a:prstGeom prst="parallelogram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38100">
            <a:solidFill>
              <a:srgbClr val="00206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ru-RU" dirty="0"/>
          </a:p>
        </p:txBody>
      </p:sp>
      <p:sp>
        <p:nvSpPr>
          <p:cNvPr id="33" name="TextBox 32"/>
          <p:cNvSpPr txBox="1"/>
          <p:nvPr/>
        </p:nvSpPr>
        <p:spPr>
          <a:xfrm>
            <a:off x="7853160" y="3315763"/>
            <a:ext cx="7858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A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8256240" y="1556792"/>
            <a:ext cx="10136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B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1070822" y="3284984"/>
            <a:ext cx="7138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D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1661105" y="1547281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C</a:t>
            </a:r>
            <a:endParaRPr lang="ru-RU" sz="3600" dirty="0"/>
          </a:p>
        </p:txBody>
      </p:sp>
      <p:sp>
        <p:nvSpPr>
          <p:cNvPr id="2" name="TextBox 1"/>
          <p:cNvSpPr txBox="1"/>
          <p:nvPr/>
        </p:nvSpPr>
        <p:spPr>
          <a:xfrm>
            <a:off x="3335600" y="5065555"/>
            <a:ext cx="546835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39 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11 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42243" y="1698968"/>
            <a:ext cx="2624436" cy="32932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x+y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= 50</a:t>
            </a:r>
          </a:p>
          <a:p>
            <a:r>
              <a:rPr lang="en-US" sz="4000" i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4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x-y = 28</a:t>
            </a:r>
          </a:p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2x =78</a:t>
            </a:r>
          </a:p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  x = 78:2</a:t>
            </a:r>
          </a:p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  x = 39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97628" y="1587718"/>
            <a:ext cx="45397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36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343926" y="1761827"/>
            <a:ext cx="2377574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39+y=50</a:t>
            </a:r>
          </a:p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y = 50-39</a:t>
            </a:r>
          </a:p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y = 11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Левая фигурная скобка 7"/>
          <p:cNvSpPr/>
          <p:nvPr/>
        </p:nvSpPr>
        <p:spPr>
          <a:xfrm>
            <a:off x="871955" y="2022134"/>
            <a:ext cx="291446" cy="830802"/>
          </a:xfrm>
          <a:prstGeom prst="leftBrace">
            <a:avLst>
              <a:gd name="adj1" fmla="val 49878"/>
              <a:gd name="adj2" fmla="val 48452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10065998" y="1310071"/>
            <a:ext cx="42030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C00000"/>
                </a:solidFill>
              </a:rPr>
              <a:t>x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896200" y="2387757"/>
            <a:ext cx="40267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</a:rPr>
              <a:t>y</a:t>
            </a: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20701" y="141209"/>
            <a:ext cx="1143373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Parallelogrammning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qo‘shni</a:t>
            </a:r>
            <a:r>
              <a:rPr lang="en-US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tomonlarining</a:t>
            </a:r>
            <a:r>
              <a:rPr lang="en-US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yig‘indisi</a:t>
            </a:r>
            <a:endParaRPr lang="en-US" sz="32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50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mm </a:t>
            </a:r>
            <a:r>
              <a:rPr lang="en-US" sz="32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ga</a:t>
            </a:r>
            <a:r>
              <a:rPr lang="en-US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2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ayirmasi</a:t>
            </a:r>
            <a:r>
              <a:rPr lang="en-US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esa</a:t>
            </a:r>
            <a:r>
              <a:rPr lang="en-US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28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mm </a:t>
            </a:r>
            <a:r>
              <a:rPr lang="en-US" sz="32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ga</a:t>
            </a:r>
            <a:r>
              <a:rPr lang="en-US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teng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Parallelogramm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tomonlarini</a:t>
            </a:r>
            <a:r>
              <a:rPr lang="en-US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toping.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1315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3" grpId="0"/>
      <p:bldP spid="38" grpId="0"/>
      <p:bldP spid="39" grpId="0"/>
      <p:bldP spid="41" grpId="0"/>
      <p:bldP spid="8" grpId="0" animBg="1"/>
      <p:bldP spid="9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124824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689" b="1" dirty="0" err="1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689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689" b="1" dirty="0" err="1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689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689" b="1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689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689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4689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689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673547">
            <a:off x="988473" y="3349044"/>
            <a:ext cx="2340931" cy="258929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756461" y="1412776"/>
            <a:ext cx="6609502" cy="38318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Darslikda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1-,2-,3-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masalalarni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echish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33-bet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637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8262355" y="874310"/>
            <a:ext cx="3477147" cy="1973726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75000"/>
                  <a:tint val="66000"/>
                  <a:satMod val="160000"/>
                </a:schemeClr>
              </a:gs>
              <a:gs pos="50000">
                <a:schemeClr val="accent2">
                  <a:lumMod val="75000"/>
                  <a:tint val="44500"/>
                  <a:satMod val="160000"/>
                </a:schemeClr>
              </a:gs>
              <a:gs pos="100000">
                <a:schemeClr val="accent2">
                  <a:lumMod val="75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38100">
            <a:solidFill>
              <a:schemeClr val="tx2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latin typeface="Arial" pitchFamily="34" charset="0"/>
                <a:ea typeface="Arial Unicode MS" pitchFamily="34" charset="-128"/>
                <a:cs typeface="Arial" pitchFamily="34" charset="0"/>
              </a:rPr>
              <a:t>S = ab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8966233" y="3538909"/>
                <a:ext cx="2382943" cy="2045654"/>
              </a:xfrm>
              <a:prstGeom prst="rect">
                <a:avLst/>
              </a:prstGeom>
              <a:gradFill flip="none" rotWithShape="1">
                <a:gsLst>
                  <a:gs pos="0">
                    <a:srgbClr val="7030A0">
                      <a:tint val="66000"/>
                      <a:satMod val="160000"/>
                    </a:srgbClr>
                  </a:gs>
                  <a:gs pos="50000">
                    <a:srgbClr val="7030A0">
                      <a:tint val="44500"/>
                      <a:satMod val="160000"/>
                    </a:srgbClr>
                  </a:gs>
                  <a:gs pos="100000">
                    <a:srgbClr val="7030A0">
                      <a:tint val="23500"/>
                      <a:satMod val="160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 w="381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𝒅</m:t>
                          </m:r>
                        </m:e>
                        <m:sub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ru-RU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𝒅</m:t>
                          </m:r>
                        </m:e>
                        <m:sub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66233" y="3538909"/>
                <a:ext cx="2382943" cy="204565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38100"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араллелограмм 14"/>
              <p:cNvSpPr/>
              <p:nvPr/>
            </p:nvSpPr>
            <p:spPr>
              <a:xfrm>
                <a:off x="4848221" y="781053"/>
                <a:ext cx="3024336" cy="2160240"/>
              </a:xfrm>
              <a:prstGeom prst="parallelogram">
                <a:avLst/>
              </a:prstGeom>
              <a:gradFill flip="none" rotWithShape="1">
                <a:gsLst>
                  <a:gs pos="0">
                    <a:schemeClr val="accent1">
                      <a:lumMod val="20000"/>
                      <a:lumOff val="80000"/>
                      <a:shade val="30000"/>
                      <a:satMod val="115000"/>
                    </a:schemeClr>
                  </a:gs>
                  <a:gs pos="50000">
                    <a:schemeClr val="accent1">
                      <a:lumMod val="20000"/>
                      <a:lumOff val="80000"/>
                      <a:shade val="67500"/>
                      <a:satMod val="115000"/>
                    </a:schemeClr>
                  </a:gs>
                  <a:gs pos="100000">
                    <a:schemeClr val="accent1">
                      <a:lumMod val="20000"/>
                      <a:lumOff val="80000"/>
                      <a:shade val="100000"/>
                      <a:satMod val="115000"/>
                    </a:schemeClr>
                  </a:gs>
                </a:gsLst>
                <a:lin ang="5400000" scaled="1"/>
                <a:tileRect/>
              </a:gradFill>
              <a:ln w="571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𝒅</m:t>
                          </m:r>
                        </m:e>
                        <m:sub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⊥</m:t>
                      </m:r>
                      <m:sSub>
                        <m:sSubPr>
                          <m:ctrlPr>
                            <a:rPr lang="ru-RU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𝒅</m:t>
                          </m:r>
                        </m:e>
                        <m:sub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5" name="Параллелограмм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48221" y="781053"/>
                <a:ext cx="3024336" cy="2160240"/>
              </a:xfrm>
              <a:prstGeom prst="parallelogram">
                <a:avLst/>
              </a:prstGeom>
              <a:blipFill>
                <a:blip r:embed="rId3"/>
                <a:stretch>
                  <a:fillRect/>
                </a:stretch>
              </a:blipFill>
              <a:ln w="57150"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Параллелограмм 16"/>
          <p:cNvSpPr/>
          <p:nvPr/>
        </p:nvSpPr>
        <p:spPr>
          <a:xfrm>
            <a:off x="407368" y="764704"/>
            <a:ext cx="4067553" cy="2000264"/>
          </a:xfrm>
          <a:prstGeom prst="parallelogram">
            <a:avLst/>
          </a:prstGeom>
          <a:gradFill flip="none" rotWithShape="1">
            <a:gsLst>
              <a:gs pos="0">
                <a:srgbClr val="FFFF00">
                  <a:shade val="30000"/>
                  <a:satMod val="115000"/>
                </a:srgbClr>
              </a:gs>
              <a:gs pos="50000">
                <a:srgbClr val="FFFF00">
                  <a:shade val="67500"/>
                  <a:satMod val="115000"/>
                </a:srgbClr>
              </a:gs>
              <a:gs pos="100000">
                <a:srgbClr val="FFFF0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smtClean="0"/>
              <a:t>P = 2(</a:t>
            </a:r>
            <a:r>
              <a:rPr lang="en-US" sz="4000" b="1" dirty="0" err="1" smtClean="0"/>
              <a:t>a+b</a:t>
            </a:r>
            <a:r>
              <a:rPr lang="en-US" sz="4000" b="1" dirty="0" smtClean="0"/>
              <a:t>)</a:t>
            </a:r>
            <a:endParaRPr lang="ru-RU" sz="40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рапеция 11"/>
              <p:cNvSpPr/>
              <p:nvPr/>
            </p:nvSpPr>
            <p:spPr>
              <a:xfrm>
                <a:off x="4625051" y="3538909"/>
                <a:ext cx="3470675" cy="1977443"/>
              </a:xfrm>
              <a:prstGeom prst="trapezoid">
                <a:avLst/>
              </a:prstGeom>
              <a:gradFill flip="none" rotWithShape="1">
                <a:gsLst>
                  <a:gs pos="0">
                    <a:srgbClr val="99FF66">
                      <a:shade val="30000"/>
                      <a:satMod val="115000"/>
                    </a:srgbClr>
                  </a:gs>
                  <a:gs pos="50000">
                    <a:srgbClr val="99FF66">
                      <a:shade val="67500"/>
                      <a:satMod val="115000"/>
                    </a:srgbClr>
                  </a:gs>
                  <a:gs pos="100000">
                    <a:srgbClr val="99FF66">
                      <a:shade val="100000"/>
                      <a:satMod val="115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4400" b="1" dirty="0" smtClean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en-US" sz="32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MN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𝐚</m:t>
                        </m:r>
                        <m:r>
                          <a:rPr lang="en-US" sz="40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r>
                          <a:rPr lang="en-US" sz="40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𝐛</m:t>
                        </m:r>
                      </m:num>
                      <m:den>
                        <m:r>
                          <a:rPr lang="en-US" sz="40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den>
                    </m:f>
                  </m:oMath>
                </a14:m>
                <a:endParaRPr lang="ru-RU" sz="28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Трапеция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25051" y="3538909"/>
                <a:ext cx="3470675" cy="1977443"/>
              </a:xfrm>
              <a:prstGeom prst="trapezoid">
                <a:avLst/>
              </a:prstGeom>
              <a:blipFill>
                <a:blip r:embed="rId4"/>
                <a:stretch>
                  <a:fillRect/>
                </a:stretch>
              </a:blipFill>
              <a:ln w="5715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Равнобедренный треугольник 3"/>
          <p:cNvSpPr/>
          <p:nvPr/>
        </p:nvSpPr>
        <p:spPr>
          <a:xfrm>
            <a:off x="407367" y="3428999"/>
            <a:ext cx="3528393" cy="2121459"/>
          </a:xfrm>
          <a:prstGeom prst="triangle">
            <a:avLst>
              <a:gd name="adj" fmla="val 82731"/>
            </a:avLst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2700000" scaled="1"/>
            <a:tileRect/>
          </a:gra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 = 0,5 a </a:t>
            </a:r>
            <a:endParaRPr lang="ru-RU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05554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3</a:t>
            </a:fld>
            <a:endParaRPr lang="en"/>
          </a:p>
        </p:txBody>
      </p:sp>
      <p:sp>
        <p:nvSpPr>
          <p:cNvPr id="4" name="TextBox 3"/>
          <p:cNvSpPr txBox="1"/>
          <p:nvPr/>
        </p:nvSpPr>
        <p:spPr>
          <a:xfrm>
            <a:off x="267866" y="188640"/>
            <a:ext cx="1151676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17" dirty="0"/>
              <a:t>   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to‘rt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burchakning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dioganallari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kesishish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nuqtasidan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8 cm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tomonigacha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masofa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2,5 cm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to‘rt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yuzni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toping.      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Freeform 2"/>
          <p:cNvSpPr>
            <a:spLocks/>
          </p:cNvSpPr>
          <p:nvPr/>
        </p:nvSpPr>
        <p:spPr bwMode="auto">
          <a:xfrm>
            <a:off x="1140902" y="3123662"/>
            <a:ext cx="5401071" cy="2540001"/>
          </a:xfrm>
          <a:custGeom>
            <a:avLst/>
            <a:gdLst>
              <a:gd name="T0" fmla="*/ 9488 w 3416"/>
              <a:gd name="T1" fmla="*/ 2540000 h 1792"/>
              <a:gd name="T2" fmla="*/ 0 w 3416"/>
              <a:gd name="T3" fmla="*/ 0 h 1792"/>
              <a:gd name="T4" fmla="*/ 4041812 w 3416"/>
              <a:gd name="T5" fmla="*/ 22679 h 1792"/>
              <a:gd name="T6" fmla="*/ 4051300 w 3416"/>
              <a:gd name="T7" fmla="*/ 2540000 h 1792"/>
              <a:gd name="T8" fmla="*/ 0 w 3416"/>
              <a:gd name="T9" fmla="*/ 2540000 h 17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416" h="1792">
                <a:moveTo>
                  <a:pt x="8" y="1792"/>
                </a:moveTo>
                <a:lnTo>
                  <a:pt x="0" y="0"/>
                </a:lnTo>
                <a:lnTo>
                  <a:pt x="3408" y="16"/>
                </a:lnTo>
                <a:lnTo>
                  <a:pt x="3416" y="1792"/>
                </a:lnTo>
                <a:lnTo>
                  <a:pt x="0" y="1792"/>
                </a:lnTo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path path="rect">
              <a:fillToRect l="50000" t="50000" r="50000" b="50000"/>
            </a:path>
          </a:gra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834" tIns="54418" rIns="108834" bIns="54418"/>
          <a:lstStyle/>
          <a:p>
            <a:pPr defTabSz="1088398" fontAlgn="base">
              <a:spcBef>
                <a:spcPct val="0"/>
              </a:spcBef>
              <a:spcAft>
                <a:spcPct val="0"/>
              </a:spcAft>
            </a:pPr>
            <a:endParaRPr lang="ru-RU" sz="2117">
              <a:solidFill>
                <a:srgbClr val="000000"/>
              </a:solidFill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534852" y="5430580"/>
            <a:ext cx="539685" cy="533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834" tIns="54418" rIns="108834" bIns="544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defTabSz="1088398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2752" b="1">
                <a:solidFill>
                  <a:srgbClr val="000000"/>
                </a:solidFill>
              </a:rPr>
              <a:t>A</a:t>
            </a:r>
            <a:endParaRPr lang="ru-RU" sz="2752" b="1">
              <a:solidFill>
                <a:srgbClr val="000000"/>
              </a:solidFill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649030" y="2837033"/>
            <a:ext cx="539685" cy="533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834" tIns="54418" rIns="108834" bIns="544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defTabSz="1088398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2752" b="1" dirty="0">
                <a:solidFill>
                  <a:srgbClr val="000000"/>
                </a:solidFill>
              </a:rPr>
              <a:t>В</a:t>
            </a: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6358626" y="2636912"/>
            <a:ext cx="539685" cy="533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834" tIns="54418" rIns="108834" bIns="544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defTabSz="1088398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2752" b="1" dirty="0">
                <a:solidFill>
                  <a:srgbClr val="000000"/>
                </a:solidFill>
              </a:rPr>
              <a:t>С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6604984" y="5559611"/>
            <a:ext cx="539685" cy="533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834" tIns="54418" rIns="108834" bIns="544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defTabSz="1088398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2752" b="1" dirty="0">
                <a:solidFill>
                  <a:srgbClr val="000000"/>
                </a:solidFill>
              </a:rPr>
              <a:t>D</a:t>
            </a:r>
            <a:endParaRPr lang="ru-RU" sz="2752" b="1" dirty="0">
              <a:solidFill>
                <a:srgbClr val="000000"/>
              </a:solidFill>
            </a:endParaRPr>
          </a:p>
        </p:txBody>
      </p:sp>
      <p:sp>
        <p:nvSpPr>
          <p:cNvPr id="10" name="Text Box 12"/>
          <p:cNvSpPr txBox="1">
            <a:spLocks noChangeArrowheads="1"/>
          </p:cNvSpPr>
          <p:nvPr/>
        </p:nvSpPr>
        <p:spPr bwMode="auto">
          <a:xfrm>
            <a:off x="3591472" y="5627546"/>
            <a:ext cx="539685" cy="533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834" tIns="54418" rIns="108834" bIns="544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defTabSz="1088398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2752" b="1" dirty="0">
                <a:solidFill>
                  <a:srgbClr val="000000"/>
                </a:solidFill>
              </a:rPr>
              <a:t>Е</a:t>
            </a:r>
            <a:endParaRPr lang="ru-RU" sz="2752" b="1" dirty="0">
              <a:solidFill>
                <a:srgbClr val="000000"/>
              </a:solidFill>
            </a:endParaRPr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 flipV="1">
            <a:off x="1136469" y="3177807"/>
            <a:ext cx="5405504" cy="247089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>
            <a:stCxn id="5" idx="1"/>
          </p:cNvCxnSpPr>
          <p:nvPr/>
        </p:nvCxnSpPr>
        <p:spPr>
          <a:xfrm>
            <a:off x="1140902" y="3123662"/>
            <a:ext cx="5401071" cy="250118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3884572" y="4393662"/>
            <a:ext cx="2051" cy="1267298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3653579" y="3830371"/>
            <a:ext cx="46198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088398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dirty="0">
                <a:solidFill>
                  <a:srgbClr val="000000"/>
                </a:solidFill>
              </a:rPr>
              <a:t>O</a:t>
            </a:r>
            <a:endParaRPr lang="ru-RU" sz="3200" b="1" dirty="0">
              <a:solidFill>
                <a:srgbClr val="000000"/>
              </a:solidFill>
            </a:endParaRPr>
          </a:p>
        </p:txBody>
      </p:sp>
      <p:sp>
        <p:nvSpPr>
          <p:cNvPr id="35" name="Прямоугольник 34"/>
          <p:cNvSpPr/>
          <p:nvPr/>
        </p:nvSpPr>
        <p:spPr>
          <a:xfrm rot="16200000">
            <a:off x="3089655" y="4813840"/>
            <a:ext cx="9669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2,5 cm 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7187907" y="2906011"/>
            <a:ext cx="454964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CD = 2∙ 2,5 = 5 cm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7200534" y="3843686"/>
                <a:ext cx="4197431" cy="7218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0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 = 5∙8 = 40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𝐜𝐦</m:t>
                        </m:r>
                      </m:e>
                      <m:sup>
                        <m:r>
                          <a:rPr lang="en-US" sz="4000" b="1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4000" b="1" dirty="0" smtClean="0"/>
                  <a:t> </a:t>
                </a:r>
                <a:endParaRPr lang="ru-RU" sz="4000" b="1" dirty="0"/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00534" y="3843686"/>
                <a:ext cx="4197431" cy="721801"/>
              </a:xfrm>
              <a:prstGeom prst="rect">
                <a:avLst/>
              </a:prstGeom>
              <a:blipFill>
                <a:blip r:embed="rId2"/>
                <a:stretch>
                  <a:fillRect l="-5080" t="-15254" b="-3389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Прямоугольник 2"/>
          <p:cNvSpPr/>
          <p:nvPr/>
        </p:nvSpPr>
        <p:spPr>
          <a:xfrm>
            <a:off x="3416667" y="2638088"/>
            <a:ext cx="111921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cm</a:t>
            </a:r>
            <a:endParaRPr lang="ru-RU" sz="3200" dirty="0">
              <a:solidFill>
                <a:srgbClr val="C00000"/>
              </a:solidFill>
            </a:endParaRPr>
          </a:p>
        </p:txBody>
      </p:sp>
      <p:sp>
        <p:nvSpPr>
          <p:cNvPr id="11" name="Прямоугольный треугольник 10"/>
          <p:cNvSpPr/>
          <p:nvPr/>
        </p:nvSpPr>
        <p:spPr>
          <a:xfrm rot="16200000">
            <a:off x="2538139" y="1699530"/>
            <a:ext cx="2533078" cy="5462434"/>
          </a:xfrm>
          <a:prstGeom prst="rtTriangle">
            <a:avLst/>
          </a:prstGeom>
          <a:solidFill>
            <a:srgbClr val="CCFF33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3867061" y="4412946"/>
            <a:ext cx="45930" cy="128434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376740" y="4953243"/>
            <a:ext cx="5934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2,5</a:t>
            </a:r>
            <a:r>
              <a:rPr lang="en-US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9469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/>
      <p:bldP spid="8" grpId="0"/>
      <p:bldP spid="9" grpId="0"/>
      <p:bldP spid="10" grpId="0"/>
      <p:bldP spid="32" grpId="0"/>
      <p:bldP spid="35" grpId="0"/>
      <p:bldP spid="53" grpId="0"/>
      <p:bldP spid="54" grpId="0"/>
      <p:bldP spid="3" grpId="0"/>
      <p:bldP spid="11" grpId="0" animBg="1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4</a:t>
            </a:fld>
            <a:endParaRPr lang="en"/>
          </a:p>
        </p:txBody>
      </p:sp>
      <p:sp>
        <p:nvSpPr>
          <p:cNvPr id="4" name="TextBox 3"/>
          <p:cNvSpPr txBox="1"/>
          <p:nvPr/>
        </p:nvSpPr>
        <p:spPr>
          <a:xfrm>
            <a:off x="263352" y="166077"/>
            <a:ext cx="1173730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ABC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uchburchakning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BC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to‘rtta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kesmaga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bo‘linib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bo‘linish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nuqtalari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orqali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uzunligi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 cm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AB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tomonga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parallel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ravishda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chiziqlar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o‘tkazilgan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Shu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chiziqlarning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ichida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qolgan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kesmalarning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uzunliklarini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toping.     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Равнобедренный треугольник 4"/>
          <p:cNvSpPr/>
          <p:nvPr/>
        </p:nvSpPr>
        <p:spPr>
          <a:xfrm>
            <a:off x="1706104" y="3092056"/>
            <a:ext cx="4924292" cy="2673187"/>
          </a:xfrm>
          <a:prstGeom prst="triangle">
            <a:avLst>
              <a:gd name="adj" fmla="val 48674"/>
            </a:avLst>
          </a:prstGeom>
          <a:solidFill>
            <a:schemeClr val="bg1"/>
          </a:solidFill>
          <a:ln w="5715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58" dirty="0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flipH="1">
            <a:off x="2937177" y="3795526"/>
            <a:ext cx="1864196" cy="1969717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>
            <a:stCxn id="5" idx="5"/>
            <a:endCxn id="5" idx="3"/>
          </p:cNvCxnSpPr>
          <p:nvPr/>
        </p:nvCxnSpPr>
        <p:spPr>
          <a:xfrm flipH="1">
            <a:off x="4102954" y="4428650"/>
            <a:ext cx="1263721" cy="1336593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H="1">
            <a:off x="5223455" y="5015813"/>
            <a:ext cx="718273" cy="74943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5941729" y="4577861"/>
                <a:ext cx="62382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>
                              <a:latin typeface="Cambria Math" panose="02040503050406030204" pitchFamily="18" charset="0"/>
                            </a:rPr>
                            <m:t>𝑩</m:t>
                          </m:r>
                        </m:e>
                        <m:sub>
                          <m:r>
                            <a:rPr lang="en-US" sz="2400" b="1" i="1">
                              <a:latin typeface="Cambria Math" panose="02040503050406030204" pitchFamily="18" charset="0"/>
                            </a:rPr>
                            <m:t>𝟑</m:t>
                          </m:r>
                        </m:sub>
                      </m:sSub>
                    </m:oMath>
                  </m:oMathPara>
                </a14:m>
                <a:endParaRPr lang="ru-RU" sz="1758" dirty="0"/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1729" y="4577861"/>
                <a:ext cx="623824" cy="461665"/>
              </a:xfrm>
              <a:prstGeom prst="rect">
                <a:avLst/>
              </a:prstGeom>
              <a:blipFill>
                <a:blip r:embed="rId2"/>
                <a:stretch>
                  <a:fillRect b="-131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4774232" y="3419690"/>
                <a:ext cx="62382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>
                              <a:latin typeface="Cambria Math" panose="02040503050406030204" pitchFamily="18" charset="0"/>
                            </a:rPr>
                            <m:t>𝑩</m:t>
                          </m:r>
                        </m:e>
                        <m:sub>
                          <m:r>
                            <a:rPr lang="en-US" sz="2400" b="1" i="1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1758" dirty="0"/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74232" y="3419690"/>
                <a:ext cx="623824" cy="461665"/>
              </a:xfrm>
              <a:prstGeom prst="rect">
                <a:avLst/>
              </a:prstGeom>
              <a:blipFill>
                <a:blip r:embed="rId3"/>
                <a:stretch>
                  <a:fillRect b="-131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5308358" y="4013381"/>
                <a:ext cx="62382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>
                              <a:latin typeface="Cambria Math" panose="02040503050406030204" pitchFamily="18" charset="0"/>
                            </a:rPr>
                            <m:t>𝑩</m:t>
                          </m:r>
                        </m:e>
                        <m:sub>
                          <m:r>
                            <a:rPr lang="en-US" sz="24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ru-RU" sz="1758" dirty="0"/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08358" y="4013381"/>
                <a:ext cx="623824" cy="461665"/>
              </a:xfrm>
              <a:prstGeom prst="rect">
                <a:avLst/>
              </a:prstGeom>
              <a:blipFill>
                <a:blip r:embed="rId4"/>
                <a:stretch>
                  <a:fillRect b="-26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2446432" y="5772881"/>
                <a:ext cx="593368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>
                              <a:latin typeface="Cambria Math" panose="02040503050406030204" pitchFamily="18" charset="0"/>
                            </a:rPr>
                            <m:t>𝑪</m:t>
                          </m:r>
                        </m:e>
                        <m:sub>
                          <m:r>
                            <a:rPr lang="en-US" sz="2400" b="1" i="1">
                              <a:latin typeface="Cambria Math" panose="02040503050406030204" pitchFamily="18" charset="0"/>
                            </a:rPr>
                            <m:t>𝟑</m:t>
                          </m:r>
                        </m:sub>
                      </m:sSub>
                    </m:oMath>
                  </m:oMathPara>
                </a14:m>
                <a:endParaRPr lang="ru-RU" sz="1600" dirty="0"/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6432" y="5772881"/>
                <a:ext cx="593368" cy="461665"/>
              </a:xfrm>
              <a:prstGeom prst="rect">
                <a:avLst/>
              </a:prstGeom>
              <a:blipFill>
                <a:blip r:embed="rId5"/>
                <a:stretch>
                  <a:fillRect b="-131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4754322" y="5790325"/>
                <a:ext cx="593368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>
                              <a:latin typeface="Cambria Math" panose="02040503050406030204" pitchFamily="18" charset="0"/>
                            </a:rPr>
                            <m:t>𝑪</m:t>
                          </m:r>
                        </m:e>
                        <m:sub>
                          <m:r>
                            <a:rPr lang="en-US" sz="2400" b="1" i="1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1600" dirty="0"/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54322" y="5790325"/>
                <a:ext cx="593368" cy="461665"/>
              </a:xfrm>
              <a:prstGeom prst="rect">
                <a:avLst/>
              </a:prstGeom>
              <a:blipFill>
                <a:blip r:embed="rId6"/>
                <a:stretch>
                  <a:fillRect b="-131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3676402" y="5796217"/>
                <a:ext cx="593368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>
                              <a:latin typeface="Cambria Math" panose="02040503050406030204" pitchFamily="18" charset="0"/>
                            </a:rPr>
                            <m:t>𝑪</m:t>
                          </m:r>
                        </m:e>
                        <m:sub>
                          <m:r>
                            <a:rPr lang="en-US" sz="24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ru-RU" sz="1758" dirty="0"/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76402" y="5796217"/>
                <a:ext cx="593368" cy="461665"/>
              </a:xfrm>
              <a:prstGeom prst="rect">
                <a:avLst/>
              </a:prstGeom>
              <a:blipFill>
                <a:blip r:embed="rId7"/>
                <a:stretch>
                  <a:fillRect b="-131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Прямоугольник 14"/>
          <p:cNvSpPr/>
          <p:nvPr/>
        </p:nvSpPr>
        <p:spPr>
          <a:xfrm>
            <a:off x="6725335" y="5609233"/>
            <a:ext cx="3754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C</a:t>
            </a:r>
            <a:endParaRPr lang="ru-RU" sz="2800" b="1" dirty="0"/>
          </a:p>
        </p:txBody>
      </p:sp>
      <p:sp>
        <p:nvSpPr>
          <p:cNvPr id="16" name="Прямоугольник 15"/>
          <p:cNvSpPr/>
          <p:nvPr/>
        </p:nvSpPr>
        <p:spPr>
          <a:xfrm flipH="1">
            <a:off x="3750046" y="2655493"/>
            <a:ext cx="446080" cy="5111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735" b="1" i="1" dirty="0"/>
              <a:t>B</a:t>
            </a:r>
            <a:endParaRPr lang="ru-RU" sz="2735" b="1" i="1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1221552" y="5619662"/>
            <a:ext cx="42526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A</a:t>
            </a:r>
            <a:endParaRPr lang="ru-RU" sz="2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6881066" y="3327356"/>
                <a:ext cx="4255909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3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ru-RU" sz="36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b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𝐂</m:t>
                            </m:r>
                          </m:e>
                          <m:sub>
                            <m:r>
                              <a:rPr lang="en-US" sz="3600" b="1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b>
                        </m:sSub>
                        <m:r>
                          <a:rPr lang="en-US" sz="3600" b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𝐁</m:t>
                        </m:r>
                      </m:e>
                      <m:sub>
                        <m:r>
                          <a:rPr lang="en-US" sz="3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3600" b="1" dirty="0" smtClean="0">
                    <a:solidFill>
                      <a:srgbClr val="C00000"/>
                    </a:solidFill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ru-RU" sz="36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b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𝐂</m:t>
                            </m:r>
                          </m:e>
                          <m:sub>
                            <m:r>
                              <a:rPr lang="en-US" sz="3600" b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  <m:r>
                          <a:rPr lang="en-US" sz="3600" b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𝐁</m:t>
                        </m:r>
                      </m:e>
                      <m:sub>
                        <m:r>
                          <a:rPr lang="en-US" sz="3600" b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3600" b="1" dirty="0" smtClean="0">
                    <a:solidFill>
                      <a:srgbClr val="C00000"/>
                    </a:solidFill>
                  </a:rPr>
                  <a:t>,</a:t>
                </a:r>
                <a:r>
                  <a:rPr lang="ru-RU" sz="3600" b="1" dirty="0" smtClean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ru-RU" sz="36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b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𝐂</m:t>
                            </m:r>
                          </m:e>
                          <m:sub>
                            <m:r>
                              <a:rPr lang="en-US" sz="3600" b="1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r>
                          <a:rPr lang="en-US" sz="3600" b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𝐁</m:t>
                        </m:r>
                      </m:e>
                      <m:sub>
                        <m:r>
                          <a:rPr lang="en-US" sz="3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b>
                    </m:sSub>
                  </m:oMath>
                </a14:m>
                <a:r>
                  <a:rPr lang="en-US" sz="3600" b="1" dirty="0" smtClean="0">
                    <a:solidFill>
                      <a:srgbClr val="C00000"/>
                    </a:solidFill>
                  </a:rPr>
                  <a:t> - ?</a:t>
                </a:r>
                <a:endParaRPr lang="ru-RU" sz="36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81066" y="3327356"/>
                <a:ext cx="4255909" cy="646331"/>
              </a:xfrm>
              <a:prstGeom prst="rect">
                <a:avLst/>
              </a:prstGeom>
              <a:blipFill>
                <a:blip r:embed="rId8"/>
                <a:stretch>
                  <a:fillRect t="-15094" r="-3438" b="-349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xtBox 23"/>
          <p:cNvSpPr txBox="1"/>
          <p:nvPr/>
        </p:nvSpPr>
        <p:spPr>
          <a:xfrm>
            <a:off x="2241206" y="3834284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</a:rPr>
              <a:t>22</a:t>
            </a:r>
            <a:endParaRPr lang="ru-RU" sz="32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2339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22" grpId="0"/>
      <p:bldP spid="2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5</a:t>
            </a:fld>
            <a:endParaRPr lang="en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97815" y="1623538"/>
                <a:ext cx="6555853" cy="274825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ru-RU" sz="40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𝐂</m:t>
                            </m:r>
                          </m:e>
                          <m:sub>
                            <m:r>
                              <a:rPr lang="en-US" sz="4000" b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  <m:r>
                          <a:rPr lang="en-US" sz="40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𝐁</m:t>
                        </m:r>
                      </m:e>
                      <m:sub>
                        <m:r>
                          <a:rPr lang="en-US" sz="40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AB:2=22:2 =11cm</a:t>
                </a:r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ru-RU" sz="40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𝐂</m:t>
                            </m:r>
                          </m:e>
                          <m:sub>
                            <m:r>
                              <a:rPr lang="en-US" sz="4000" b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r>
                          <a:rPr lang="en-US" sz="40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𝐁</m:t>
                        </m:r>
                      </m:e>
                      <m:sub>
                        <m:r>
                          <a:rPr lang="en-US" sz="40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b>
                    </m:sSub>
                  </m:oMath>
                </a14:m>
                <a:r>
                  <a:rPr lang="en-US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=11: 2= 5,5 cm </a:t>
                </a:r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ru-RU" sz="40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𝐂</m:t>
                            </m:r>
                          </m:e>
                          <m:sub>
                            <m:r>
                              <a:rPr lang="en-US" sz="4000" b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b>
                        </m:sSub>
                        <m:r>
                          <a:rPr lang="en-US" sz="40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𝐁</m:t>
                        </m:r>
                      </m:e>
                      <m:sub>
                        <m:r>
                          <a:rPr lang="en-US" sz="40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=(11+22):2 = 16,5 cm</a:t>
                </a:r>
                <a:endParaRPr lang="en-US" sz="40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815" y="1623538"/>
                <a:ext cx="6555853" cy="2748253"/>
              </a:xfrm>
              <a:prstGeom prst="rect">
                <a:avLst/>
              </a:prstGeom>
              <a:blipFill>
                <a:blip r:embed="rId2"/>
                <a:stretch>
                  <a:fillRect b="-86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/>
          <p:cNvSpPr/>
          <p:nvPr/>
        </p:nvSpPr>
        <p:spPr>
          <a:xfrm>
            <a:off x="1713700" y="404516"/>
            <a:ext cx="254717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Yechim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Равнобедренный треугольник 4"/>
          <p:cNvSpPr/>
          <p:nvPr/>
        </p:nvSpPr>
        <p:spPr>
          <a:xfrm>
            <a:off x="6518082" y="615119"/>
            <a:ext cx="4924292" cy="2673187"/>
          </a:xfrm>
          <a:prstGeom prst="triangle">
            <a:avLst/>
          </a:prstGeom>
          <a:solidFill>
            <a:schemeClr val="bg1"/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58" dirty="0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H="1">
            <a:off x="7749155" y="1318589"/>
            <a:ext cx="1864196" cy="196971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>
            <a:stCxn id="5" idx="5"/>
            <a:endCxn id="5" idx="3"/>
          </p:cNvCxnSpPr>
          <p:nvPr/>
        </p:nvCxnSpPr>
        <p:spPr>
          <a:xfrm flipH="1">
            <a:off x="8980228" y="1951712"/>
            <a:ext cx="1231073" cy="133659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H="1">
            <a:off x="10035433" y="2538876"/>
            <a:ext cx="718273" cy="74943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096000" y="3147613"/>
            <a:ext cx="422082" cy="5712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126" b="1" dirty="0"/>
              <a:t>A</a:t>
            </a:r>
            <a:endParaRPr lang="ru-RU" sz="3126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10753707" y="2100924"/>
                <a:ext cx="684931" cy="51321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735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735" b="1" i="1">
                              <a:latin typeface="Cambria Math" panose="02040503050406030204" pitchFamily="18" charset="0"/>
                            </a:rPr>
                            <m:t>𝑩</m:t>
                          </m:r>
                        </m:e>
                        <m:sub>
                          <m:r>
                            <a:rPr lang="en-US" sz="2735" b="1" i="1">
                              <a:latin typeface="Cambria Math" panose="02040503050406030204" pitchFamily="18" charset="0"/>
                            </a:rPr>
                            <m:t>𝟑</m:t>
                          </m:r>
                        </m:sub>
                      </m:sSub>
                    </m:oMath>
                  </m:oMathPara>
                </a14:m>
                <a:endParaRPr lang="ru-RU" sz="1758" dirty="0"/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3707" y="2100924"/>
                <a:ext cx="684931" cy="51321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9586210" y="942753"/>
                <a:ext cx="684931" cy="51321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735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735" b="1" i="1">
                              <a:latin typeface="Cambria Math" panose="02040503050406030204" pitchFamily="18" charset="0"/>
                            </a:rPr>
                            <m:t>𝑩</m:t>
                          </m:r>
                        </m:e>
                        <m:sub>
                          <m:r>
                            <a:rPr lang="en-US" sz="2735" b="1" i="1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1758" dirty="0"/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86210" y="942753"/>
                <a:ext cx="684931" cy="51321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10197132" y="1563820"/>
                <a:ext cx="684931" cy="51321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735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735" b="1" i="1">
                              <a:latin typeface="Cambria Math" panose="02040503050406030204" pitchFamily="18" charset="0"/>
                            </a:rPr>
                            <m:t>𝑩</m:t>
                          </m:r>
                        </m:e>
                        <m:sub>
                          <m:r>
                            <a:rPr lang="en-US" sz="2735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ru-RU" sz="1758" dirty="0"/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97132" y="1563820"/>
                <a:ext cx="684931" cy="51321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Прямоугольник 18"/>
              <p:cNvSpPr/>
              <p:nvPr/>
            </p:nvSpPr>
            <p:spPr>
              <a:xfrm>
                <a:off x="7415998" y="3326312"/>
                <a:ext cx="651269" cy="51321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735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735" b="1" i="1">
                              <a:latin typeface="Cambria Math" panose="02040503050406030204" pitchFamily="18" charset="0"/>
                            </a:rPr>
                            <m:t>𝑪</m:t>
                          </m:r>
                        </m:e>
                        <m:sub>
                          <m:r>
                            <a:rPr lang="en-US" sz="2735" b="1" i="1">
                              <a:latin typeface="Cambria Math" panose="02040503050406030204" pitchFamily="18" charset="0"/>
                            </a:rPr>
                            <m:t>𝟑</m:t>
                          </m:r>
                        </m:sub>
                      </m:sSub>
                    </m:oMath>
                  </m:oMathPara>
                </a14:m>
                <a:endParaRPr lang="ru-RU" sz="1758" dirty="0"/>
              </a:p>
            </p:txBody>
          </p:sp>
        </mc:Choice>
        <mc:Fallback xmlns="">
          <p:sp>
            <p:nvSpPr>
              <p:cNvPr id="19" name="Прямоугольник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15998" y="3326312"/>
                <a:ext cx="651269" cy="51321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Прямоугольник 19"/>
              <p:cNvSpPr/>
              <p:nvPr/>
            </p:nvSpPr>
            <p:spPr>
              <a:xfrm>
                <a:off x="9624858" y="3336818"/>
                <a:ext cx="651269" cy="51321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735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735" b="1" i="1">
                              <a:latin typeface="Cambria Math" panose="02040503050406030204" pitchFamily="18" charset="0"/>
                            </a:rPr>
                            <m:t>𝑪</m:t>
                          </m:r>
                        </m:e>
                        <m:sub>
                          <m:r>
                            <a:rPr lang="en-US" sz="2735" b="1" i="1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1758" dirty="0"/>
              </a:p>
            </p:txBody>
          </p:sp>
        </mc:Choice>
        <mc:Fallback xmlns="">
          <p:sp>
            <p:nvSpPr>
              <p:cNvPr id="20" name="Прямоугольник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24858" y="3336818"/>
                <a:ext cx="651269" cy="51321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/>
              <p:cNvSpPr/>
              <p:nvPr/>
            </p:nvSpPr>
            <p:spPr>
              <a:xfrm>
                <a:off x="8681253" y="3335534"/>
                <a:ext cx="651269" cy="51321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735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735" b="1" i="1">
                              <a:latin typeface="Cambria Math" panose="02040503050406030204" pitchFamily="18" charset="0"/>
                            </a:rPr>
                            <m:t>𝑪</m:t>
                          </m:r>
                        </m:e>
                        <m:sub>
                          <m:r>
                            <a:rPr lang="en-US" sz="2735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ru-RU" sz="1758" dirty="0"/>
              </a:p>
            </p:txBody>
          </p:sp>
        </mc:Choice>
        <mc:Fallback xmlns=""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81253" y="3335534"/>
                <a:ext cx="651269" cy="513217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Прямоугольник 21"/>
          <p:cNvSpPr/>
          <p:nvPr/>
        </p:nvSpPr>
        <p:spPr>
          <a:xfrm>
            <a:off x="11307010" y="3204280"/>
            <a:ext cx="393056" cy="5733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126" b="1" i="1" dirty="0"/>
              <a:t>C</a:t>
            </a:r>
            <a:endParaRPr lang="ru-RU" sz="3126" b="1" i="1" dirty="0"/>
          </a:p>
        </p:txBody>
      </p:sp>
      <p:sp>
        <p:nvSpPr>
          <p:cNvPr id="23" name="Прямоугольник 22"/>
          <p:cNvSpPr/>
          <p:nvPr/>
        </p:nvSpPr>
        <p:spPr>
          <a:xfrm flipH="1">
            <a:off x="8736817" y="148941"/>
            <a:ext cx="446080" cy="5111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735" b="1" i="1" dirty="0"/>
              <a:t>B</a:t>
            </a:r>
            <a:endParaRPr lang="ru-RU" sz="2735" b="1" i="1" dirty="0"/>
          </a:p>
        </p:txBody>
      </p:sp>
      <p:sp>
        <p:nvSpPr>
          <p:cNvPr id="24" name="TextBox 23"/>
          <p:cNvSpPr txBox="1"/>
          <p:nvPr/>
        </p:nvSpPr>
        <p:spPr>
          <a:xfrm rot="18750882">
            <a:off x="6958660" y="1132804"/>
            <a:ext cx="13260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</a:rPr>
              <a:t>22 cm</a:t>
            </a: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245029" y="1839314"/>
            <a:ext cx="3738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</a:rPr>
              <a:t>x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 flipH="1">
            <a:off x="9079087" y="2222601"/>
            <a:ext cx="41394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</a:rPr>
              <a:t>y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9910161" y="2564222"/>
            <a:ext cx="34817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</a:rPr>
              <a:t>z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29" name="Равнобедренный треугольник 28"/>
          <p:cNvSpPr/>
          <p:nvPr/>
        </p:nvSpPr>
        <p:spPr>
          <a:xfrm>
            <a:off x="6518082" y="536966"/>
            <a:ext cx="4940724" cy="2748086"/>
          </a:xfrm>
          <a:prstGeom prst="triangle">
            <a:avLst/>
          </a:prstGeom>
          <a:solidFill>
            <a:srgbClr val="FFFF00"/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58" dirty="0"/>
          </a:p>
        </p:txBody>
      </p:sp>
      <p:cxnSp>
        <p:nvCxnSpPr>
          <p:cNvPr id="30" name="Прямая соединительная линия 29"/>
          <p:cNvCxnSpPr>
            <a:endCxn id="29" idx="3"/>
          </p:cNvCxnSpPr>
          <p:nvPr/>
        </p:nvCxnSpPr>
        <p:spPr>
          <a:xfrm flipH="1">
            <a:off x="8988444" y="1841163"/>
            <a:ext cx="1174868" cy="144388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Равнобедренный треугольник 35"/>
          <p:cNvSpPr/>
          <p:nvPr/>
        </p:nvSpPr>
        <p:spPr>
          <a:xfrm>
            <a:off x="8953525" y="1831806"/>
            <a:ext cx="2607611" cy="1472532"/>
          </a:xfrm>
          <a:prstGeom prst="triangle">
            <a:avLst>
              <a:gd name="adj" fmla="val 46044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8" name="Прямая соединительная линия 37"/>
          <p:cNvCxnSpPr>
            <a:stCxn id="36" idx="5"/>
            <a:endCxn id="36" idx="5"/>
          </p:cNvCxnSpPr>
          <p:nvPr/>
        </p:nvCxnSpPr>
        <p:spPr>
          <a:xfrm>
            <a:off x="10857655" y="2568072"/>
            <a:ext cx="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>
            <a:stCxn id="36" idx="5"/>
          </p:cNvCxnSpPr>
          <p:nvPr/>
        </p:nvCxnSpPr>
        <p:spPr>
          <a:xfrm flipH="1">
            <a:off x="10271141" y="2568072"/>
            <a:ext cx="586514" cy="71698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 flipH="1">
            <a:off x="7782932" y="1197272"/>
            <a:ext cx="1779632" cy="208778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551384" y="5157192"/>
            <a:ext cx="672511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 cm, 5,5 cm, 16,5 cm</a:t>
            </a:r>
            <a:endParaRPr lang="ru-RU" sz="3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578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6" grpId="0" animBg="1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4"/>
          <p:cNvSpPr>
            <a:spLocks noChangeArrowheads="1"/>
          </p:cNvSpPr>
          <p:nvPr/>
        </p:nvSpPr>
        <p:spPr bwMode="auto">
          <a:xfrm rot="5400000">
            <a:off x="1360470" y="4114352"/>
            <a:ext cx="2831348" cy="1741190"/>
          </a:xfrm>
          <a:prstGeom prst="rect">
            <a:avLst/>
          </a:prstGeom>
          <a:solidFill>
            <a:srgbClr val="CCFF33"/>
          </a:solidFill>
          <a:ln w="38100">
            <a:solidFill>
              <a:schemeClr val="tx1"/>
            </a:solidFill>
            <a:miter lim="800000"/>
            <a:headEnd/>
            <a:tailEnd type="none" w="lg" len="lg"/>
          </a:ln>
          <a:effectLst/>
          <a:extLst/>
        </p:spPr>
        <p:txBody>
          <a:bodyPr wrap="none" lIns="108834" tIns="54418" rIns="108834" bIns="54418" anchor="ctr"/>
          <a:lstStyle/>
          <a:p>
            <a:pPr defTabSz="1088398" fontAlgn="base">
              <a:spcBef>
                <a:spcPct val="0"/>
              </a:spcBef>
              <a:spcAft>
                <a:spcPct val="0"/>
              </a:spcAft>
            </a:pPr>
            <a:endParaRPr lang="ru-RU" sz="2117">
              <a:solidFill>
                <a:srgbClr val="000000"/>
              </a:solidFill>
            </a:endParaRPr>
          </a:p>
        </p:txBody>
      </p:sp>
      <p:grpSp>
        <p:nvGrpSpPr>
          <p:cNvPr id="287756" name="Group 12"/>
          <p:cNvGrpSpPr>
            <a:grpSpLocks/>
          </p:cNvGrpSpPr>
          <p:nvPr/>
        </p:nvGrpSpPr>
        <p:grpSpPr bwMode="auto">
          <a:xfrm rot="16200000">
            <a:off x="3624692" y="3561120"/>
            <a:ext cx="2831348" cy="2831346"/>
            <a:chOff x="576" y="1152"/>
            <a:chExt cx="1776" cy="1680"/>
          </a:xfr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</p:grpSpPr>
        <p:sp>
          <p:nvSpPr>
            <p:cNvPr id="11273" name="Rectangle 6"/>
            <p:cNvSpPr>
              <a:spLocks noChangeArrowheads="1"/>
            </p:cNvSpPr>
            <p:nvPr/>
          </p:nvSpPr>
          <p:spPr bwMode="auto">
            <a:xfrm>
              <a:off x="576" y="1152"/>
              <a:ext cx="1776" cy="1680"/>
            </a:xfrm>
            <a:prstGeom prst="rect">
              <a:avLst/>
            </a:prstGeom>
            <a:grpFill/>
            <a:ln w="381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1088398" fontAlgn="base">
                <a:spcBef>
                  <a:spcPct val="0"/>
                </a:spcBef>
                <a:spcAft>
                  <a:spcPct val="0"/>
                </a:spcAft>
              </a:pPr>
              <a:endParaRPr lang="ru-RU" sz="2117">
                <a:solidFill>
                  <a:srgbClr val="000000"/>
                </a:solidFill>
              </a:endParaRPr>
            </a:p>
          </p:txBody>
        </p:sp>
        <p:sp>
          <p:nvSpPr>
            <p:cNvPr id="11274" name="Text Box 7"/>
            <p:cNvSpPr txBox="1">
              <a:spLocks noChangeArrowheads="1"/>
            </p:cNvSpPr>
            <p:nvPr/>
          </p:nvSpPr>
          <p:spPr bwMode="auto">
            <a:xfrm rot="5400000">
              <a:off x="993" y="1924"/>
              <a:ext cx="1080" cy="3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defTabSz="1088398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sz="3387" b="1" dirty="0" smtClean="0">
                  <a:solidFill>
                    <a:srgbClr val="000000"/>
                  </a:solidFill>
                </a:rPr>
                <a:t>169</a:t>
              </a:r>
              <a:r>
                <a:rPr lang="ru-RU" sz="3387" b="1" dirty="0" smtClean="0">
                  <a:solidFill>
                    <a:srgbClr val="000000"/>
                  </a:solidFill>
                </a:rPr>
                <a:t> </a:t>
              </a:r>
              <a:r>
                <a:rPr lang="ru-RU" sz="3387" b="1" dirty="0">
                  <a:solidFill>
                    <a:srgbClr val="000000"/>
                  </a:solidFill>
                </a:rPr>
                <a:t>с</a:t>
              </a:r>
              <a:r>
                <a:rPr lang="en-US" sz="3387" b="1" dirty="0">
                  <a:solidFill>
                    <a:srgbClr val="000000"/>
                  </a:solidFill>
                </a:rPr>
                <a:t>m</a:t>
              </a:r>
              <a:r>
                <a:rPr lang="ru-RU" sz="3387" b="1" baseline="30000" dirty="0">
                  <a:solidFill>
                    <a:srgbClr val="000000"/>
                  </a:solidFill>
                </a:rPr>
                <a:t>2</a:t>
              </a:r>
              <a:endParaRPr lang="ru-RU" sz="3387" b="1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287755" name="Group 11"/>
          <p:cNvGrpSpPr>
            <a:grpSpLocks/>
          </p:cNvGrpSpPr>
          <p:nvPr/>
        </p:nvGrpSpPr>
        <p:grpSpPr bwMode="auto">
          <a:xfrm>
            <a:off x="1905549" y="1994941"/>
            <a:ext cx="1741191" cy="1566177"/>
            <a:chOff x="2352" y="2832"/>
            <a:chExt cx="816" cy="816"/>
          </a:xfrm>
        </p:grpSpPr>
        <p:sp>
          <p:nvSpPr>
            <p:cNvPr id="11271" name="Rectangle 5"/>
            <p:cNvSpPr>
              <a:spLocks noChangeArrowheads="1"/>
            </p:cNvSpPr>
            <p:nvPr/>
          </p:nvSpPr>
          <p:spPr bwMode="auto">
            <a:xfrm>
              <a:off x="2352" y="2832"/>
              <a:ext cx="816" cy="816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tint val="66000"/>
                    <a:satMod val="160000"/>
                  </a:srgbClr>
                </a:gs>
                <a:gs pos="50000">
                  <a:srgbClr val="7030A0">
                    <a:tint val="44500"/>
                    <a:satMod val="160000"/>
                  </a:srgbClr>
                </a:gs>
                <a:gs pos="100000">
                  <a:srgbClr val="7030A0">
                    <a:tint val="23500"/>
                    <a:satMod val="160000"/>
                  </a:srgbClr>
                </a:gs>
              </a:gsLst>
              <a:lin ang="8100000" scaled="1"/>
              <a:tileRect/>
            </a:gradFill>
            <a:ln w="381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1088398" fontAlgn="base">
                <a:spcBef>
                  <a:spcPct val="0"/>
                </a:spcBef>
                <a:spcAft>
                  <a:spcPct val="0"/>
                </a:spcAft>
              </a:pPr>
              <a:endParaRPr lang="ru-RU" sz="2117">
                <a:solidFill>
                  <a:srgbClr val="000000"/>
                </a:solidFill>
              </a:endParaRPr>
            </a:p>
          </p:txBody>
        </p:sp>
        <p:sp>
          <p:nvSpPr>
            <p:cNvPr id="11272" name="Text Box 8"/>
            <p:cNvSpPr txBox="1">
              <a:spLocks noChangeArrowheads="1"/>
            </p:cNvSpPr>
            <p:nvPr/>
          </p:nvSpPr>
          <p:spPr bwMode="auto">
            <a:xfrm>
              <a:off x="2397" y="3047"/>
              <a:ext cx="739" cy="3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defTabSz="1088398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sz="3387" b="1" dirty="0" smtClean="0">
                  <a:solidFill>
                    <a:srgbClr val="000000"/>
                  </a:solidFill>
                </a:rPr>
                <a:t>49</a:t>
              </a:r>
              <a:r>
                <a:rPr lang="ru-RU" sz="3387" b="1" dirty="0" smtClean="0">
                  <a:solidFill>
                    <a:srgbClr val="000000"/>
                  </a:solidFill>
                </a:rPr>
                <a:t> </a:t>
              </a:r>
              <a:r>
                <a:rPr lang="ru-RU" sz="3387" b="1" dirty="0">
                  <a:solidFill>
                    <a:srgbClr val="000000"/>
                  </a:solidFill>
                </a:rPr>
                <a:t>с</a:t>
              </a:r>
              <a:r>
                <a:rPr lang="en-US" sz="3387" b="1" dirty="0">
                  <a:solidFill>
                    <a:srgbClr val="000000"/>
                  </a:solidFill>
                </a:rPr>
                <a:t>m</a:t>
              </a:r>
              <a:r>
                <a:rPr lang="ru-RU" sz="3387" b="1" baseline="30000" dirty="0">
                  <a:solidFill>
                    <a:srgbClr val="000000"/>
                  </a:solidFill>
                </a:rPr>
                <a:t>2</a:t>
              </a:r>
              <a:endParaRPr lang="ru-RU" sz="3387" b="1" dirty="0">
                <a:solidFill>
                  <a:srgbClr val="000000"/>
                </a:solidFill>
              </a:endParaRPr>
            </a:p>
          </p:txBody>
        </p:sp>
      </p:grpSp>
      <p:sp>
        <p:nvSpPr>
          <p:cNvPr id="287753" name="Text Box 9"/>
          <p:cNvSpPr txBox="1">
            <a:spLocks noChangeArrowheads="1"/>
          </p:cNvSpPr>
          <p:nvPr/>
        </p:nvSpPr>
        <p:spPr bwMode="auto">
          <a:xfrm>
            <a:off x="2135038" y="4442509"/>
            <a:ext cx="1300218" cy="848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8834" tIns="54418" rIns="108834" bIns="54418">
            <a:spAutoFit/>
          </a:bodyPr>
          <a:lstStyle/>
          <a:p>
            <a:pPr defTabSz="108839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</a:t>
            </a:r>
            <a:r>
              <a:rPr lang="en-US" sz="4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- </a:t>
            </a:r>
            <a:r>
              <a:rPr lang="ru-RU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270" name="Text Box 10"/>
              <p:cNvSpPr txBox="1">
                <a:spLocks noChangeArrowheads="1"/>
              </p:cNvSpPr>
              <p:nvPr/>
            </p:nvSpPr>
            <p:spPr bwMode="auto">
              <a:xfrm>
                <a:off x="305510" y="88228"/>
                <a:ext cx="11682569" cy="164480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 type="none" w="lg" len="lg"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108834" tIns="54418" rIns="108834" bIns="54418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defTabSz="1088398"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3200" b="1" dirty="0" smtClean="0">
                    <a:solidFill>
                      <a:srgbClr val="002060"/>
                    </a:solidFill>
                  </a:rPr>
                  <a:t>      </a:t>
                </a:r>
                <a:r>
                  <a:rPr lang="en-US" sz="3200" b="1" dirty="0" err="1" smtClean="0">
                    <a:solidFill>
                      <a:srgbClr val="002060"/>
                    </a:solidFill>
                  </a:rPr>
                  <a:t>To‘g‘ri</a:t>
                </a:r>
                <a:r>
                  <a:rPr lang="en-US" sz="3200" b="1" dirty="0" smtClean="0">
                    <a:solidFill>
                      <a:srgbClr val="002060"/>
                    </a:solidFill>
                  </a:rPr>
                  <a:t> </a:t>
                </a:r>
                <a:r>
                  <a:rPr lang="en-US" sz="3200" b="1" dirty="0" err="1" smtClean="0">
                    <a:solidFill>
                      <a:srgbClr val="002060"/>
                    </a:solidFill>
                  </a:rPr>
                  <a:t>to‘rtburchak</a:t>
                </a:r>
                <a:r>
                  <a:rPr lang="en-US" sz="3200" b="1" dirty="0" smtClean="0">
                    <a:solidFill>
                      <a:srgbClr val="002060"/>
                    </a:solidFill>
                  </a:rPr>
                  <a:t> </a:t>
                </a:r>
                <a:r>
                  <a:rPr lang="en-US" sz="3200" b="1" dirty="0" err="1" smtClean="0">
                    <a:solidFill>
                      <a:srgbClr val="002060"/>
                    </a:solidFill>
                  </a:rPr>
                  <a:t>tomonlariga</a:t>
                </a:r>
                <a:r>
                  <a:rPr lang="en-US" sz="3200" b="1" dirty="0">
                    <a:solidFill>
                      <a:srgbClr val="002060"/>
                    </a:solidFill>
                  </a:rPr>
                  <a:t> </a:t>
                </a:r>
                <a:r>
                  <a:rPr lang="en-US" sz="3200" b="1" dirty="0" err="1" smtClean="0">
                    <a:solidFill>
                      <a:srgbClr val="002060"/>
                    </a:solidFill>
                  </a:rPr>
                  <a:t>chizilgan</a:t>
                </a:r>
                <a:r>
                  <a:rPr lang="en-US" sz="3200" b="1" dirty="0" smtClean="0">
                    <a:solidFill>
                      <a:srgbClr val="002060"/>
                    </a:solidFill>
                  </a:rPr>
                  <a:t> </a:t>
                </a:r>
                <a:r>
                  <a:rPr lang="ru-RU" sz="3200" b="1" dirty="0" smtClean="0">
                    <a:solidFill>
                      <a:srgbClr val="002060"/>
                    </a:solidFill>
                  </a:rPr>
                  <a:t>(</a:t>
                </a:r>
                <a:r>
                  <a:rPr lang="en-US" sz="3200" b="1" dirty="0" err="1" smtClean="0">
                    <a:solidFill>
                      <a:srgbClr val="002060"/>
                    </a:solidFill>
                  </a:rPr>
                  <a:t>qurilgan</a:t>
                </a:r>
                <a:r>
                  <a:rPr lang="en-US" sz="3200" b="1" dirty="0" smtClean="0">
                    <a:solidFill>
                      <a:srgbClr val="002060"/>
                    </a:solidFill>
                  </a:rPr>
                  <a:t>) </a:t>
                </a:r>
                <a:r>
                  <a:rPr lang="en-US" sz="3200" b="1" dirty="0" err="1" smtClean="0">
                    <a:solidFill>
                      <a:srgbClr val="002060"/>
                    </a:solidFill>
                  </a:rPr>
                  <a:t>kvadratlarning</a:t>
                </a:r>
                <a:r>
                  <a:rPr lang="en-US" sz="3200" b="1" dirty="0" smtClean="0">
                    <a:solidFill>
                      <a:srgbClr val="002060"/>
                    </a:solidFill>
                  </a:rPr>
                  <a:t> </a:t>
                </a:r>
                <a:r>
                  <a:rPr lang="en-US" sz="3200" b="1" dirty="0" err="1" smtClean="0">
                    <a:solidFill>
                      <a:srgbClr val="002060"/>
                    </a:solidFill>
                  </a:rPr>
                  <a:t>yuzalari</a:t>
                </a:r>
                <a:r>
                  <a:rPr lang="en-US" sz="3200" b="1" dirty="0" smtClean="0">
                    <a:solidFill>
                      <a:srgbClr val="002060"/>
                    </a:solidFill>
                  </a:rPr>
                  <a:t> </a:t>
                </a:r>
                <a:r>
                  <a:rPr lang="en-US" sz="3200" b="1" dirty="0" err="1" smtClean="0">
                    <a:solidFill>
                      <a:srgbClr val="002060"/>
                    </a:solidFill>
                  </a:rPr>
                  <a:t>mos</a:t>
                </a:r>
                <a:r>
                  <a:rPr lang="en-US" sz="3200" b="1" dirty="0" smtClean="0">
                    <a:solidFill>
                      <a:srgbClr val="002060"/>
                    </a:solidFill>
                  </a:rPr>
                  <a:t> </a:t>
                </a:r>
                <a:r>
                  <a:rPr lang="en-US" sz="3200" b="1" dirty="0" err="1" smtClean="0">
                    <a:solidFill>
                      <a:srgbClr val="002060"/>
                    </a:solidFill>
                  </a:rPr>
                  <a:t>ravishda</a:t>
                </a:r>
                <a:r>
                  <a:rPr lang="en-US" sz="3200" b="1" dirty="0" smtClean="0">
                    <a:solidFill>
                      <a:srgbClr val="002060"/>
                    </a:solidFill>
                  </a:rPr>
                  <a:t> 169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a:rPr lang="en-US" sz="3200" b="1" i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  <m:t>𝐜𝐦</m:t>
                        </m:r>
                      </m:e>
                      <m:sup>
                        <m:r>
                          <a:rPr lang="en-US" sz="3200" b="1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3200" b="1" dirty="0" smtClean="0">
                    <a:solidFill>
                      <a:srgbClr val="002060"/>
                    </a:solidFill>
                  </a:rPr>
                  <a:t> </a:t>
                </a:r>
                <a:r>
                  <a:rPr lang="en-US" sz="3200" b="1" dirty="0" err="1" smtClean="0">
                    <a:solidFill>
                      <a:srgbClr val="002060"/>
                    </a:solidFill>
                  </a:rPr>
                  <a:t>va</a:t>
                </a:r>
                <a:r>
                  <a:rPr lang="en-US" sz="3200" b="1" dirty="0" smtClean="0">
                    <a:solidFill>
                      <a:srgbClr val="002060"/>
                    </a:solidFill>
                  </a:rPr>
                  <a:t> 49</a:t>
                </a:r>
                <a14:m>
                  <m:oMath xmlns:m="http://schemas.openxmlformats.org/officeDocument/2006/math">
                    <m:r>
                      <a:rPr lang="en-US" sz="3200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/>
                      </a:rPr>
                      <m:t> </m:t>
                    </m:r>
                    <m:sSup>
                      <m:sSupPr>
                        <m:ctrlPr>
                          <a:rPr lang="en-US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a:rPr lang="en-US" sz="3200" b="1" i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  <m:t>𝐜𝐦</m:t>
                        </m:r>
                      </m:e>
                      <m:sup>
                        <m:r>
                          <a:rPr lang="en-US" sz="3200" b="1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</m:sup>
                    </m:sSup>
                    <m:r>
                      <a:rPr lang="en-US" sz="3200" b="1" i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/>
                      </a:rPr>
                      <m:t> </m:t>
                    </m:r>
                  </m:oMath>
                </a14:m>
                <a:r>
                  <a:rPr lang="en-US" sz="3200" b="1" dirty="0" smtClean="0">
                    <a:solidFill>
                      <a:srgbClr val="002060"/>
                    </a:solidFill>
                  </a:rPr>
                  <a:t>ga </a:t>
                </a:r>
                <a:r>
                  <a:rPr lang="en-US" sz="3200" b="1" dirty="0" err="1" smtClean="0">
                    <a:solidFill>
                      <a:srgbClr val="002060"/>
                    </a:solidFill>
                  </a:rPr>
                  <a:t>teng</a:t>
                </a:r>
                <a:r>
                  <a:rPr lang="en-US" sz="3200" b="1" dirty="0" smtClean="0">
                    <a:solidFill>
                      <a:srgbClr val="002060"/>
                    </a:solidFill>
                  </a:rPr>
                  <a:t> </a:t>
                </a:r>
                <a:r>
                  <a:rPr lang="en-US" sz="3200" b="1" dirty="0" err="1" smtClean="0">
                    <a:solidFill>
                      <a:srgbClr val="002060"/>
                    </a:solidFill>
                  </a:rPr>
                  <a:t>bo‘lsa</a:t>
                </a:r>
                <a:r>
                  <a:rPr lang="en-US" sz="3200" b="1" dirty="0" smtClean="0">
                    <a:solidFill>
                      <a:srgbClr val="002060"/>
                    </a:solidFill>
                  </a:rPr>
                  <a:t>, </a:t>
                </a:r>
                <a:r>
                  <a:rPr lang="en-US" sz="3200" b="1" dirty="0" err="1" smtClean="0">
                    <a:solidFill>
                      <a:srgbClr val="002060"/>
                    </a:solidFill>
                  </a:rPr>
                  <a:t>to‘g‘ri</a:t>
                </a:r>
                <a:r>
                  <a:rPr lang="en-US" sz="3200" b="1" dirty="0" smtClean="0">
                    <a:solidFill>
                      <a:srgbClr val="002060"/>
                    </a:solidFill>
                  </a:rPr>
                  <a:t> </a:t>
                </a:r>
                <a:r>
                  <a:rPr lang="en-US" sz="3200" b="1" dirty="0" err="1" smtClean="0">
                    <a:solidFill>
                      <a:srgbClr val="002060"/>
                    </a:solidFill>
                  </a:rPr>
                  <a:t>to‘rtburchakning</a:t>
                </a:r>
                <a:r>
                  <a:rPr lang="en-US" sz="3200" b="1" dirty="0">
                    <a:solidFill>
                      <a:srgbClr val="002060"/>
                    </a:solidFill>
                  </a:rPr>
                  <a:t> </a:t>
                </a:r>
                <a:r>
                  <a:rPr lang="en-US" sz="3200" b="1" dirty="0" err="1" smtClean="0">
                    <a:solidFill>
                      <a:srgbClr val="002060"/>
                    </a:solidFill>
                  </a:rPr>
                  <a:t>perimetrini</a:t>
                </a:r>
                <a:r>
                  <a:rPr lang="en-US" sz="3200" b="1" dirty="0" smtClean="0">
                    <a:solidFill>
                      <a:srgbClr val="002060"/>
                    </a:solidFill>
                  </a:rPr>
                  <a:t> toping.  </a:t>
                </a:r>
                <a:endParaRPr lang="ru-RU" sz="32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1270" name="Text 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05510" y="88228"/>
                <a:ext cx="11682569" cy="1644806"/>
              </a:xfrm>
              <a:prstGeom prst="rect">
                <a:avLst/>
              </a:prstGeom>
              <a:blipFill>
                <a:blip r:embed="rId3"/>
                <a:stretch>
                  <a:fillRect l="-1200" t="-4074" r="-1148" b="-8148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 type="none" w="lg" len="lg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7147521" y="2695102"/>
                <a:ext cx="4493530" cy="768537"/>
              </a:xfrm>
              <a:prstGeom prst="rect">
                <a:avLst/>
              </a:prstGeom>
              <a:noFill/>
            </p:spPr>
            <p:txBody>
              <a:bodyPr wrap="none" lIns="83689" tIns="41843" rIns="83689" bIns="41843" rtlCol="0">
                <a:spAutoFit/>
              </a:bodyPr>
              <a:lstStyle/>
              <a:p>
                <a:r>
                  <a:rPr lang="en-US" sz="4445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(7+13)∙2</a:t>
                </a:r>
                <a14:m>
                  <m:oMath xmlns:m="http://schemas.openxmlformats.org/officeDocument/2006/math">
                    <m:r>
                      <a:rPr lang="en-US" sz="4445" b="1" i="1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=</m:t>
                    </m:r>
                    <m:r>
                      <a:rPr lang="en-US" sz="4445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/>
                      </a:rPr>
                      <m:t>𝟒𝟎</m:t>
                    </m:r>
                    <m:r>
                      <a:rPr lang="en-US" sz="4445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/>
                      </a:rPr>
                      <m:t> </m:t>
                    </m:r>
                    <m:r>
                      <a:rPr lang="en-US" sz="4445" b="1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/>
                      </a:rPr>
                      <m:t>𝐜𝐦</m:t>
                    </m:r>
                  </m:oMath>
                </a14:m>
                <a:endParaRPr lang="ru-RU" sz="4445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47521" y="2695102"/>
                <a:ext cx="4493530" cy="768537"/>
              </a:xfrm>
              <a:prstGeom prst="rect">
                <a:avLst/>
              </a:prstGeom>
              <a:blipFill>
                <a:blip r:embed="rId4"/>
                <a:stretch>
                  <a:fillRect l="-5691" t="-17460" b="-3888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Прямоугольник 2"/>
          <p:cNvSpPr/>
          <p:nvPr/>
        </p:nvSpPr>
        <p:spPr>
          <a:xfrm>
            <a:off x="4110823" y="2083790"/>
            <a:ext cx="2497800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088398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= 49</a:t>
            </a:r>
            <a:r>
              <a:rPr lang="ru-RU" sz="36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en-US" sz="36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ru-RU" sz="3600" b="1" baseline="30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3600" b="1" baseline="300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1088398" fontAlgn="base">
              <a:spcBef>
                <a:spcPct val="0"/>
              </a:spcBef>
              <a:spcAft>
                <a:spcPct val="0"/>
              </a:spcAft>
            </a:pPr>
            <a:r>
              <a:rPr lang="en-US" sz="5400" b="1" baseline="30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5400" b="1" baseline="30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7 cm </a:t>
            </a:r>
            <a:endParaRPr lang="ru-RU" sz="54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601145" y="3911874"/>
            <a:ext cx="2754280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088398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= 169</a:t>
            </a:r>
            <a:r>
              <a:rPr lang="ru-RU" sz="36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en-US" sz="36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ru-RU" sz="3600" b="1" baseline="30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3600" b="1" baseline="300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1088398" fontAlgn="base">
              <a:spcBef>
                <a:spcPct val="0"/>
              </a:spcBef>
              <a:spcAft>
                <a:spcPct val="0"/>
              </a:spcAft>
            </a:pPr>
            <a:r>
              <a:rPr lang="en-US" sz="5400" b="1" baseline="30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5400" b="1" baseline="30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13 cm</a:t>
            </a:r>
            <a:endParaRPr lang="ru-RU" sz="54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4056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9"/>
          <p:cNvSpPr txBox="1">
            <a:spLocks noChangeArrowheads="1"/>
          </p:cNvSpPr>
          <p:nvPr/>
        </p:nvSpPr>
        <p:spPr bwMode="auto">
          <a:xfrm>
            <a:off x="119336" y="93214"/>
            <a:ext cx="11013607" cy="20431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08834" tIns="54418" rIns="108834" bIns="544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defTabSz="1088398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32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Rombning</a:t>
            </a:r>
            <a:r>
              <a:rPr lang="en-US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diagonallari</a:t>
            </a:r>
            <a:r>
              <a:rPr lang="en-US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tomonlari</a:t>
            </a:r>
            <a:r>
              <a:rPr lang="en-US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orasida</a:t>
            </a:r>
            <a:r>
              <a:rPr lang="en-US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32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hosil</a:t>
            </a:r>
            <a:r>
              <a:rPr lang="en-US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32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bo‘lgan</a:t>
            </a:r>
            <a:r>
              <a:rPr lang="en-US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burchaklarning</a:t>
            </a:r>
            <a:r>
              <a:rPr lang="en-US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nisbati</a:t>
            </a:r>
            <a:r>
              <a:rPr lang="en-US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7:11 </a:t>
            </a:r>
            <a:r>
              <a:rPr lang="en-US" sz="32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kabi</a:t>
            </a:r>
            <a:r>
              <a:rPr lang="en-US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2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Rombning</a:t>
            </a:r>
            <a:r>
              <a:rPr lang="en-US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burchaklarini</a:t>
            </a:r>
            <a:r>
              <a:rPr lang="en-US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toping.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defTabSz="1088398"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sz="2963" b="1" dirty="0">
              <a:solidFill>
                <a:srgbClr val="002060"/>
              </a:solidFill>
            </a:endParaRPr>
          </a:p>
        </p:txBody>
      </p:sp>
      <p:sp>
        <p:nvSpPr>
          <p:cNvPr id="25603" name="Text Box 11"/>
          <p:cNvSpPr txBox="1">
            <a:spLocks noChangeArrowheads="1"/>
          </p:cNvSpPr>
          <p:nvPr/>
        </p:nvSpPr>
        <p:spPr bwMode="auto">
          <a:xfrm>
            <a:off x="1061807" y="3937012"/>
            <a:ext cx="533982" cy="6311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8834" tIns="54418" rIns="108834" bIns="544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defTabSz="1088398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3387" b="1" dirty="0">
                <a:solidFill>
                  <a:srgbClr val="000099"/>
                </a:solidFill>
              </a:rPr>
              <a:t>А</a:t>
            </a:r>
          </a:p>
        </p:txBody>
      </p:sp>
      <p:sp>
        <p:nvSpPr>
          <p:cNvPr id="25604" name="Text Box 12"/>
          <p:cNvSpPr txBox="1">
            <a:spLocks noChangeArrowheads="1"/>
          </p:cNvSpPr>
          <p:nvPr/>
        </p:nvSpPr>
        <p:spPr bwMode="auto">
          <a:xfrm>
            <a:off x="2728475" y="1399330"/>
            <a:ext cx="533982" cy="6311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8834" tIns="54418" rIns="108834" bIns="544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defTabSz="1088398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3387" b="1" dirty="0">
                <a:solidFill>
                  <a:srgbClr val="000099"/>
                </a:solidFill>
              </a:rPr>
              <a:t>В</a:t>
            </a:r>
          </a:p>
        </p:txBody>
      </p:sp>
      <p:sp>
        <p:nvSpPr>
          <p:cNvPr id="25605" name="Text Box 13"/>
          <p:cNvSpPr txBox="1">
            <a:spLocks noChangeArrowheads="1"/>
          </p:cNvSpPr>
          <p:nvPr/>
        </p:nvSpPr>
        <p:spPr bwMode="auto">
          <a:xfrm>
            <a:off x="2698104" y="6226868"/>
            <a:ext cx="533982" cy="6311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8834" tIns="54418" rIns="108834" bIns="544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defTabSz="1088398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3387" b="1" dirty="0">
                <a:solidFill>
                  <a:srgbClr val="000099"/>
                </a:solidFill>
              </a:rPr>
              <a:t>D</a:t>
            </a:r>
            <a:endParaRPr lang="ru-RU" sz="3387" b="1" dirty="0">
              <a:solidFill>
                <a:srgbClr val="000099"/>
              </a:solidFill>
            </a:endParaRPr>
          </a:p>
        </p:txBody>
      </p:sp>
      <p:sp>
        <p:nvSpPr>
          <p:cNvPr id="25606" name="Text Box 14"/>
          <p:cNvSpPr txBox="1">
            <a:spLocks noChangeArrowheads="1"/>
          </p:cNvSpPr>
          <p:nvPr/>
        </p:nvSpPr>
        <p:spPr bwMode="auto">
          <a:xfrm>
            <a:off x="4868857" y="3985675"/>
            <a:ext cx="533982" cy="6311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8834" tIns="54418" rIns="108834" bIns="544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defTabSz="1088398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3387" b="1" dirty="0">
                <a:solidFill>
                  <a:srgbClr val="000099"/>
                </a:solidFill>
              </a:rPr>
              <a:t>С</a:t>
            </a:r>
          </a:p>
        </p:txBody>
      </p:sp>
      <p:sp>
        <p:nvSpPr>
          <p:cNvPr id="25608" name="AutoShape 29"/>
          <p:cNvSpPr>
            <a:spLocks noChangeArrowheads="1"/>
          </p:cNvSpPr>
          <p:nvPr/>
        </p:nvSpPr>
        <p:spPr bwMode="auto">
          <a:xfrm>
            <a:off x="3251549" y="1890879"/>
            <a:ext cx="1656231" cy="2292410"/>
          </a:xfrm>
          <a:prstGeom prst="rtTriangle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chemeClr val="bg1"/>
            </a:solidFill>
            <a:miter lim="800000"/>
            <a:headEnd/>
            <a:tailEnd type="none" w="lg" len="lg"/>
          </a:ln>
          <a:effectLst/>
          <a:extLst/>
        </p:spPr>
        <p:txBody>
          <a:bodyPr wrap="none" lIns="108834" tIns="54418" rIns="108834" bIns="54418" anchor="ctr"/>
          <a:lstStyle/>
          <a:p>
            <a:pPr defTabSz="1088398" fontAlgn="base">
              <a:spcBef>
                <a:spcPct val="0"/>
              </a:spcBef>
              <a:spcAft>
                <a:spcPct val="0"/>
              </a:spcAft>
            </a:pPr>
            <a:endParaRPr lang="ru-RU" sz="2117">
              <a:solidFill>
                <a:srgbClr val="000000"/>
              </a:solidFill>
            </a:endParaRPr>
          </a:p>
        </p:txBody>
      </p:sp>
      <p:sp>
        <p:nvSpPr>
          <p:cNvPr id="25609" name="AutoShape 30"/>
          <p:cNvSpPr>
            <a:spLocks noChangeArrowheads="1"/>
          </p:cNvSpPr>
          <p:nvPr/>
        </p:nvSpPr>
        <p:spPr bwMode="auto">
          <a:xfrm flipH="1">
            <a:off x="1595317" y="1894084"/>
            <a:ext cx="1656232" cy="2282795"/>
          </a:xfrm>
          <a:prstGeom prst="rtTriangle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chemeClr val="bg1"/>
            </a:solidFill>
            <a:miter lim="800000"/>
            <a:headEnd/>
            <a:tailEnd type="none" w="lg" len="lg"/>
          </a:ln>
          <a:effectLst/>
          <a:extLst/>
        </p:spPr>
        <p:txBody>
          <a:bodyPr wrap="none" lIns="108834" tIns="54418" rIns="108834" bIns="54418" anchor="ctr"/>
          <a:lstStyle/>
          <a:p>
            <a:pPr defTabSz="1088398" fontAlgn="base">
              <a:spcBef>
                <a:spcPct val="0"/>
              </a:spcBef>
              <a:spcAft>
                <a:spcPct val="0"/>
              </a:spcAft>
            </a:pPr>
            <a:endParaRPr lang="ru-RU" sz="2117" dirty="0">
              <a:solidFill>
                <a:srgbClr val="000000"/>
              </a:solidFill>
            </a:endParaRPr>
          </a:p>
        </p:txBody>
      </p:sp>
      <p:sp>
        <p:nvSpPr>
          <p:cNvPr id="25610" name="AutoShape 31"/>
          <p:cNvSpPr>
            <a:spLocks noChangeArrowheads="1"/>
          </p:cNvSpPr>
          <p:nvPr/>
        </p:nvSpPr>
        <p:spPr bwMode="auto">
          <a:xfrm flipV="1">
            <a:off x="3251549" y="4183288"/>
            <a:ext cx="1656231" cy="2282795"/>
          </a:xfrm>
          <a:prstGeom prst="rtTriangle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chemeClr val="bg1"/>
            </a:solidFill>
            <a:miter lim="800000"/>
            <a:headEnd/>
            <a:tailEnd type="none" w="lg" len="lg"/>
          </a:ln>
          <a:effectLst/>
          <a:extLst/>
        </p:spPr>
        <p:txBody>
          <a:bodyPr wrap="none" lIns="108834" tIns="54418" rIns="108834" bIns="54418" anchor="ctr"/>
          <a:lstStyle/>
          <a:p>
            <a:pPr defTabSz="1088398" fontAlgn="base">
              <a:spcBef>
                <a:spcPct val="0"/>
              </a:spcBef>
              <a:spcAft>
                <a:spcPct val="0"/>
              </a:spcAft>
            </a:pPr>
            <a:endParaRPr lang="ru-RU" sz="2117">
              <a:solidFill>
                <a:srgbClr val="000000"/>
              </a:solidFill>
            </a:endParaRPr>
          </a:p>
        </p:txBody>
      </p:sp>
      <p:sp>
        <p:nvSpPr>
          <p:cNvPr id="25611" name="AutoShape 32"/>
          <p:cNvSpPr>
            <a:spLocks noChangeArrowheads="1"/>
          </p:cNvSpPr>
          <p:nvPr/>
        </p:nvSpPr>
        <p:spPr bwMode="auto">
          <a:xfrm flipH="1" flipV="1">
            <a:off x="1595317" y="4183288"/>
            <a:ext cx="1656230" cy="2282796"/>
          </a:xfrm>
          <a:prstGeom prst="rtTriangle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chemeClr val="bg1"/>
            </a:solidFill>
            <a:miter lim="800000"/>
            <a:headEnd/>
            <a:tailEnd type="none" w="lg" len="lg"/>
          </a:ln>
          <a:effectLst/>
          <a:extLst/>
        </p:spPr>
        <p:txBody>
          <a:bodyPr wrap="none" lIns="108834" tIns="54418" rIns="108834" bIns="54418" anchor="ctr"/>
          <a:lstStyle/>
          <a:p>
            <a:pPr defTabSz="1088398" fontAlgn="base">
              <a:spcBef>
                <a:spcPct val="0"/>
              </a:spcBef>
              <a:spcAft>
                <a:spcPct val="0"/>
              </a:spcAft>
            </a:pPr>
            <a:endParaRPr lang="ru-RU" sz="2117">
              <a:solidFill>
                <a:srgbClr val="000000"/>
              </a:solidFill>
            </a:endParaRPr>
          </a:p>
        </p:txBody>
      </p:sp>
      <p:sp>
        <p:nvSpPr>
          <p:cNvPr id="316475" name="Text Box 59"/>
          <p:cNvSpPr txBox="1">
            <a:spLocks noChangeArrowheads="1"/>
          </p:cNvSpPr>
          <p:nvPr/>
        </p:nvSpPr>
        <p:spPr bwMode="auto">
          <a:xfrm>
            <a:off x="3098478" y="2202903"/>
            <a:ext cx="630301" cy="6135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defTabSz="108839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3387" b="1" dirty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7x</a:t>
            </a:r>
            <a:endParaRPr lang="ru-RU" sz="28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988788" y="3653659"/>
            <a:ext cx="7152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08839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11x</a:t>
            </a:r>
            <a:endParaRPr lang="ru-RU" sz="28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51545" y="3759001"/>
            <a:ext cx="330329" cy="417878"/>
          </a:xfrm>
          <a:prstGeom prst="rect">
            <a:avLst/>
          </a:prstGeom>
          <a:noFill/>
          <a:ln w="190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6440345" y="1892152"/>
            <a:ext cx="3160032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7x + 11x = 90⁰</a:t>
            </a:r>
          </a:p>
          <a:p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18x = 90⁰</a:t>
            </a:r>
          </a:p>
          <a:p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x = 5⁰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5060851" y="3847357"/>
                <a:ext cx="6488146" cy="147732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</m:t>
                      </m:r>
                      <m:r>
                        <a:rPr lang="ru-RU" sz="3600" b="1" i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∠</m:t>
                      </m:r>
                      <m:r>
                        <a:rPr lang="en-US" sz="3600" b="1" i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𝐀</m:t>
                      </m:r>
                      <m:r>
                        <a:rPr lang="en-US" sz="3600" b="1" i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=∠</m:t>
                      </m:r>
                      <m:r>
                        <a:rPr lang="en-US" sz="3600" b="1" i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𝐂</m:t>
                      </m:r>
                      <m:r>
                        <a:rPr lang="en-US" sz="3600" b="1" i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ru-RU" sz="3600" b="1" i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𝟐𝟐</m:t>
                      </m:r>
                      <m:r>
                        <a:rPr lang="en-US" sz="3600" b="1" i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𝐱</m:t>
                      </m:r>
                      <m:r>
                        <a:rPr lang="en-US" sz="3600" b="1" i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3600" b="1" i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𝟏𝟏</m:t>
                      </m:r>
                      <m:sSup>
                        <m:sSupPr>
                          <m:ctrlPr>
                            <a:rPr lang="en-US" sz="36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𝟎</m:t>
                          </m:r>
                        </m:e>
                        <m:sup>
                          <m:r>
                            <a:rPr lang="en-US" sz="3600" b="1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en-US" sz="3600" b="1" dirty="0" smtClean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b="1" i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∠</m:t>
                      </m:r>
                      <m:r>
                        <a:rPr lang="en-US" sz="3600" b="1" i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𝐁</m:t>
                      </m:r>
                      <m:r>
                        <a:rPr lang="en-US" sz="3600" b="1" i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3600" b="1" i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∠</m:t>
                      </m:r>
                      <m:r>
                        <a:rPr lang="en-US" sz="3600" b="1" i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𝐃</m:t>
                      </m:r>
                      <m:r>
                        <a:rPr lang="en-US" sz="3600" b="1" i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3600" b="1" i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𝟏𝟒𝐱</m:t>
                      </m:r>
                      <m:r>
                        <a:rPr lang="en-US" sz="3600" b="1" i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3600" b="1" i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𝟕</m:t>
                      </m:r>
                      <m:r>
                        <a:rPr lang="en-US" sz="3600" b="1" i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en-US" sz="3600" b="1" i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⁰</m:t>
                      </m:r>
                    </m:oMath>
                  </m:oMathPara>
                </a14:m>
                <a:endParaRPr lang="en-US" sz="3600" b="1" dirty="0">
                  <a:solidFill>
                    <a:srgbClr val="002060"/>
                  </a:solidFill>
                </a:endParaRPr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60851" y="3847357"/>
                <a:ext cx="6488146" cy="147732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Прямая соединительная линия 9"/>
          <p:cNvCxnSpPr>
            <a:stCxn id="25609" idx="0"/>
            <a:endCxn id="25610" idx="0"/>
          </p:cNvCxnSpPr>
          <p:nvPr/>
        </p:nvCxnSpPr>
        <p:spPr>
          <a:xfrm>
            <a:off x="3251549" y="1894084"/>
            <a:ext cx="0" cy="4571999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>
            <a:stCxn id="25609" idx="4"/>
            <a:endCxn id="25610" idx="4"/>
          </p:cNvCxnSpPr>
          <p:nvPr/>
        </p:nvCxnSpPr>
        <p:spPr>
          <a:xfrm>
            <a:off x="1595317" y="4176879"/>
            <a:ext cx="3312463" cy="6409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1230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/>
      <p:bldP spid="25604" grpId="0"/>
      <p:bldP spid="25605" grpId="0"/>
      <p:bldP spid="25606" grpId="0"/>
      <p:bldP spid="25608" grpId="0" animBg="1"/>
      <p:bldP spid="25609" grpId="0" animBg="1"/>
      <p:bldP spid="25610" grpId="0" animBg="1"/>
      <p:bldP spid="25611" grpId="0" animBg="1"/>
      <p:bldP spid="316475" grpId="0"/>
      <p:bldP spid="4" grpId="0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63352" y="141698"/>
            <a:ext cx="1180931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ABCD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trapetsiyada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AD –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katta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asosi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B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uchi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orqali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CD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tomonga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parallel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AD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tomonni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E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nuqtada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kesuvchi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to‘g‘ri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chiziq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o‘tkazilgan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BC= 7 cm, AE= 4 cm.</a:t>
            </a:r>
          </a:p>
          <a:p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1)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trapetsiya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o‘rta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chizig‘ini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; </a:t>
            </a:r>
          </a:p>
          <a:p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2) ABE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uchburchakning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perimetri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17 cm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bo‘lsa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shu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trapetsiya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perimetrini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toping.</a:t>
            </a: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Трапеция 5"/>
          <p:cNvSpPr/>
          <p:nvPr/>
        </p:nvSpPr>
        <p:spPr>
          <a:xfrm>
            <a:off x="1716041" y="4273041"/>
            <a:ext cx="4498314" cy="2000264"/>
          </a:xfrm>
          <a:prstGeom prst="trapezoid">
            <a:avLst/>
          </a:prstGeom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930223" y="6129794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Arial" pitchFamily="34" charset="0"/>
                <a:cs typeface="Arial" pitchFamily="34" charset="0"/>
              </a:rPr>
              <a:t>A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627234" y="3949875"/>
            <a:ext cx="7210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Arial" pitchFamily="34" charset="0"/>
                <a:cs typeface="Arial" pitchFamily="34" charset="0"/>
              </a:rPr>
              <a:t>B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821446" y="3980652"/>
            <a:ext cx="7858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C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214355" y="6084761"/>
            <a:ext cx="7858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D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2189306" y="4273041"/>
            <a:ext cx="522318" cy="2000264"/>
          </a:xfrm>
          <a:prstGeom prst="line">
            <a:avLst/>
          </a:prstGeom>
          <a:ln w="571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2567205" y="6139995"/>
            <a:ext cx="53732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E</a:t>
            </a:r>
            <a:r>
              <a:rPr lang="en-US" sz="4400" b="1" dirty="0" smtClean="0">
                <a:solidFill>
                  <a:srgbClr val="C00000"/>
                </a:solidFill>
              </a:rPr>
              <a:t> </a:t>
            </a:r>
            <a:endParaRPr lang="ru-RU" sz="4400" b="1" dirty="0">
              <a:solidFill>
                <a:srgbClr val="C0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416140" y="3693700"/>
            <a:ext cx="111921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7 cm</a:t>
            </a:r>
            <a:endParaRPr lang="ru-RU" sz="32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834080" y="5896108"/>
            <a:ext cx="7104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 cm</a:t>
            </a:r>
            <a:endParaRPr lang="ru-RU" dirty="0"/>
          </a:p>
        </p:txBody>
      </p:sp>
      <p:cxnSp>
        <p:nvCxnSpPr>
          <p:cNvPr id="19" name="Прямая соединительная линия 18"/>
          <p:cNvCxnSpPr>
            <a:stCxn id="6" idx="1"/>
            <a:endCxn id="6" idx="3"/>
          </p:cNvCxnSpPr>
          <p:nvPr/>
        </p:nvCxnSpPr>
        <p:spPr>
          <a:xfrm>
            <a:off x="1966074" y="5273173"/>
            <a:ext cx="3998248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547216" y="4596206"/>
            <a:ext cx="110479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C00000"/>
                </a:solidFill>
              </a:rPr>
              <a:t>m</a:t>
            </a:r>
            <a:r>
              <a:rPr lang="en-US" sz="4000" b="1" dirty="0" smtClean="0">
                <a:solidFill>
                  <a:srgbClr val="C00000"/>
                </a:solidFill>
              </a:rPr>
              <a:t> -?</a:t>
            </a:r>
            <a:endParaRPr lang="ru-RU" sz="4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0200358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10" grpId="0"/>
      <p:bldP spid="11" grpId="0"/>
      <p:bldP spid="12" grpId="0"/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рапеция 5"/>
          <p:cNvSpPr/>
          <p:nvPr/>
        </p:nvSpPr>
        <p:spPr>
          <a:xfrm>
            <a:off x="1716041" y="695973"/>
            <a:ext cx="4498314" cy="2000264"/>
          </a:xfrm>
          <a:prstGeom prst="trapezoid">
            <a:avLst/>
          </a:prstGeom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1048262" y="2503706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Arial" pitchFamily="34" charset="0"/>
                <a:cs typeface="Arial" pitchFamily="34" charset="0"/>
              </a:rPr>
              <a:t>A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627234" y="372807"/>
            <a:ext cx="7210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Arial" pitchFamily="34" charset="0"/>
                <a:cs typeface="Arial" pitchFamily="34" charset="0"/>
              </a:rPr>
              <a:t>B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821446" y="403584"/>
            <a:ext cx="7858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C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214355" y="2507693"/>
            <a:ext cx="7858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D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2189306" y="695973"/>
            <a:ext cx="522318" cy="2000264"/>
          </a:xfrm>
          <a:prstGeom prst="line">
            <a:avLst/>
          </a:prstGeom>
          <a:ln w="571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2619906" y="2538417"/>
            <a:ext cx="53732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E</a:t>
            </a:r>
            <a:r>
              <a:rPr lang="en-US" sz="4400" b="1" dirty="0" smtClean="0">
                <a:solidFill>
                  <a:srgbClr val="C00000"/>
                </a:solidFill>
              </a:rPr>
              <a:t> </a:t>
            </a:r>
            <a:endParaRPr lang="ru-RU" sz="4400" b="1" dirty="0">
              <a:solidFill>
                <a:srgbClr val="C0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416140" y="116632"/>
            <a:ext cx="111921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7 cm</a:t>
            </a:r>
            <a:endParaRPr lang="ru-RU" sz="32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834080" y="2319040"/>
            <a:ext cx="7104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 cm</a:t>
            </a:r>
            <a:endParaRPr lang="ru-RU" dirty="0"/>
          </a:p>
        </p:txBody>
      </p:sp>
      <p:cxnSp>
        <p:nvCxnSpPr>
          <p:cNvPr id="19" name="Прямая соединительная линия 18"/>
          <p:cNvCxnSpPr>
            <a:stCxn id="6" idx="1"/>
            <a:endCxn id="6" idx="3"/>
          </p:cNvCxnSpPr>
          <p:nvPr/>
        </p:nvCxnSpPr>
        <p:spPr>
          <a:xfrm>
            <a:off x="1966074" y="1696105"/>
            <a:ext cx="3998248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547216" y="1019138"/>
            <a:ext cx="110479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C00000"/>
                </a:solidFill>
              </a:rPr>
              <a:t>m</a:t>
            </a:r>
            <a:r>
              <a:rPr lang="en-US" sz="4000" b="1" dirty="0" smtClean="0">
                <a:solidFill>
                  <a:srgbClr val="C00000"/>
                </a:solidFill>
              </a:rPr>
              <a:t> -?</a:t>
            </a:r>
            <a:endParaRPr lang="ru-RU" sz="4000" b="1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7396006" y="487769"/>
                <a:ext cx="3077894" cy="36625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sz="32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ru-RU" sz="3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3200" b="0" i="0" smtClean="0">
                            <a:latin typeface="Cambria Math" panose="02040503050406030204" pitchFamily="18" charset="0"/>
                          </a:rPr>
                          <m:t>P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3200" b="0" i="0" smtClean="0">
                            <a:latin typeface="Cambria Math" panose="02040503050406030204" pitchFamily="18" charset="0"/>
                          </a:rPr>
                          <m:t>ABE</m:t>
                        </m:r>
                      </m:sub>
                    </m:sSub>
                  </m:oMath>
                </a14:m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=17 cm</a:t>
                </a:r>
              </a:p>
              <a:p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BC = 7 cm</a:t>
                </a:r>
              </a:p>
              <a:p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AE = 7 cm</a:t>
                </a:r>
              </a:p>
              <a:p>
                <a:r>
                  <a:rPr lang="en-US" sz="32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1) m = ? cm</a:t>
                </a:r>
              </a:p>
              <a:p>
                <a:r>
                  <a:rPr lang="en-US" sz="3200" b="1" dirty="0" smtClean="0">
                    <a:solidFill>
                      <a:srgbClr val="0070C0"/>
                    </a:solidFill>
                  </a:rPr>
                  <a:t>2)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1" i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𝐏</m:t>
                        </m:r>
                      </m:e>
                      <m:sub>
                        <m:r>
                          <a:rPr lang="en-US" sz="3200" b="1" i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𝐀𝐁</m:t>
                        </m:r>
                        <m:r>
                          <a:rPr lang="en-US" sz="3200" b="1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𝐂𝐃</m:t>
                        </m:r>
                      </m:sub>
                    </m:sSub>
                  </m:oMath>
                </a14:m>
                <a:r>
                  <a:rPr lang="en-US" sz="32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? </a:t>
                </a:r>
                <a:r>
                  <a:rPr lang="en-US" sz="32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cm</a:t>
                </a:r>
              </a:p>
              <a:p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96006" y="487769"/>
                <a:ext cx="3077894" cy="3662541"/>
              </a:xfrm>
              <a:prstGeom prst="rect">
                <a:avLst/>
              </a:prstGeom>
              <a:blipFill rotWithShape="0">
                <a:blip r:embed="rId2"/>
                <a:stretch>
                  <a:fillRect l="-4950" t="-2163" r="-435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1573379" y="1001783"/>
            <a:ext cx="3962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</a:rPr>
              <a:t>x</a:t>
            </a: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068698" y="1195966"/>
            <a:ext cx="40267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</a:rPr>
              <a:t>y</a:t>
            </a: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421801" y="1041688"/>
            <a:ext cx="37863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C00000"/>
                </a:solidFill>
              </a:rPr>
              <a:t>y</a:t>
            </a:r>
            <a:endParaRPr lang="ru-RU" sz="3200" b="1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6" name="Прямоугольник 15"/>
              <p:cNvSpPr/>
              <p:nvPr/>
            </p:nvSpPr>
            <p:spPr>
              <a:xfrm>
                <a:off x="399726" y="3198329"/>
                <a:ext cx="5648126" cy="284327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32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32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r>
                  <a:rPr lang="en-US" sz="28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1) </a:t>
                </a:r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m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4+7+7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9 cm</a:t>
                </a:r>
              </a:p>
              <a:p>
                <a:r>
                  <a:rPr lang="en-US" sz="3200" b="1" dirty="0" smtClean="0">
                    <a:solidFill>
                      <a:srgbClr val="0070C0"/>
                    </a:solidFill>
                  </a:rPr>
                  <a:t>2)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𝐏</m:t>
                        </m:r>
                      </m:e>
                      <m:sub>
                        <m:r>
                          <a:rPr lang="en-US" sz="3200" b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𝐀𝐁</m:t>
                        </m:r>
                        <m:r>
                          <a:rPr lang="en-US" sz="32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𝐄</m:t>
                        </m:r>
                      </m:sub>
                    </m:sSub>
                  </m:oMath>
                </a14:m>
                <a:r>
                  <a:rPr lang="en-US" sz="3200" b="1" dirty="0" smtClean="0">
                    <a:solidFill>
                      <a:schemeClr val="tx1"/>
                    </a:solidFill>
                    <a:latin typeface="Arial" panose="020B0604020202020204" pitchFamily="34" charset="0"/>
                  </a:rPr>
                  <a:t> = x+y+4</a:t>
                </a:r>
              </a:p>
              <a:p>
                <a:r>
                  <a:rPr lang="en-US" sz="32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en-US" sz="32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17 = x+y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+4</a:t>
                </a:r>
              </a:p>
              <a:p>
                <a:r>
                  <a:rPr lang="en-US" sz="32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en-US" sz="3200" b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x</a:t>
                </a:r>
                <a:r>
                  <a:rPr lang="en-US" sz="32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+y</a:t>
                </a:r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13 </a:t>
                </a:r>
              </a:p>
            </p:txBody>
          </p:sp>
        </mc:Choice>
        <mc:Fallback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726" y="3198329"/>
                <a:ext cx="5648126" cy="2843279"/>
              </a:xfrm>
              <a:prstGeom prst="rect">
                <a:avLst/>
              </a:prstGeom>
              <a:blipFill rotWithShape="0">
                <a:blip r:embed="rId3"/>
                <a:stretch>
                  <a:fillRect l="-2808" t="-2790" b="-622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Прямоугольник 16"/>
              <p:cNvSpPr/>
              <p:nvPr/>
            </p:nvSpPr>
            <p:spPr>
              <a:xfrm>
                <a:off x="4535357" y="4617739"/>
                <a:ext cx="7681728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𝐏</m:t>
                        </m:r>
                      </m:e>
                      <m:sub>
                        <m:r>
                          <a:rPr lang="en-US" sz="3200" b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𝐀𝐁𝐂𝐃</m:t>
                        </m:r>
                      </m:sub>
                    </m:sSub>
                  </m:oMath>
                </a14:m>
                <a:r>
                  <a:rPr lang="en-US" sz="32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32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x</a:t>
                </a:r>
                <a:r>
                  <a:rPr lang="en-US" sz="32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+7+</a:t>
                </a:r>
                <a:r>
                  <a:rPr lang="en-US" sz="32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</a:t>
                </a:r>
                <a:r>
                  <a:rPr lang="en-US" sz="32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+4+7=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13+18 = 31 </a:t>
                </a:r>
                <a:endParaRPr lang="ru-RU" sz="3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35357" y="4617739"/>
                <a:ext cx="7681728" cy="584775"/>
              </a:xfrm>
              <a:prstGeom prst="rect">
                <a:avLst/>
              </a:prstGeom>
              <a:blipFill rotWithShape="0">
                <a:blip r:embed="rId4"/>
                <a:stretch>
                  <a:fillRect t="-13684" b="-3473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/>
          <p:cNvSpPr txBox="1"/>
          <p:nvPr/>
        </p:nvSpPr>
        <p:spPr>
          <a:xfrm>
            <a:off x="4537595" y="5583992"/>
            <a:ext cx="439735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9 cm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31 cm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6570288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4" grpId="0"/>
      <p:bldP spid="5" grpId="0"/>
      <p:bldP spid="14" grpId="0"/>
      <p:bldP spid="18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1953</TotalTime>
  <Words>423</Words>
  <Application>Microsoft Office PowerPoint</Application>
  <PresentationFormat>Широкоэкранный</PresentationFormat>
  <Paragraphs>139</Paragraphs>
  <Slides>11</Slides>
  <Notes>3</Notes>
  <HiddenSlides>2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 Unicode MS</vt:lpstr>
      <vt:lpstr>Arial</vt:lpstr>
      <vt:lpstr>Calibri</vt:lpstr>
      <vt:lpstr>Calibri Light</vt:lpstr>
      <vt:lpstr>Cambria Math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Неизвестный пользователь</dc:creator>
  <cp:lastModifiedBy>Админ</cp:lastModifiedBy>
  <cp:revision>239</cp:revision>
  <dcterms:created xsi:type="dcterms:W3CDTF">2020-06-19T20:52:49Z</dcterms:created>
  <dcterms:modified xsi:type="dcterms:W3CDTF">2021-04-03T21:26:45Z</dcterms:modified>
</cp:coreProperties>
</file>