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28" r:id="rId2"/>
    <p:sldId id="347" r:id="rId3"/>
    <p:sldId id="343" r:id="rId4"/>
    <p:sldId id="334" r:id="rId5"/>
    <p:sldId id="336" r:id="rId6"/>
    <p:sldId id="341" r:id="rId7"/>
    <p:sldId id="344" r:id="rId8"/>
    <p:sldId id="345" r:id="rId9"/>
    <p:sldId id="346" r:id="rId10"/>
    <p:sldId id="348" r:id="rId11"/>
    <p:sldId id="33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4" d="100"/>
          <a:sy n="74" d="100"/>
        </p:scale>
        <p:origin x="8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97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09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43CCD6-6D80-41FE-A900-BE249B9C95A8}" type="slidenum">
              <a:rPr lang="ru-RU">
                <a:solidFill>
                  <a:prstClr val="black"/>
                </a:solidFill>
              </a:rPr>
              <a:pPr eaLnBrk="1" hangingPunct="1"/>
              <a:t>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24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843549-0FC0-4C74-A486-ABBEAA1406B7}" type="slidenum">
              <a:rPr lang="ru-RU">
                <a:solidFill>
                  <a:prstClr val="black"/>
                </a:solidFill>
              </a:rPr>
              <a:pPr eaLnBrk="1" hangingPunct="1"/>
              <a:t>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18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4/4/2021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NULL"/><Relationship Id="rId11" Type="http://schemas.openxmlformats.org/officeDocument/2006/relationships/image" Target="NULL"/><Relationship Id="rId10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 txBox="1">
            <a:spLocks/>
          </p:cNvSpPr>
          <p:nvPr/>
        </p:nvSpPr>
        <p:spPr>
          <a:xfrm>
            <a:off x="2543948" y="97037"/>
            <a:ext cx="6520680" cy="1106379"/>
          </a:xfrm>
          <a:prstGeom prst="rect">
            <a:avLst/>
          </a:prstGeom>
        </p:spPr>
        <p:txBody>
          <a:bodyPr spcFirstLastPara="1" vert="horz" wrap="square" lIns="0" tIns="2475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524" algn="ctr">
              <a:lnSpc>
                <a:spcPct val="100000"/>
              </a:lnSpc>
              <a:spcBef>
                <a:spcPts val="193"/>
              </a:spcBef>
            </a:pPr>
            <a:r>
              <a:rPr lang="en-US" sz="686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184799" y="2122462"/>
            <a:ext cx="2599858" cy="27003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92"/>
          </a:p>
        </p:txBody>
      </p:sp>
      <p:sp>
        <p:nvSpPr>
          <p:cNvPr id="16" name="TextBox 15"/>
          <p:cNvSpPr txBox="1"/>
          <p:nvPr/>
        </p:nvSpPr>
        <p:spPr>
          <a:xfrm>
            <a:off x="1619272" y="2245327"/>
            <a:ext cx="7913141" cy="2750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7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asalalar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5272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88661" y="356152"/>
            <a:ext cx="1592134" cy="811406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51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51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642" y="4216036"/>
            <a:ext cx="843725" cy="14765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0" name="Прямоугольник 9"/>
          <p:cNvSpPr/>
          <p:nvPr/>
        </p:nvSpPr>
        <p:spPr>
          <a:xfrm>
            <a:off x="494642" y="2245327"/>
            <a:ext cx="843725" cy="147651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1" name="object 2"/>
          <p:cNvSpPr/>
          <p:nvPr/>
        </p:nvSpPr>
        <p:spPr>
          <a:xfrm>
            <a:off x="0" y="0"/>
            <a:ext cx="12192000" cy="174067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453343" y="399761"/>
            <a:ext cx="7046183" cy="103596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pPr marL="16534" algn="ctr">
              <a:lnSpc>
                <a:spcPct val="100000"/>
              </a:lnSpc>
              <a:spcBef>
                <a:spcPts val="148"/>
              </a:spcBef>
            </a:pPr>
            <a:r>
              <a:rPr lang="en-US" sz="6445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grpSp>
        <p:nvGrpSpPr>
          <p:cNvPr id="13" name="object 7"/>
          <p:cNvGrpSpPr/>
          <p:nvPr/>
        </p:nvGrpSpPr>
        <p:grpSpPr>
          <a:xfrm>
            <a:off x="9862946" y="281118"/>
            <a:ext cx="1785686" cy="1190457"/>
            <a:chOff x="4698979" y="198156"/>
            <a:chExt cx="622592" cy="613387"/>
          </a:xfrm>
        </p:grpSpPr>
        <p:sp>
          <p:nvSpPr>
            <p:cNvPr id="14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44"/>
            </a:p>
          </p:txBody>
        </p:sp>
        <p:sp>
          <p:nvSpPr>
            <p:cNvPr id="17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44"/>
            </a:p>
          </p:txBody>
        </p:sp>
      </p:grpSp>
      <p:sp>
        <p:nvSpPr>
          <p:cNvPr id="18" name="object 12"/>
          <p:cNvSpPr txBox="1"/>
          <p:nvPr/>
        </p:nvSpPr>
        <p:spPr>
          <a:xfrm>
            <a:off x="9948401" y="529488"/>
            <a:ext cx="1646577" cy="621911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6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344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6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8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лелограмм 29"/>
          <p:cNvSpPr/>
          <p:nvPr/>
        </p:nvSpPr>
        <p:spPr>
          <a:xfrm>
            <a:off x="8264963" y="1944670"/>
            <a:ext cx="3429024" cy="1479359"/>
          </a:xfrm>
          <a:prstGeom prst="parallelogram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853160" y="3315763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256240" y="1556792"/>
            <a:ext cx="1013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070822" y="3284984"/>
            <a:ext cx="71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61105" y="154728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3335600" y="5065555"/>
            <a:ext cx="5468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39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2243" y="1698968"/>
            <a:ext cx="262443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x+y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50</a:t>
            </a:r>
          </a:p>
          <a:p>
            <a:r>
              <a:rPr lang="en-US" sz="40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x-y = 28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2x =78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78:2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x = 39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628" y="1587718"/>
            <a:ext cx="453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926" y="1761827"/>
            <a:ext cx="23775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39+y=50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y = 50-39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y = 11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871955" y="2022134"/>
            <a:ext cx="291446" cy="830802"/>
          </a:xfrm>
          <a:prstGeom prst="leftBrace">
            <a:avLst>
              <a:gd name="adj1" fmla="val 49878"/>
              <a:gd name="adj2" fmla="val 4845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065998" y="1310071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x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96200" y="2387757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y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701" y="141209"/>
            <a:ext cx="114337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qo‘shni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tomonlarining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yig‘indisi</a:t>
            </a:r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50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ayirmasi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Parallelogramm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tomonlarini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31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/>
      <p:bldP spid="38" grpId="0"/>
      <p:bldP spid="39" grpId="0"/>
      <p:bldP spid="41" grpId="0"/>
      <p:bldP spid="8" grpId="0" animBg="1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482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68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73547">
            <a:off x="988473" y="3349044"/>
            <a:ext cx="2340931" cy="25892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6461" y="1412776"/>
            <a:ext cx="6609502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1-,2-,3-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33-bet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262355" y="874310"/>
            <a:ext cx="3477147" cy="197372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 = ab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8966233" y="3538909"/>
                <a:ext cx="2382943" cy="2045654"/>
              </a:xfrm>
              <a:prstGeom prst="rect">
                <a:avLst/>
              </a:prstGeom>
              <a:gradFill flip="none" rotWithShape="1">
                <a:gsLst>
                  <a:gs pos="0">
                    <a:srgbClr val="7030A0">
                      <a:tint val="66000"/>
                      <a:satMod val="160000"/>
                    </a:srgbClr>
                  </a:gs>
                  <a:gs pos="50000">
                    <a:srgbClr val="7030A0">
                      <a:tint val="44500"/>
                      <a:satMod val="160000"/>
                    </a:srgbClr>
                  </a:gs>
                  <a:gs pos="100000">
                    <a:srgbClr val="7030A0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6233" y="3538909"/>
                <a:ext cx="2382943" cy="20456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араллелограмм 14"/>
              <p:cNvSpPr/>
              <p:nvPr/>
            </p:nvSpPr>
            <p:spPr>
              <a:xfrm>
                <a:off x="4848221" y="781053"/>
                <a:ext cx="3024336" cy="2160240"/>
              </a:xfrm>
              <a:prstGeom prst="parallelogram">
                <a:avLst/>
              </a:pr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1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⊥</m:t>
                      </m:r>
                      <m:sSub>
                        <m:sSubPr>
                          <m:ctrlPr>
                            <a:rPr lang="ru-RU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Параллелограмм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221" y="781053"/>
                <a:ext cx="3024336" cy="2160240"/>
              </a:xfrm>
              <a:prstGeom prst="parallelogram">
                <a:avLst/>
              </a:prstGeom>
              <a:blipFill>
                <a:blip r:embed="rId3"/>
                <a:stretch>
                  <a:fillRect/>
                </a:stretch>
              </a:blipFill>
              <a:ln w="57150"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араллелограмм 16"/>
          <p:cNvSpPr/>
          <p:nvPr/>
        </p:nvSpPr>
        <p:spPr>
          <a:xfrm>
            <a:off x="407368" y="764704"/>
            <a:ext cx="4067553" cy="2000264"/>
          </a:xfrm>
          <a:prstGeom prst="parallelogram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P = 2(</a:t>
            </a:r>
            <a:r>
              <a:rPr lang="en-US" sz="4000" b="1" dirty="0" err="1" smtClean="0"/>
              <a:t>a+b</a:t>
            </a:r>
            <a:r>
              <a:rPr lang="en-US" sz="4000" b="1" dirty="0" smtClean="0"/>
              <a:t>)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рапеция 11"/>
              <p:cNvSpPr/>
              <p:nvPr/>
            </p:nvSpPr>
            <p:spPr>
              <a:xfrm>
                <a:off x="4625051" y="3538909"/>
                <a:ext cx="3470675" cy="1977443"/>
              </a:xfrm>
              <a:prstGeom prst="trapezoid">
                <a:avLst/>
              </a:prstGeom>
              <a:gradFill flip="none" rotWithShape="1">
                <a:gsLst>
                  <a:gs pos="0">
                    <a:srgbClr val="99FF66">
                      <a:shade val="30000"/>
                      <a:satMod val="115000"/>
                    </a:srgbClr>
                  </a:gs>
                  <a:gs pos="50000">
                    <a:srgbClr val="99FF66">
                      <a:shade val="67500"/>
                      <a:satMod val="115000"/>
                    </a:srgbClr>
                  </a:gs>
                  <a:gs pos="100000">
                    <a:srgbClr val="99FF66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рапеция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051" y="3538909"/>
                <a:ext cx="3470675" cy="1977443"/>
              </a:xfrm>
              <a:prstGeom prst="trapezoid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>
            <a:off x="407367" y="3428999"/>
            <a:ext cx="3528393" cy="2121459"/>
          </a:xfrm>
          <a:prstGeom prst="triangle">
            <a:avLst>
              <a:gd name="adj" fmla="val 82731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= 0,5 a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555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267866" y="188640"/>
            <a:ext cx="115167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17" dirty="0"/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cm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tomonigacha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2,5 cm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   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1140902" y="3123662"/>
            <a:ext cx="5401071" cy="2540001"/>
          </a:xfrm>
          <a:custGeom>
            <a:avLst/>
            <a:gdLst>
              <a:gd name="T0" fmla="*/ 9488 w 3416"/>
              <a:gd name="T1" fmla="*/ 2540000 h 1792"/>
              <a:gd name="T2" fmla="*/ 0 w 3416"/>
              <a:gd name="T3" fmla="*/ 0 h 1792"/>
              <a:gd name="T4" fmla="*/ 4041812 w 3416"/>
              <a:gd name="T5" fmla="*/ 22679 h 1792"/>
              <a:gd name="T6" fmla="*/ 4051300 w 3416"/>
              <a:gd name="T7" fmla="*/ 2540000 h 1792"/>
              <a:gd name="T8" fmla="*/ 0 w 3416"/>
              <a:gd name="T9" fmla="*/ 2540000 h 17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16" h="1792">
                <a:moveTo>
                  <a:pt x="8" y="1792"/>
                </a:moveTo>
                <a:lnTo>
                  <a:pt x="0" y="0"/>
                </a:lnTo>
                <a:lnTo>
                  <a:pt x="3408" y="16"/>
                </a:lnTo>
                <a:lnTo>
                  <a:pt x="3416" y="1792"/>
                </a:lnTo>
                <a:lnTo>
                  <a:pt x="0" y="1792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4852" y="5430580"/>
            <a:ext cx="539685" cy="5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752" b="1">
                <a:solidFill>
                  <a:srgbClr val="000000"/>
                </a:solidFill>
              </a:rPr>
              <a:t>A</a:t>
            </a:r>
            <a:endParaRPr lang="ru-RU" sz="2752" b="1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9030" y="2837033"/>
            <a:ext cx="539685" cy="5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752" b="1" dirty="0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358626" y="2636912"/>
            <a:ext cx="539685" cy="5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752" b="1" dirty="0">
                <a:solidFill>
                  <a:srgbClr val="000000"/>
                </a:solidFill>
              </a:rPr>
              <a:t>С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04984" y="5559611"/>
            <a:ext cx="539685" cy="5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752" b="1" dirty="0">
                <a:solidFill>
                  <a:srgbClr val="000000"/>
                </a:solidFill>
              </a:rPr>
              <a:t>D</a:t>
            </a:r>
            <a:endParaRPr lang="ru-RU" sz="2752" b="1" dirty="0">
              <a:solidFill>
                <a:srgbClr val="000000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591472" y="5627546"/>
            <a:ext cx="539685" cy="5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752" b="1" dirty="0">
                <a:solidFill>
                  <a:srgbClr val="000000"/>
                </a:solidFill>
              </a:rPr>
              <a:t>Е</a:t>
            </a:r>
            <a:endParaRPr lang="ru-RU" sz="2752" b="1" dirty="0">
              <a:solidFill>
                <a:srgbClr val="000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1136469" y="3177807"/>
            <a:ext cx="5405504" cy="24708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1"/>
          </p:cNvCxnSpPr>
          <p:nvPr/>
        </p:nvCxnSpPr>
        <p:spPr>
          <a:xfrm>
            <a:off x="1140902" y="3123662"/>
            <a:ext cx="5401071" cy="25011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884572" y="4393662"/>
            <a:ext cx="2051" cy="126729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653579" y="3830371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</a:rPr>
              <a:t>O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3089655" y="4813840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 cm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87907" y="2906011"/>
            <a:ext cx="4549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 = 2∙ 2,5 = 5 cm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200534" y="3843686"/>
                <a:ext cx="4197431" cy="7218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 = 5∙8 = 40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𝐜𝐦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534" y="3843686"/>
                <a:ext cx="4197431" cy="721801"/>
              </a:xfrm>
              <a:prstGeom prst="rect">
                <a:avLst/>
              </a:prstGeom>
              <a:blipFill>
                <a:blip r:embed="rId2"/>
                <a:stretch>
                  <a:fillRect l="-5080" t="-15254" b="-33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416667" y="2638088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cm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rot="16200000">
            <a:off x="2538139" y="1699530"/>
            <a:ext cx="2533078" cy="5462434"/>
          </a:xfrm>
          <a:prstGeom prst="rtTriangle">
            <a:avLst/>
          </a:prstGeom>
          <a:solidFill>
            <a:srgbClr val="CCFF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867061" y="4412946"/>
            <a:ext cx="45930" cy="12843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76740" y="4953243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2,5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46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32" grpId="0"/>
      <p:bldP spid="35" grpId="0"/>
      <p:bldP spid="53" grpId="0"/>
      <p:bldP spid="54" grpId="0"/>
      <p:bldP spid="3" grpId="0"/>
      <p:bldP spid="11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263352" y="166077"/>
            <a:ext cx="11737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ABC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bo‘linish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cm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chiziqlarning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kesmalarning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uzunliklarini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 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706104" y="3092056"/>
            <a:ext cx="4924292" cy="2673187"/>
          </a:xfrm>
          <a:prstGeom prst="triangle">
            <a:avLst>
              <a:gd name="adj" fmla="val 48674"/>
            </a:avLst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937177" y="3795526"/>
            <a:ext cx="1864196" cy="196971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5" idx="5"/>
            <a:endCxn id="5" idx="3"/>
          </p:cNvCxnSpPr>
          <p:nvPr/>
        </p:nvCxnSpPr>
        <p:spPr>
          <a:xfrm flipH="1">
            <a:off x="4102954" y="4428650"/>
            <a:ext cx="1263721" cy="133659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223455" y="5015813"/>
            <a:ext cx="718273" cy="7494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941729" y="4577861"/>
                <a:ext cx="623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729" y="4577861"/>
                <a:ext cx="623824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774232" y="3419690"/>
                <a:ext cx="623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232" y="3419690"/>
                <a:ext cx="623824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308358" y="4013381"/>
                <a:ext cx="6238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358" y="4013381"/>
                <a:ext cx="623824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446432" y="5772881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432" y="5772881"/>
                <a:ext cx="593368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754322" y="5790325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322" y="5790325"/>
                <a:ext cx="593368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676402" y="5796217"/>
                <a:ext cx="5933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402" y="5796217"/>
                <a:ext cx="593368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6725335" y="5609233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3750046" y="2655493"/>
            <a:ext cx="446080" cy="51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35" b="1" i="1" dirty="0"/>
              <a:t>B</a:t>
            </a:r>
            <a:endParaRPr lang="ru-RU" sz="2735" b="1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21552" y="5619662"/>
            <a:ext cx="4252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6881066" y="3327356"/>
                <a:ext cx="425590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36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6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6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6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,</a:t>
                </a:r>
                <a:r>
                  <a:rPr lang="ru-RU" sz="36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36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600" b="1" dirty="0" smtClean="0">
                    <a:solidFill>
                      <a:srgbClr val="C00000"/>
                    </a:solidFill>
                  </a:rPr>
                  <a:t> - ?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066" y="3327356"/>
                <a:ext cx="4255909" cy="646331"/>
              </a:xfrm>
              <a:prstGeom prst="rect">
                <a:avLst/>
              </a:prstGeom>
              <a:blipFill>
                <a:blip r:embed="rId8"/>
                <a:stretch>
                  <a:fillRect t="-15094" r="-3438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2241206" y="38342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22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7815" y="1623538"/>
                <a:ext cx="6555853" cy="2748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4000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40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AB:2=22:2 =11cm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40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=11: 2= 5,5 cm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ru-RU" sz="40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𝐂</m:t>
                            </m:r>
                          </m:e>
                          <m:sub>
                            <m:r>
                              <a:rPr lang="en-US" sz="4000" b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b>
                        <m:r>
                          <a:rPr lang="en-US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=(11+22):2 = 16,5 cm</a:t>
                </a:r>
                <a:endParaRPr lang="en-US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15" y="1623538"/>
                <a:ext cx="6555853" cy="2748253"/>
              </a:xfrm>
              <a:prstGeom prst="rect">
                <a:avLst/>
              </a:prstGeom>
              <a:blipFill>
                <a:blip r:embed="rId2"/>
                <a:stretch>
                  <a:fillRect b="-8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713700" y="404516"/>
            <a:ext cx="2547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518082" y="615119"/>
            <a:ext cx="4924292" cy="2673187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7749155" y="1318589"/>
            <a:ext cx="1864196" cy="19697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5"/>
            <a:endCxn id="5" idx="3"/>
          </p:cNvCxnSpPr>
          <p:nvPr/>
        </p:nvCxnSpPr>
        <p:spPr>
          <a:xfrm flipH="1">
            <a:off x="8980228" y="1951712"/>
            <a:ext cx="1231073" cy="13365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0035433" y="2538876"/>
            <a:ext cx="718273" cy="749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3147613"/>
            <a:ext cx="422082" cy="571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26" b="1" dirty="0"/>
              <a:t>A</a:t>
            </a:r>
            <a:endParaRPr lang="ru-RU" sz="3126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0753707" y="2100924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3707" y="2100924"/>
                <a:ext cx="684931" cy="513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9586210" y="942753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86210" y="942753"/>
                <a:ext cx="684931" cy="5132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0197132" y="1563820"/>
                <a:ext cx="684931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7132" y="1563820"/>
                <a:ext cx="684931" cy="5132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7415998" y="3326312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998" y="3326312"/>
                <a:ext cx="651269" cy="5132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9624858" y="3336818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858" y="3336818"/>
                <a:ext cx="651269" cy="51321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8681253" y="3335534"/>
                <a:ext cx="651269" cy="513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35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735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1758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1253" y="3335534"/>
                <a:ext cx="651269" cy="5132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11307010" y="3204280"/>
            <a:ext cx="393056" cy="573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126" b="1" i="1" dirty="0"/>
              <a:t>C</a:t>
            </a:r>
            <a:endParaRPr lang="ru-RU" sz="3126" b="1" i="1" dirty="0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8736817" y="148941"/>
            <a:ext cx="446080" cy="51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35" b="1" i="1" dirty="0"/>
              <a:t>B</a:t>
            </a:r>
            <a:endParaRPr lang="ru-RU" sz="2735" b="1" i="1" dirty="0"/>
          </a:p>
        </p:txBody>
      </p:sp>
      <p:sp>
        <p:nvSpPr>
          <p:cNvPr id="24" name="TextBox 23"/>
          <p:cNvSpPr txBox="1"/>
          <p:nvPr/>
        </p:nvSpPr>
        <p:spPr>
          <a:xfrm rot="18750882">
            <a:off x="6958660" y="113280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22 cm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45029" y="1839314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x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9079087" y="2222601"/>
            <a:ext cx="4139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y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910161" y="2564222"/>
            <a:ext cx="348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z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6518082" y="536966"/>
            <a:ext cx="4940724" cy="2748086"/>
          </a:xfrm>
          <a:prstGeom prst="triangle">
            <a:avLst/>
          </a:prstGeom>
          <a:solidFill>
            <a:srgbClr val="FFFF0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 dirty="0"/>
          </a:p>
        </p:txBody>
      </p:sp>
      <p:cxnSp>
        <p:nvCxnSpPr>
          <p:cNvPr id="30" name="Прямая соединительная линия 29"/>
          <p:cNvCxnSpPr>
            <a:endCxn id="29" idx="3"/>
          </p:cNvCxnSpPr>
          <p:nvPr/>
        </p:nvCxnSpPr>
        <p:spPr>
          <a:xfrm flipH="1">
            <a:off x="8988444" y="1841163"/>
            <a:ext cx="1174868" cy="144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Равнобедренный треугольник 35"/>
          <p:cNvSpPr/>
          <p:nvPr/>
        </p:nvSpPr>
        <p:spPr>
          <a:xfrm>
            <a:off x="8953525" y="1831806"/>
            <a:ext cx="2607611" cy="1472532"/>
          </a:xfrm>
          <a:prstGeom prst="triangle">
            <a:avLst>
              <a:gd name="adj" fmla="val 4604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36" idx="5"/>
            <a:endCxn id="36" idx="5"/>
          </p:cNvCxnSpPr>
          <p:nvPr/>
        </p:nvCxnSpPr>
        <p:spPr>
          <a:xfrm>
            <a:off x="10857655" y="256807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6" idx="5"/>
          </p:cNvCxnSpPr>
          <p:nvPr/>
        </p:nvCxnSpPr>
        <p:spPr>
          <a:xfrm flipH="1">
            <a:off x="10271141" y="2568072"/>
            <a:ext cx="586514" cy="71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7782932" y="1197272"/>
            <a:ext cx="1779632" cy="2087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51384" y="5157192"/>
            <a:ext cx="67251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cm, 5,5 cm, 16,5 cm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 rot="5400000">
            <a:off x="1360470" y="4114352"/>
            <a:ext cx="2831348" cy="1741190"/>
          </a:xfrm>
          <a:prstGeom prst="rect">
            <a:avLst/>
          </a:prstGeom>
          <a:solidFill>
            <a:srgbClr val="CCFF33"/>
          </a:solidFill>
          <a:ln w="38100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lIns="108834" tIns="54418" rIns="108834" bIns="54418" anchor="ctr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0000"/>
              </a:solidFill>
            </a:endParaRPr>
          </a:p>
        </p:txBody>
      </p:sp>
      <p:grpSp>
        <p:nvGrpSpPr>
          <p:cNvPr id="287756" name="Group 12"/>
          <p:cNvGrpSpPr>
            <a:grpSpLocks/>
          </p:cNvGrpSpPr>
          <p:nvPr/>
        </p:nvGrpSpPr>
        <p:grpSpPr bwMode="auto">
          <a:xfrm rot="16200000">
            <a:off x="3624692" y="3561120"/>
            <a:ext cx="2831348" cy="2831346"/>
            <a:chOff x="576" y="1152"/>
            <a:chExt cx="1776" cy="1680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576" y="1152"/>
              <a:ext cx="1776" cy="16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88398" fontAlgn="base">
                <a:spcBef>
                  <a:spcPct val="0"/>
                </a:spcBef>
                <a:spcAft>
                  <a:spcPct val="0"/>
                </a:spcAft>
              </a:pPr>
              <a:endParaRPr lang="ru-RU" sz="2117">
                <a:solidFill>
                  <a:srgbClr val="000000"/>
                </a:solidFill>
              </a:endParaRPr>
            </a:p>
          </p:txBody>
        </p:sp>
        <p:sp>
          <p:nvSpPr>
            <p:cNvPr id="11274" name="Text Box 7"/>
            <p:cNvSpPr txBox="1">
              <a:spLocks noChangeArrowheads="1"/>
            </p:cNvSpPr>
            <p:nvPr/>
          </p:nvSpPr>
          <p:spPr bwMode="auto">
            <a:xfrm rot="5400000">
              <a:off x="993" y="1924"/>
              <a:ext cx="1080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1088398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387" b="1" dirty="0" smtClean="0">
                  <a:solidFill>
                    <a:srgbClr val="000000"/>
                  </a:solidFill>
                </a:rPr>
                <a:t>169</a:t>
              </a:r>
              <a:r>
                <a:rPr lang="ru-RU" sz="3387" b="1" dirty="0" smtClean="0">
                  <a:solidFill>
                    <a:srgbClr val="000000"/>
                  </a:solidFill>
                </a:rPr>
                <a:t> </a:t>
              </a:r>
              <a:r>
                <a:rPr lang="ru-RU" sz="3387" b="1" dirty="0">
                  <a:solidFill>
                    <a:srgbClr val="000000"/>
                  </a:solidFill>
                </a:rPr>
                <a:t>с</a:t>
              </a:r>
              <a:r>
                <a:rPr lang="en-US" sz="3387" b="1" dirty="0">
                  <a:solidFill>
                    <a:srgbClr val="000000"/>
                  </a:solidFill>
                </a:rPr>
                <a:t>m</a:t>
              </a:r>
              <a:r>
                <a:rPr lang="ru-RU" sz="3387" b="1" baseline="30000" dirty="0">
                  <a:solidFill>
                    <a:srgbClr val="000000"/>
                  </a:solidFill>
                </a:rPr>
                <a:t>2</a:t>
              </a:r>
              <a:endParaRPr lang="ru-RU" sz="3387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7755" name="Group 11"/>
          <p:cNvGrpSpPr>
            <a:grpSpLocks/>
          </p:cNvGrpSpPr>
          <p:nvPr/>
        </p:nvGrpSpPr>
        <p:grpSpPr bwMode="auto">
          <a:xfrm>
            <a:off x="1905549" y="1994941"/>
            <a:ext cx="1741191" cy="1566177"/>
            <a:chOff x="2352" y="2832"/>
            <a:chExt cx="816" cy="816"/>
          </a:xfrm>
        </p:grpSpPr>
        <p:sp>
          <p:nvSpPr>
            <p:cNvPr id="11271" name="Rectangle 5"/>
            <p:cNvSpPr>
              <a:spLocks noChangeArrowheads="1"/>
            </p:cNvSpPr>
            <p:nvPr/>
          </p:nvSpPr>
          <p:spPr bwMode="auto">
            <a:xfrm>
              <a:off x="2352" y="2832"/>
              <a:ext cx="816" cy="816"/>
            </a:xfrm>
            <a:prstGeom prst="rect">
              <a:avLst/>
            </a:prstGeom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88398" fontAlgn="base">
                <a:spcBef>
                  <a:spcPct val="0"/>
                </a:spcBef>
                <a:spcAft>
                  <a:spcPct val="0"/>
                </a:spcAft>
              </a:pPr>
              <a:endParaRPr lang="ru-RU" sz="2117">
                <a:solidFill>
                  <a:srgbClr val="000000"/>
                </a:solidFill>
              </a:endParaRP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397" y="3047"/>
              <a:ext cx="739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1088398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3387" b="1" dirty="0" smtClean="0">
                  <a:solidFill>
                    <a:srgbClr val="000000"/>
                  </a:solidFill>
                </a:rPr>
                <a:t>49</a:t>
              </a:r>
              <a:r>
                <a:rPr lang="ru-RU" sz="3387" b="1" dirty="0" smtClean="0">
                  <a:solidFill>
                    <a:srgbClr val="000000"/>
                  </a:solidFill>
                </a:rPr>
                <a:t> </a:t>
              </a:r>
              <a:r>
                <a:rPr lang="ru-RU" sz="3387" b="1" dirty="0">
                  <a:solidFill>
                    <a:srgbClr val="000000"/>
                  </a:solidFill>
                </a:rPr>
                <a:t>с</a:t>
              </a:r>
              <a:r>
                <a:rPr lang="en-US" sz="3387" b="1" dirty="0">
                  <a:solidFill>
                    <a:srgbClr val="000000"/>
                  </a:solidFill>
                </a:rPr>
                <a:t>m</a:t>
              </a:r>
              <a:r>
                <a:rPr lang="ru-RU" sz="3387" b="1" baseline="30000" dirty="0">
                  <a:solidFill>
                    <a:srgbClr val="000000"/>
                  </a:solidFill>
                </a:rPr>
                <a:t>2</a:t>
              </a:r>
              <a:endParaRPr lang="ru-RU" sz="3387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87753" name="Text Box 9"/>
          <p:cNvSpPr txBox="1">
            <a:spLocks noChangeArrowheads="1"/>
          </p:cNvSpPr>
          <p:nvPr/>
        </p:nvSpPr>
        <p:spPr bwMode="auto">
          <a:xfrm>
            <a:off x="2135038" y="4442509"/>
            <a:ext cx="1300218" cy="84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0" name="Text Box 10"/>
              <p:cNvSpPr txBox="1">
                <a:spLocks noChangeArrowheads="1"/>
              </p:cNvSpPr>
              <p:nvPr/>
            </p:nvSpPr>
            <p:spPr bwMode="auto">
              <a:xfrm>
                <a:off x="305510" y="88228"/>
                <a:ext cx="11682569" cy="16448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8834" tIns="54418" rIns="108834" bIns="54418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1088398"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 dirty="0" smtClean="0">
                    <a:solidFill>
                      <a:srgbClr val="002060"/>
                    </a:solidFill>
                  </a:rPr>
                  <a:t>     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To‘g‘ri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to‘rtburchak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tomonlariga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chizilgan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</a:rPr>
                  <a:t>(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qurilgan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)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kvadratlarning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yuzalari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mos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ravishda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169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𝐜𝐦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va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49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𝐜𝐦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en-US" sz="3200" b="1" dirty="0" smtClean="0">
                    <a:solidFill>
                      <a:srgbClr val="002060"/>
                    </a:solidFill>
                  </a:rPr>
                  <a:t>ga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teng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bo‘lsa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,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to‘g‘ri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to‘rtburchakning</a:t>
                </a:r>
                <a:r>
                  <a:rPr lang="en-US" sz="32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3200" b="1" dirty="0" err="1" smtClean="0">
                    <a:solidFill>
                      <a:srgbClr val="002060"/>
                    </a:solidFill>
                  </a:rPr>
                  <a:t>perimetrini</a:t>
                </a:r>
                <a:r>
                  <a:rPr lang="en-US" sz="3200" b="1" dirty="0" smtClean="0">
                    <a:solidFill>
                      <a:srgbClr val="002060"/>
                    </a:solidFill>
                  </a:rPr>
                  <a:t> toping.  </a:t>
                </a:r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270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510" y="88228"/>
                <a:ext cx="11682569" cy="1644806"/>
              </a:xfrm>
              <a:prstGeom prst="rect">
                <a:avLst/>
              </a:prstGeom>
              <a:blipFill>
                <a:blip r:embed="rId3"/>
                <a:stretch>
                  <a:fillRect l="-1200" t="-4074" r="-1148" b="-814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147521" y="2695102"/>
                <a:ext cx="4493530" cy="768537"/>
              </a:xfrm>
              <a:prstGeom prst="rect">
                <a:avLst/>
              </a:prstGeom>
              <a:noFill/>
            </p:spPr>
            <p:txBody>
              <a:bodyPr wrap="none" lIns="83689" tIns="41843" rIns="83689" bIns="41843" rtlCol="0">
                <a:spAutoFit/>
              </a:bodyPr>
              <a:lstStyle/>
              <a:p>
                <a:r>
                  <a:rPr lang="en-US" sz="4445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(7+13)∙2</a:t>
                </a:r>
                <a14:m>
                  <m:oMath xmlns:m="http://schemas.openxmlformats.org/officeDocument/2006/math">
                    <m:r>
                      <a:rPr lang="en-US" sz="4445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45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𝟒𝟎</m:t>
                    </m:r>
                    <m:r>
                      <a:rPr lang="en-US" sz="4445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sz="4445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/>
                      </a:rPr>
                      <m:t>𝐜𝐦</m:t>
                    </m:r>
                  </m:oMath>
                </a14:m>
                <a:endParaRPr lang="ru-RU" sz="4445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521" y="2695102"/>
                <a:ext cx="4493530" cy="768537"/>
              </a:xfrm>
              <a:prstGeom prst="rect">
                <a:avLst/>
              </a:prstGeom>
              <a:blipFill>
                <a:blip r:embed="rId4"/>
                <a:stretch>
                  <a:fillRect l="-5691" t="-17460" b="-3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110823" y="2083790"/>
            <a:ext cx="249780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49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600" b="1" baseline="30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54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7 cm </a:t>
            </a:r>
            <a:endParaRPr lang="ru-RU" sz="5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01145" y="3911874"/>
            <a:ext cx="275428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169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36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600" b="1" baseline="30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5400" b="1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13 cm</a:t>
            </a:r>
            <a:endParaRPr lang="ru-RU" sz="5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56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9"/>
          <p:cNvSpPr txBox="1">
            <a:spLocks noChangeArrowheads="1"/>
          </p:cNvSpPr>
          <p:nvPr/>
        </p:nvSpPr>
        <p:spPr bwMode="auto">
          <a:xfrm>
            <a:off x="119336" y="93214"/>
            <a:ext cx="11013607" cy="204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Rombning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diagonallari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tomonlari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burchaklarning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nisbati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7:11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Rombning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burchaklarini</a:t>
            </a: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963" b="1" dirty="0">
              <a:solidFill>
                <a:srgbClr val="002060"/>
              </a:solidFill>
            </a:endParaRPr>
          </a:p>
        </p:txBody>
      </p:sp>
      <p:sp>
        <p:nvSpPr>
          <p:cNvPr id="25603" name="Text Box 11"/>
          <p:cNvSpPr txBox="1">
            <a:spLocks noChangeArrowheads="1"/>
          </p:cNvSpPr>
          <p:nvPr/>
        </p:nvSpPr>
        <p:spPr bwMode="auto">
          <a:xfrm>
            <a:off x="1061807" y="3937012"/>
            <a:ext cx="533982" cy="63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387" b="1" dirty="0">
                <a:solidFill>
                  <a:srgbClr val="000099"/>
                </a:solidFill>
              </a:rPr>
              <a:t>А</a:t>
            </a:r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>
            <a:off x="2728475" y="1399330"/>
            <a:ext cx="533982" cy="63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387" b="1" dirty="0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2698104" y="6226868"/>
            <a:ext cx="533982" cy="63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387" b="1" dirty="0">
                <a:solidFill>
                  <a:srgbClr val="000099"/>
                </a:solidFill>
              </a:rPr>
              <a:t>D</a:t>
            </a:r>
            <a:endParaRPr lang="ru-RU" sz="3387" b="1" dirty="0">
              <a:solidFill>
                <a:srgbClr val="000099"/>
              </a:solidFill>
            </a:endParaRPr>
          </a:p>
        </p:txBody>
      </p:sp>
      <p:sp>
        <p:nvSpPr>
          <p:cNvPr id="25606" name="Text Box 14"/>
          <p:cNvSpPr txBox="1">
            <a:spLocks noChangeArrowheads="1"/>
          </p:cNvSpPr>
          <p:nvPr/>
        </p:nvSpPr>
        <p:spPr bwMode="auto">
          <a:xfrm>
            <a:off x="4868857" y="3985675"/>
            <a:ext cx="533982" cy="63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387" b="1" dirty="0">
                <a:solidFill>
                  <a:srgbClr val="000099"/>
                </a:solidFill>
              </a:rPr>
              <a:t>С</a:t>
            </a:r>
          </a:p>
        </p:txBody>
      </p:sp>
      <p:sp>
        <p:nvSpPr>
          <p:cNvPr id="25608" name="AutoShape 29"/>
          <p:cNvSpPr>
            <a:spLocks noChangeArrowheads="1"/>
          </p:cNvSpPr>
          <p:nvPr/>
        </p:nvSpPr>
        <p:spPr bwMode="auto">
          <a:xfrm>
            <a:off x="3251549" y="1890879"/>
            <a:ext cx="1656231" cy="2292410"/>
          </a:xfrm>
          <a:prstGeom prst="rt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bg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lIns="108834" tIns="54418" rIns="108834" bIns="54418" anchor="ctr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0000"/>
              </a:solidFill>
            </a:endParaRPr>
          </a:p>
        </p:txBody>
      </p:sp>
      <p:sp>
        <p:nvSpPr>
          <p:cNvPr id="25609" name="AutoShape 30"/>
          <p:cNvSpPr>
            <a:spLocks noChangeArrowheads="1"/>
          </p:cNvSpPr>
          <p:nvPr/>
        </p:nvSpPr>
        <p:spPr bwMode="auto">
          <a:xfrm flipH="1">
            <a:off x="1595317" y="1894084"/>
            <a:ext cx="1656232" cy="2282795"/>
          </a:xfrm>
          <a:prstGeom prst="rt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bg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lIns="108834" tIns="54418" rIns="108834" bIns="54418" anchor="ctr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 dirty="0">
              <a:solidFill>
                <a:srgbClr val="000000"/>
              </a:solidFill>
            </a:endParaRPr>
          </a:p>
        </p:txBody>
      </p:sp>
      <p:sp>
        <p:nvSpPr>
          <p:cNvPr id="25610" name="AutoShape 31"/>
          <p:cNvSpPr>
            <a:spLocks noChangeArrowheads="1"/>
          </p:cNvSpPr>
          <p:nvPr/>
        </p:nvSpPr>
        <p:spPr bwMode="auto">
          <a:xfrm flipV="1">
            <a:off x="3251549" y="4183288"/>
            <a:ext cx="1656231" cy="2282795"/>
          </a:xfrm>
          <a:prstGeom prst="rt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bg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lIns="108834" tIns="54418" rIns="108834" bIns="54418" anchor="ctr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0000"/>
              </a:solidFill>
            </a:endParaRPr>
          </a:p>
        </p:txBody>
      </p:sp>
      <p:sp>
        <p:nvSpPr>
          <p:cNvPr id="25611" name="AutoShape 32"/>
          <p:cNvSpPr>
            <a:spLocks noChangeArrowheads="1"/>
          </p:cNvSpPr>
          <p:nvPr/>
        </p:nvSpPr>
        <p:spPr bwMode="auto">
          <a:xfrm flipH="1" flipV="1">
            <a:off x="1595317" y="4183288"/>
            <a:ext cx="1656230" cy="2282796"/>
          </a:xfrm>
          <a:prstGeom prst="rt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bg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lIns="108834" tIns="54418" rIns="108834" bIns="54418" anchor="ctr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0000"/>
              </a:solidFill>
            </a:endParaRPr>
          </a:p>
        </p:txBody>
      </p:sp>
      <p:sp>
        <p:nvSpPr>
          <p:cNvPr id="316475" name="Text Box 59"/>
          <p:cNvSpPr txBox="1">
            <a:spLocks noChangeArrowheads="1"/>
          </p:cNvSpPr>
          <p:nvPr/>
        </p:nvSpPr>
        <p:spPr bwMode="auto">
          <a:xfrm>
            <a:off x="3098478" y="2202903"/>
            <a:ext cx="630301" cy="61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87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7x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88788" y="3653659"/>
            <a:ext cx="715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11x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51545" y="3759001"/>
            <a:ext cx="330329" cy="41787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40345" y="1892152"/>
            <a:ext cx="316003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7x + 11x = 90⁰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18x = 90⁰</a:t>
            </a: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 = 5⁰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060851" y="3847357"/>
                <a:ext cx="6488146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ru-RU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𝐂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𝐱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e>
                        <m:sup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3600" b="1" dirty="0" smtClean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𝐁</m:t>
                      </m:r>
                      <m:r>
                        <a:rPr lang="en-US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𝐃</m:t>
                      </m:r>
                      <m:r>
                        <a:rPr lang="en-US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𝟏𝟒𝐱</m:t>
                      </m:r>
                      <m:r>
                        <a:rPr lang="en-US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⁰</m:t>
                      </m:r>
                    </m:oMath>
                  </m:oMathPara>
                </a14:m>
                <a:endParaRPr lang="en-US" sz="3600" b="1" dirty="0">
                  <a:solidFill>
                    <a:srgbClr val="002060"/>
                  </a:solidFill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851" y="3847357"/>
                <a:ext cx="6488146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>
            <a:stCxn id="25609" idx="0"/>
            <a:endCxn id="25610" idx="0"/>
          </p:cNvCxnSpPr>
          <p:nvPr/>
        </p:nvCxnSpPr>
        <p:spPr>
          <a:xfrm>
            <a:off x="3251549" y="1894084"/>
            <a:ext cx="0" cy="457199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5609" idx="4"/>
            <a:endCxn id="25610" idx="4"/>
          </p:cNvCxnSpPr>
          <p:nvPr/>
        </p:nvCxnSpPr>
        <p:spPr>
          <a:xfrm>
            <a:off x="1595317" y="4176879"/>
            <a:ext cx="3312463" cy="640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23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8" grpId="0" animBg="1"/>
      <p:bldP spid="25609" grpId="0" animBg="1"/>
      <p:bldP spid="25610" grpId="0" animBg="1"/>
      <p:bldP spid="25611" grpId="0" animBg="1"/>
      <p:bldP spid="316475" grpId="0"/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352" y="141698"/>
            <a:ext cx="11809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ABCD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 –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asosi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CD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parallel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nuqtada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kesuvchi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chiziq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o‘tkazilgan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BC= 7 cm, AE= 4 cm.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chizig‘ini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 ABE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17 cm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trapetsiya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perimetrini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1716041" y="4273041"/>
            <a:ext cx="4498314" cy="2000264"/>
          </a:xfrm>
          <a:prstGeom prst="trapezoid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30223" y="6129794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7234" y="3949875"/>
            <a:ext cx="72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1446" y="3980652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4355" y="6084761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89306" y="4273041"/>
            <a:ext cx="522318" cy="20002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67205" y="6139995"/>
            <a:ext cx="537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6140" y="3693700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cm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4080" y="5896108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cm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6" idx="1"/>
            <a:endCxn id="6" idx="3"/>
          </p:cNvCxnSpPr>
          <p:nvPr/>
        </p:nvCxnSpPr>
        <p:spPr>
          <a:xfrm>
            <a:off x="1966074" y="5273173"/>
            <a:ext cx="39982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47216" y="4596206"/>
            <a:ext cx="1104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m</a:t>
            </a:r>
            <a:r>
              <a:rPr lang="en-US" sz="4000" b="1" dirty="0" smtClean="0">
                <a:solidFill>
                  <a:srgbClr val="C00000"/>
                </a:solidFill>
              </a:rPr>
              <a:t> -?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003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/>
      <p:bldP spid="12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рапеция 5"/>
          <p:cNvSpPr/>
          <p:nvPr/>
        </p:nvSpPr>
        <p:spPr>
          <a:xfrm>
            <a:off x="1716041" y="695973"/>
            <a:ext cx="4498314" cy="2000264"/>
          </a:xfrm>
          <a:prstGeom prst="trapezoid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48262" y="250370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A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7234" y="372807"/>
            <a:ext cx="721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B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21446" y="40358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4355" y="2507693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89306" y="695973"/>
            <a:ext cx="522318" cy="2000264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19906" y="2538417"/>
            <a:ext cx="5373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6140" y="116632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cm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4080" y="231904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cm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>
            <a:stCxn id="6" idx="1"/>
            <a:endCxn id="6" idx="3"/>
          </p:cNvCxnSpPr>
          <p:nvPr/>
        </p:nvCxnSpPr>
        <p:spPr>
          <a:xfrm>
            <a:off x="1966074" y="1696105"/>
            <a:ext cx="399824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47216" y="1019138"/>
            <a:ext cx="1104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m</a:t>
            </a:r>
            <a:r>
              <a:rPr lang="en-US" sz="4000" b="1" dirty="0" smtClean="0">
                <a:solidFill>
                  <a:srgbClr val="C00000"/>
                </a:solidFill>
              </a:rPr>
              <a:t> -?</a:t>
            </a:r>
            <a:endParaRPr lang="ru-RU" sz="4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396006" y="487769"/>
                <a:ext cx="3077894" cy="36625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ABE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=17 cm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 = 7 cm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 = 7 cm</a:t>
                </a:r>
              </a:p>
              <a:p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m = ? cm</a:t>
                </a:r>
              </a:p>
              <a:p>
                <a:r>
                  <a:rPr lang="en-US" sz="3200" b="1" dirty="0" smtClean="0">
                    <a:solidFill>
                      <a:srgbClr val="0070C0"/>
                    </a:solidFill>
                  </a:rPr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3200" b="1" i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𝐀𝐁</m:t>
                        </m:r>
                        <m:r>
                          <a:rPr lang="en-US" sz="3200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𝐂𝐃</m:t>
                        </m:r>
                      </m:sub>
                    </m:sSub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? 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</a:p>
              <a:p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6006" y="487769"/>
                <a:ext cx="3077894" cy="3662541"/>
              </a:xfrm>
              <a:prstGeom prst="rect">
                <a:avLst/>
              </a:prstGeom>
              <a:blipFill rotWithShape="0">
                <a:blip r:embed="rId2"/>
                <a:stretch>
                  <a:fillRect l="-4950" t="-2163" r="-4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73379" y="1001783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x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68698" y="1195966"/>
            <a:ext cx="402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y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21801" y="1041688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y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399726" y="3198329"/>
                <a:ext cx="5648126" cy="28432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4+7+7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 cm</a:t>
                </a:r>
              </a:p>
              <a:p>
                <a:r>
                  <a:rPr lang="en-US" sz="3200" b="1" dirty="0" smtClean="0">
                    <a:solidFill>
                      <a:srgbClr val="0070C0"/>
                    </a:solidFill>
                  </a:rPr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𝐀𝐁</m:t>
                        </m:r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𝐄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= x+y+4</a:t>
                </a:r>
              </a:p>
              <a:p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17 = x+y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+4</a:t>
                </a:r>
              </a:p>
              <a:p>
                <a:r>
                  <a:rPr lang="en-US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b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+y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13 </a:t>
                </a: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26" y="3198329"/>
                <a:ext cx="5648126" cy="2843279"/>
              </a:xfrm>
              <a:prstGeom prst="rect">
                <a:avLst/>
              </a:prstGeom>
              <a:blipFill rotWithShape="0">
                <a:blip r:embed="rId3"/>
                <a:stretch>
                  <a:fillRect l="-2808" t="-2790" b="-62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16"/>
              <p:cNvSpPr/>
              <p:nvPr/>
            </p:nvSpPr>
            <p:spPr>
              <a:xfrm>
                <a:off x="4535357" y="4617739"/>
                <a:ext cx="76817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𝐀𝐁𝐂𝐃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+7+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+4+7=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13+18 = 31 </a:t>
                </a:r>
                <a:endParaRPr lang="ru-RU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357" y="4617739"/>
                <a:ext cx="7681728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3684" b="-347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537595" y="5583992"/>
            <a:ext cx="4397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 cm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 cm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57028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5" grpId="0"/>
      <p:bldP spid="14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423</Words>
  <Application>Microsoft Office PowerPoint</Application>
  <PresentationFormat>Широкоэкранный</PresentationFormat>
  <Paragraphs>139</Paragraphs>
  <Slides>11</Slides>
  <Notes>3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239</cp:revision>
  <dcterms:created xsi:type="dcterms:W3CDTF">2020-06-19T20:52:49Z</dcterms:created>
  <dcterms:modified xsi:type="dcterms:W3CDTF">2021-04-03T21:26:45Z</dcterms:modified>
</cp:coreProperties>
</file>