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28" r:id="rId2"/>
    <p:sldId id="323" r:id="rId3"/>
    <p:sldId id="332" r:id="rId4"/>
    <p:sldId id="331" r:id="rId5"/>
    <p:sldId id="316" r:id="rId6"/>
    <p:sldId id="317" r:id="rId7"/>
    <p:sldId id="334" r:id="rId8"/>
    <p:sldId id="318" r:id="rId9"/>
    <p:sldId id="327" r:id="rId10"/>
    <p:sldId id="322" r:id="rId11"/>
    <p:sldId id="330" r:id="rId12"/>
    <p:sldId id="33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4" d="100"/>
          <a:sy n="74" d="100"/>
        </p:scale>
        <p:origin x="81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03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094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/>
          <p:cNvSpPr txBox="1">
            <a:spLocks/>
          </p:cNvSpPr>
          <p:nvPr/>
        </p:nvSpPr>
        <p:spPr>
          <a:xfrm>
            <a:off x="2543948" y="97037"/>
            <a:ext cx="6520680" cy="1106379"/>
          </a:xfrm>
          <a:prstGeom prst="rect">
            <a:avLst/>
          </a:prstGeom>
        </p:spPr>
        <p:txBody>
          <a:bodyPr spcFirstLastPara="1" vert="horz" wrap="square" lIns="0" tIns="2475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524" algn="ctr">
              <a:lnSpc>
                <a:spcPct val="100000"/>
              </a:lnSpc>
              <a:spcBef>
                <a:spcPts val="193"/>
              </a:spcBef>
            </a:pPr>
            <a:r>
              <a:rPr lang="en-US" sz="686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184799" y="2288247"/>
            <a:ext cx="2599858" cy="25089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92"/>
          </a:p>
        </p:txBody>
      </p:sp>
      <p:sp>
        <p:nvSpPr>
          <p:cNvPr id="16" name="TextBox 15"/>
          <p:cNvSpPr txBox="1"/>
          <p:nvPr/>
        </p:nvSpPr>
        <p:spPr>
          <a:xfrm>
            <a:off x="1619272" y="2245327"/>
            <a:ext cx="7913141" cy="3673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chizig‘ining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5272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88661" y="356152"/>
            <a:ext cx="1592134" cy="811406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468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51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51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642" y="4216036"/>
            <a:ext cx="843725" cy="147651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0" name="Прямоугольник 9"/>
          <p:cNvSpPr/>
          <p:nvPr/>
        </p:nvSpPr>
        <p:spPr>
          <a:xfrm>
            <a:off x="494642" y="2245327"/>
            <a:ext cx="843725" cy="147651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1" name="object 2"/>
          <p:cNvSpPr/>
          <p:nvPr/>
        </p:nvSpPr>
        <p:spPr>
          <a:xfrm>
            <a:off x="0" y="0"/>
            <a:ext cx="12192000" cy="174067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2" name="object 3"/>
          <p:cNvSpPr txBox="1">
            <a:spLocks/>
          </p:cNvSpPr>
          <p:nvPr/>
        </p:nvSpPr>
        <p:spPr>
          <a:xfrm>
            <a:off x="2453343" y="399761"/>
            <a:ext cx="7046183" cy="103596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pPr marL="16534" algn="ctr">
              <a:lnSpc>
                <a:spcPct val="100000"/>
              </a:lnSpc>
              <a:spcBef>
                <a:spcPts val="148"/>
              </a:spcBef>
            </a:pPr>
            <a:r>
              <a:rPr lang="en-US" sz="6445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grpSp>
        <p:nvGrpSpPr>
          <p:cNvPr id="13" name="object 7"/>
          <p:cNvGrpSpPr/>
          <p:nvPr/>
        </p:nvGrpSpPr>
        <p:grpSpPr>
          <a:xfrm>
            <a:off x="9862946" y="281118"/>
            <a:ext cx="1785686" cy="1190457"/>
            <a:chOff x="4698979" y="198156"/>
            <a:chExt cx="622592" cy="613387"/>
          </a:xfrm>
        </p:grpSpPr>
        <p:sp>
          <p:nvSpPr>
            <p:cNvPr id="14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44"/>
            </a:p>
          </p:txBody>
        </p:sp>
        <p:sp>
          <p:nvSpPr>
            <p:cNvPr id="17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44"/>
            </a:p>
          </p:txBody>
        </p:sp>
      </p:grpSp>
      <p:sp>
        <p:nvSpPr>
          <p:cNvPr id="18" name="object 12"/>
          <p:cNvSpPr txBox="1"/>
          <p:nvPr/>
        </p:nvSpPr>
        <p:spPr>
          <a:xfrm>
            <a:off x="9948401" y="529488"/>
            <a:ext cx="1646577" cy="621911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6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344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6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98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3"/>
          <p:cNvSpPr/>
          <p:nvPr/>
        </p:nvSpPr>
        <p:spPr>
          <a:xfrm>
            <a:off x="692550" y="1286461"/>
            <a:ext cx="3963492" cy="2000264"/>
          </a:xfrm>
          <a:prstGeom prst="trapezoid">
            <a:avLst/>
          </a:prstGeom>
          <a:ln w="5715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41872" y="3204607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000" y="786577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41841" y="880784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13811" y="3173709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79517" y="3273572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Arial" pitchFamily="34" charset="0"/>
                <a:cs typeface="Arial" pitchFamily="34" charset="0"/>
              </a:rPr>
              <a:t>8</a:t>
            </a:r>
            <a:endParaRPr lang="ru-RU" sz="32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endCxn id="4" idx="3"/>
          </p:cNvCxnSpPr>
          <p:nvPr/>
        </p:nvCxnSpPr>
        <p:spPr>
          <a:xfrm>
            <a:off x="983432" y="2272925"/>
            <a:ext cx="3422577" cy="1366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861983" y="2757540"/>
            <a:ext cx="3692501" cy="671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58481" y="1792561"/>
            <a:ext cx="3231629" cy="941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43490" y="1217203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x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1149" y="1732408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64186" y="2218544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z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37530" y="807997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4</a:t>
            </a: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12886" y="832273"/>
            <a:ext cx="45005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ABCD-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trapetsiya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AD= 8 cm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BC= 4 cm </a:t>
            </a:r>
          </a:p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Topish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x, y, z -?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436" y="3615306"/>
            <a:ext cx="89535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  (8+4):2 = 6 cm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x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 (6+4):2= 5 cm  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z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 (8+5):2= 6,5 cm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3600" b="1" dirty="0" err="1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:  5cm, 6cm, 6,5 cm.</a:t>
            </a:r>
            <a:endParaRPr lang="ru-RU" sz="36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633" y="202547"/>
            <a:ext cx="120388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№8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Rasmdagi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noma’lum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uzunliklarni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Прямая соединительная линия 28"/>
          <p:cNvCxnSpPr>
            <a:stCxn id="6" idx="2"/>
          </p:cNvCxnSpPr>
          <p:nvPr/>
        </p:nvCxnSpPr>
        <p:spPr>
          <a:xfrm>
            <a:off x="1006190" y="1371352"/>
            <a:ext cx="183987" cy="21289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79885" y="1900980"/>
            <a:ext cx="211507" cy="22416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71925" y="2337793"/>
            <a:ext cx="211507" cy="22416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28448" y="2917660"/>
            <a:ext cx="211507" cy="22416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079776" y="1422203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079776" y="1519382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4232176" y="1870992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232176" y="1968171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373498" y="2375048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4373498" y="2472227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4445506" y="2879104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4445506" y="2976283"/>
            <a:ext cx="210334" cy="16468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Трапеция 46"/>
          <p:cNvSpPr/>
          <p:nvPr/>
        </p:nvSpPr>
        <p:spPr>
          <a:xfrm>
            <a:off x="719118" y="1310120"/>
            <a:ext cx="3891282" cy="1943924"/>
          </a:xfrm>
          <a:prstGeom prst="trapezoi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>
            <a:stCxn id="47" idx="1"/>
            <a:endCxn id="47" idx="3"/>
          </p:cNvCxnSpPr>
          <p:nvPr/>
        </p:nvCxnSpPr>
        <p:spPr>
          <a:xfrm>
            <a:off x="962109" y="2282082"/>
            <a:ext cx="340530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2258112" y="1651155"/>
            <a:ext cx="6126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sp>
        <p:nvSpPr>
          <p:cNvPr id="55" name="Трапеция 54"/>
          <p:cNvSpPr/>
          <p:nvPr/>
        </p:nvSpPr>
        <p:spPr>
          <a:xfrm>
            <a:off x="942720" y="1290930"/>
            <a:ext cx="3450943" cy="99149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7" name="Прямая соединительная линия 56"/>
          <p:cNvCxnSpPr>
            <a:stCxn id="55" idx="1"/>
          </p:cNvCxnSpPr>
          <p:nvPr/>
        </p:nvCxnSpPr>
        <p:spPr>
          <a:xfrm>
            <a:off x="1066656" y="1786675"/>
            <a:ext cx="3327007" cy="622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2297473" y="1375323"/>
            <a:ext cx="420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x</a:t>
            </a: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2266279" y="192609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400" b="1" dirty="0">
              <a:solidFill>
                <a:srgbClr val="C00000"/>
              </a:solidFill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839955" y="2759811"/>
            <a:ext cx="3710718" cy="79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2223480" y="2343564"/>
            <a:ext cx="466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4" grpId="0"/>
      <p:bldP spid="55" grpId="0" animBg="1"/>
      <p:bldP spid="58" grpId="0"/>
      <p:bldP spid="59" grpId="0"/>
      <p:bldP spid="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7217" y="2093423"/>
                <a:ext cx="3096344" cy="4065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EF =</a:t>
                </a:r>
                <a:r>
                  <a:rPr lang="en-US" sz="4000" dirty="0" smtClean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𝐀𝐃</m:t>
                        </m:r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𝐁𝐂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800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20 =</a:t>
                </a:r>
                <a:r>
                  <a:rPr lang="en-US" sz="4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𝟑𝐱</m:t>
                        </m:r>
                        <m:r>
                          <a:rPr lang="en-US" sz="48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8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40 = 4x</a:t>
                </a:r>
              </a:p>
              <a:p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 =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10(BC)</a:t>
                </a:r>
              </a:p>
              <a:p>
                <a:r>
                  <a:rPr lang="en-US" sz="4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AD = 30</a:t>
                </a:r>
                <a:endParaRPr lang="ru-RU" sz="40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217" y="2093423"/>
                <a:ext cx="3096344" cy="4065857"/>
              </a:xfrm>
              <a:prstGeom prst="rect">
                <a:avLst/>
              </a:prstGeom>
              <a:blipFill>
                <a:blip r:embed="rId2"/>
                <a:stretch>
                  <a:fillRect l="-6890" b="-5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Трапеция 6"/>
          <p:cNvSpPr/>
          <p:nvPr/>
        </p:nvSpPr>
        <p:spPr>
          <a:xfrm>
            <a:off x="7000921" y="2652795"/>
            <a:ext cx="3429024" cy="2000264"/>
          </a:xfrm>
          <a:prstGeom prst="trapezoid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337257" y="448289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13711" y="2093423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92702" y="206084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38774" y="447674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35116" y="318529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305219" y="316530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>
            <a:stCxn id="7" idx="1"/>
            <a:endCxn id="7" idx="3"/>
          </p:cNvCxnSpPr>
          <p:nvPr/>
        </p:nvCxnSpPr>
        <p:spPr>
          <a:xfrm rot="10800000" flipH="1">
            <a:off x="7206620" y="3652927"/>
            <a:ext cx="2928958" cy="158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67408" y="230773"/>
            <a:ext cx="107291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№11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asosidan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marta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chizigi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 cm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asoslarini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6667" y="5457324"/>
            <a:ext cx="5186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 cm </a:t>
            </a:r>
            <a:r>
              <a:rPr lang="en-US" sz="3600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cm</a:t>
            </a:r>
            <a:endParaRPr lang="ru-RU" sz="36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84189" y="2151892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x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404840" y="4093980"/>
            <a:ext cx="5822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3x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90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482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68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73547">
            <a:off x="988473" y="3349044"/>
            <a:ext cx="2340931" cy="25892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40908" y="1412776"/>
            <a:ext cx="7840609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6(1)-,9-,10-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28-bet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 smtClean="0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Mustahkamlash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633" y="555457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1544" y="290921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28602" y="560500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6443" y="423312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368" y="1441304"/>
            <a:ext cx="106983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Uchburchakning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o‘rta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chizig‘i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ikki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tomoni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o‘rtalarini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tutashtiruvchi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kesma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20542" y="3522699"/>
            <a:ext cx="6123530" cy="2600927"/>
          </a:xfrm>
          <a:prstGeom prst="triangle">
            <a:avLst>
              <a:gd name="adj" fmla="val 26245"/>
            </a:avLst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>
            <a:stCxn id="12" idx="1"/>
            <a:endCxn id="12" idx="5"/>
          </p:cNvCxnSpPr>
          <p:nvPr/>
        </p:nvCxnSpPr>
        <p:spPr>
          <a:xfrm>
            <a:off x="1424102" y="4823163"/>
            <a:ext cx="306176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64163" y="424695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60096" y="2764743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 =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0,5 AC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064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2610" y="0"/>
            <a:ext cx="12192000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Trapetsiyalarning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рапеция 2"/>
          <p:cNvSpPr/>
          <p:nvPr/>
        </p:nvSpPr>
        <p:spPr>
          <a:xfrm>
            <a:off x="3287688" y="4513200"/>
            <a:ext cx="5040560" cy="2016225"/>
          </a:xfrm>
          <a:custGeom>
            <a:avLst/>
            <a:gdLst>
              <a:gd name="connsiteX0" fmla="*/ 0 w 3045426"/>
              <a:gd name="connsiteY0" fmla="*/ 2141430 h 2141430"/>
              <a:gd name="connsiteX1" fmla="*/ 535358 w 3045426"/>
              <a:gd name="connsiteY1" fmla="*/ 0 h 2141430"/>
              <a:gd name="connsiteX2" fmla="*/ 2510069 w 3045426"/>
              <a:gd name="connsiteY2" fmla="*/ 0 h 2141430"/>
              <a:gd name="connsiteX3" fmla="*/ 3045426 w 3045426"/>
              <a:gd name="connsiteY3" fmla="*/ 2141430 h 2141430"/>
              <a:gd name="connsiteX4" fmla="*/ 0 w 3045426"/>
              <a:gd name="connsiteY4" fmla="*/ 2141430 h 2141430"/>
              <a:gd name="connsiteX0" fmla="*/ 0 w 2535974"/>
              <a:gd name="connsiteY0" fmla="*/ 2115304 h 2141430"/>
              <a:gd name="connsiteX1" fmla="*/ 25906 w 2535974"/>
              <a:gd name="connsiteY1" fmla="*/ 0 h 2141430"/>
              <a:gd name="connsiteX2" fmla="*/ 2000617 w 2535974"/>
              <a:gd name="connsiteY2" fmla="*/ 0 h 2141430"/>
              <a:gd name="connsiteX3" fmla="*/ 2535974 w 2535974"/>
              <a:gd name="connsiteY3" fmla="*/ 2141430 h 2141430"/>
              <a:gd name="connsiteX4" fmla="*/ 0 w 2535974"/>
              <a:gd name="connsiteY4" fmla="*/ 2115304 h 2141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974" h="2141430">
                <a:moveTo>
                  <a:pt x="0" y="2115304"/>
                </a:moveTo>
                <a:lnTo>
                  <a:pt x="25906" y="0"/>
                </a:lnTo>
                <a:lnTo>
                  <a:pt x="2000617" y="0"/>
                </a:lnTo>
                <a:lnTo>
                  <a:pt x="2535974" y="2141430"/>
                </a:lnTo>
                <a:lnTo>
                  <a:pt x="0" y="211530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387C5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Трапеция 19"/>
          <p:cNvSpPr/>
          <p:nvPr/>
        </p:nvSpPr>
        <p:spPr>
          <a:xfrm>
            <a:off x="7032105" y="2064828"/>
            <a:ext cx="4681274" cy="2057384"/>
          </a:xfrm>
          <a:prstGeom prst="trapezoid">
            <a:avLst/>
          </a:prstGeom>
          <a:solidFill>
            <a:srgbClr val="CCFF33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yonli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trapetsiya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257253" y="2691888"/>
            <a:ext cx="305330" cy="10225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11244133" y="2718484"/>
            <a:ext cx="279648" cy="12403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28159" y="2064828"/>
            <a:ext cx="275303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51384" y="4077072"/>
            <a:ext cx="4547868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681198" y="2064828"/>
            <a:ext cx="1400057" cy="201224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551384" y="2064828"/>
            <a:ext cx="376775" cy="2012245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1457396" y="2554590"/>
            <a:ext cx="2470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87688" y="6052766"/>
            <a:ext cx="393510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30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07368" y="187801"/>
            <a:ext cx="1156443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6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Trapetsiya</a:t>
            </a:r>
            <a:r>
              <a:rPr lang="en-US" sz="6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0579" y="3348340"/>
            <a:ext cx="429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65749" y="3424913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93331" y="556550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70740" y="556550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3696080" y="3712471"/>
            <a:ext cx="4499838" cy="2145421"/>
          </a:xfrm>
          <a:prstGeom prst="trapezoid">
            <a:avLst>
              <a:gd name="adj" fmla="val 20297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</a:t>
            </a:r>
            <a:r>
              <a:rPr lang="en-US" sz="3600" b="1" dirty="0" smtClean="0"/>
              <a:t>h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23392" y="1670958"/>
            <a:ext cx="3141338" cy="3354765"/>
          </a:xfrm>
          <a:prstGeom prst="rect">
            <a:avLst/>
          </a:prstGeom>
          <a:noFill/>
          <a:ln w="19050"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36000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00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00"/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  <a:p>
            <a:pPr marL="36000"/>
            <a:endParaRPr lang="en-US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/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       AD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89587" y="1487691"/>
            <a:ext cx="388843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AD, BC </a:t>
            </a:r>
            <a:endParaRPr lang="en-US" sz="4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AB, CD</a:t>
            </a:r>
            <a:endParaRPr lang="ru-RU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h </a:t>
            </a:r>
            <a:endParaRPr lang="en-US" sz="4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143804" y="3712471"/>
            <a:ext cx="72008" cy="214542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610247" y="1759892"/>
            <a:ext cx="5838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║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554111" y="2813131"/>
                <a:ext cx="777777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∦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11" y="2813131"/>
                <a:ext cx="777777" cy="1015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8156838" y="1539623"/>
            <a:ext cx="24096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asoslar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85344" y="2150191"/>
            <a:ext cx="3860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– yon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96663" y="2702383"/>
            <a:ext cx="28344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554111" y="4112592"/>
                <a:ext cx="80021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⊥</m:t>
                      </m:r>
                    </m:oMath>
                  </m:oMathPara>
                </a14:m>
                <a:endParaRPr lang="ru-RU" sz="5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11" y="4112592"/>
                <a:ext cx="800219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8889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63546" y="333532"/>
            <a:ext cx="110284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Trapetsiya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yon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o‘rtasini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tutashtiruvchi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kesma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рапеция 5"/>
          <p:cNvSpPr/>
          <p:nvPr/>
        </p:nvSpPr>
        <p:spPr>
          <a:xfrm>
            <a:off x="1916686" y="3495878"/>
            <a:ext cx="3429024" cy="2000264"/>
          </a:xfrm>
          <a:prstGeom prst="trapezoid">
            <a:avLst/>
          </a:prstGeom>
          <a:solidFill>
            <a:srgbClr val="00B0F0"/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559496" y="549614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2438" y="2852936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1330" y="285293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7681" y="534025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02372" y="399594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59958" y="406738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F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>
            <a:stCxn id="6" idx="1"/>
            <a:endCxn id="6" idx="3"/>
          </p:cNvCxnSpPr>
          <p:nvPr/>
        </p:nvCxnSpPr>
        <p:spPr>
          <a:xfrm rot="10800000" flipH="1">
            <a:off x="2166719" y="4496010"/>
            <a:ext cx="2928958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202438" y="3781630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916686" y="4924638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 flipV="1">
            <a:off x="4702768" y="3710192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4774206" y="3781630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 flipV="1">
            <a:off x="5059958" y="4924638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5130602" y="4996076"/>
            <a:ext cx="286546" cy="16271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130733" y="3087992"/>
            <a:ext cx="56538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AD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BC -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asoslar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DC - yon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EF- 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chiziq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Teorema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1338660"/>
            <a:ext cx="113732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uzunliklari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yig‘indisining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yarmiga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84032" y="3944614"/>
                <a:ext cx="3096344" cy="1155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EF =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𝐀𝐃</m:t>
                        </m:r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𝐁𝐂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800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2" y="3944614"/>
                <a:ext cx="3096344" cy="1155766"/>
              </a:xfrm>
              <a:prstGeom prst="rect">
                <a:avLst/>
              </a:prstGeom>
              <a:blipFill>
                <a:blip r:embed="rId2"/>
                <a:stretch>
                  <a:fillRect l="-6890" b="-47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Трапеция 6"/>
          <p:cNvSpPr/>
          <p:nvPr/>
        </p:nvSpPr>
        <p:spPr>
          <a:xfrm>
            <a:off x="1700662" y="4139991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95236" y="577628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72100" y="3326687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7253" y="329964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45291" y="581708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9191" y="467249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49294" y="465250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>
            <a:stCxn id="7" idx="1"/>
            <a:endCxn id="7" idx="3"/>
          </p:cNvCxnSpPr>
          <p:nvPr/>
        </p:nvCxnSpPr>
        <p:spPr>
          <a:xfrm rot="10800000" flipH="1">
            <a:off x="1950695" y="5140123"/>
            <a:ext cx="2928958" cy="158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986414" y="4425743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700662" y="5568751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 flipV="1">
            <a:off x="4486744" y="4354305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 flipV="1">
            <a:off x="4558182" y="4425743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4843934" y="5568751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 flipV="1">
            <a:off x="4914578" y="5640189"/>
            <a:ext cx="286546" cy="16271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07368" y="187801"/>
            <a:ext cx="1156443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6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Trapetsiya</a:t>
            </a:r>
            <a:r>
              <a:rPr lang="en-US" sz="6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0579" y="3348340"/>
            <a:ext cx="429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65749" y="3424913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93331" y="556550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70740" y="556550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3696080" y="3712471"/>
            <a:ext cx="4499838" cy="2145421"/>
          </a:xfrm>
          <a:prstGeom prst="trapezoid">
            <a:avLst>
              <a:gd name="adj" fmla="val 20297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</a:t>
            </a:r>
            <a:r>
              <a:rPr lang="en-US" sz="3600" b="1" dirty="0" smtClean="0"/>
              <a:t>h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23392" y="1670958"/>
            <a:ext cx="3141338" cy="3354765"/>
          </a:xfrm>
          <a:prstGeom prst="rect">
            <a:avLst/>
          </a:prstGeom>
          <a:noFill/>
          <a:ln w="19050"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36000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00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00"/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  <a:p>
            <a:pPr marL="36000"/>
            <a:endParaRPr lang="en-US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/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       AD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89587" y="1487691"/>
            <a:ext cx="388843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AD, BC </a:t>
            </a:r>
            <a:endParaRPr lang="en-US" sz="4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AB, CD</a:t>
            </a:r>
            <a:endParaRPr lang="ru-RU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h </a:t>
            </a:r>
            <a:endParaRPr lang="en-US" sz="4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143804" y="3712471"/>
            <a:ext cx="72008" cy="214542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610247" y="1759892"/>
            <a:ext cx="5838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║</a:t>
            </a:r>
            <a:endParaRPr lang="ru-RU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1554111" y="2813131"/>
                <a:ext cx="777777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∦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11" y="2813131"/>
                <a:ext cx="777777" cy="101566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8156838" y="1539623"/>
            <a:ext cx="24096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asoslar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85344" y="2150191"/>
            <a:ext cx="3860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– yon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96663" y="2702383"/>
            <a:ext cx="28344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1554111" y="4112592"/>
                <a:ext cx="80021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⊥</m:t>
                      </m:r>
                    </m:oMath>
                  </m:oMathPara>
                </a14:m>
                <a:endParaRPr lang="ru-RU" sz="54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11" y="4112592"/>
                <a:ext cx="800219" cy="92333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8283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рапеция 7"/>
          <p:cNvSpPr/>
          <p:nvPr/>
        </p:nvSpPr>
        <p:spPr>
          <a:xfrm>
            <a:off x="841190" y="463676"/>
            <a:ext cx="2928958" cy="2000264"/>
          </a:xfrm>
          <a:prstGeom prst="trapezoid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18598" y="239228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9072" y="-9939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2284" y="-6147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47194" y="242811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3392" y="100670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896" y="94341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F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>
            <a:stCxn id="8" idx="1"/>
            <a:endCxn id="8" idx="3"/>
          </p:cNvCxnSpPr>
          <p:nvPr/>
        </p:nvCxnSpPr>
        <p:spPr>
          <a:xfrm>
            <a:off x="1091223" y="1463808"/>
            <a:ext cx="2428892" cy="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123458" y="792390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37706" y="1935398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 flipV="1">
            <a:off x="3195160" y="867217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3266598" y="938655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 flipV="1">
            <a:off x="3480912" y="1938787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3551556" y="2010225"/>
            <a:ext cx="286546" cy="16271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374488" y="474611"/>
            <a:ext cx="4504142" cy="196854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43" idx="2"/>
          </p:cNvCxnSpPr>
          <p:nvPr/>
        </p:nvCxnSpPr>
        <p:spPr>
          <a:xfrm flipV="1">
            <a:off x="3635497" y="2438123"/>
            <a:ext cx="2187283" cy="679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037856" y="218568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940365" y="872247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25922" y="1542581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88474" y="44485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95876" y="206486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19386" y="59150"/>
            <a:ext cx="387798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ABCD 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trapetsiya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EF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chiziq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282203" y="1649839"/>
                <a:ext cx="4533869" cy="17097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qilish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  EF 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𝐀𝐃</m:t>
                        </m:r>
                        <m:r>
                          <a:rPr lang="en-US" sz="4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𝐁𝐂</m:t>
                        </m:r>
                      </m:num>
                      <m:den>
                        <m:r>
                          <a:rPr lang="en-US" sz="4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2203" y="1649839"/>
                <a:ext cx="4533869" cy="1709763"/>
              </a:xfrm>
              <a:prstGeom prst="rect">
                <a:avLst/>
              </a:prstGeom>
              <a:blipFill>
                <a:blip r:embed="rId2"/>
                <a:stretch>
                  <a:fillRect l="-4172" t="-5714" b="-3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86297" y="3245772"/>
                <a:ext cx="11460638" cy="33176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err="1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BF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chiziq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o‘tkazamiz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AD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chiziq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36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kesishish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nuqtasini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P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deb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belgilaymiz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l-GR" sz="3600" dirty="0" smtClean="0">
                    <a:latin typeface="Arial" pitchFamily="34" charset="0"/>
                    <a:cs typeface="Arial" pitchFamily="34" charset="0"/>
                  </a:rPr>
                  <a:t>Δ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BCF=</a:t>
                </a:r>
                <a:r>
                  <a:rPr lang="el-GR" sz="3600" dirty="0" smtClean="0">
                    <a:latin typeface="Arial" pitchFamily="34" charset="0"/>
                    <a:cs typeface="Arial" pitchFamily="34" charset="0"/>
                  </a:rPr>
                  <a:t>Δ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PDF(BTB)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⟹</m:t>
                    </m:r>
                  </m:oMath>
                </a14:m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BF = PF </a:t>
                </a:r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 BC = 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DP.</a:t>
                </a:r>
              </a:p>
              <a:p>
                <a:r>
                  <a:rPr lang="el-GR" sz="3600" dirty="0">
                    <a:latin typeface="Arial" pitchFamily="34" charset="0"/>
                    <a:cs typeface="Arial" pitchFamily="34" charset="0"/>
                  </a:rPr>
                  <a:t>Δ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ABP da,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EF|| </a:t>
                </a:r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AP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EF = AP:2</a:t>
                </a:r>
                <a:r>
                  <a:rPr lang="en-US" sz="36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⟹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EF = (AD+PD):2 .</a:t>
                </a:r>
              </a:p>
              <a:p>
                <a:r>
                  <a:rPr lang="en-US" sz="40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Demak,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EF 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𝐀𝐃</m:t>
                        </m:r>
                        <m:r>
                          <a:rPr lang="en-US" sz="4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𝐁𝐂</m:t>
                        </m:r>
                      </m:num>
                      <m:den>
                        <m:r>
                          <a:rPr lang="en-US" sz="4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ekanligi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97" y="3245772"/>
                <a:ext cx="11460638" cy="3317639"/>
              </a:xfrm>
              <a:prstGeom prst="rect">
                <a:avLst/>
              </a:prstGeom>
              <a:blipFill>
                <a:blip r:embed="rId3"/>
                <a:stretch>
                  <a:fillRect l="-1915" t="-3303" b="-2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Равнобедренный треугольник 22"/>
          <p:cNvSpPr/>
          <p:nvPr/>
        </p:nvSpPr>
        <p:spPr>
          <a:xfrm rot="1469740">
            <a:off x="1435327" y="168741"/>
            <a:ext cx="2306218" cy="794102"/>
          </a:xfrm>
          <a:prstGeom prst="triangle">
            <a:avLst>
              <a:gd name="adj" fmla="val 75552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Равнобедренный треугольник 42"/>
          <p:cNvSpPr/>
          <p:nvPr/>
        </p:nvSpPr>
        <p:spPr>
          <a:xfrm rot="12229201">
            <a:off x="3226593" y="1890547"/>
            <a:ext cx="2533456" cy="845000"/>
          </a:xfrm>
          <a:prstGeom prst="triangle">
            <a:avLst>
              <a:gd name="adj" fmla="val 7503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837706" y="432042"/>
            <a:ext cx="5040924" cy="2020849"/>
          </a:xfrm>
          <a:prstGeom prst="triangle">
            <a:avLst>
              <a:gd name="adj" fmla="val 9009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>
            <a:stCxn id="35" idx="1"/>
            <a:endCxn id="35" idx="5"/>
          </p:cNvCxnSpPr>
          <p:nvPr/>
        </p:nvCxnSpPr>
        <p:spPr>
          <a:xfrm>
            <a:off x="1064774" y="1442467"/>
            <a:ext cx="2520462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9" grpId="0"/>
      <p:bldP spid="3" grpId="0"/>
      <p:bldP spid="23" grpId="0" animBg="1"/>
      <p:bldP spid="43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39416" y="5013176"/>
                <a:ext cx="4073551" cy="1155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15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5013176"/>
                <a:ext cx="4073551" cy="1155766"/>
              </a:xfrm>
              <a:prstGeom prst="rect">
                <a:avLst/>
              </a:prstGeom>
              <a:blipFill>
                <a:blip r:embed="rId2"/>
                <a:stretch>
                  <a:fillRect l="-6138" r="-2246" b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07368" y="218845"/>
            <a:ext cx="11377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№ 6(2)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9 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cm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21 cm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рапеция 5"/>
          <p:cNvSpPr/>
          <p:nvPr/>
        </p:nvSpPr>
        <p:spPr>
          <a:xfrm>
            <a:off x="7453322" y="2285992"/>
            <a:ext cx="3429024" cy="2000264"/>
          </a:xfrm>
          <a:prstGeom prst="trapezoid">
            <a:avLst/>
          </a:prstGeom>
          <a:solidFill>
            <a:srgbClr val="FFFF00"/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774925" y="163966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04312" y="363992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36698" y="2833382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75851" y="2774326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F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>
            <a:stCxn id="6" idx="1"/>
            <a:endCxn id="6" idx="3"/>
          </p:cNvCxnSpPr>
          <p:nvPr/>
        </p:nvCxnSpPr>
        <p:spPr>
          <a:xfrm rot="10800000" flipH="1">
            <a:off x="7703355" y="3286124"/>
            <a:ext cx="2928958" cy="158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660971" y="2262827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Ixtiyoriy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rapetsiya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9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cm, b = 21 cm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Topish</a:t>
            </a:r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EF -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?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400194" y="1594648"/>
                <a:ext cx="2501006" cy="1301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EF </a:t>
                </a:r>
                <a:r>
                  <a:rPr lang="en-US" sz="44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𝐚</m:t>
                        </m:r>
                        <m:r>
                          <a:rPr lang="en-US" sz="5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5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𝐛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194" y="1594648"/>
                <a:ext cx="2501006" cy="1301318"/>
              </a:xfrm>
              <a:prstGeom prst="rect">
                <a:avLst/>
              </a:prstGeom>
              <a:blipFill>
                <a:blip r:embed="rId3"/>
                <a:stretch>
                  <a:fillRect l="-10000" b="-4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5534653" y="5192633"/>
            <a:ext cx="37625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15 cm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90720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  <p:bldP spid="11" grpId="0"/>
      <p:bldP spid="12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1686</TotalTime>
  <Words>453</Words>
  <Application>Microsoft Office PowerPoint</Application>
  <PresentationFormat>Широкоэкранный</PresentationFormat>
  <Paragraphs>158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195</cp:revision>
  <dcterms:created xsi:type="dcterms:W3CDTF">2020-06-19T20:52:49Z</dcterms:created>
  <dcterms:modified xsi:type="dcterms:W3CDTF">2021-01-07T10:21:49Z</dcterms:modified>
</cp:coreProperties>
</file>