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7"/>
  </p:notesMasterIdLst>
  <p:sldIdLst>
    <p:sldId id="319" r:id="rId2"/>
    <p:sldId id="307" r:id="rId3"/>
    <p:sldId id="322" r:id="rId4"/>
    <p:sldId id="308" r:id="rId5"/>
    <p:sldId id="277" r:id="rId6"/>
    <p:sldId id="278" r:id="rId7"/>
    <p:sldId id="294" r:id="rId8"/>
    <p:sldId id="311" r:id="rId9"/>
    <p:sldId id="313" r:id="rId10"/>
    <p:sldId id="320" r:id="rId11"/>
    <p:sldId id="323" r:id="rId12"/>
    <p:sldId id="321" r:id="rId13"/>
    <p:sldId id="316" r:id="rId14"/>
    <p:sldId id="317" r:id="rId15"/>
    <p:sldId id="31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9630" autoAdjust="0"/>
  </p:normalViewPr>
  <p:slideViewPr>
    <p:cSldViewPr>
      <p:cViewPr varScale="1">
        <p:scale>
          <a:sx n="73" d="100"/>
          <a:sy n="73" d="100"/>
        </p:scale>
        <p:origin x="8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85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0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 txBox="1">
            <a:spLocks/>
          </p:cNvSpPr>
          <p:nvPr/>
        </p:nvSpPr>
        <p:spPr>
          <a:xfrm>
            <a:off x="2543948" y="97037"/>
            <a:ext cx="6520680" cy="1106379"/>
          </a:xfrm>
          <a:prstGeom prst="rect">
            <a:avLst/>
          </a:prstGeom>
        </p:spPr>
        <p:txBody>
          <a:bodyPr spcFirstLastPara="1" vert="horz" wrap="square" lIns="0" tIns="2475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524" algn="ctr">
              <a:lnSpc>
                <a:spcPct val="100000"/>
              </a:lnSpc>
              <a:spcBef>
                <a:spcPts val="193"/>
              </a:spcBef>
            </a:pPr>
            <a:r>
              <a:rPr lang="en-US" sz="686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499526" y="2553383"/>
            <a:ext cx="2343222" cy="21717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92"/>
          </a:p>
        </p:txBody>
      </p:sp>
      <p:sp>
        <p:nvSpPr>
          <p:cNvPr id="16" name="TextBox 15"/>
          <p:cNvSpPr txBox="1"/>
          <p:nvPr/>
        </p:nvSpPr>
        <p:spPr>
          <a:xfrm>
            <a:off x="1035770" y="2553383"/>
            <a:ext cx="9847691" cy="2750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7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chizig‘i</a:t>
            </a:r>
            <a:endParaRPr lang="ru-RU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5272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88661" y="356152"/>
            <a:ext cx="1592134" cy="811406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4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51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51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046" y="4365104"/>
            <a:ext cx="843725" cy="14765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0" name="Прямоугольник 9"/>
          <p:cNvSpPr/>
          <p:nvPr/>
        </p:nvSpPr>
        <p:spPr>
          <a:xfrm>
            <a:off x="192045" y="2300754"/>
            <a:ext cx="843725" cy="147651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1" name="object 2"/>
          <p:cNvSpPr/>
          <p:nvPr/>
        </p:nvSpPr>
        <p:spPr>
          <a:xfrm>
            <a:off x="0" y="0"/>
            <a:ext cx="12192000" cy="174067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2453343" y="399761"/>
            <a:ext cx="7046183" cy="103596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pPr marL="16534" algn="ctr">
              <a:lnSpc>
                <a:spcPct val="100000"/>
              </a:lnSpc>
              <a:spcBef>
                <a:spcPts val="148"/>
              </a:spcBef>
            </a:pPr>
            <a:r>
              <a:rPr lang="en-US" sz="6445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grpSp>
        <p:nvGrpSpPr>
          <p:cNvPr id="13" name="object 7"/>
          <p:cNvGrpSpPr/>
          <p:nvPr/>
        </p:nvGrpSpPr>
        <p:grpSpPr>
          <a:xfrm>
            <a:off x="9862946" y="281118"/>
            <a:ext cx="1785686" cy="1190457"/>
            <a:chOff x="4698979" y="198156"/>
            <a:chExt cx="622592" cy="613387"/>
          </a:xfrm>
        </p:grpSpPr>
        <p:sp>
          <p:nvSpPr>
            <p:cNvPr id="14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44"/>
            </a:p>
          </p:txBody>
        </p:sp>
        <p:sp>
          <p:nvSpPr>
            <p:cNvPr id="17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44"/>
            </a:p>
          </p:txBody>
        </p:sp>
      </p:grpSp>
      <p:sp>
        <p:nvSpPr>
          <p:cNvPr id="18" name="object 12"/>
          <p:cNvSpPr txBox="1"/>
          <p:nvPr/>
        </p:nvSpPr>
        <p:spPr>
          <a:xfrm>
            <a:off x="9948401" y="529488"/>
            <a:ext cx="1646577" cy="621911"/>
          </a:xfrm>
          <a:prstGeom prst="rect">
            <a:avLst/>
          </a:prstGeom>
        </p:spPr>
        <p:txBody>
          <a:bodyPr vert="horz" wrap="square" lIns="0" tIns="20668" rIns="0" bIns="0" rtlCol="0">
            <a:spAutoFit/>
          </a:bodyPr>
          <a:lstStyle/>
          <a:p>
            <a:pPr>
              <a:spcBef>
                <a:spcPts val="163"/>
              </a:spcBef>
            </a:pPr>
            <a:r>
              <a:rPr lang="en-US" sz="3645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6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344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6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4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81640" y="343379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38685" y="343038"/>
            <a:ext cx="54016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△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ABCda,EF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=6 cm,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DE=7 cm, DC= 9cm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AB, BC, AC - ?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3383" y="153062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055440" y="570766"/>
            <a:ext cx="3684378" cy="2714644"/>
          </a:xfrm>
          <a:prstGeom prst="triangle">
            <a:avLst>
              <a:gd name="adj" fmla="val 22345"/>
            </a:avLst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8" idx="1"/>
            <a:endCxn id="28" idx="5"/>
          </p:cNvCxnSpPr>
          <p:nvPr/>
        </p:nvCxnSpPr>
        <p:spPr>
          <a:xfrm>
            <a:off x="1467077" y="1964423"/>
            <a:ext cx="184218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00004" y="146907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endCxn id="28" idx="5"/>
          </p:cNvCxnSpPr>
          <p:nvPr/>
        </p:nvCxnSpPr>
        <p:spPr>
          <a:xfrm flipV="1">
            <a:off x="2897629" y="1964423"/>
            <a:ext cx="411637" cy="132098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8" idx="1"/>
          </p:cNvCxnSpPr>
          <p:nvPr/>
        </p:nvCxnSpPr>
        <p:spPr>
          <a:xfrm>
            <a:off x="1467077" y="1964423"/>
            <a:ext cx="1430552" cy="132098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03447" y="23633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251806" y="15306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7</a:t>
            </a:r>
            <a:endParaRPr lang="ru-RU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644394" y="236330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9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0619" y="3136821"/>
            <a:ext cx="455613" cy="664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8010" y="295198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C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0007" y="44624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3383" y="4039279"/>
            <a:ext cx="6096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AB= 0,5EF= 0,5∙6 = 3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BC=0,5DF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0,5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3,5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AC= 0,5DE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0,5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∙9 = 4,5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39383" y="4298239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=3cm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=3,5cm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= 4,5cm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0" y="365"/>
            <a:ext cx="12192000" cy="1459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97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859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585" y="1873059"/>
            <a:ext cx="11396219" cy="2737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17" dirty="0"/>
              <a:t>   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dioganallari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nuqtasidan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tomonigacha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2,5 cm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tomonini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     </a:t>
            </a:r>
            <a:endParaRPr lang="ru-RU" sz="429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034" y="2126816"/>
            <a:ext cx="9929702" cy="376096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2- 4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ru-RU" sz="54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5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5400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5400" dirty="0">
                <a:solidFill>
                  <a:srgbClr val="202122"/>
                </a:solidFill>
                <a:latin typeface="Arial" panose="020B0604020202020204" pitchFamily="34" charset="0"/>
              </a:rPr>
              <a:t/>
            </a:r>
            <a:br>
              <a:rPr lang="en-US" sz="5400" dirty="0">
                <a:solidFill>
                  <a:srgbClr val="202122"/>
                </a:solidFill>
                <a:latin typeface="Arial" panose="020B0604020202020204" pitchFamily="34" charset="0"/>
              </a:rPr>
            </a:b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-7619" y="-53504"/>
            <a:ext cx="12199619" cy="174375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0" y="365"/>
            <a:ext cx="12192000" cy="1459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97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859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585" y="1873059"/>
            <a:ext cx="11396219" cy="4059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17" dirty="0"/>
              <a:t>    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kesmaga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bo‘linib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bo‘linish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22 cm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endParaRPr lang="en-US" sz="42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Shu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chiziqlarning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kesmalarning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uzunliklarini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toping.      </a:t>
            </a:r>
            <a:endParaRPr lang="ru-RU" sz="429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535059" y="1814132"/>
            <a:ext cx="4924292" cy="2673187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5"/>
          </p:cNvCxnSpPr>
          <p:nvPr/>
        </p:nvCxnSpPr>
        <p:spPr>
          <a:xfrm>
            <a:off x="7766132" y="3150725"/>
            <a:ext cx="246214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364082" y="2517602"/>
            <a:ext cx="126624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182985" y="3756334"/>
            <a:ext cx="35876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766132" y="2517602"/>
            <a:ext cx="1864196" cy="1969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5"/>
            <a:endCxn id="3" idx="3"/>
          </p:cNvCxnSpPr>
          <p:nvPr/>
        </p:nvCxnSpPr>
        <p:spPr>
          <a:xfrm flipH="1">
            <a:off x="8997205" y="3150725"/>
            <a:ext cx="1231073" cy="13365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0052411" y="3737889"/>
            <a:ext cx="718273" cy="749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2977" y="4346625"/>
            <a:ext cx="422082" cy="571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26" b="1" dirty="0"/>
              <a:t>A</a:t>
            </a:r>
            <a:endParaRPr lang="ru-RU" sz="312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94317" y="3338371"/>
                <a:ext cx="624933" cy="571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126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126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126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126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317" y="3338371"/>
                <a:ext cx="624933" cy="5712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119250" y="2637873"/>
                <a:ext cx="664093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50" y="2637873"/>
                <a:ext cx="664093" cy="5132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7666436" y="2005600"/>
                <a:ext cx="664093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954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436" y="2005600"/>
                <a:ext cx="664093" cy="5132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0770684" y="3299937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684" y="3299937"/>
                <a:ext cx="684931" cy="5132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9603187" y="2141766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187" y="2141766"/>
                <a:ext cx="684931" cy="5132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0214109" y="2762833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109" y="2762833"/>
                <a:ext cx="684931" cy="5132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7432975" y="4525325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975" y="4525325"/>
                <a:ext cx="651269" cy="5132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9641836" y="4535831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836" y="4535831"/>
                <a:ext cx="651269" cy="5132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8698230" y="4534547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230" y="4534547"/>
                <a:ext cx="651269" cy="5132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11323987" y="4403293"/>
            <a:ext cx="393056" cy="573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26" b="1" i="1" dirty="0"/>
              <a:t>C</a:t>
            </a:r>
            <a:endParaRPr lang="ru-RU" sz="3126" b="1" i="1" dirty="0"/>
          </a:p>
        </p:txBody>
      </p:sp>
      <p:sp>
        <p:nvSpPr>
          <p:cNvPr id="32" name="Прямоугольник 31"/>
          <p:cNvSpPr/>
          <p:nvPr/>
        </p:nvSpPr>
        <p:spPr>
          <a:xfrm flipH="1">
            <a:off x="8753794" y="1347954"/>
            <a:ext cx="446080" cy="51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35" b="1" i="1" dirty="0"/>
              <a:t>B</a:t>
            </a:r>
            <a:endParaRPr lang="ru-RU" sz="2735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43714" y="1226805"/>
                <a:ext cx="6390018" cy="5622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517" b="1" dirty="0"/>
                  <a:t>    </a:t>
                </a:r>
                <a:r>
                  <a:rPr lang="en-US" sz="4298" b="1" dirty="0" err="1"/>
                  <a:t>Berilgan</a:t>
                </a:r>
                <a:r>
                  <a:rPr lang="en-US" sz="4298" b="1" dirty="0"/>
                  <a:t>:</a:t>
                </a:r>
                <a:endParaRPr lang="en-US" sz="3908" b="1" dirty="0"/>
              </a:p>
              <a:p>
                <a:r>
                  <a:rPr lang="en-US" sz="3908" dirty="0"/>
                  <a:t>   ∆ABC da:</a:t>
                </a:r>
              </a:p>
              <a:p>
                <a:r>
                  <a:rPr lang="en-US" sz="3908" dirty="0"/>
                  <a:t>   </a:t>
                </a:r>
                <a14:m>
                  <m:oMath xmlns:m="http://schemas.openxmlformats.org/officeDocument/2006/math">
                    <m:r>
                      <a:rPr lang="en-US" sz="3908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BB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908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908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908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3908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908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a:rPr lang="en-US" sz="3908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en-US" sz="3908" dirty="0"/>
              </a:p>
              <a:p>
                <a:r>
                  <a:rPr lang="en-US" sz="3908" dirty="0"/>
                  <a:t>    AB= 22 cm;</a:t>
                </a:r>
                <a:r>
                  <a:rPr lang="ru-RU" sz="3908" dirty="0"/>
                  <a:t> </a:t>
                </a:r>
                <a:endParaRPr lang="en-US" sz="3908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908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908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en-US" sz="3908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3908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908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sz="3908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u-RU" sz="3908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sSub>
                        <m:sSubPr>
                          <m:ctrlPr>
                            <a:rPr lang="ru-RU" sz="3908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sz="3908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908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 sz="3908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3908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sz="3908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908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sSub>
                        <m:sSubPr>
                          <m:ctrlPr>
                            <a:rPr lang="en-US" sz="3908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908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en-US" sz="3908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ru-RU" sz="3908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908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sz="3908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3908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r>
                        <m:rPr>
                          <m:sty m:val="p"/>
                        </m:rPr>
                        <a:rPr lang="en-US" sz="3908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</m:t>
                      </m:r>
                    </m:oMath>
                  </m:oMathPara>
                </a14:m>
                <a:endParaRPr lang="en-US" sz="3908" dirty="0"/>
              </a:p>
              <a:p>
                <a:r>
                  <a:rPr lang="en-US" sz="4298" b="1" dirty="0"/>
                  <a:t>   </a:t>
                </a:r>
                <a:r>
                  <a:rPr lang="en-US" sz="4298" b="1" dirty="0" err="1"/>
                  <a:t>Topish</a:t>
                </a:r>
                <a:r>
                  <a:rPr lang="en-US" sz="4298" b="1" dirty="0"/>
                  <a:t> </a:t>
                </a:r>
                <a:r>
                  <a:rPr lang="en-US" sz="4298" b="1" dirty="0" err="1"/>
                  <a:t>kerak</a:t>
                </a:r>
                <a:r>
                  <a:rPr lang="en-US" sz="4298" b="1" dirty="0"/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298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298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sty m:val="p"/>
                          </m:rPr>
                          <a:rPr lang="en-US" sz="4298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4298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4298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298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4298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4298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ru-RU" sz="429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298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ru-RU" sz="4298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298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4298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sz="4298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4298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298">
                        <a:latin typeface="Cambria Math" panose="02040503050406030204" pitchFamily="18" charset="0"/>
                      </a:rPr>
                      <m:t>; </m:t>
                    </m:r>
                    <m:sSub>
                      <m:sSubPr>
                        <m:ctrlPr>
                          <a:rPr lang="en-US" sz="429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298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4298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sz="429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298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4298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298" dirty="0"/>
                  <a:t>-?</a:t>
                </a:r>
              </a:p>
              <a:p>
                <a:endParaRPr lang="en-US" sz="3517" dirty="0"/>
              </a:p>
              <a:p>
                <a:endParaRPr lang="ru-RU" sz="3517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14" y="1226805"/>
                <a:ext cx="6390018" cy="5622665"/>
              </a:xfrm>
              <a:prstGeom prst="rect">
                <a:avLst/>
              </a:prstGeom>
              <a:blipFill>
                <a:blip r:embed="rId11"/>
                <a:stretch>
                  <a:fillRect t="-2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0" y="0"/>
            <a:ext cx="12192000" cy="117789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331" tIns="44665" rIns="89331" bIns="44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4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61311" y="43964"/>
                <a:ext cx="5423332" cy="6404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908">
                                <a:latin typeface="Cambria Math" panose="02040503050406030204" pitchFamily="18" charset="0"/>
                              </a:rPr>
                              <m:t>AA</m:t>
                            </m:r>
                          </m:e>
                          <m:sub>
                            <m:r>
                              <a:rPr lang="en-US" sz="3908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908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908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3908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908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a:rPr lang="en-US" sz="3908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sz="3908" dirty="0"/>
                  <a:t>=22:4=5,5(cm)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908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908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908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908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3908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908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3908" dirty="0"/>
                  <a:t>=5,5(cm)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8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908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908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908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3908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908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908" dirty="0"/>
                  <a:t>= 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908" dirty="0"/>
                  <a:t>= =2∙5,5= 11(cm)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908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908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908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908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3908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908" b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908" dirty="0"/>
                  <a:t>= 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908">
                            <a:latin typeface="Cambria Math" panose="02040503050406030204" pitchFamily="18" charset="0"/>
                          </a:rPr>
                          <m:t>AA</m:t>
                        </m:r>
                      </m:e>
                      <m:sub>
                        <m:r>
                          <a:rPr lang="en-US" sz="3908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908" dirty="0"/>
                  <a:t>= =3∙5,5= 16,5(cm)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11" y="43964"/>
                <a:ext cx="5423332" cy="6404425"/>
              </a:xfrm>
              <a:prstGeom prst="rect">
                <a:avLst/>
              </a:prstGeom>
              <a:blipFill>
                <a:blip r:embed="rId2"/>
                <a:stretch>
                  <a:fillRect l="-3820" b="-1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5635985" y="13564"/>
            <a:ext cx="2201180" cy="8139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689" b="1" dirty="0" err="1"/>
              <a:t>Yechish</a:t>
            </a:r>
            <a:r>
              <a:rPr lang="en-US" sz="4689" b="1" dirty="0"/>
              <a:t>:</a:t>
            </a:r>
            <a:endParaRPr lang="ru-RU" sz="4689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518082" y="615119"/>
            <a:ext cx="4924292" cy="2673187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6" name="Прямая соединительная линия 5"/>
          <p:cNvCxnSpPr>
            <a:stCxn id="5" idx="1"/>
            <a:endCxn id="5" idx="5"/>
          </p:cNvCxnSpPr>
          <p:nvPr/>
        </p:nvCxnSpPr>
        <p:spPr>
          <a:xfrm>
            <a:off x="7749155" y="1951712"/>
            <a:ext cx="246214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347105" y="1318589"/>
            <a:ext cx="126624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166008" y="2557321"/>
            <a:ext cx="35876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7749155" y="1318589"/>
            <a:ext cx="1864196" cy="1969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5"/>
            <a:endCxn id="5" idx="3"/>
          </p:cNvCxnSpPr>
          <p:nvPr/>
        </p:nvCxnSpPr>
        <p:spPr>
          <a:xfrm flipH="1">
            <a:off x="8980228" y="1951712"/>
            <a:ext cx="1231073" cy="13365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0035433" y="2538876"/>
            <a:ext cx="718273" cy="749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3147613"/>
            <a:ext cx="422082" cy="571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26" b="1" dirty="0"/>
              <a:t>A</a:t>
            </a:r>
            <a:endParaRPr lang="ru-RU" sz="312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77340" y="2139359"/>
                <a:ext cx="624933" cy="571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126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126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3126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126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340" y="2139359"/>
                <a:ext cx="624933" cy="5712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102273" y="1438860"/>
                <a:ext cx="664093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273" y="1438860"/>
                <a:ext cx="664093" cy="5132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649458" y="806588"/>
                <a:ext cx="664093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954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458" y="806588"/>
                <a:ext cx="664093" cy="5132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0753707" y="2100924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707" y="2100924"/>
                <a:ext cx="684931" cy="5132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9586210" y="942753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6210" y="942753"/>
                <a:ext cx="684931" cy="5132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0197132" y="1563820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7132" y="1563820"/>
                <a:ext cx="684931" cy="5132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7415998" y="3326312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998" y="3326312"/>
                <a:ext cx="651269" cy="5132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9624858" y="3336818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858" y="3336818"/>
                <a:ext cx="651269" cy="5132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681253" y="3335534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1253" y="3335534"/>
                <a:ext cx="651269" cy="51321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11307010" y="3204280"/>
            <a:ext cx="393056" cy="573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26" b="1" i="1" dirty="0"/>
              <a:t>C</a:t>
            </a:r>
            <a:endParaRPr lang="ru-RU" sz="3126" b="1" i="1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8736817" y="148941"/>
            <a:ext cx="446080" cy="51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35" b="1" i="1" dirty="0"/>
              <a:t>B</a:t>
            </a:r>
            <a:endParaRPr lang="ru-RU" sz="2735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905541" y="5120457"/>
                <a:ext cx="6622070" cy="1292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908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908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908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3908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908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3908" b="1" dirty="0">
                    <a:solidFill>
                      <a:srgbClr val="C00000"/>
                    </a:solidFill>
                  </a:rPr>
                  <a:t>=5,5cm;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908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908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3908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908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908" b="1" dirty="0">
                    <a:solidFill>
                      <a:srgbClr val="C00000"/>
                    </a:solidFill>
                  </a:rPr>
                  <a:t>=11cm</a:t>
                </a:r>
              </a:p>
              <a:p>
                <a:r>
                  <a:rPr lang="en-US" sz="3908" b="1" dirty="0">
                    <a:solidFill>
                      <a:srgbClr val="C00000"/>
                    </a:solidFill>
                  </a:rPr>
                  <a:t>    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908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908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908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908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3908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908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908" b="1" dirty="0">
                    <a:solidFill>
                      <a:srgbClr val="C00000"/>
                    </a:solidFill>
                  </a:rPr>
                  <a:t>=16,5cm </a:t>
                </a:r>
                <a:endParaRPr lang="ru-RU" sz="3908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541" y="5120457"/>
                <a:ext cx="6622070" cy="1292912"/>
              </a:xfrm>
              <a:prstGeom prst="rect">
                <a:avLst/>
              </a:prstGeom>
              <a:blipFill>
                <a:blip r:embed="rId12"/>
                <a:stretch>
                  <a:fillRect t="-7547" b="-18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34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-23262"/>
            <a:ext cx="12205644" cy="13924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5022" y="142762"/>
            <a:ext cx="10515600" cy="9104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127448" y="1844824"/>
            <a:ext cx="10633204" cy="2109789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r>
              <a:rPr lang="en-US" sz="5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isbotlagan</a:t>
            </a:r>
            <a:r>
              <a:rPr lang="en-US" sz="5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tutilishini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oldindan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ru-RU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5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5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malumot</a:t>
            </a:r>
            <a:r>
              <a:rPr lang="en-US" sz="5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5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5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0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-23262"/>
            <a:ext cx="12205644" cy="13924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5022" y="142762"/>
            <a:ext cx="10515600" cy="9104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3459632" y="1723875"/>
            <a:ext cx="8746013" cy="5134125"/>
          </a:xfrm>
        </p:spPr>
        <p:txBody>
          <a:bodyPr/>
          <a:lstStyle/>
          <a:p>
            <a:pPr lvl="0">
              <a:lnSpc>
                <a:spcPct val="80000"/>
              </a:lnSpc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MILETLIK FALES </a:t>
            </a:r>
            <a:r>
              <a:rPr lang="en-US" sz="4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yunon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faylasufi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antik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falsafa 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fanning 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namoyandasi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Milet 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maktabiga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solgan.O‘z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zamonasidagi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donishmandning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alakiyotshunoslik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shugullanib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teoremalarni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isbotlagan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4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Théorème de Thalès - WikiTP.f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49" y="1535235"/>
            <a:ext cx="2786328" cy="332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1840" y="5024572"/>
            <a:ext cx="28160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Miletlik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Fales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iloddan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625-547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8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1637" y="1440063"/>
            <a:ext cx="72390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Fales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teoremasini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-23262"/>
            <a:ext cx="12205644" cy="13924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45022" y="142762"/>
            <a:ext cx="10515600" cy="91046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3827078" y="5807005"/>
            <a:ext cx="4394778" cy="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327952" y="3255261"/>
            <a:ext cx="1604020" cy="297382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806357" y="3189510"/>
            <a:ext cx="3314094" cy="261749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462212" y="3931751"/>
            <a:ext cx="1195052" cy="229733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4609748" y="4742174"/>
            <a:ext cx="771393" cy="148691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736252" y="5692552"/>
            <a:ext cx="5116" cy="26223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058789" y="3824759"/>
            <a:ext cx="175979" cy="22357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946671" y="3915087"/>
            <a:ext cx="175979" cy="22357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152852" y="4547147"/>
            <a:ext cx="175979" cy="22357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040734" y="4637476"/>
            <a:ext cx="175979" cy="22357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106743" y="5692552"/>
            <a:ext cx="5116" cy="26223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4552686" y="5823668"/>
            <a:ext cx="728316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dirty="0"/>
              <a:t>A</a:t>
            </a:r>
            <a:r>
              <a:rPr lang="en-US" sz="2400" b="1" baseline="-25000" dirty="0"/>
              <a:t>1</a:t>
            </a:r>
            <a:endParaRPr lang="ru-RU" sz="2400" dirty="0"/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5967724" y="5848229"/>
            <a:ext cx="728316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dirty="0" smtClean="0"/>
              <a:t>A</a:t>
            </a:r>
            <a:r>
              <a:rPr lang="en-US" sz="2400" b="1" baseline="-25000" dirty="0"/>
              <a:t>2</a:t>
            </a:r>
            <a:endParaRPr lang="ru-RU" sz="2400" dirty="0"/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7249554" y="5848228"/>
            <a:ext cx="728316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dirty="0" smtClean="0"/>
              <a:t>A</a:t>
            </a:r>
            <a:r>
              <a:rPr lang="en-US" sz="2400" b="1" baseline="-25000" dirty="0"/>
              <a:t>3</a:t>
            </a:r>
            <a:endParaRPr lang="ru-RU" sz="2400" dirty="0"/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4004632" y="4649111"/>
            <a:ext cx="728316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dirty="0"/>
              <a:t>B</a:t>
            </a:r>
            <a:r>
              <a:rPr lang="en-US" sz="2400" b="1" baseline="-25000" dirty="0" smtClean="0"/>
              <a:t>1</a:t>
            </a:r>
            <a:endParaRPr lang="ru-RU" sz="2400" dirty="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4866703" y="3853013"/>
            <a:ext cx="728316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dirty="0" smtClean="0"/>
              <a:t>B</a:t>
            </a:r>
            <a:r>
              <a:rPr lang="en-US" sz="2400" b="1" baseline="-25000" dirty="0"/>
              <a:t>2</a:t>
            </a:r>
            <a:endParaRPr lang="ru-RU" sz="2400" dirty="0"/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783680" y="3139747"/>
            <a:ext cx="728316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dirty="0" smtClean="0"/>
              <a:t>B</a:t>
            </a:r>
            <a:r>
              <a:rPr lang="en-US" sz="2400" b="1" baseline="-25000" dirty="0"/>
              <a:t>3</a:t>
            </a:r>
            <a:endParaRPr lang="ru-RU" sz="2400" dirty="0"/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503712" y="5807005"/>
            <a:ext cx="728316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 i="1" dirty="0"/>
              <a:t>O</a:t>
            </a:r>
            <a:endParaRPr lang="ru-RU" sz="3600" i="1" dirty="0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005788" y="3239259"/>
            <a:ext cx="728316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b</a:t>
            </a:r>
            <a:endParaRPr lang="ru-RU" sz="2400" i="1" dirty="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7770297" y="5201897"/>
            <a:ext cx="72831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dirty="0">
                <a:cs typeface="Arial" panose="020B0604020202020204" pitchFamily="34" charset="0"/>
              </a:rPr>
              <a:t>a</a:t>
            </a:r>
            <a:endParaRPr lang="ru-RU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3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0070C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Uchburchak</a:t>
            </a:r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o‘rta</a:t>
            </a:r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chizig‘i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602302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1584" y="289858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6005" y="600051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0286" y="428384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0542" y="1210907"/>
            <a:ext cx="10698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Ta’rif</a:t>
            </a:r>
            <a:r>
              <a:rPr lang="en-US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chizig‘i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deb,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o‘rtalarini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tutashtiruvchi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kesmaga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aytiladi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20542" y="3522699"/>
            <a:ext cx="3684378" cy="2714644"/>
          </a:xfrm>
          <a:prstGeom prst="triangl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2" idx="1"/>
            <a:endCxn id="12" idx="5"/>
          </p:cNvCxnSpPr>
          <p:nvPr/>
        </p:nvCxnSpPr>
        <p:spPr>
          <a:xfrm>
            <a:off x="1541637" y="4880021"/>
            <a:ext cx="184218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58738" y="429533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80658" y="299015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-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chiziq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AC –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asos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AD =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DB,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CE = EB 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9518"/>
            <a:ext cx="12191999" cy="117106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Uchburchak</a:t>
            </a:r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o‘rta</a:t>
            </a:r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chizig‘i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312712" y="1343887"/>
            <a:ext cx="112332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07973" y="1080438"/>
            <a:ext cx="8112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chizig‘i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359" y="572715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0528" y="2252329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35076" y="572440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2496" y="392811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340621" y="3071810"/>
            <a:ext cx="3628441" cy="2714644"/>
          </a:xfrm>
          <a:prstGeom prst="triangl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450371" y="396157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27895" y="5792911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35076" y="3191464"/>
            <a:ext cx="6445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DE, EF, FD-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chiziqlar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644378" y="3609430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54936" y="5072074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3450118" y="3598071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3514837" y="3662136"/>
            <a:ext cx="266704" cy="1619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4223450" y="4804444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4279103" y="4860800"/>
            <a:ext cx="266704" cy="1619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1994394" y="5715016"/>
            <a:ext cx="357190" cy="71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065832" y="5715016"/>
            <a:ext cx="357190" cy="71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137270" y="5715016"/>
            <a:ext cx="357190" cy="71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650578" y="5715016"/>
            <a:ext cx="357190" cy="71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3722016" y="5715016"/>
            <a:ext cx="357190" cy="71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3793454" y="5715016"/>
            <a:ext cx="357190" cy="71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>
            <a:stCxn id="22" idx="1"/>
            <a:endCxn id="22" idx="5"/>
          </p:cNvCxnSpPr>
          <p:nvPr/>
        </p:nvCxnSpPr>
        <p:spPr>
          <a:xfrm>
            <a:off x="2247731" y="4429132"/>
            <a:ext cx="181422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062574" y="4435590"/>
            <a:ext cx="944905" cy="132160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2" idx="1"/>
          </p:cNvCxnSpPr>
          <p:nvPr/>
        </p:nvCxnSpPr>
        <p:spPr>
          <a:xfrm>
            <a:off x="2247731" y="4429132"/>
            <a:ext cx="814843" cy="132806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Равнобедренный треугольник 8"/>
          <p:cNvSpPr/>
          <p:nvPr/>
        </p:nvSpPr>
        <p:spPr>
          <a:xfrm>
            <a:off x="870418" y="2986461"/>
            <a:ext cx="4728935" cy="2825330"/>
          </a:xfrm>
          <a:prstGeom prst="triangle">
            <a:avLst>
              <a:gd name="adj" fmla="val 483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10800000">
            <a:off x="2033091" y="4363270"/>
            <a:ext cx="2329071" cy="1438327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2033091" y="2924944"/>
            <a:ext cx="2304256" cy="1438327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839416" y="4370472"/>
            <a:ext cx="2403564" cy="1446153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524835" y="4140913"/>
            <a:ext cx="6030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sz="4000" dirty="0" smtClean="0"/>
              <a:t>ADF =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sz="4000" dirty="0" smtClean="0"/>
              <a:t>CFE=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sz="4000" dirty="0" smtClean="0"/>
              <a:t>BDE=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△</a:t>
            </a:r>
            <a:r>
              <a:rPr lang="en-US" sz="4000" dirty="0" smtClean="0"/>
              <a:t>DEF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/>
      <p:bldP spid="9" grpId="0" animBg="1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92" y="29411"/>
            <a:ext cx="121920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Teorema</a:t>
            </a:r>
            <a:r>
              <a:rPr lang="en-US" sz="72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207" y="447034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0331" y="126876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5067" y="4574815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1025" y="295898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015667" y="2053907"/>
            <a:ext cx="3603250" cy="2714644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6" idx="1"/>
            <a:endCxn id="16" idx="5"/>
          </p:cNvCxnSpPr>
          <p:nvPr/>
        </p:nvCxnSpPr>
        <p:spPr>
          <a:xfrm>
            <a:off x="1916480" y="3411229"/>
            <a:ext cx="180162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33099" y="294228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39377" y="1556792"/>
            <a:ext cx="635722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chizig‘i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uchinchi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parallel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uzunligi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uzunligining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yarmiga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6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352" y="326047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112" y="18864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175" y="1718583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L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20542" y="760144"/>
            <a:ext cx="2714644" cy="271464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6" idx="1"/>
            <a:endCxn id="6" idx="5"/>
          </p:cNvCxnSpPr>
          <p:nvPr/>
        </p:nvCxnSpPr>
        <p:spPr>
          <a:xfrm rot="10800000" flipH="1">
            <a:off x="1299203" y="2117466"/>
            <a:ext cx="1357322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35119" y="1652931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K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5186" y="3281359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77798" y="1335037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34856" y="2763797"/>
            <a:ext cx="285752" cy="1428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192178" y="1406475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2263616" y="1477913"/>
            <a:ext cx="266704" cy="1619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763682" y="2549483"/>
            <a:ext cx="276228" cy="1524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2835120" y="2620921"/>
            <a:ext cx="266704" cy="1619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95834" y="88800"/>
                <a:ext cx="6426759" cy="2551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△ABC, LK-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o‘rta</a:t>
                </a:r>
                <a:r>
                  <a:rPr lang="en-US" sz="36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chiziq</a:t>
                </a:r>
                <a:endParaRPr lang="en-US" sz="360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b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Isbot</a:t>
                </a:r>
                <a:r>
                  <a:rPr lang="en-US" sz="36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qilish</a:t>
                </a:r>
                <a:r>
                  <a:rPr lang="en-US" sz="36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 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LK║AC</a:t>
                </a:r>
              </a:p>
              <a:p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               LK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AC </a:t>
                </a:r>
                <a:endParaRPr 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834" y="88800"/>
                <a:ext cx="6426759" cy="2551917"/>
              </a:xfrm>
              <a:prstGeom prst="rect">
                <a:avLst/>
              </a:prstGeom>
              <a:blipFill>
                <a:blip r:embed="rId2"/>
                <a:stretch>
                  <a:fillRect l="-2941" t="-3828" r="-1898" b="-3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59240" y="2410821"/>
                <a:ext cx="7596951" cy="23766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Isbot: 1)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AL=LB, BK=KC</a:t>
                </a: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⟺</m:t>
                    </m:r>
                    <m:r>
                      <m:rPr>
                        <m:nor/>
                      </m:rPr>
                      <a:rPr lang="en-US" sz="3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LK</m:t>
                    </m:r>
                    <m:r>
                      <m:rPr>
                        <m:nor/>
                      </m:rPr>
                      <a:rPr lang="en-US" sz="3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║</m:t>
                    </m:r>
                    <m:r>
                      <m:rPr>
                        <m:nor/>
                      </m:rPr>
                      <a:rPr lang="en-US" sz="3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endParaRPr lang="en-US" sz="3600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Fales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teoremasiga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teskari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teorema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AB</a:t>
                </a:r>
                <a:r>
                  <a:rPr lang="en-US" sz="3600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║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o‘tkazamiz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ALKD 4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parallelogrammdir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AL=DK, LK=AD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240" y="2410821"/>
                <a:ext cx="7596951" cy="2376676"/>
              </a:xfrm>
              <a:prstGeom prst="rect">
                <a:avLst/>
              </a:prstGeom>
              <a:blipFill>
                <a:blip r:embed="rId3"/>
                <a:stretch>
                  <a:fillRect l="-2488" t="-2308" r="-1605" b="-87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>
            <a:stCxn id="6" idx="5"/>
            <a:endCxn id="6" idx="3"/>
          </p:cNvCxnSpPr>
          <p:nvPr/>
        </p:nvCxnSpPr>
        <p:spPr>
          <a:xfrm flipH="1">
            <a:off x="1977864" y="2117466"/>
            <a:ext cx="678661" cy="135732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27831" y="341533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992768" y="2144369"/>
            <a:ext cx="1333727" cy="1329787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1307894" y="796477"/>
            <a:ext cx="1345013" cy="1329787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64433" y="4686935"/>
                <a:ext cx="10096063" cy="2120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3) AB</a:t>
                </a:r>
                <a:r>
                  <a:rPr lang="en-US" sz="3600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║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Fales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teoremasiga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asosan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AD=DC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AC= 2AD, LK= AD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AC=2LK</a:t>
                </a:r>
              </a:p>
              <a:p>
                <a:r>
                  <a:rPr lang="en-US" sz="4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LK=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AC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teorema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33" y="4686935"/>
                <a:ext cx="10096063" cy="2120709"/>
              </a:xfrm>
              <a:prstGeom prst="rect">
                <a:avLst/>
              </a:prstGeom>
              <a:blipFill>
                <a:blip r:embed="rId4"/>
                <a:stretch>
                  <a:fillRect l="-2114" t="-3736" b="-48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>
            <a:stCxn id="29" idx="4"/>
          </p:cNvCxnSpPr>
          <p:nvPr/>
        </p:nvCxnSpPr>
        <p:spPr>
          <a:xfrm flipV="1">
            <a:off x="2652907" y="692696"/>
            <a:ext cx="658683" cy="1433568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610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192" y="29411"/>
            <a:ext cx="121920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3 – masala(28-bet) 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2106" y="1525343"/>
            <a:ext cx="71144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chizig‘lari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6 cm, 7 cm</a:t>
            </a:r>
          </a:p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9 cm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tomon-larini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toping.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7276" y="468452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9416" y="293852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1014035" y="2060848"/>
            <a:ext cx="3684378" cy="2714644"/>
          </a:xfrm>
          <a:prstGeom prst="triangle">
            <a:avLst>
              <a:gd name="adj" fmla="val 22345"/>
            </a:avLst>
          </a:prstGeom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8" idx="1"/>
            <a:endCxn id="28" idx="5"/>
          </p:cNvCxnSpPr>
          <p:nvPr/>
        </p:nvCxnSpPr>
        <p:spPr>
          <a:xfrm>
            <a:off x="1425672" y="3418170"/>
            <a:ext cx="184218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39083" y="277183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endCxn id="28" idx="5"/>
          </p:cNvCxnSpPr>
          <p:nvPr/>
        </p:nvCxnSpPr>
        <p:spPr>
          <a:xfrm flipV="1">
            <a:off x="2856224" y="3418170"/>
            <a:ext cx="411637" cy="132098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8" idx="1"/>
          </p:cNvCxnSpPr>
          <p:nvPr/>
        </p:nvCxnSpPr>
        <p:spPr>
          <a:xfrm>
            <a:off x="1425672" y="3418170"/>
            <a:ext cx="1430552" cy="132098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62042" y="3817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</a:t>
            </a:r>
            <a:endParaRPr lang="ru-RU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210401" y="298437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7</a:t>
            </a:r>
            <a:endParaRPr lang="ru-RU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602989" y="381705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9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426</Words>
  <Application>Microsoft Office PowerPoint</Application>
  <PresentationFormat>Широкоэкранный</PresentationFormat>
  <Paragraphs>154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Unicode MS</vt:lpstr>
      <vt:lpstr>Calibri</vt:lpstr>
      <vt:lpstr>Calibri Light</vt:lpstr>
      <vt:lpstr>Cambria Math</vt:lpstr>
      <vt:lpstr>Тема Office</vt:lpstr>
      <vt:lpstr>Презентация PowerPoint</vt:lpstr>
      <vt:lpstr>   Diametr aylanani teng ikkiga bo‘lishini isbotlagan, quyosh tutilishini oldindan aytib bergan  olim haqida malumot bering. </vt:lpstr>
      <vt:lpstr>  MILETLIK FALES — yunon faylasufi, antik falsafa va fanning ilk namoyandasi. Milet maktabiga  asos solgan.O‘z zamonasidagi yetti donishmandning biri bo‘lgan.  Falakiyotshunoslik bilan ham shugullanib, bir qancha teoremalarni isbotlagan olim.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Darslikda keltirilgan 2- 4- topshiriqlarni bajarish  (28- betlar).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180</cp:revision>
  <dcterms:created xsi:type="dcterms:W3CDTF">2020-06-19T20:52:49Z</dcterms:created>
  <dcterms:modified xsi:type="dcterms:W3CDTF">2020-09-22T11:34:13Z</dcterms:modified>
</cp:coreProperties>
</file>