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7"/>
  </p:notesMasterIdLst>
  <p:sldIdLst>
    <p:sldId id="319" r:id="rId2"/>
    <p:sldId id="307" r:id="rId3"/>
    <p:sldId id="322" r:id="rId4"/>
    <p:sldId id="308" r:id="rId5"/>
    <p:sldId id="277" r:id="rId6"/>
    <p:sldId id="278" r:id="rId7"/>
    <p:sldId id="294" r:id="rId8"/>
    <p:sldId id="311" r:id="rId9"/>
    <p:sldId id="313" r:id="rId10"/>
    <p:sldId id="320" r:id="rId11"/>
    <p:sldId id="323" r:id="rId12"/>
    <p:sldId id="321" r:id="rId13"/>
    <p:sldId id="316" r:id="rId14"/>
    <p:sldId id="317" r:id="rId15"/>
    <p:sldId id="31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10" autoAdjust="0"/>
    <p:restoredTop sz="99630" autoAdjust="0"/>
  </p:normalViewPr>
  <p:slideViewPr>
    <p:cSldViewPr>
      <p:cViewPr varScale="1">
        <p:scale>
          <a:sx n="73" d="100"/>
          <a:sy n="73" d="100"/>
        </p:scale>
        <p:origin x="85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4852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9/22/2020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9/22/2020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9/22/2020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9/22/2020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9/22/2020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9/22/2020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9/22/2020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9/22/2020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9/22/2020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9/22/2020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9/22/2020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9/22/2020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0.png"/><Relationship Id="rId7" Type="http://schemas.openxmlformats.org/officeDocument/2006/relationships/image" Target="../media/image8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0.png"/><Relationship Id="rId9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3"/>
          <p:cNvSpPr txBox="1">
            <a:spLocks/>
          </p:cNvSpPr>
          <p:nvPr/>
        </p:nvSpPr>
        <p:spPr>
          <a:xfrm>
            <a:off x="2543948" y="97037"/>
            <a:ext cx="6520680" cy="1106379"/>
          </a:xfrm>
          <a:prstGeom prst="rect">
            <a:avLst/>
          </a:prstGeom>
        </p:spPr>
        <p:txBody>
          <a:bodyPr spcFirstLastPara="1" vert="horz" wrap="square" lIns="0" tIns="24753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1524" algn="ctr">
              <a:lnSpc>
                <a:spcPct val="100000"/>
              </a:lnSpc>
              <a:spcBef>
                <a:spcPts val="193"/>
              </a:spcBef>
            </a:pPr>
            <a:r>
              <a:rPr lang="en-US" sz="6868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5" name="object 11"/>
          <p:cNvSpPr/>
          <p:nvPr/>
        </p:nvSpPr>
        <p:spPr>
          <a:xfrm>
            <a:off x="9499526" y="2553383"/>
            <a:ext cx="2343222" cy="217176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392"/>
          </a:p>
        </p:txBody>
      </p:sp>
      <p:sp>
        <p:nvSpPr>
          <p:cNvPr id="16" name="TextBox 15"/>
          <p:cNvSpPr txBox="1"/>
          <p:nvPr/>
        </p:nvSpPr>
        <p:spPr>
          <a:xfrm>
            <a:off x="1035770" y="2553383"/>
            <a:ext cx="9847691" cy="2750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72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chizig‘i</a:t>
            </a:r>
            <a:endParaRPr lang="ru-RU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US" sz="5272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688661" y="356152"/>
            <a:ext cx="1592134" cy="811406"/>
          </a:xfrm>
          <a:prstGeom prst="rect">
            <a:avLst/>
          </a:prstGeom>
          <a:solidFill>
            <a:srgbClr val="00B050"/>
          </a:solidFill>
          <a:ln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en-US" sz="468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351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515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51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2046" y="4365104"/>
            <a:ext cx="843725" cy="147651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38"/>
          </a:p>
        </p:txBody>
      </p:sp>
      <p:sp>
        <p:nvSpPr>
          <p:cNvPr id="10" name="Прямоугольник 9"/>
          <p:cNvSpPr/>
          <p:nvPr/>
        </p:nvSpPr>
        <p:spPr>
          <a:xfrm>
            <a:off x="192045" y="2300754"/>
            <a:ext cx="843725" cy="1476518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38"/>
          </a:p>
        </p:txBody>
      </p:sp>
      <p:sp>
        <p:nvSpPr>
          <p:cNvPr id="11" name="object 2"/>
          <p:cNvSpPr/>
          <p:nvPr/>
        </p:nvSpPr>
        <p:spPr>
          <a:xfrm>
            <a:off x="0" y="0"/>
            <a:ext cx="12192000" cy="174067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344"/>
          </a:p>
        </p:txBody>
      </p:sp>
      <p:sp>
        <p:nvSpPr>
          <p:cNvPr id="12" name="object 3"/>
          <p:cNvSpPr txBox="1">
            <a:spLocks/>
          </p:cNvSpPr>
          <p:nvPr/>
        </p:nvSpPr>
        <p:spPr>
          <a:xfrm>
            <a:off x="2453343" y="399761"/>
            <a:ext cx="7046183" cy="1035960"/>
          </a:xfrm>
          <a:prstGeom prst="rect">
            <a:avLst/>
          </a:prstGeom>
        </p:spPr>
        <p:txBody>
          <a:bodyPr spcFirstLastPara="1" vert="horz" wrap="square" lIns="0" tIns="19013" rIns="0" bIns="0" rtlCol="0" anchor="ctr" anchorCtr="0">
            <a:spAutoFit/>
          </a:bodyPr>
          <a:lstStyle>
            <a:lvl1pPr lvl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pPr marL="16534" algn="ctr">
              <a:lnSpc>
                <a:spcPct val="100000"/>
              </a:lnSpc>
              <a:spcBef>
                <a:spcPts val="148"/>
              </a:spcBef>
            </a:pPr>
            <a:r>
              <a:rPr lang="en-US" sz="6445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grpSp>
        <p:nvGrpSpPr>
          <p:cNvPr id="13" name="object 7"/>
          <p:cNvGrpSpPr/>
          <p:nvPr/>
        </p:nvGrpSpPr>
        <p:grpSpPr>
          <a:xfrm>
            <a:off x="9862946" y="281118"/>
            <a:ext cx="1785686" cy="1190457"/>
            <a:chOff x="4698979" y="198156"/>
            <a:chExt cx="622592" cy="613387"/>
          </a:xfrm>
        </p:grpSpPr>
        <p:sp>
          <p:nvSpPr>
            <p:cNvPr id="14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344"/>
            </a:p>
          </p:txBody>
        </p:sp>
        <p:sp>
          <p:nvSpPr>
            <p:cNvPr id="17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344"/>
            </a:p>
          </p:txBody>
        </p:sp>
      </p:grpSp>
      <p:sp>
        <p:nvSpPr>
          <p:cNvPr id="18" name="object 12"/>
          <p:cNvSpPr txBox="1"/>
          <p:nvPr/>
        </p:nvSpPr>
        <p:spPr>
          <a:xfrm>
            <a:off x="9948401" y="529488"/>
            <a:ext cx="1646577" cy="621911"/>
          </a:xfrm>
          <a:prstGeom prst="rect">
            <a:avLst/>
          </a:prstGeom>
        </p:spPr>
        <p:txBody>
          <a:bodyPr vert="horz" wrap="square" lIns="0" tIns="20668" rIns="0" bIns="0" rtlCol="0">
            <a:spAutoFit/>
          </a:bodyPr>
          <a:lstStyle/>
          <a:p>
            <a:pPr>
              <a:spcBef>
                <a:spcPts val="163"/>
              </a:spcBef>
            </a:pPr>
            <a:r>
              <a:rPr lang="en-US" sz="3645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06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 </a:t>
            </a:r>
            <a:r>
              <a:rPr lang="en-US" sz="2344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364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243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581640" y="3433798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F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38685" y="343038"/>
            <a:ext cx="540161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Berilgan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4000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△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ABCda,EF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=6 cm,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DE=7 cm, DC= 9cm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AB, BC, AC - ?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3383" y="1530628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1055440" y="570766"/>
            <a:ext cx="3684378" cy="2714644"/>
          </a:xfrm>
          <a:prstGeom prst="triangle">
            <a:avLst>
              <a:gd name="adj" fmla="val 22345"/>
            </a:avLst>
          </a:prstGeom>
          <a:ln w="3810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9" name="Прямая соединительная линия 28"/>
          <p:cNvCxnSpPr>
            <a:stCxn id="28" idx="1"/>
            <a:endCxn id="28" idx="5"/>
          </p:cNvCxnSpPr>
          <p:nvPr/>
        </p:nvCxnSpPr>
        <p:spPr>
          <a:xfrm>
            <a:off x="1467077" y="1964423"/>
            <a:ext cx="1842189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400004" y="1469072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E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Прямая соединительная линия 30"/>
          <p:cNvCxnSpPr>
            <a:endCxn id="28" idx="5"/>
          </p:cNvCxnSpPr>
          <p:nvPr/>
        </p:nvCxnSpPr>
        <p:spPr>
          <a:xfrm flipV="1">
            <a:off x="2897629" y="1964423"/>
            <a:ext cx="411637" cy="1320987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stCxn id="28" idx="1"/>
          </p:cNvCxnSpPr>
          <p:nvPr/>
        </p:nvCxnSpPr>
        <p:spPr>
          <a:xfrm>
            <a:off x="1467077" y="1964423"/>
            <a:ext cx="1430552" cy="1320987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103447" y="236330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6</a:t>
            </a:r>
            <a:endParaRPr lang="ru-RU" sz="28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2251806" y="153062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7</a:t>
            </a:r>
            <a:endParaRPr lang="ru-RU" sz="28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1644394" y="236330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9</a:t>
            </a:r>
            <a:endParaRPr lang="ru-RU" sz="28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60619" y="3136821"/>
            <a:ext cx="455613" cy="6641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A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98010" y="2951980"/>
            <a:ext cx="554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C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10007" y="44624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43383" y="4039279"/>
            <a:ext cx="6096000" cy="344709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4000" dirty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AB= 0,5EF= 0,5∙6 = 3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BC=0,5DF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= 0,5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∙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7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= 3,5 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AC= 0,5DE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= 0,5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∙9 = 4,5</a:t>
            </a:r>
            <a:endParaRPr lang="en-US" sz="4000" dirty="0">
              <a:latin typeface="Arial" pitchFamily="34" charset="0"/>
              <a:cs typeface="Arial" pitchFamily="34" charset="0"/>
            </a:endParaRPr>
          </a:p>
          <a:p>
            <a:endParaRPr lang="en-US" sz="4000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939383" y="4298239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=3cm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 =3,5cm</a:t>
            </a:r>
            <a:endParaRPr lang="en-US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 = 4,5cm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25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11</a:t>
            </a:fld>
            <a:endParaRPr lang="en"/>
          </a:p>
        </p:txBody>
      </p:sp>
      <p:sp>
        <p:nvSpPr>
          <p:cNvPr id="3" name="Прямоугольник 2"/>
          <p:cNvSpPr/>
          <p:nvPr/>
        </p:nvSpPr>
        <p:spPr>
          <a:xfrm>
            <a:off x="0" y="365"/>
            <a:ext cx="12192000" cy="145928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597" b="1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8597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8585" y="1873059"/>
            <a:ext cx="11396219" cy="2737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517" dirty="0"/>
              <a:t>    </a:t>
            </a:r>
            <a:r>
              <a:rPr lang="en-US" sz="429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298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4298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sz="4298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dioganallari</a:t>
            </a:r>
            <a:r>
              <a:rPr lang="en-US" sz="4298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kesishish</a:t>
            </a:r>
            <a:r>
              <a:rPr lang="en-US" sz="4298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nuqtasidan</a:t>
            </a:r>
            <a:r>
              <a:rPr lang="en-US" sz="4298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29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4298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tomonigacha</a:t>
            </a:r>
            <a:r>
              <a:rPr lang="en-US" sz="4298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298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r>
              <a:rPr lang="en-US" sz="4298" dirty="0" smtClean="0">
                <a:latin typeface="Arial" panose="020B0604020202020204" pitchFamily="34" charset="0"/>
                <a:cs typeface="Arial" panose="020B0604020202020204" pitchFamily="34" charset="0"/>
              </a:rPr>
              <a:t> 2,5 cm </a:t>
            </a:r>
            <a:r>
              <a:rPr lang="en-US" sz="429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298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298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298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298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4298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sz="4298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4298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tomonini</a:t>
            </a:r>
            <a:r>
              <a:rPr lang="en-US" sz="4298" dirty="0" smtClean="0">
                <a:latin typeface="Arial" panose="020B0604020202020204" pitchFamily="34" charset="0"/>
                <a:cs typeface="Arial" panose="020B0604020202020204" pitchFamily="34" charset="0"/>
              </a:rPr>
              <a:t> toping.      </a:t>
            </a:r>
            <a:endParaRPr lang="ru-RU" sz="429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95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C34B1-B8D2-4AA2-8C12-343604D3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4034" y="2126816"/>
            <a:ext cx="9929702" cy="3760969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b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2- 4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ru-RU" sz="54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5400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5400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5400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 </a:t>
            </a:r>
            <a:r>
              <a:rPr lang="en-US" sz="5400" dirty="0" err="1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betlar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r>
              <a:rPr lang="en-US" sz="5400" dirty="0">
                <a:solidFill>
                  <a:srgbClr val="202122"/>
                </a:solidFill>
                <a:latin typeface="Arial" panose="020B0604020202020204" pitchFamily="34" charset="0"/>
              </a:rPr>
              <a:t/>
            </a:r>
            <a:br>
              <a:rPr lang="en-US" sz="5400" dirty="0">
                <a:solidFill>
                  <a:srgbClr val="202122"/>
                </a:solidFill>
                <a:latin typeface="Arial" panose="020B0604020202020204" pitchFamily="34" charset="0"/>
              </a:rPr>
            </a:b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1CD7C4D-876A-412E-86B9-D5B65109A800}"/>
              </a:ext>
            </a:extLst>
          </p:cNvPr>
          <p:cNvSpPr/>
          <p:nvPr/>
        </p:nvSpPr>
        <p:spPr>
          <a:xfrm>
            <a:off x="-7619" y="-53504"/>
            <a:ext cx="12199619" cy="174375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200000"/>
              </a:lnSpc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15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13</a:t>
            </a:fld>
            <a:endParaRPr lang="en"/>
          </a:p>
        </p:txBody>
      </p:sp>
      <p:sp>
        <p:nvSpPr>
          <p:cNvPr id="3" name="Прямоугольник 2"/>
          <p:cNvSpPr/>
          <p:nvPr/>
        </p:nvSpPr>
        <p:spPr>
          <a:xfrm>
            <a:off x="0" y="365"/>
            <a:ext cx="12192000" cy="145928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597" b="1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8597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8585" y="1873059"/>
            <a:ext cx="11396219" cy="4059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517" dirty="0"/>
              <a:t>    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ABC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BC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to‘rtta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kesmaga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bo‘linib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bo‘linish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nuqtalari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22 cm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AB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tomonga</a:t>
            </a:r>
            <a:endParaRPr lang="en-US" sz="4298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parallel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chiziqlar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Shu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chiziqlarning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ichida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kesmalarning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uzunliklarini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toping.      </a:t>
            </a:r>
            <a:endParaRPr lang="ru-RU" sz="429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96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14</a:t>
            </a:fld>
            <a:endParaRPr lang="en"/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6535059" y="1814132"/>
            <a:ext cx="4924292" cy="2673187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cxnSp>
        <p:nvCxnSpPr>
          <p:cNvPr id="5" name="Прямая соединительная линия 4"/>
          <p:cNvCxnSpPr>
            <a:stCxn id="3" idx="1"/>
            <a:endCxn id="3" idx="5"/>
          </p:cNvCxnSpPr>
          <p:nvPr/>
        </p:nvCxnSpPr>
        <p:spPr>
          <a:xfrm>
            <a:off x="7766132" y="3150725"/>
            <a:ext cx="246214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8364082" y="2517602"/>
            <a:ext cx="126624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182985" y="3756334"/>
            <a:ext cx="358769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7766132" y="2517602"/>
            <a:ext cx="1864196" cy="196971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3" idx="5"/>
            <a:endCxn id="3" idx="3"/>
          </p:cNvCxnSpPr>
          <p:nvPr/>
        </p:nvCxnSpPr>
        <p:spPr>
          <a:xfrm flipH="1">
            <a:off x="8997205" y="3150725"/>
            <a:ext cx="1231073" cy="13365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10052411" y="3737889"/>
            <a:ext cx="718273" cy="7494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112977" y="4346625"/>
            <a:ext cx="422082" cy="571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26" b="1" dirty="0"/>
              <a:t>A</a:t>
            </a:r>
            <a:endParaRPr lang="ru-RU" sz="3126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6494317" y="3338371"/>
                <a:ext cx="624933" cy="571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126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126" b="1" i="1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3126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126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4317" y="3338371"/>
                <a:ext cx="624933" cy="5712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7119250" y="2637873"/>
                <a:ext cx="664093" cy="513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35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9250" y="2637873"/>
                <a:ext cx="664093" cy="5132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7666436" y="2005600"/>
                <a:ext cx="664093" cy="513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35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ru-RU" sz="1954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6436" y="2005600"/>
                <a:ext cx="664093" cy="51321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10770684" y="3299937"/>
                <a:ext cx="684931" cy="513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35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70684" y="3299937"/>
                <a:ext cx="684931" cy="51321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9603187" y="2141766"/>
                <a:ext cx="684931" cy="513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35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3187" y="2141766"/>
                <a:ext cx="684931" cy="51321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10214109" y="2762833"/>
                <a:ext cx="684931" cy="513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35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4109" y="2762833"/>
                <a:ext cx="684931" cy="51321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7432975" y="4525325"/>
                <a:ext cx="651269" cy="513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35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2975" y="4525325"/>
                <a:ext cx="651269" cy="51321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9641836" y="4535831"/>
                <a:ext cx="651269" cy="513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35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1836" y="4535831"/>
                <a:ext cx="651269" cy="51321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8698230" y="4534547"/>
                <a:ext cx="651269" cy="513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35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8230" y="4534547"/>
                <a:ext cx="651269" cy="51321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Прямоугольник 30"/>
          <p:cNvSpPr/>
          <p:nvPr/>
        </p:nvSpPr>
        <p:spPr>
          <a:xfrm>
            <a:off x="11323987" y="4403293"/>
            <a:ext cx="393056" cy="5733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26" b="1" i="1" dirty="0"/>
              <a:t>C</a:t>
            </a:r>
            <a:endParaRPr lang="ru-RU" sz="3126" b="1" i="1" dirty="0"/>
          </a:p>
        </p:txBody>
      </p:sp>
      <p:sp>
        <p:nvSpPr>
          <p:cNvPr id="32" name="Прямоугольник 31"/>
          <p:cNvSpPr/>
          <p:nvPr/>
        </p:nvSpPr>
        <p:spPr>
          <a:xfrm flipH="1">
            <a:off x="8753794" y="1347954"/>
            <a:ext cx="446080" cy="511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35" b="1" i="1" dirty="0"/>
              <a:t>B</a:t>
            </a:r>
            <a:endParaRPr lang="ru-RU" sz="2735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143714" y="1226805"/>
                <a:ext cx="6390018" cy="5622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517" b="1" dirty="0"/>
                  <a:t>    </a:t>
                </a:r>
                <a:r>
                  <a:rPr lang="en-US" sz="4298" b="1" dirty="0" err="1"/>
                  <a:t>Berilgan</a:t>
                </a:r>
                <a:r>
                  <a:rPr lang="en-US" sz="4298" b="1" dirty="0"/>
                  <a:t>:</a:t>
                </a:r>
                <a:endParaRPr lang="en-US" sz="3908" b="1" dirty="0"/>
              </a:p>
              <a:p>
                <a:r>
                  <a:rPr lang="en-US" sz="3908" dirty="0"/>
                  <a:t>   ∆ABC da:</a:t>
                </a:r>
              </a:p>
              <a:p>
                <a:r>
                  <a:rPr lang="en-US" sz="3908" dirty="0"/>
                  <a:t>   </a:t>
                </a:r>
                <a14:m>
                  <m:oMath xmlns:m="http://schemas.openxmlformats.org/officeDocument/2006/math">
                    <m:r>
                      <a:rPr lang="en-US" sz="3908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ru-RU" sz="3908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908">
                            <a:latin typeface="Cambria Math" panose="02040503050406030204" pitchFamily="18" charset="0"/>
                          </a:rPr>
                          <m:t>BB</m:t>
                        </m:r>
                      </m:e>
                      <m:sub>
                        <m:r>
                          <a:rPr lang="en-US" sz="3908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908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908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908"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b>
                        <m:r>
                          <a:rPr lang="en-US" sz="3908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ru-RU" sz="3908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908"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b>
                        <m:r>
                          <a:rPr lang="en-US" sz="3908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908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908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ru-RU" sz="3908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908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b>
                            <m:r>
                              <a:rPr lang="en-US" sz="3908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sz="3908"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b>
                        <m:r>
                          <a:rPr lang="en-US" sz="3908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3908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908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908"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b>
                        <m:r>
                          <a:rPr lang="en-US" sz="3908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m:rPr>
                        <m:sty m:val="p"/>
                      </m:rPr>
                      <a:rPr lang="en-US" sz="3908">
                        <a:latin typeface="Cambria Math" panose="02040503050406030204" pitchFamily="18" charset="0"/>
                      </a:rPr>
                      <m:t>C</m:t>
                    </m:r>
                  </m:oMath>
                </a14:m>
                <a:endParaRPr lang="en-US" sz="3908" dirty="0"/>
              </a:p>
              <a:p>
                <a:r>
                  <a:rPr lang="en-US" sz="3908" dirty="0"/>
                  <a:t>    AB= 22 cm;</a:t>
                </a:r>
                <a:r>
                  <a:rPr lang="ru-RU" sz="3908" dirty="0"/>
                  <a:t> </a:t>
                </a:r>
                <a:endParaRPr lang="en-US" sz="3908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908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908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</m:t>
                          </m:r>
                        </m:e>
                        <m:sub>
                          <m:r>
                            <a:rPr lang="en-US" sz="3908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ru-RU" sz="3908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908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</m:t>
                          </m:r>
                        </m:e>
                        <m:sub>
                          <m:r>
                            <a:rPr lang="en-US" sz="3908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ru-RU" sz="3908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∥</m:t>
                      </m:r>
                      <m:sSub>
                        <m:sSubPr>
                          <m:ctrlPr>
                            <a:rPr lang="ru-RU" sz="3908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ru-RU" sz="3908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908">
                                  <a:latin typeface="Cambria Math" panose="02040503050406030204" pitchFamily="18" charset="0"/>
                                </a:rPr>
                                <m:t>B</m:t>
                              </m:r>
                            </m:e>
                            <m:sub>
                              <m:r>
                                <a:rPr lang="en-US" sz="3908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sz="3908">
                              <a:latin typeface="Cambria Math" panose="02040503050406030204" pitchFamily="18" charset="0"/>
                            </a:rPr>
                            <m:t>C</m:t>
                          </m:r>
                        </m:e>
                        <m:sub>
                          <m:r>
                            <a:rPr lang="en-US" sz="3908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908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∥</m:t>
                      </m:r>
                      <m:sSub>
                        <m:sSubPr>
                          <m:ctrlPr>
                            <a:rPr lang="en-US" sz="3908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908">
                              <a:latin typeface="Cambria Math" panose="02040503050406030204" pitchFamily="18" charset="0"/>
                            </a:rPr>
                            <m:t>B</m:t>
                          </m:r>
                        </m:e>
                        <m:sub>
                          <m:r>
                            <a:rPr lang="en-US" sz="3908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sSub>
                        <m:sSubPr>
                          <m:ctrlPr>
                            <a:rPr lang="ru-RU" sz="3908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908">
                              <a:latin typeface="Cambria Math" panose="02040503050406030204" pitchFamily="18" charset="0"/>
                            </a:rPr>
                            <m:t>C</m:t>
                          </m:r>
                        </m:e>
                        <m:sub>
                          <m:r>
                            <a:rPr lang="en-US" sz="3908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ru-RU" sz="3908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∥</m:t>
                      </m:r>
                      <m:r>
                        <m:rPr>
                          <m:sty m:val="p"/>
                        </m:rPr>
                        <a:rPr lang="en-US" sz="3908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AB</m:t>
                      </m:r>
                    </m:oMath>
                  </m:oMathPara>
                </a14:m>
                <a:endParaRPr lang="en-US" sz="3908" dirty="0"/>
              </a:p>
              <a:p>
                <a:r>
                  <a:rPr lang="en-US" sz="4298" b="1" dirty="0"/>
                  <a:t>   </a:t>
                </a:r>
                <a:r>
                  <a:rPr lang="en-US" sz="4298" b="1" dirty="0" err="1"/>
                  <a:t>Topish</a:t>
                </a:r>
                <a:r>
                  <a:rPr lang="en-US" sz="4298" b="1" dirty="0"/>
                  <a:t> </a:t>
                </a:r>
                <a:r>
                  <a:rPr lang="en-US" sz="4298" b="1" dirty="0" err="1"/>
                  <a:t>kerak</a:t>
                </a:r>
                <a:r>
                  <a:rPr lang="en-US" sz="4298" b="1" dirty="0"/>
                  <a:t>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298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298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</m:t>
                        </m:r>
                        <m:r>
                          <m:rPr>
                            <m:sty m:val="p"/>
                          </m:rPr>
                          <a:rPr lang="en-US" sz="4298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e>
                      <m:sub>
                        <m:r>
                          <a:rPr lang="en-US" sz="4298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ru-RU" sz="4298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298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</m:t>
                        </m:r>
                      </m:e>
                      <m:sub>
                        <m:r>
                          <a:rPr lang="en-US" sz="4298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4298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  <m:sSub>
                      <m:sSubPr>
                        <m:ctrlPr>
                          <a:rPr lang="ru-RU" sz="4298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298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ru-RU" sz="4298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4298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b>
                            <m:r>
                              <a:rPr lang="en-US" sz="4298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sz="4298">
                            <a:latin typeface="Cambria Math" panose="02040503050406030204" pitchFamily="18" charset="0"/>
                          </a:rPr>
                          <m:t>C</m:t>
                        </m:r>
                      </m:e>
                      <m:sub>
                        <m:r>
                          <a:rPr lang="en-US" sz="4298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4298">
                        <a:latin typeface="Cambria Math" panose="02040503050406030204" pitchFamily="18" charset="0"/>
                      </a:rPr>
                      <m:t>; </m:t>
                    </m:r>
                    <m:sSub>
                      <m:sSubPr>
                        <m:ctrlPr>
                          <a:rPr lang="en-US" sz="4298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298"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b>
                        <m:r>
                          <a:rPr lang="en-US" sz="4298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ru-RU" sz="4298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298">
                            <a:latin typeface="Cambria Math" panose="02040503050406030204" pitchFamily="18" charset="0"/>
                          </a:rPr>
                          <m:t>C</m:t>
                        </m:r>
                      </m:e>
                      <m:sub>
                        <m:r>
                          <a:rPr lang="en-US" sz="4298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298" dirty="0"/>
                  <a:t>-?</a:t>
                </a:r>
              </a:p>
              <a:p>
                <a:endParaRPr lang="en-US" sz="3517" dirty="0"/>
              </a:p>
              <a:p>
                <a:endParaRPr lang="ru-RU" sz="3517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714" y="1226805"/>
                <a:ext cx="6390018" cy="5622665"/>
              </a:xfrm>
              <a:prstGeom prst="rect">
                <a:avLst/>
              </a:prstGeom>
              <a:blipFill>
                <a:blip r:embed="rId11"/>
                <a:stretch>
                  <a:fillRect t="-21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0" y="0"/>
            <a:ext cx="12192000" cy="117789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331" tIns="44665" rIns="89331" bIns="4466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Yechim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042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15</a:t>
            </a:fld>
            <a:endParaRPr lang="e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61311" y="43964"/>
                <a:ext cx="5423332" cy="64044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908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ru-RU" sz="3908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908">
                                <a:latin typeface="Cambria Math" panose="02040503050406030204" pitchFamily="18" charset="0"/>
                              </a:rPr>
                              <m:t>AA</m:t>
                            </m:r>
                          </m:e>
                          <m:sub>
                            <m:r>
                              <a:rPr lang="en-US" sz="3908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908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sz="3908"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sub>
                        <m:r>
                          <a:rPr lang="en-US" sz="3908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ru-RU" sz="3908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908"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sub>
                        <m:r>
                          <a:rPr lang="en-US" sz="3908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908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908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ru-RU" sz="3908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908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b>
                            <m:r>
                              <a:rPr lang="en-US" sz="3908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sz="3908"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sub>
                        <m:r>
                          <a:rPr lang="en-US" sz="3908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3908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908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908"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sub>
                        <m:r>
                          <a:rPr lang="en-US" sz="3908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m:rPr>
                        <m:sty m:val="p"/>
                      </m:rPr>
                      <a:rPr lang="en-US" sz="3908">
                        <a:latin typeface="Cambria Math" panose="02040503050406030204" pitchFamily="18" charset="0"/>
                      </a:rPr>
                      <m:t>B</m:t>
                    </m:r>
                  </m:oMath>
                </a14:m>
                <a:r>
                  <a:rPr lang="en-US" sz="3908" dirty="0"/>
                  <a:t>=22:4=5,5(cm)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908" dirty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908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908">
                            <a:latin typeface="Cambria Math" panose="02040503050406030204" pitchFamily="18" charset="0"/>
                          </a:rPr>
                          <m:t>AA</m:t>
                        </m:r>
                      </m:e>
                      <m:sub>
                        <m:r>
                          <a:rPr lang="en-US" sz="3908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908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908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ru-RU" sz="3908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908" b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𝐂</m:t>
                            </m:r>
                          </m:e>
                          <m:sub>
                            <m:r>
                              <a:rPr lang="en-US" sz="3908" b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3908" b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b>
                        <m:r>
                          <a:rPr lang="en-US" sz="3908" b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3908" dirty="0"/>
                  <a:t>=5,5(cm)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908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908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m:rPr>
                            <m:sty m:val="p"/>
                          </m:rPr>
                          <a:rPr lang="en-US" sz="3908">
                            <a:latin typeface="Cambria Math" panose="02040503050406030204" pitchFamily="18" charset="0"/>
                          </a:rPr>
                          <m:t>AA</m:t>
                        </m:r>
                      </m:e>
                      <m:sub>
                        <m:r>
                          <a:rPr lang="en-US" sz="3908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908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908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ru-RU" sz="3908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908" b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𝐂</m:t>
                            </m:r>
                          </m:e>
                          <m:sub>
                            <m:r>
                              <a:rPr lang="en-US" sz="3908" b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3908" b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b>
                        <m:r>
                          <a:rPr lang="en-US" sz="3908" b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908" dirty="0"/>
                  <a:t>= 2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908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908">
                            <a:latin typeface="Cambria Math" panose="02040503050406030204" pitchFamily="18" charset="0"/>
                          </a:rPr>
                          <m:t>AA</m:t>
                        </m:r>
                      </m:e>
                      <m:sub>
                        <m:r>
                          <a:rPr lang="en-US" sz="3908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908" dirty="0"/>
                  <a:t>= =2∙5,5= 11(cm)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908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908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m:rPr>
                            <m:sty m:val="p"/>
                          </m:rPr>
                          <a:rPr lang="en-US" sz="3908">
                            <a:latin typeface="Cambria Math" panose="02040503050406030204" pitchFamily="18" charset="0"/>
                          </a:rPr>
                          <m:t>AA</m:t>
                        </m:r>
                      </m:e>
                      <m:sub>
                        <m:r>
                          <a:rPr lang="en-US" sz="3908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3908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908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ru-RU" sz="3908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908" b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𝐂</m:t>
                            </m:r>
                          </m:e>
                          <m:sub>
                            <m:r>
                              <a:rPr lang="en-US" sz="3908" b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sz="3908" b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b>
                        <m:r>
                          <a:rPr lang="en-US" sz="3908" b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908" dirty="0"/>
                  <a:t>= 3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908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908">
                            <a:latin typeface="Cambria Math" panose="02040503050406030204" pitchFamily="18" charset="0"/>
                          </a:rPr>
                          <m:t>AA</m:t>
                        </m:r>
                      </m:e>
                      <m:sub>
                        <m:r>
                          <a:rPr lang="en-US" sz="3908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908" dirty="0"/>
                  <a:t>= =3∙5,5= 16,5(cm)</a:t>
                </a: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311" y="43964"/>
                <a:ext cx="5423332" cy="6404425"/>
              </a:xfrm>
              <a:prstGeom prst="rect">
                <a:avLst/>
              </a:prstGeom>
              <a:blipFill>
                <a:blip r:embed="rId2"/>
                <a:stretch>
                  <a:fillRect l="-3820" b="-16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5635985" y="13564"/>
            <a:ext cx="2201180" cy="8139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689" b="1" dirty="0" err="1"/>
              <a:t>Yechish</a:t>
            </a:r>
            <a:r>
              <a:rPr lang="en-US" sz="4689" b="1" dirty="0"/>
              <a:t>:</a:t>
            </a:r>
            <a:endParaRPr lang="ru-RU" sz="4689" b="1" dirty="0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6518082" y="615119"/>
            <a:ext cx="4924292" cy="2673187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cxnSp>
        <p:nvCxnSpPr>
          <p:cNvPr id="6" name="Прямая соединительная линия 5"/>
          <p:cNvCxnSpPr>
            <a:stCxn id="5" idx="1"/>
            <a:endCxn id="5" idx="5"/>
          </p:cNvCxnSpPr>
          <p:nvPr/>
        </p:nvCxnSpPr>
        <p:spPr>
          <a:xfrm>
            <a:off x="7749155" y="1951712"/>
            <a:ext cx="2462146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8347105" y="1318589"/>
            <a:ext cx="126624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7166008" y="2557321"/>
            <a:ext cx="358769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7749155" y="1318589"/>
            <a:ext cx="1864196" cy="196971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stCxn id="5" idx="5"/>
            <a:endCxn id="5" idx="3"/>
          </p:cNvCxnSpPr>
          <p:nvPr/>
        </p:nvCxnSpPr>
        <p:spPr>
          <a:xfrm flipH="1">
            <a:off x="8980228" y="1951712"/>
            <a:ext cx="1231073" cy="13365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10035433" y="2538876"/>
            <a:ext cx="718273" cy="7494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096000" y="3147613"/>
            <a:ext cx="422082" cy="571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26" b="1" dirty="0"/>
              <a:t>A</a:t>
            </a:r>
            <a:endParaRPr lang="ru-RU" sz="3126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477340" y="2139359"/>
                <a:ext cx="624933" cy="571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126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126" b="1" i="1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3126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3126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340" y="2139359"/>
                <a:ext cx="624933" cy="5712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7102273" y="1438860"/>
                <a:ext cx="664093" cy="513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35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2273" y="1438860"/>
                <a:ext cx="664093" cy="51321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7649458" y="806588"/>
                <a:ext cx="664093" cy="513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35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ru-RU" sz="1954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9458" y="806588"/>
                <a:ext cx="664093" cy="51321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0753707" y="2100924"/>
                <a:ext cx="684931" cy="513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35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3707" y="2100924"/>
                <a:ext cx="684931" cy="51321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9586210" y="942753"/>
                <a:ext cx="684931" cy="513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35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86210" y="942753"/>
                <a:ext cx="684931" cy="51321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10197132" y="1563820"/>
                <a:ext cx="684931" cy="513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35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97132" y="1563820"/>
                <a:ext cx="684931" cy="51321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7415998" y="3326312"/>
                <a:ext cx="651269" cy="513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35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5998" y="3326312"/>
                <a:ext cx="651269" cy="51321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9624858" y="3336818"/>
                <a:ext cx="651269" cy="513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35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4858" y="3336818"/>
                <a:ext cx="651269" cy="51321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8681253" y="3335534"/>
                <a:ext cx="651269" cy="513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35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735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1758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1253" y="3335534"/>
                <a:ext cx="651269" cy="51321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Прямоугольник 21"/>
          <p:cNvSpPr/>
          <p:nvPr/>
        </p:nvSpPr>
        <p:spPr>
          <a:xfrm>
            <a:off x="11307010" y="3204280"/>
            <a:ext cx="393056" cy="5733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26" b="1" i="1" dirty="0"/>
              <a:t>C</a:t>
            </a:r>
            <a:endParaRPr lang="ru-RU" sz="3126" b="1" i="1" dirty="0"/>
          </a:p>
        </p:txBody>
      </p:sp>
      <p:sp>
        <p:nvSpPr>
          <p:cNvPr id="23" name="Прямоугольник 22"/>
          <p:cNvSpPr/>
          <p:nvPr/>
        </p:nvSpPr>
        <p:spPr>
          <a:xfrm flipH="1">
            <a:off x="8736817" y="148941"/>
            <a:ext cx="446080" cy="511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35" b="1" i="1" dirty="0"/>
              <a:t>B</a:t>
            </a:r>
            <a:endParaRPr lang="ru-RU" sz="2735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5905541" y="5120457"/>
                <a:ext cx="6622070" cy="1292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908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ru-RU" sz="3908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908" b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𝐂</m:t>
                            </m:r>
                          </m:e>
                          <m:sub>
                            <m:r>
                              <a:rPr lang="en-US" sz="3908" b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3908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b>
                        <m:r>
                          <a:rPr lang="en-US" sz="3908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3908" b="1" dirty="0">
                    <a:solidFill>
                      <a:srgbClr val="C00000"/>
                    </a:solidFill>
                  </a:rPr>
                  <a:t>=5,5cm;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908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ru-RU" sz="3908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908" b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𝐂</m:t>
                            </m:r>
                          </m:e>
                          <m:sub>
                            <m:r>
                              <a:rPr lang="en-US" sz="3908" b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3908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b>
                        <m:r>
                          <a:rPr lang="en-US" sz="3908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908" b="1" dirty="0">
                    <a:solidFill>
                      <a:srgbClr val="C00000"/>
                    </a:solidFill>
                  </a:rPr>
                  <a:t>=11cm</a:t>
                </a:r>
              </a:p>
              <a:p>
                <a:r>
                  <a:rPr lang="en-US" sz="3908" b="1" dirty="0">
                    <a:solidFill>
                      <a:srgbClr val="C00000"/>
                    </a:solidFill>
                  </a:rPr>
                  <a:t>     va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908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ru-RU" sz="3908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908" b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𝐂</m:t>
                            </m:r>
                          </m:e>
                          <m:sub>
                            <m:r>
                              <a:rPr lang="en-US" sz="3908" b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sz="3908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b>
                        <m:r>
                          <a:rPr lang="en-US" sz="3908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908" b="1" dirty="0">
                    <a:solidFill>
                      <a:srgbClr val="C00000"/>
                    </a:solidFill>
                  </a:rPr>
                  <a:t>=16,5cm </a:t>
                </a:r>
                <a:endParaRPr lang="ru-RU" sz="3908" b="1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5541" y="5120457"/>
                <a:ext cx="6622070" cy="1292912"/>
              </a:xfrm>
              <a:prstGeom prst="rect">
                <a:avLst/>
              </a:prstGeom>
              <a:blipFill>
                <a:blip r:embed="rId12"/>
                <a:stretch>
                  <a:fillRect t="-7547" b="-188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8340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" y="-23262"/>
            <a:ext cx="12205644" cy="139247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08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845022" y="142762"/>
            <a:ext cx="10515600" cy="910466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5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127448" y="1844824"/>
            <a:ext cx="10633204" cy="2109789"/>
          </a:xfrm>
        </p:spPr>
        <p:txBody>
          <a:bodyPr/>
          <a:lstStyle/>
          <a:p>
            <a:pPr lvl="0">
              <a:lnSpc>
                <a:spcPct val="80000"/>
              </a:lnSpc>
            </a:pP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Diametr</a:t>
            </a:r>
            <a:r>
              <a:rPr lang="en-US" sz="5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</a:t>
            </a:r>
            <a:r>
              <a:rPr lang="en-US" sz="5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5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5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bo‘lishini</a:t>
            </a:r>
            <a:r>
              <a:rPr lang="en-US" sz="5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isbotlagan</a:t>
            </a:r>
            <a:r>
              <a:rPr lang="en-US" sz="5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5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5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tutilishini</a:t>
            </a:r>
            <a:r>
              <a:rPr lang="en-US" sz="5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oldindan</a:t>
            </a:r>
            <a:r>
              <a:rPr lang="en-US" sz="5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aytib</a:t>
            </a:r>
            <a:r>
              <a:rPr lang="en-US" sz="5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bergan</a:t>
            </a:r>
            <a:r>
              <a:rPr lang="ru-RU" sz="5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5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5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5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malumot</a:t>
            </a:r>
            <a:r>
              <a:rPr lang="en-US" sz="5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5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5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5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54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104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" y="-23262"/>
            <a:ext cx="12205644" cy="139247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08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845022" y="142762"/>
            <a:ext cx="10515600" cy="910466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5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3459632" y="1723875"/>
            <a:ext cx="8746013" cy="5134125"/>
          </a:xfrm>
        </p:spPr>
        <p:txBody>
          <a:bodyPr/>
          <a:lstStyle/>
          <a:p>
            <a:pPr lvl="0">
              <a:lnSpc>
                <a:spcPct val="80000"/>
              </a:lnSpc>
            </a:pP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MILETLIK FALES </a:t>
            </a:r>
            <a:r>
              <a:rPr lang="en-US" sz="40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en-US" sz="44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yunon</a:t>
            </a: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faylasufi</a:t>
            </a: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antik</a:t>
            </a: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falsafa </a:t>
            </a:r>
            <a:r>
              <a:rPr lang="en-US" sz="4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fanning </a:t>
            </a:r>
            <a:r>
              <a:rPr lang="en-US" sz="4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ilk </a:t>
            </a:r>
            <a:r>
              <a:rPr lang="en-US" sz="4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namoyandasi</a:t>
            </a:r>
            <a:r>
              <a:rPr lang="en-US" sz="4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Milet </a:t>
            </a:r>
            <a:r>
              <a:rPr lang="en-US" sz="44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maktabiga</a:t>
            </a: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4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</a:t>
            </a:r>
            <a:r>
              <a:rPr lang="en-US" sz="4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solgan.O‘z</a:t>
            </a:r>
            <a:r>
              <a:rPr lang="en-US" sz="4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zamonasidagi</a:t>
            </a: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4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donishmandning</a:t>
            </a:r>
            <a:r>
              <a:rPr lang="en-US" sz="4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4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44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4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alakiyotshunoslik</a:t>
            </a:r>
            <a:r>
              <a:rPr lang="en-US" sz="4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shugullanib</a:t>
            </a:r>
            <a:r>
              <a:rPr lang="en-US" sz="4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teoremalarni</a:t>
            </a:r>
            <a:r>
              <a:rPr lang="en-US" sz="4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isbotlagan</a:t>
            </a:r>
            <a:r>
              <a:rPr lang="en-US" sz="4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44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4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4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Théorème de Thalès - WikiTP.f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549" y="1535235"/>
            <a:ext cx="2786328" cy="3323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11840" y="5024572"/>
            <a:ext cx="28160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Miletlik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Fales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iloddan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625-547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yillar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889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61637" y="1440063"/>
            <a:ext cx="72390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Fales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teoremasini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keltiring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" y="-23262"/>
            <a:ext cx="12205644" cy="139247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508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845022" y="142762"/>
            <a:ext cx="10515600" cy="910466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5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H="1">
            <a:off x="3827078" y="5807005"/>
            <a:ext cx="4394778" cy="0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 flipV="1">
            <a:off x="6327952" y="3255261"/>
            <a:ext cx="1604020" cy="2973825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3806357" y="3189510"/>
            <a:ext cx="3314094" cy="2617495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 flipV="1">
            <a:off x="5462212" y="3931751"/>
            <a:ext cx="1195052" cy="2297335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 flipV="1">
            <a:off x="4609748" y="4742174"/>
            <a:ext cx="771393" cy="1486912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5736252" y="5692552"/>
            <a:ext cx="5116" cy="262233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6058789" y="3824759"/>
            <a:ext cx="175979" cy="223570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5946671" y="3915087"/>
            <a:ext cx="175979" cy="223570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5152852" y="4547147"/>
            <a:ext cx="175979" cy="223570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5040734" y="4637476"/>
            <a:ext cx="175979" cy="223570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7106743" y="5692552"/>
            <a:ext cx="5116" cy="262233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9" name="Text Box 16"/>
          <p:cNvSpPr txBox="1">
            <a:spLocks noChangeArrowheads="1"/>
          </p:cNvSpPr>
          <p:nvPr/>
        </p:nvSpPr>
        <p:spPr bwMode="auto">
          <a:xfrm>
            <a:off x="4552686" y="5823668"/>
            <a:ext cx="728316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 dirty="0"/>
              <a:t>A</a:t>
            </a:r>
            <a:r>
              <a:rPr lang="en-US" sz="2400" b="1" baseline="-25000" dirty="0"/>
              <a:t>1</a:t>
            </a:r>
            <a:endParaRPr lang="ru-RU" sz="2400" dirty="0"/>
          </a:p>
        </p:txBody>
      </p:sp>
      <p:sp>
        <p:nvSpPr>
          <p:cNvPr id="50" name="Text Box 16"/>
          <p:cNvSpPr txBox="1">
            <a:spLocks noChangeArrowheads="1"/>
          </p:cNvSpPr>
          <p:nvPr/>
        </p:nvSpPr>
        <p:spPr bwMode="auto">
          <a:xfrm>
            <a:off x="5967724" y="5848229"/>
            <a:ext cx="728316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 dirty="0" smtClean="0"/>
              <a:t>A</a:t>
            </a:r>
            <a:r>
              <a:rPr lang="en-US" sz="2400" b="1" baseline="-25000" dirty="0"/>
              <a:t>2</a:t>
            </a:r>
            <a:endParaRPr lang="ru-RU" sz="2400" dirty="0"/>
          </a:p>
        </p:txBody>
      </p:sp>
      <p:sp>
        <p:nvSpPr>
          <p:cNvPr id="51" name="Text Box 16"/>
          <p:cNvSpPr txBox="1">
            <a:spLocks noChangeArrowheads="1"/>
          </p:cNvSpPr>
          <p:nvPr/>
        </p:nvSpPr>
        <p:spPr bwMode="auto">
          <a:xfrm>
            <a:off x="7249554" y="5848228"/>
            <a:ext cx="728316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 dirty="0" smtClean="0"/>
              <a:t>A</a:t>
            </a:r>
            <a:r>
              <a:rPr lang="en-US" sz="2400" b="1" baseline="-25000" dirty="0"/>
              <a:t>3</a:t>
            </a:r>
            <a:endParaRPr lang="ru-RU" sz="2400" dirty="0"/>
          </a:p>
        </p:txBody>
      </p:sp>
      <p:sp>
        <p:nvSpPr>
          <p:cNvPr id="52" name="Text Box 16"/>
          <p:cNvSpPr txBox="1">
            <a:spLocks noChangeArrowheads="1"/>
          </p:cNvSpPr>
          <p:nvPr/>
        </p:nvSpPr>
        <p:spPr bwMode="auto">
          <a:xfrm>
            <a:off x="4004632" y="4649111"/>
            <a:ext cx="728316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 dirty="0"/>
              <a:t>B</a:t>
            </a:r>
            <a:r>
              <a:rPr lang="en-US" sz="2400" b="1" baseline="-25000" dirty="0" smtClean="0"/>
              <a:t>1</a:t>
            </a:r>
            <a:endParaRPr lang="ru-RU" sz="2400" dirty="0"/>
          </a:p>
        </p:txBody>
      </p:sp>
      <p:sp>
        <p:nvSpPr>
          <p:cNvPr id="53" name="Text Box 16"/>
          <p:cNvSpPr txBox="1">
            <a:spLocks noChangeArrowheads="1"/>
          </p:cNvSpPr>
          <p:nvPr/>
        </p:nvSpPr>
        <p:spPr bwMode="auto">
          <a:xfrm>
            <a:off x="4866703" y="3853013"/>
            <a:ext cx="728316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 dirty="0" smtClean="0"/>
              <a:t>B</a:t>
            </a:r>
            <a:r>
              <a:rPr lang="en-US" sz="2400" b="1" baseline="-25000" dirty="0"/>
              <a:t>2</a:t>
            </a:r>
            <a:endParaRPr lang="ru-RU" sz="2400" dirty="0"/>
          </a:p>
        </p:txBody>
      </p:sp>
      <p:sp>
        <p:nvSpPr>
          <p:cNvPr id="54" name="Text Box 16"/>
          <p:cNvSpPr txBox="1">
            <a:spLocks noChangeArrowheads="1"/>
          </p:cNvSpPr>
          <p:nvPr/>
        </p:nvSpPr>
        <p:spPr bwMode="auto">
          <a:xfrm>
            <a:off x="5783680" y="3139747"/>
            <a:ext cx="728316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 dirty="0" smtClean="0"/>
              <a:t>B</a:t>
            </a:r>
            <a:r>
              <a:rPr lang="en-US" sz="2400" b="1" baseline="-25000" dirty="0"/>
              <a:t>3</a:t>
            </a:r>
            <a:endParaRPr lang="ru-RU" sz="2400" dirty="0"/>
          </a:p>
        </p:txBody>
      </p:sp>
      <p:sp>
        <p:nvSpPr>
          <p:cNvPr id="55" name="Text Box 16"/>
          <p:cNvSpPr txBox="1">
            <a:spLocks noChangeArrowheads="1"/>
          </p:cNvSpPr>
          <p:nvPr/>
        </p:nvSpPr>
        <p:spPr bwMode="auto">
          <a:xfrm>
            <a:off x="3503712" y="5807005"/>
            <a:ext cx="728316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3600" b="1" i="1" dirty="0"/>
              <a:t>O</a:t>
            </a:r>
            <a:endParaRPr lang="ru-RU" sz="3600" i="1" dirty="0"/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7005788" y="3239259"/>
            <a:ext cx="728316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 i="1" dirty="0" smtClean="0"/>
              <a:t>b</a:t>
            </a:r>
            <a:endParaRPr lang="ru-RU" sz="2400" i="1" dirty="0"/>
          </a:p>
        </p:txBody>
      </p:sp>
      <p:sp>
        <p:nvSpPr>
          <p:cNvPr id="57" name="Text Box 16"/>
          <p:cNvSpPr txBox="1">
            <a:spLocks noChangeArrowheads="1"/>
          </p:cNvSpPr>
          <p:nvPr/>
        </p:nvSpPr>
        <p:spPr bwMode="auto">
          <a:xfrm>
            <a:off x="7770297" y="5201897"/>
            <a:ext cx="728316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 dirty="0">
                <a:cs typeface="Arial" panose="020B0604020202020204" pitchFamily="34" charset="0"/>
              </a:rPr>
              <a:t>a</a:t>
            </a:r>
            <a:endParaRPr lang="ru-RU" sz="24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932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066800"/>
          </a:xfrm>
          <a:prstGeom prst="rect">
            <a:avLst/>
          </a:prstGeom>
          <a:solidFill>
            <a:srgbClr val="0070C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Uchburchak</a:t>
            </a:r>
            <a:r>
              <a:rPr lang="en-US" sz="5400" b="1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o‘rta</a:t>
            </a:r>
            <a:r>
              <a:rPr lang="en-US" sz="5400" b="1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chizig‘i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3352" y="6023029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51584" y="2898583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96005" y="6000516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70286" y="4283848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20542" y="1210907"/>
            <a:ext cx="1069832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Ta’rif</a:t>
            </a:r>
            <a:r>
              <a:rPr lang="en-US" sz="4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o‘rta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chizig‘i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deb,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ikki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tomoni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o‘rtalarini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tutashtiruvchi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kesmaga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aytiladi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620542" y="3522699"/>
            <a:ext cx="3684378" cy="2714644"/>
          </a:xfrm>
          <a:prstGeom prst="triangl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>
            <a:stCxn id="12" idx="1"/>
            <a:endCxn id="12" idx="5"/>
          </p:cNvCxnSpPr>
          <p:nvPr/>
        </p:nvCxnSpPr>
        <p:spPr>
          <a:xfrm>
            <a:off x="1541637" y="4880021"/>
            <a:ext cx="1842189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558738" y="4295335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E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480658" y="2990158"/>
            <a:ext cx="6096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 -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o‘rta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chiziq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AC –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asos</a:t>
            </a:r>
            <a:endParaRPr lang="en-US" sz="4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AD =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DB,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CE = EB </a:t>
            </a:r>
          </a:p>
          <a:p>
            <a:endParaRPr lang="en-US" sz="4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99518"/>
            <a:ext cx="12191999" cy="117106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Uchburchak</a:t>
            </a:r>
            <a:r>
              <a:rPr lang="en-US" sz="5400" b="1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o‘rta</a:t>
            </a:r>
            <a:r>
              <a:rPr lang="en-US" sz="5400" b="1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chizig‘i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-312712" y="1343887"/>
            <a:ext cx="112332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807973" y="1080438"/>
            <a:ext cx="811222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uchta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o‘rta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chizig‘i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8359" y="5727156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40528" y="2252329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35076" y="5724406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92496" y="3928114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32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1340621" y="3071810"/>
            <a:ext cx="3628441" cy="2714644"/>
          </a:xfrm>
          <a:prstGeom prst="triangl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450371" y="3961574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</a:t>
            </a:r>
            <a:endParaRPr lang="ru-RU" sz="32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927895" y="5792911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</a:t>
            </a:r>
            <a:endParaRPr lang="ru-RU" sz="32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535076" y="3191464"/>
            <a:ext cx="64459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DE, EF, FD-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o‘rta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chiziqlar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2644378" y="3609430"/>
            <a:ext cx="285752" cy="142876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554936" y="5072074"/>
            <a:ext cx="285752" cy="142876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0800000" flipV="1">
            <a:off x="3450118" y="3598071"/>
            <a:ext cx="276228" cy="15240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0800000" flipV="1">
            <a:off x="3514837" y="3662136"/>
            <a:ext cx="266704" cy="16192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10800000" flipV="1">
            <a:off x="4223450" y="4804444"/>
            <a:ext cx="276228" cy="15240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10800000" flipV="1">
            <a:off x="4279103" y="4860800"/>
            <a:ext cx="266704" cy="16192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16200000" flipH="1">
            <a:off x="1994394" y="5715016"/>
            <a:ext cx="357190" cy="71438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16200000" flipH="1">
            <a:off x="2065832" y="5715016"/>
            <a:ext cx="357190" cy="71438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16200000" flipH="1">
            <a:off x="2137270" y="5715016"/>
            <a:ext cx="357190" cy="71438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16200000" flipH="1">
            <a:off x="3650578" y="5715016"/>
            <a:ext cx="357190" cy="71438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16200000" flipH="1">
            <a:off x="3722016" y="5715016"/>
            <a:ext cx="357190" cy="71438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16200000" flipH="1">
            <a:off x="3793454" y="5715016"/>
            <a:ext cx="357190" cy="71438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>
            <a:stCxn id="22" idx="1"/>
            <a:endCxn id="22" idx="5"/>
          </p:cNvCxnSpPr>
          <p:nvPr/>
        </p:nvCxnSpPr>
        <p:spPr>
          <a:xfrm>
            <a:off x="2247731" y="4429132"/>
            <a:ext cx="1814221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3062574" y="4435590"/>
            <a:ext cx="944905" cy="1321602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stCxn id="22" idx="1"/>
          </p:cNvCxnSpPr>
          <p:nvPr/>
        </p:nvCxnSpPr>
        <p:spPr>
          <a:xfrm>
            <a:off x="2247731" y="4429132"/>
            <a:ext cx="814843" cy="1328060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Равнобедренный треугольник 8"/>
          <p:cNvSpPr/>
          <p:nvPr/>
        </p:nvSpPr>
        <p:spPr>
          <a:xfrm>
            <a:off x="870418" y="2986461"/>
            <a:ext cx="4728935" cy="2825330"/>
          </a:xfrm>
          <a:prstGeom prst="triangle">
            <a:avLst>
              <a:gd name="adj" fmla="val 483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Равнобедренный треугольник 37"/>
          <p:cNvSpPr/>
          <p:nvPr/>
        </p:nvSpPr>
        <p:spPr>
          <a:xfrm rot="10800000">
            <a:off x="2033091" y="4363270"/>
            <a:ext cx="2329071" cy="1438327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Равнобедренный треугольник 38"/>
          <p:cNvSpPr/>
          <p:nvPr/>
        </p:nvSpPr>
        <p:spPr>
          <a:xfrm>
            <a:off x="2033091" y="2924944"/>
            <a:ext cx="2304256" cy="1438327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Равнобедренный треугольник 39"/>
          <p:cNvSpPr/>
          <p:nvPr/>
        </p:nvSpPr>
        <p:spPr>
          <a:xfrm>
            <a:off x="839416" y="4370472"/>
            <a:ext cx="2403564" cy="1446153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5524835" y="4140913"/>
            <a:ext cx="60308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△</a:t>
            </a:r>
            <a:r>
              <a:rPr lang="en-US" sz="4000" dirty="0" smtClean="0"/>
              <a:t>ADF =</a:t>
            </a:r>
            <a:r>
              <a:rPr lang="en-US" sz="4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△</a:t>
            </a:r>
            <a:r>
              <a:rPr lang="en-US" sz="4000" dirty="0" smtClean="0"/>
              <a:t>CFE=</a:t>
            </a:r>
            <a:r>
              <a:rPr lang="en-US" sz="4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△</a:t>
            </a:r>
            <a:r>
              <a:rPr lang="en-US" sz="4000" dirty="0" smtClean="0"/>
              <a:t>BDE=</a:t>
            </a:r>
            <a:r>
              <a:rPr lang="en-US" sz="40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△</a:t>
            </a:r>
            <a:r>
              <a:rPr lang="en-US" sz="4000" dirty="0" smtClean="0"/>
              <a:t>DEF</a:t>
            </a:r>
            <a:endParaRPr lang="ru-RU" sz="40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6" grpId="0"/>
      <p:bldP spid="9" grpId="0" animBg="1"/>
      <p:bldP spid="38" grpId="0" animBg="1"/>
      <p:bldP spid="39" grpId="0" animBg="1"/>
      <p:bldP spid="4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192" y="29411"/>
            <a:ext cx="12192000" cy="12192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err="1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Teorema</a:t>
            </a:r>
            <a:r>
              <a:rPr lang="en-US" sz="7200" b="1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5207" y="4470348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90331" y="1268760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45067" y="4574815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81025" y="2958980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Равнобедренный треугольник 15"/>
          <p:cNvSpPr/>
          <p:nvPr/>
        </p:nvSpPr>
        <p:spPr>
          <a:xfrm>
            <a:off x="1015667" y="2053907"/>
            <a:ext cx="3603250" cy="2714644"/>
          </a:xfrm>
          <a:prstGeom prst="triangle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>
            <a:stCxn id="16" idx="1"/>
            <a:endCxn id="16" idx="5"/>
          </p:cNvCxnSpPr>
          <p:nvPr/>
        </p:nvCxnSpPr>
        <p:spPr>
          <a:xfrm>
            <a:off x="1916480" y="3411229"/>
            <a:ext cx="1801625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833099" y="2942289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139377" y="1556792"/>
            <a:ext cx="6357223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!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o‘rta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chizig‘i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uning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uchinchi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tomoniga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parallel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bo‘lib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uzunligi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bu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tomon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uzunligining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yarmiga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63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3352" y="3260474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2112" y="188640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1175" y="1718583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L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620542" y="760144"/>
            <a:ext cx="2714644" cy="2714644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>
            <a:stCxn id="6" idx="1"/>
            <a:endCxn id="6" idx="5"/>
          </p:cNvCxnSpPr>
          <p:nvPr/>
        </p:nvCxnSpPr>
        <p:spPr>
          <a:xfrm rot="10800000" flipH="1">
            <a:off x="1299203" y="2117466"/>
            <a:ext cx="1357322" cy="1588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835119" y="1652931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K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35186" y="3281359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477798" y="1335037"/>
            <a:ext cx="285752" cy="142876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834856" y="2763797"/>
            <a:ext cx="285752" cy="142876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0800000" flipV="1">
            <a:off x="2192178" y="1406475"/>
            <a:ext cx="276228" cy="15240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0800000" flipV="1">
            <a:off x="2263616" y="1477913"/>
            <a:ext cx="266704" cy="16192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10800000" flipV="1">
            <a:off x="2763682" y="2549483"/>
            <a:ext cx="276228" cy="15240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0800000" flipV="1">
            <a:off x="2835120" y="2620921"/>
            <a:ext cx="266704" cy="161924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595834" y="88800"/>
                <a:ext cx="6426759" cy="2551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△ABC, LK- </a:t>
                </a:r>
                <a:r>
                  <a:rPr lang="en-US" sz="36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o‘rta</a:t>
                </a:r>
                <a:r>
                  <a:rPr lang="en-US" sz="36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chiziq</a:t>
                </a:r>
                <a:endParaRPr lang="en-US" sz="3600" dirty="0" smtClean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3600" b="1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Isbot</a:t>
                </a:r>
                <a:r>
                  <a:rPr lang="en-US" sz="36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qilish</a:t>
                </a:r>
                <a:r>
                  <a:rPr lang="en-US" sz="36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kerak</a:t>
                </a:r>
                <a:r>
                  <a:rPr lang="en-US" sz="36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:  </a:t>
                </a:r>
                <a:r>
                  <a:rPr lang="en-US" sz="36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LK║AC</a:t>
                </a:r>
              </a:p>
              <a:p>
                <a:r>
                  <a:rPr lang="en-US" sz="36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                           LK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AC </a:t>
                </a:r>
                <a:endParaRPr lang="ru-RU" sz="36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5834" y="88800"/>
                <a:ext cx="6426759" cy="2551917"/>
              </a:xfrm>
              <a:prstGeom prst="rect">
                <a:avLst/>
              </a:prstGeom>
              <a:blipFill>
                <a:blip r:embed="rId2"/>
                <a:stretch>
                  <a:fillRect l="-2941" t="-3828" r="-1898" b="-33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059240" y="2410821"/>
                <a:ext cx="7596951" cy="23766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Isbot: 1)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AL=LB, BK=KC</a:t>
                </a:r>
                <a14:m>
                  <m:oMath xmlns:m="http://schemas.openxmlformats.org/officeDocument/2006/math">
                    <m:r>
                      <a:rPr lang="ru-RU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⟺</m:t>
                    </m:r>
                    <m:r>
                      <m:rPr>
                        <m:nor/>
                      </m:rPr>
                      <a:rPr lang="en-US" sz="3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LK</m:t>
                    </m:r>
                    <m:r>
                      <m:rPr>
                        <m:nor/>
                      </m:rPr>
                      <a:rPr lang="en-US" sz="3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║</m:t>
                    </m:r>
                    <m:r>
                      <m:rPr>
                        <m:nor/>
                      </m:rPr>
                      <a:rPr lang="en-US" sz="36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AC</m:t>
                    </m:r>
                  </m:oMath>
                </a14:m>
                <a:endParaRPr lang="en-US" sz="3600" dirty="0" smtClean="0">
                  <a:solidFill>
                    <a:schemeClr val="tx1"/>
                  </a:solidFill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(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Fales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teoremasiga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teskari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teorema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)</a:t>
                </a:r>
                <a:endParaRPr lang="en-US" sz="3600" dirty="0">
                  <a:solidFill>
                    <a:schemeClr val="tx1"/>
                  </a:solidFill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2) AB</a:t>
                </a:r>
                <a:r>
                  <a:rPr lang="en-US" sz="3600" dirty="0" smtClean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600" dirty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║</m:t>
                    </m:r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KD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o‘tkazamiz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ALKD 4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endParaRPr lang="en-US" sz="3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parallelogrammdir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AL=DK, LK=AD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9240" y="2410821"/>
                <a:ext cx="7596951" cy="2376676"/>
              </a:xfrm>
              <a:prstGeom prst="rect">
                <a:avLst/>
              </a:prstGeom>
              <a:blipFill>
                <a:blip r:embed="rId3"/>
                <a:stretch>
                  <a:fillRect l="-2488" t="-2308" r="-1605" b="-87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/>
          <p:cNvCxnSpPr>
            <a:stCxn id="6" idx="5"/>
            <a:endCxn id="6" idx="3"/>
          </p:cNvCxnSpPr>
          <p:nvPr/>
        </p:nvCxnSpPr>
        <p:spPr>
          <a:xfrm flipH="1">
            <a:off x="1977864" y="2117466"/>
            <a:ext cx="678661" cy="135732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727831" y="3415336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1992768" y="2144369"/>
            <a:ext cx="1333727" cy="1329787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Равнобедренный треугольник 28"/>
          <p:cNvSpPr/>
          <p:nvPr/>
        </p:nvSpPr>
        <p:spPr>
          <a:xfrm>
            <a:off x="1307894" y="796477"/>
            <a:ext cx="1345013" cy="1329787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464433" y="4686935"/>
                <a:ext cx="10096063" cy="21207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3) AB</a:t>
                </a:r>
                <a:r>
                  <a:rPr lang="en-US" sz="3600" dirty="0" smtClean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600" dirty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║</m:t>
                    </m:r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KD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Fales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teoremasiga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asosan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AD=DC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⟹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AC= 2AD, LK= AD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⟹</m:t>
                    </m:r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AC=2LK</a:t>
                </a:r>
              </a:p>
              <a:p>
                <a:r>
                  <a:rPr lang="en-US" sz="40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LK=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AC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teorema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isbotlandi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33" y="4686935"/>
                <a:ext cx="10096063" cy="2120709"/>
              </a:xfrm>
              <a:prstGeom prst="rect">
                <a:avLst/>
              </a:prstGeom>
              <a:blipFill>
                <a:blip r:embed="rId4"/>
                <a:stretch>
                  <a:fillRect l="-2114" t="-3736" b="-48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я соединительная линия 31"/>
          <p:cNvCxnSpPr>
            <a:stCxn id="29" idx="4"/>
          </p:cNvCxnSpPr>
          <p:nvPr/>
        </p:nvCxnSpPr>
        <p:spPr>
          <a:xfrm flipV="1">
            <a:off x="2652907" y="692696"/>
            <a:ext cx="658683" cy="1433568"/>
          </a:xfrm>
          <a:prstGeom prst="line">
            <a:avLst/>
          </a:prstGeom>
          <a:ln w="381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96102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 animBg="1"/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192" y="29411"/>
            <a:ext cx="12192000" cy="12192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3 – masala(28-bet)  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92106" y="1525343"/>
            <a:ext cx="711448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o‘rta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chizig‘lari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 6 cm, 7 cm</a:t>
            </a:r>
          </a:p>
          <a:p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9 cm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tomon-larini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 toping.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37276" y="4684526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39416" y="2938522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Равнобедренный треугольник 27"/>
          <p:cNvSpPr/>
          <p:nvPr/>
        </p:nvSpPr>
        <p:spPr>
          <a:xfrm>
            <a:off x="1014035" y="2060848"/>
            <a:ext cx="3684378" cy="2714644"/>
          </a:xfrm>
          <a:prstGeom prst="triangle">
            <a:avLst>
              <a:gd name="adj" fmla="val 22345"/>
            </a:avLst>
          </a:prstGeom>
          <a:ln w="3810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9" name="Прямая соединительная линия 28"/>
          <p:cNvCxnSpPr>
            <a:stCxn id="28" idx="1"/>
            <a:endCxn id="28" idx="5"/>
          </p:cNvCxnSpPr>
          <p:nvPr/>
        </p:nvCxnSpPr>
        <p:spPr>
          <a:xfrm>
            <a:off x="1425672" y="3418170"/>
            <a:ext cx="1842189" cy="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339083" y="2771838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E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Прямая соединительная линия 30"/>
          <p:cNvCxnSpPr>
            <a:endCxn id="28" idx="5"/>
          </p:cNvCxnSpPr>
          <p:nvPr/>
        </p:nvCxnSpPr>
        <p:spPr>
          <a:xfrm flipV="1">
            <a:off x="2856224" y="3418170"/>
            <a:ext cx="411637" cy="1320987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stCxn id="28" idx="1"/>
          </p:cNvCxnSpPr>
          <p:nvPr/>
        </p:nvCxnSpPr>
        <p:spPr>
          <a:xfrm>
            <a:off x="1425672" y="3418170"/>
            <a:ext cx="1430552" cy="1320987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062042" y="381705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6</a:t>
            </a:r>
            <a:endParaRPr lang="ru-RU" sz="28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2210401" y="298437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7</a:t>
            </a:r>
            <a:endParaRPr lang="ru-RU" sz="28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1602989" y="381705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9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1520</TotalTime>
  <Words>426</Words>
  <Application>Microsoft Office PowerPoint</Application>
  <PresentationFormat>Широкоэкранный</PresentationFormat>
  <Paragraphs>154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Arial Unicode MS</vt:lpstr>
      <vt:lpstr>Calibri</vt:lpstr>
      <vt:lpstr>Calibri Light</vt:lpstr>
      <vt:lpstr>Cambria Math</vt:lpstr>
      <vt:lpstr>Тема Office</vt:lpstr>
      <vt:lpstr>Презентация PowerPoint</vt:lpstr>
      <vt:lpstr>   Diametr aylanani teng ikkiga bo‘lishini isbotlagan, quyosh tutilishini oldindan aytib bergan  olim haqida malumot bering. </vt:lpstr>
      <vt:lpstr>  MILETLIK FALES — yunon faylasufi, antik falsafa va fanning ilk namoyandasi. Milet maktabiga  asos solgan.O‘z zamonasidagi yetti donishmandning biri bo‘lgan.  Falakiyotshunoslik bilan ham shugullanib, bir qancha teoremalarni isbotlagan olim.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Darslikda keltirilgan 2- 4- topshiriqlarni bajarish  (28- betlar).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Пользователь</cp:lastModifiedBy>
  <cp:revision>180</cp:revision>
  <dcterms:created xsi:type="dcterms:W3CDTF">2020-06-19T20:52:49Z</dcterms:created>
  <dcterms:modified xsi:type="dcterms:W3CDTF">2020-09-22T11:34:13Z</dcterms:modified>
</cp:coreProperties>
</file>