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45" r:id="rId1"/>
  </p:sldMasterIdLst>
  <p:notesMasterIdLst>
    <p:notesMasterId r:id="rId17"/>
  </p:notesMasterIdLst>
  <p:sldIdLst>
    <p:sldId id="454" r:id="rId2"/>
    <p:sldId id="456" r:id="rId3"/>
    <p:sldId id="457" r:id="rId4"/>
    <p:sldId id="458" r:id="rId5"/>
    <p:sldId id="434" r:id="rId6"/>
    <p:sldId id="462" r:id="rId7"/>
    <p:sldId id="463" r:id="rId8"/>
    <p:sldId id="440" r:id="rId9"/>
    <p:sldId id="441" r:id="rId10"/>
    <p:sldId id="442" r:id="rId11"/>
    <p:sldId id="443" r:id="rId12"/>
    <p:sldId id="460" r:id="rId13"/>
    <p:sldId id="459" r:id="rId14"/>
    <p:sldId id="461" r:id="rId15"/>
    <p:sldId id="455" r:id="rId16"/>
  </p:sldIdLst>
  <p:sldSz cx="12185650" cy="70199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EA1"/>
    <a:srgbClr val="F96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C1579F-8F44-41B9-B955-CEC99D94FAA9}">
  <a:tblStyle styleId="{61C1579F-8F44-41B9-B955-CEC99D94FA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103" autoAdjust="0"/>
  </p:normalViewPr>
  <p:slideViewPr>
    <p:cSldViewPr>
      <p:cViewPr varScale="1">
        <p:scale>
          <a:sx n="67" d="100"/>
          <a:sy n="67" d="100"/>
        </p:scale>
        <p:origin x="846" y="78"/>
      </p:cViewPr>
      <p:guideLst>
        <p:guide orient="horz" pos="221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378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8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766763"/>
            <a:ext cx="666432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21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1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4" indent="0" algn="ctr">
              <a:buNone/>
              <a:defRPr sz="1599"/>
            </a:lvl4pPr>
            <a:lvl5pPr marL="1827886" indent="0" algn="ctr">
              <a:buNone/>
              <a:defRPr sz="1599"/>
            </a:lvl5pPr>
            <a:lvl6pPr marL="2284857" indent="0" algn="ctr">
              <a:buNone/>
              <a:defRPr sz="1599"/>
            </a:lvl6pPr>
            <a:lvl7pPr marL="2741828" indent="0" algn="ctr">
              <a:buNone/>
              <a:defRPr sz="1599"/>
            </a:lvl7pPr>
            <a:lvl8pPr marL="3198800" indent="0" algn="ctr">
              <a:buNone/>
              <a:defRPr sz="1599"/>
            </a:lvl8pPr>
            <a:lvl9pPr marL="3655771" indent="0" algn="ctr">
              <a:buNone/>
              <a:defRPr sz="15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91264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27187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3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79438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4907" y="3258154"/>
            <a:ext cx="4846275" cy="3083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19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1618" y="2715299"/>
            <a:ext cx="4326945" cy="290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998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3103" y="6482667"/>
            <a:ext cx="731219" cy="537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36737" y="1386652"/>
            <a:ext cx="4625190" cy="4230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265" lvl="0" indent="-45694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399"/>
            </a:lvl1pPr>
            <a:lvl2pPr marL="1218529" lvl="1" indent="-423101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7794" lvl="2" indent="-423101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7059" lvl="3" indent="-423101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6324" lvl="4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5588" lvl="5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4853" lvl="6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4118" lvl="7" indent="-423101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3382" lvl="8" indent="-423101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1648" y="1386652"/>
            <a:ext cx="4326945" cy="1328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4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490267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7" y="1750107"/>
            <a:ext cx="10510123" cy="2920093"/>
          </a:xfrm>
        </p:spPr>
        <p:txBody>
          <a:bodyPr anchor="b"/>
          <a:lstStyle>
            <a:lvl1pPr>
              <a:defRPr sz="599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7" y="4697826"/>
            <a:ext cx="10510123" cy="153560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697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394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48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182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577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41570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94527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7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7"/>
            <a:ext cx="5155101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3"/>
            <a:ext cx="5155101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71" indent="0">
              <a:buNone/>
              <a:defRPr sz="1999" b="1"/>
            </a:lvl2pPr>
            <a:lvl3pPr marL="913943" indent="0">
              <a:buNone/>
              <a:defRPr sz="1799" b="1"/>
            </a:lvl3pPr>
            <a:lvl4pPr marL="1370914" indent="0">
              <a:buNone/>
              <a:defRPr sz="1599" b="1"/>
            </a:lvl4pPr>
            <a:lvl5pPr marL="1827886" indent="0">
              <a:buNone/>
              <a:defRPr sz="1599" b="1"/>
            </a:lvl5pPr>
            <a:lvl6pPr marL="2284857" indent="0">
              <a:buNone/>
              <a:defRPr sz="1599" b="1"/>
            </a:lvl6pPr>
            <a:lvl7pPr marL="2741828" indent="0">
              <a:buNone/>
              <a:defRPr sz="1599" b="1"/>
            </a:lvl7pPr>
            <a:lvl8pPr marL="3198800" indent="0">
              <a:buNone/>
              <a:defRPr sz="1599" b="1"/>
            </a:lvl8pPr>
            <a:lvl9pPr marL="3655771" indent="0">
              <a:buNone/>
              <a:defRPr sz="15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5600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9B5F4-7EF8-4C17-AAAE-D0E342795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6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28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0"/>
            <a:ext cx="6168985" cy="4988697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4962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0"/>
            <a:ext cx="6168985" cy="4988697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599"/>
            </a:lvl1pPr>
            <a:lvl2pPr marL="456971" indent="0">
              <a:buNone/>
              <a:defRPr sz="1399"/>
            </a:lvl2pPr>
            <a:lvl3pPr marL="913943" indent="0">
              <a:buNone/>
              <a:defRPr sz="1199"/>
            </a:lvl3pPr>
            <a:lvl4pPr marL="1370914" indent="0">
              <a:buNone/>
              <a:defRPr sz="999"/>
            </a:lvl4pPr>
            <a:lvl5pPr marL="1827886" indent="0">
              <a:buNone/>
              <a:defRPr sz="999"/>
            </a:lvl5pPr>
            <a:lvl6pPr marL="2284857" indent="0">
              <a:buNone/>
              <a:defRPr sz="999"/>
            </a:lvl6pPr>
            <a:lvl7pPr marL="2741828" indent="0">
              <a:buNone/>
              <a:defRPr sz="999"/>
            </a:lvl7pPr>
            <a:lvl8pPr marL="3198800" indent="0">
              <a:buNone/>
              <a:defRPr sz="999"/>
            </a:lvl8pPr>
            <a:lvl9pPr marL="3655771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A963-490E-4E6A-88A7-9BB0CFA9B743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9518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4C4C4C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4C4C4C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27EAE27-DFDE-445D-8780-878FC3F2AB75}" type="slidenum">
              <a:rPr lang="en-US" altLang="en-US" kern="1200" smtClean="0">
                <a:solidFill>
                  <a:srgbClr val="4C4C4C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solidFill>
                <a:srgbClr val="4C4C4C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1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3943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3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4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9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1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 txBox="1">
            <a:spLocks/>
          </p:cNvSpPr>
          <p:nvPr/>
        </p:nvSpPr>
        <p:spPr>
          <a:xfrm>
            <a:off x="2456904" y="99328"/>
            <a:ext cx="6674641" cy="1132502"/>
          </a:xfrm>
          <a:prstGeom prst="rect">
            <a:avLst/>
          </a:prstGeom>
        </p:spPr>
        <p:txBody>
          <a:bodyPr spcFirstLastPara="1" vert="horz" wrap="square" lIns="0" tIns="25337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22033" algn="ctr">
              <a:lnSpc>
                <a:spcPct val="100000"/>
              </a:lnSpc>
              <a:spcBef>
                <a:spcPts val="198"/>
              </a:spcBef>
            </a:pPr>
            <a:r>
              <a:rPr lang="en-US" sz="7030" dirty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</a:p>
        </p:txBody>
      </p:sp>
      <p:sp>
        <p:nvSpPr>
          <p:cNvPr id="15" name="object 11"/>
          <p:cNvSpPr/>
          <p:nvPr/>
        </p:nvSpPr>
        <p:spPr>
          <a:xfrm>
            <a:off x="9547409" y="2214493"/>
            <a:ext cx="2238627" cy="255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49"/>
          </a:p>
        </p:txBody>
      </p:sp>
      <p:sp>
        <p:nvSpPr>
          <p:cNvPr id="16" name="TextBox 15"/>
          <p:cNvSpPr txBox="1"/>
          <p:nvPr/>
        </p:nvSpPr>
        <p:spPr>
          <a:xfrm>
            <a:off x="880386" y="2470811"/>
            <a:ext cx="8708430" cy="341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7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397" b="1" dirty="0" smtClean="0">
                <a:latin typeface="Arial" panose="020B0604020202020204" pitchFamily="34" charset="0"/>
                <a:cs typeface="Arial" panose="020B0604020202020204" pitchFamily="34" charset="0"/>
              </a:rPr>
              <a:t>MAVZU: FALES TEOREMASI VA UNING </a:t>
            </a:r>
          </a:p>
          <a:p>
            <a:pPr algn="ctr"/>
            <a:r>
              <a:rPr lang="en-US" sz="5397" b="1" dirty="0" smtClean="0">
                <a:latin typeface="Arial" panose="020B0604020202020204" pitchFamily="34" charset="0"/>
                <a:cs typeface="Arial" panose="020B0604020202020204" pitchFamily="34" charset="0"/>
              </a:rPr>
              <a:t>TATBIQLARI</a:t>
            </a:r>
            <a:r>
              <a:rPr lang="ru-RU" sz="5397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798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5397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70313" y="364561"/>
            <a:ext cx="1629726" cy="830564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47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59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598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59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675" y="5444460"/>
            <a:ext cx="9337500" cy="584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8" i="1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198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198" i="1" dirty="0" err="1">
                <a:latin typeface="Arial" panose="020B0604020202020204" pitchFamily="34" charset="0"/>
                <a:cs typeface="Arial" panose="020B0604020202020204" pitchFamily="34" charset="0"/>
              </a:rPr>
              <a:t>Yusupjonova</a:t>
            </a:r>
            <a:r>
              <a:rPr lang="en-US" sz="3198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i="1" dirty="0" err="1">
                <a:latin typeface="Arial" panose="020B0604020202020204" pitchFamily="34" charset="0"/>
                <a:cs typeface="Arial" panose="020B0604020202020204" pitchFamily="34" charset="0"/>
              </a:rPr>
              <a:t>Shahnoza</a:t>
            </a:r>
            <a:r>
              <a:rPr lang="en-US" sz="3198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8" i="1" dirty="0" err="1">
                <a:latin typeface="Arial" panose="020B0604020202020204" pitchFamily="34" charset="0"/>
                <a:cs typeface="Arial" panose="020B0604020202020204" pitchFamily="34" charset="0"/>
              </a:rPr>
              <a:t>Mirzatillayevna</a:t>
            </a:r>
            <a:endParaRPr lang="ru-RU" sz="3198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185" y="4517549"/>
            <a:ext cx="863646" cy="15113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81"/>
          </a:p>
        </p:txBody>
      </p:sp>
      <p:sp>
        <p:nvSpPr>
          <p:cNvPr id="10" name="Прямоугольник 9"/>
          <p:cNvSpPr/>
          <p:nvPr/>
        </p:nvSpPr>
        <p:spPr>
          <a:xfrm>
            <a:off x="335185" y="2152509"/>
            <a:ext cx="863646" cy="151138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81"/>
          </a:p>
        </p:txBody>
      </p:sp>
      <p:sp>
        <p:nvSpPr>
          <p:cNvPr id="11" name="object 2"/>
          <p:cNvSpPr/>
          <p:nvPr/>
        </p:nvSpPr>
        <p:spPr>
          <a:xfrm>
            <a:off x="16759" y="0"/>
            <a:ext cx="12185650" cy="178177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364160" y="409199"/>
            <a:ext cx="7212551" cy="1060420"/>
          </a:xfrm>
          <a:prstGeom prst="rect">
            <a:avLst/>
          </a:prstGeom>
        </p:spPr>
        <p:txBody>
          <a:bodyPr spcFirstLastPara="1" vert="horz" wrap="square" lIns="0" tIns="19462" rIns="0" bIns="0" rtlCol="0" anchor="ctr" anchorCtr="0">
            <a:sp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06" b="1">
                <a:solidFill>
                  <a:srgbClr val="F67031"/>
                </a:solidFill>
              </a:defRPr>
            </a:lvl9pPr>
          </a:lstStyle>
          <a:p>
            <a:pPr marL="16925" algn="ctr">
              <a:lnSpc>
                <a:spcPct val="100000"/>
              </a:lnSpc>
              <a:spcBef>
                <a:spcPts val="152"/>
              </a:spcBef>
            </a:pPr>
            <a:r>
              <a:rPr lang="en-US" sz="6597" dirty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</a:p>
        </p:txBody>
      </p:sp>
      <p:grpSp>
        <p:nvGrpSpPr>
          <p:cNvPr id="13" name="object 7"/>
          <p:cNvGrpSpPr/>
          <p:nvPr/>
        </p:nvGrpSpPr>
        <p:grpSpPr>
          <a:xfrm>
            <a:off x="9948713" y="287755"/>
            <a:ext cx="1827848" cy="1218565"/>
            <a:chOff x="4698979" y="198156"/>
            <a:chExt cx="622592" cy="613387"/>
          </a:xfrm>
        </p:grpSpPr>
        <p:sp>
          <p:nvSpPr>
            <p:cNvPr id="14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7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8" name="object 12"/>
          <p:cNvSpPr txBox="1"/>
          <p:nvPr/>
        </p:nvSpPr>
        <p:spPr>
          <a:xfrm>
            <a:off x="10036185" y="541989"/>
            <a:ext cx="1685455" cy="636595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98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en-US" sz="23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476201" y="2141810"/>
            <a:ext cx="6552728" cy="412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4400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-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burchak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AB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BD =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cm, </a:t>
            </a:r>
            <a:endParaRPr 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BC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|| DE, CE =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 .</a:t>
            </a:r>
            <a:endParaRPr lang="ru-RU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Topish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kerak</a:t>
            </a:r>
            <a:r>
              <a:rPr lang="en-US" sz="4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AC-?</a:t>
            </a:r>
            <a:endParaRPr lang="ru-RU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masala (25- bet)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905" y="1566171"/>
            <a:ext cx="5169768" cy="4048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7549459" y="5002328"/>
            <a:ext cx="1080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1" name="Picture 6" descr="Triangle png transparent 9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891">
            <a:off x="695967" y="-158633"/>
            <a:ext cx="2096022" cy="16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6115" y="6534298"/>
            <a:ext cx="2741771" cy="373746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457311" y="1115859"/>
                <a:ext cx="6297608" cy="5527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b="1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i="1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40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66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o‘tkazaylik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bundan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0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𝜾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║BC║DE.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Fales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teoremasiga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asosan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AB=BD=7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AC=CE=5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AC = 5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ru-RU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311" y="1115859"/>
                <a:ext cx="6297608" cy="5527219"/>
              </a:xfrm>
              <a:prstGeom prst="rect">
                <a:avLst/>
              </a:prstGeom>
              <a:blipFill>
                <a:blip r:embed="rId2"/>
                <a:stretch>
                  <a:fillRect l="-3388" t="-2095" r="-5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0" y="-23811"/>
            <a:ext cx="12199287" cy="102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62766" y="14797"/>
            <a:ext cx="10510123" cy="8539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84676" y="1349722"/>
            <a:ext cx="5072636" cy="4417289"/>
            <a:chOff x="8469089" y="1296730"/>
            <a:chExt cx="3606734" cy="38412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9600" y="1296730"/>
              <a:ext cx="3202081" cy="3379038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8469089" y="3580542"/>
              <a:ext cx="410947" cy="1557413"/>
            </a:xfrm>
            <a:prstGeom prst="line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8606115" y="4499579"/>
              <a:ext cx="4587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endParaRPr lang="ru-RU" sz="2800" dirty="0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1347886" y="4359249"/>
              <a:ext cx="727937" cy="46166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400" b="1" i="1" dirty="0" smtClean="0"/>
                <a:t>a</a:t>
              </a:r>
              <a:endParaRPr lang="ru-RU" sz="2400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241542" y="1975572"/>
              <a:ext cx="270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56145" y="3342448"/>
              <a:ext cx="232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39115" y="385054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?</a:t>
              </a:r>
              <a:endParaRPr lang="ru-RU" sz="2800" b="1" i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9" name="Picture 6" descr="Triangle png transparent 9 » P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0" y="6715"/>
            <a:ext cx="2096022" cy="9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9817" y="1500745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b</a:t>
            </a:r>
            <a:endParaRPr lang="ru-R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9669" y="3891497"/>
                <a:ext cx="4748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𝜾</m:t>
                      </m:r>
                    </m:oMath>
                  </m:oMathPara>
                </a14:m>
                <a:endParaRPr lang="ru-RU" sz="4800" b="1" i="1" dirty="0">
                  <a:latin typeface="Bad Script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9" y="3891497"/>
                <a:ext cx="4748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5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Noma’lumni</a:t>
            </a: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891">
            <a:off x="695967" y="-158633"/>
            <a:ext cx="2096022" cy="16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420417" y="4950122"/>
            <a:ext cx="6185698" cy="247889"/>
          </a:xfrm>
          <a:prstGeom prst="line">
            <a:avLst/>
          </a:prstGeom>
          <a:ln w="412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949811" y="1659718"/>
            <a:ext cx="2319354" cy="393673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420417" y="1537485"/>
            <a:ext cx="4338672" cy="3412637"/>
          </a:xfrm>
          <a:prstGeom prst="line">
            <a:avLst/>
          </a:prstGeom>
          <a:ln w="41275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192158" y="3377601"/>
            <a:ext cx="1563916" cy="25086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3424881" y="4942481"/>
            <a:ext cx="72793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6</a:t>
            </a:r>
            <a:endParaRPr lang="ru-RU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585842" y="4473118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</a:rPr>
              <a:t>x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719795" y="3863404"/>
            <a:ext cx="72793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5</a:t>
            </a:r>
            <a:endParaRPr lang="ru-RU" dirty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2117929" y="4950122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/>
              <a:t>O</a:t>
            </a:r>
            <a:endParaRPr lang="ru-RU" sz="3600" i="1" dirty="0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997555" y="2803878"/>
            <a:ext cx="72793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dirty="0" smtClean="0"/>
              <a:t>15</a:t>
            </a:r>
            <a:endParaRPr lang="ru-RU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7122000" y="3206313"/>
            <a:ext cx="59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b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97555" y="41014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a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1371" y="2496379"/>
            <a:ext cx="11464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a║</a:t>
            </a:r>
            <a:r>
              <a:rPr lang="en-US" sz="4000" b="1" dirty="0" err="1" smtClean="0">
                <a:solidFill>
                  <a:srgbClr val="C00000"/>
                </a:solidFill>
              </a:rPr>
              <a:t>b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35841" y="3800916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x</a:t>
            </a:r>
            <a:r>
              <a:rPr lang="en-US" sz="4800" b="1" dirty="0" smtClean="0">
                <a:solidFill>
                  <a:srgbClr val="C00000"/>
                </a:solidFill>
              </a:rPr>
              <a:t> - ?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89451" y="3277446"/>
                <a:ext cx="6455433" cy="1540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6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451" y="3277446"/>
                <a:ext cx="6455433" cy="1540550"/>
              </a:xfrm>
              <a:prstGeom prst="rect">
                <a:avLst/>
              </a:prstGeom>
              <a:blipFill>
                <a:blip r:embed="rId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UMUMLASHGAN FALES TEOREMASI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78689" y="4950122"/>
            <a:ext cx="4734774" cy="0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654659" y="1956070"/>
            <a:ext cx="1708245" cy="3241941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78689" y="2270825"/>
            <a:ext cx="3312368" cy="2679297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433682" y="3030592"/>
            <a:ext cx="1194430" cy="2351578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353491" y="3889342"/>
            <a:ext cx="770991" cy="152202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1524629" y="496717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A</a:t>
            </a:r>
            <a:r>
              <a:rPr lang="en-US" sz="2400" b="1" baseline="-25000" dirty="0"/>
              <a:t>1</a:t>
            </a:r>
            <a:endParaRPr lang="ru-RU" sz="2400" dirty="0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938930" y="4992320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A</a:t>
            </a:r>
            <a:r>
              <a:rPr lang="en-US" sz="2400" b="1" baseline="-25000" dirty="0"/>
              <a:t>2</a:t>
            </a:r>
            <a:endParaRPr lang="ru-RU" sz="24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220092" y="499231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A</a:t>
            </a:r>
            <a:r>
              <a:rPr lang="en-US" sz="2400" b="1" baseline="-25000" dirty="0"/>
              <a:t>3</a:t>
            </a:r>
            <a:endParaRPr lang="ru-RU" sz="2400" dirty="0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976861" y="376488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B</a:t>
            </a:r>
            <a:r>
              <a:rPr lang="en-US" sz="2400" b="1" baseline="-25000" dirty="0" smtClean="0"/>
              <a:t>1</a:t>
            </a:r>
            <a:endParaRPr lang="ru-RU" sz="2400" dirty="0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910267" y="2897287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ru-RU" sz="2400" dirty="0"/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724574" y="1837862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B</a:t>
            </a:r>
            <a:r>
              <a:rPr lang="en-US" sz="2400" b="1" baseline="-25000" dirty="0"/>
              <a:t>3</a:t>
            </a:r>
            <a:endParaRPr lang="ru-RU" sz="2400" dirty="0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243467" y="4735839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/>
              <a:t>O</a:t>
            </a:r>
            <a:endParaRPr lang="ru-RU" sz="3600" i="1" dirty="0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102323" y="3779519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 smtClean="0">
                <a:solidFill>
                  <a:srgbClr val="C00000"/>
                </a:solidFill>
              </a:rPr>
              <a:t>b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04382" y="4246604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a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508781" y="2997903"/>
            <a:ext cx="31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2905" y="1963863"/>
            <a:ext cx="211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</a:rPr>
              <a:t>a║b║c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668195" y="1401539"/>
                <a:ext cx="6562054" cy="5935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i="1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6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6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endParaRPr lang="en-US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6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6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6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5x = 15∙6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x = 90:5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x = 18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195" y="1401539"/>
                <a:ext cx="6562054" cy="5935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Noma’lumni</a:t>
            </a: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Triangle png transparent 9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891">
            <a:off x="695967" y="-158633"/>
            <a:ext cx="2096022" cy="16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78688" y="4950122"/>
            <a:ext cx="4392489" cy="0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298970" y="2338130"/>
            <a:ext cx="1603185" cy="304404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78689" y="2270825"/>
            <a:ext cx="3312368" cy="2679297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581662" y="3860150"/>
            <a:ext cx="770991" cy="152202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524629" y="496717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6</a:t>
            </a:r>
            <a:endParaRPr lang="ru-RU" sz="2400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060506" y="4224333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</a:rPr>
              <a:t>x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57890" y="4153227"/>
            <a:ext cx="72793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dirty="0"/>
              <a:t>5</a:t>
            </a:r>
            <a:endParaRPr lang="ru-RU" sz="2800" dirty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76201" y="4950122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/>
              <a:t>O</a:t>
            </a:r>
            <a:endParaRPr lang="ru-RU" sz="3600" i="1" dirty="0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355827" y="2803878"/>
            <a:ext cx="72793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dirty="0" smtClean="0"/>
              <a:t>15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237745" y="5942776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</a:rPr>
              <a:t>: 18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5650" cy="13303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87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7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7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68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7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687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68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3547">
            <a:off x="1059929" y="4221724"/>
            <a:ext cx="2339712" cy="2587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2783" y="1494789"/>
            <a:ext cx="6609502" cy="38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97" b="1" dirty="0" err="1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53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9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97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53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539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39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</a:t>
            </a:r>
            <a:r>
              <a:rPr lang="ru-RU" sz="539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39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</a:t>
            </a:r>
            <a:r>
              <a:rPr lang="ru-RU" sz="539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539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397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sz="539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397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5397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397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5397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5397" b="1" dirty="0" smtClean="0">
                <a:latin typeface="Arial" panose="020B0604020202020204" pitchFamily="34" charset="0"/>
                <a:cs typeface="Arial" panose="020B0604020202020204" pitchFamily="34" charset="0"/>
              </a:rPr>
              <a:t>-bet</a:t>
            </a:r>
            <a:r>
              <a:rPr lang="en-US" sz="5397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539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ma‘lumot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59903" y="5641452"/>
            <a:ext cx="5953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Miloddan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625-547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9" y="1416768"/>
            <a:ext cx="3627033" cy="4057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6681" y="1717302"/>
            <a:ext cx="67356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MILETLIK </a:t>
            </a: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FALES </a:t>
            </a: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faylasufi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astronom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falsafa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namoyandasi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MILETLIK FALES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59903" y="5641452"/>
            <a:ext cx="5953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Miloddan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625-547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3" y="1583668"/>
            <a:ext cx="3627033" cy="4057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64633" y="1568439"/>
            <a:ext cx="80436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zamonasining</a:t>
            </a: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donishmandlaridan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Milet</a:t>
            </a:r>
            <a:r>
              <a:rPr lang="en-US" sz="4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maktabi“asoschisi</a:t>
            </a: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falakiyotshunoslik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shug‘ullanib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tutilishini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9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eoremalar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5673" y="1793959"/>
            <a:ext cx="80542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aylanani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ikkiga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yonli</a:t>
            </a: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asosidagi</a:t>
            </a: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burchaklari</a:t>
            </a: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ertikal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1310498" y="1637754"/>
            <a:ext cx="1857388" cy="1714512"/>
          </a:xfrm>
          <a:prstGeom prst="flowChartConnecto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472658" y="2082237"/>
            <a:ext cx="1549676" cy="866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4047" y="2024552"/>
            <a:ext cx="40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 flipH="1">
            <a:off x="2216333" y="2505392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52265" y="289060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21998" y="163775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1011064" y="3589423"/>
            <a:ext cx="2304256" cy="1080120"/>
          </a:xfrm>
          <a:prstGeom prst="triangl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72658" y="3975279"/>
            <a:ext cx="227679" cy="154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533626" y="3975279"/>
            <a:ext cx="246831" cy="154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26636" y="442104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0433" y="4281973"/>
            <a:ext cx="304892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780457" y="4313808"/>
            <a:ext cx="304892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080527" y="5238154"/>
            <a:ext cx="2081766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44581" y="5356487"/>
            <a:ext cx="2664061" cy="9617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72658" y="5659240"/>
            <a:ext cx="319318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461139" y="5724108"/>
            <a:ext cx="319318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9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  <p:bldP spid="14" grpId="0"/>
      <p:bldP spid="2" grpId="0" animBg="1"/>
      <p:bldP spid="28" grpId="0"/>
      <p:bldP spid="29" grpId="0"/>
      <p:bldP spid="30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4705" y="1691660"/>
            <a:ext cx="72071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larini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kesuvchi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ajratsa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kesmalar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ajratadi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FALES TEOREMASI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891">
            <a:off x="892234" y="-216931"/>
            <a:ext cx="2096022" cy="15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78688" y="4950122"/>
            <a:ext cx="4392489" cy="0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298970" y="2338130"/>
            <a:ext cx="1603185" cy="304404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78689" y="2270825"/>
            <a:ext cx="3312368" cy="2679297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433682" y="3030592"/>
            <a:ext cx="1194430" cy="235157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581662" y="3860150"/>
            <a:ext cx="770991" cy="152202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707579" y="4832967"/>
            <a:ext cx="5113" cy="2684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029948" y="2921073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17888" y="3013534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124483" y="3660518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012423" y="3752979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077356" y="4832967"/>
            <a:ext cx="5113" cy="2684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1524629" y="496717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A</a:t>
            </a:r>
            <a:r>
              <a:rPr lang="en-US" sz="2400" b="1" baseline="-25000" dirty="0"/>
              <a:t>1</a:t>
            </a:r>
            <a:endParaRPr lang="ru-RU" sz="2400" dirty="0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938930" y="4992320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A</a:t>
            </a:r>
            <a:r>
              <a:rPr lang="en-US" sz="2400" b="1" baseline="-25000" dirty="0"/>
              <a:t>2</a:t>
            </a:r>
            <a:endParaRPr lang="ru-RU" sz="24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220092" y="499231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A</a:t>
            </a:r>
            <a:r>
              <a:rPr lang="en-US" sz="2400" b="1" baseline="-25000" dirty="0"/>
              <a:t>3</a:t>
            </a:r>
            <a:endParaRPr lang="ru-RU" sz="2400" dirty="0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976861" y="376488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B</a:t>
            </a:r>
            <a:r>
              <a:rPr lang="en-US" sz="2400" b="1" baseline="-25000" dirty="0" smtClean="0"/>
              <a:t>1</a:t>
            </a:r>
            <a:endParaRPr lang="ru-RU" sz="2400" dirty="0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838483" y="2949995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ru-RU" sz="2400" dirty="0"/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824744" y="2194923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B</a:t>
            </a:r>
            <a:r>
              <a:rPr lang="en-US" sz="2400" b="1" baseline="-25000" dirty="0"/>
              <a:t>3</a:t>
            </a:r>
            <a:endParaRPr lang="ru-RU" sz="2400" dirty="0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476201" y="4950122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/>
              <a:t>O</a:t>
            </a:r>
            <a:endParaRPr lang="ru-RU" sz="3600" i="1" dirty="0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976453" y="2321749"/>
            <a:ext cx="72793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i="1" dirty="0" smtClean="0"/>
              <a:t>b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4829" y="432315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a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2979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FALES TEOREMASI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891">
            <a:off x="892234" y="-216931"/>
            <a:ext cx="2096022" cy="15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78688" y="4950122"/>
            <a:ext cx="4392489" cy="0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298970" y="2338130"/>
            <a:ext cx="1603185" cy="304404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78689" y="2270825"/>
            <a:ext cx="3312368" cy="2679297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433682" y="3030592"/>
            <a:ext cx="1194430" cy="235157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581662" y="3860150"/>
            <a:ext cx="770991" cy="152202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707579" y="4832967"/>
            <a:ext cx="5113" cy="2684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029948" y="2921073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17888" y="3013534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124483" y="3660518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012423" y="3752979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077356" y="4832967"/>
            <a:ext cx="5113" cy="2684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1524629" y="496717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A</a:t>
            </a:r>
            <a:r>
              <a:rPr lang="en-US" sz="2400" b="1" baseline="-25000" dirty="0"/>
              <a:t>1</a:t>
            </a:r>
            <a:endParaRPr lang="ru-RU" sz="2400" dirty="0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938930" y="4992320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A</a:t>
            </a:r>
            <a:r>
              <a:rPr lang="en-US" sz="2400" b="1" baseline="-25000" dirty="0"/>
              <a:t>2</a:t>
            </a:r>
            <a:endParaRPr lang="ru-RU" sz="24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220092" y="499231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A</a:t>
            </a:r>
            <a:r>
              <a:rPr lang="en-US" sz="2400" b="1" baseline="-25000" dirty="0"/>
              <a:t>3</a:t>
            </a:r>
            <a:endParaRPr lang="ru-RU" sz="2400" dirty="0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976861" y="376488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B</a:t>
            </a:r>
            <a:r>
              <a:rPr lang="en-US" sz="2400" b="1" baseline="-25000" dirty="0" smtClean="0"/>
              <a:t>1</a:t>
            </a:r>
            <a:endParaRPr lang="ru-RU" sz="2400" dirty="0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838483" y="2949995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ru-RU" sz="2400" dirty="0"/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824744" y="2194923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B</a:t>
            </a:r>
            <a:r>
              <a:rPr lang="en-US" sz="2400" b="1" baseline="-25000" dirty="0"/>
              <a:t>3</a:t>
            </a:r>
            <a:endParaRPr lang="ru-RU" sz="2400" dirty="0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476201" y="4950122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/>
              <a:t>O</a:t>
            </a:r>
            <a:endParaRPr lang="ru-RU" sz="3600" i="1" dirty="0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976453" y="2321749"/>
            <a:ext cx="72793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i="1" dirty="0" smtClean="0"/>
              <a:t>b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4829" y="432315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a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11" y="1308930"/>
            <a:ext cx="60928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O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 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74150" y="4179339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Isbot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qilish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ekanligini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702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FALES TEOREMASI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778688" y="4950122"/>
            <a:ext cx="4392489" cy="0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298970" y="2338130"/>
            <a:ext cx="1603185" cy="304404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78689" y="2270825"/>
            <a:ext cx="3312368" cy="2679297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433682" y="3030592"/>
            <a:ext cx="1194430" cy="235157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200168" y="3106395"/>
            <a:ext cx="1152486" cy="227577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707579" y="4832967"/>
            <a:ext cx="5113" cy="2684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029948" y="2921073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17888" y="3013534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124483" y="3660518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012423" y="3752979"/>
            <a:ext cx="175887" cy="22884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077356" y="4832967"/>
            <a:ext cx="5113" cy="2684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1524629" y="496717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A</a:t>
            </a:r>
            <a:r>
              <a:rPr lang="en-US" sz="2400" b="1" baseline="-25000" dirty="0"/>
              <a:t>1</a:t>
            </a:r>
            <a:endParaRPr lang="ru-RU" sz="2400" dirty="0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981203" y="4863967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A</a:t>
            </a:r>
            <a:r>
              <a:rPr lang="en-US" sz="2400" b="1" baseline="-25000" dirty="0"/>
              <a:t>2</a:t>
            </a:r>
            <a:endParaRPr lang="ru-RU" sz="2400" dirty="0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4220092" y="499231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A</a:t>
            </a:r>
            <a:r>
              <a:rPr lang="en-US" sz="2400" b="1" baseline="-25000" dirty="0"/>
              <a:t>3</a:t>
            </a:r>
            <a:endParaRPr lang="ru-RU" sz="2400" dirty="0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976861" y="3764889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/>
              <a:t>B</a:t>
            </a:r>
            <a:r>
              <a:rPr lang="en-US" sz="2400" b="1" baseline="-25000" dirty="0" smtClean="0"/>
              <a:t>1</a:t>
            </a:r>
            <a:endParaRPr lang="ru-RU" sz="2400" dirty="0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838483" y="2949995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B</a:t>
            </a:r>
            <a:r>
              <a:rPr lang="en-US" sz="2400" b="1" baseline="-25000" dirty="0"/>
              <a:t>2</a:t>
            </a:r>
            <a:endParaRPr lang="ru-RU" sz="2400" dirty="0"/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824744" y="2194923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/>
              <a:t>B</a:t>
            </a:r>
            <a:r>
              <a:rPr lang="en-US" sz="2400" b="1" baseline="-25000" dirty="0"/>
              <a:t>3</a:t>
            </a:r>
            <a:endParaRPr lang="ru-RU" sz="2400" dirty="0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476201" y="4950122"/>
            <a:ext cx="727937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/>
              <a:t>O</a:t>
            </a:r>
            <a:endParaRPr lang="ru-RU" sz="3600" i="1" dirty="0"/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915238" y="1738075"/>
            <a:ext cx="72793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i="1" dirty="0" smtClean="0"/>
              <a:t>b</a:t>
            </a:r>
            <a:endParaRPr lang="ru-RU" sz="28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4829" y="432315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a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50704" y="349283"/>
            <a:ext cx="710705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Isbot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nuqtadan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║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chiziq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o‘tkazamiz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Bu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chiziq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chiziqlar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ravishda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nuqtalarda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kesishsin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CB</a:t>
            </a:r>
            <a:r>
              <a:rPr lang="en-US" sz="36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</a:t>
            </a:r>
            <a:r>
              <a:rPr lang="en-US" sz="36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to‘rtburchaklar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parallelogramm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=CB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=B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CB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=B</a:t>
            </a:r>
            <a:r>
              <a:rPr lang="en-US" sz="36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kelib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chiqadi</a:t>
            </a:r>
            <a:r>
              <a:rPr lang="en-US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04717" y="3441724"/>
            <a:ext cx="44259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76661" y="285478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D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469" y="279539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 rot="3772774">
            <a:off x="1255374" y="3611588"/>
            <a:ext cx="2262439" cy="1154597"/>
          </a:xfrm>
          <a:prstGeom prst="parallelogram">
            <a:avLst>
              <a:gd name="adj" fmla="val 479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араллелограмм 30"/>
          <p:cNvSpPr/>
          <p:nvPr/>
        </p:nvSpPr>
        <p:spPr>
          <a:xfrm rot="3772774">
            <a:off x="2525044" y="3624430"/>
            <a:ext cx="2304710" cy="1176542"/>
          </a:xfrm>
          <a:prstGeom prst="parallelogram">
            <a:avLst>
              <a:gd name="adj" fmla="val 47904"/>
            </a:avLst>
          </a:prstGeom>
          <a:solidFill>
            <a:srgbClr val="F02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7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5005536" y="413618"/>
            <a:ext cx="7032748" cy="490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ΔB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=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ΔB</a:t>
            </a:r>
            <a:r>
              <a:rPr lang="en-US" sz="40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(TBT).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Bundan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B</a:t>
            </a:r>
            <a:r>
              <a:rPr lang="en-US" sz="40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kelib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chiqadi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b="1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shartga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asosan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b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eorema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isbotlandi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36" y="773658"/>
            <a:ext cx="4680519" cy="40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5015795" y="1853778"/>
            <a:ext cx="67157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       </a:t>
            </a:r>
            <a:r>
              <a:rPr lang="ru-RU" sz="4400" dirty="0" err="1" smtClean="0"/>
              <a:t>Fales</a:t>
            </a:r>
            <a:r>
              <a:rPr lang="en-US" sz="4400" dirty="0"/>
              <a:t> </a:t>
            </a:r>
            <a:r>
              <a:rPr lang="ru-RU" sz="4400" dirty="0" err="1" smtClean="0"/>
              <a:t>teoremasi</a:t>
            </a:r>
            <a:r>
              <a:rPr lang="ru-RU" sz="4400" dirty="0" smtClean="0"/>
              <a:t> </a:t>
            </a:r>
            <a:r>
              <a:rPr lang="ru-RU" sz="4400" dirty="0" err="1"/>
              <a:t>shartida</a:t>
            </a:r>
            <a:r>
              <a:rPr lang="ru-RU" sz="4400" dirty="0"/>
              <a:t> </a:t>
            </a:r>
            <a:r>
              <a:rPr lang="ru-RU" sz="4400" dirty="0" err="1"/>
              <a:t>burchak</a:t>
            </a:r>
            <a:r>
              <a:rPr lang="ru-RU" sz="4400" dirty="0"/>
              <a:t> </a:t>
            </a:r>
            <a:r>
              <a:rPr lang="ru-RU" sz="4400" dirty="0" err="1"/>
              <a:t>o‘rniga</a:t>
            </a:r>
            <a:r>
              <a:rPr lang="ru-RU" sz="4400" dirty="0"/>
              <a:t> </a:t>
            </a:r>
            <a:r>
              <a:rPr lang="ru-RU" sz="4400" dirty="0" err="1"/>
              <a:t>har</a:t>
            </a:r>
            <a:r>
              <a:rPr lang="ru-RU" sz="4400" dirty="0"/>
              <a:t> </a:t>
            </a:r>
            <a:r>
              <a:rPr lang="ru-RU" sz="4400" dirty="0" err="1"/>
              <a:t>qanday</a:t>
            </a:r>
            <a:r>
              <a:rPr lang="ru-RU" sz="4400" dirty="0"/>
              <a:t> </a:t>
            </a:r>
            <a:r>
              <a:rPr lang="ru-RU" sz="4400" dirty="0" err="1"/>
              <a:t>ikki</a:t>
            </a:r>
            <a:r>
              <a:rPr lang="ru-RU" sz="4400" dirty="0"/>
              <a:t> </a:t>
            </a:r>
            <a:r>
              <a:rPr lang="ru-RU" sz="4400" dirty="0" err="1" smtClean="0"/>
              <a:t>to‘g‘ri</a:t>
            </a:r>
            <a:r>
              <a:rPr lang="en-US" sz="4400" dirty="0" smtClean="0"/>
              <a:t> </a:t>
            </a:r>
            <a:r>
              <a:rPr lang="ru-RU" sz="4400" dirty="0" err="1" smtClean="0"/>
              <a:t>chiziqni</a:t>
            </a:r>
            <a:r>
              <a:rPr lang="ru-RU" sz="4400" dirty="0" smtClean="0"/>
              <a:t> </a:t>
            </a:r>
            <a:r>
              <a:rPr lang="ru-RU" sz="4400" dirty="0" err="1"/>
              <a:t>olish</a:t>
            </a:r>
            <a:r>
              <a:rPr lang="ru-RU" sz="4400" dirty="0"/>
              <a:t> </a:t>
            </a:r>
            <a:r>
              <a:rPr lang="ru-RU" sz="4400" dirty="0" err="1"/>
              <a:t>mumkin</a:t>
            </a:r>
            <a:r>
              <a:rPr lang="ru-RU" sz="4400" dirty="0"/>
              <a:t>, </a:t>
            </a:r>
            <a:r>
              <a:rPr lang="ru-RU" sz="4400" dirty="0" err="1"/>
              <a:t>bunda</a:t>
            </a:r>
            <a:r>
              <a:rPr lang="ru-RU" sz="4400" dirty="0"/>
              <a:t> </a:t>
            </a:r>
            <a:r>
              <a:rPr lang="ru-RU" sz="4400" dirty="0" err="1"/>
              <a:t>teoremaning</a:t>
            </a:r>
            <a:r>
              <a:rPr lang="ru-RU" sz="4400" dirty="0"/>
              <a:t> </a:t>
            </a:r>
            <a:r>
              <a:rPr lang="ru-RU" sz="4400" dirty="0" err="1"/>
              <a:t>xulosasi</a:t>
            </a:r>
            <a:r>
              <a:rPr lang="ru-RU" sz="4400" dirty="0"/>
              <a:t> </a:t>
            </a:r>
            <a:r>
              <a:rPr lang="ru-RU" sz="4400" dirty="0" err="1"/>
              <a:t>o‘zgarmaydi</a:t>
            </a:r>
            <a:r>
              <a:rPr lang="ru-RU" sz="4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23812"/>
            <a:ext cx="12199287" cy="142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8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4581" y="146132"/>
            <a:ext cx="10510123" cy="9319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394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998" b="1">
                <a:solidFill>
                  <a:srgbClr val="F67031"/>
                </a:solidFill>
              </a:defRPr>
            </a:lvl9pPr>
          </a:lstStyle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Eslatma</a:t>
            </a: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60176" y="4465770"/>
            <a:ext cx="4392489" cy="0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2780458" y="1853778"/>
            <a:ext cx="1603185" cy="304404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60177" y="2651276"/>
            <a:ext cx="4169340" cy="1382447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15170" y="2546240"/>
            <a:ext cx="1194430" cy="235157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1063150" y="3375798"/>
            <a:ext cx="770991" cy="152202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89067" y="4348615"/>
            <a:ext cx="5113" cy="2684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52976" y="3438785"/>
            <a:ext cx="93171" cy="28324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58844" y="4348615"/>
            <a:ext cx="5113" cy="2684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802978" y="2296366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i="1" dirty="0" smtClean="0"/>
              <a:t>b</a:t>
            </a:r>
            <a:endParaRPr lang="ru-RU" sz="2400" i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680590" y="3400794"/>
            <a:ext cx="93171" cy="28324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79133" y="3019565"/>
            <a:ext cx="93171" cy="28324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06747" y="2981574"/>
            <a:ext cx="93171" cy="283244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383643" y="4056080"/>
            <a:ext cx="727937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 i="1" dirty="0" smtClean="0"/>
              <a:t>a</a:t>
            </a:r>
            <a:endParaRPr lang="ru-RU" sz="2400" i="1" dirty="0"/>
          </a:p>
        </p:txBody>
      </p:sp>
      <p:pic>
        <p:nvPicPr>
          <p:cNvPr id="19" name="Picture 6" descr="Triangle png transparent 9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891">
            <a:off x="695967" y="-158633"/>
            <a:ext cx="2096022" cy="16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4643</TotalTime>
  <Words>431</Words>
  <Application>Microsoft Office PowerPoint</Application>
  <PresentationFormat>Произвольный</PresentationFormat>
  <Paragraphs>143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Bad Script</vt:lpstr>
      <vt:lpstr>Calibri</vt:lpstr>
      <vt:lpstr>Calibri Light</vt:lpstr>
      <vt:lpstr>Cambria Math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(OR SLIDEDOC) TITLE</dc:title>
  <dc:creator>Iroda</dc:creator>
  <cp:lastModifiedBy>Пользователь</cp:lastModifiedBy>
  <cp:revision>338</cp:revision>
  <dcterms:modified xsi:type="dcterms:W3CDTF">2020-09-16T06:42:25Z</dcterms:modified>
</cp:coreProperties>
</file>