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745" r:id="rId1"/>
  </p:sldMasterIdLst>
  <p:notesMasterIdLst>
    <p:notesMasterId r:id="rId17"/>
  </p:notesMasterIdLst>
  <p:sldIdLst>
    <p:sldId id="454" r:id="rId2"/>
    <p:sldId id="456" r:id="rId3"/>
    <p:sldId id="457" r:id="rId4"/>
    <p:sldId id="458" r:id="rId5"/>
    <p:sldId id="434" r:id="rId6"/>
    <p:sldId id="462" r:id="rId7"/>
    <p:sldId id="463" r:id="rId8"/>
    <p:sldId id="440" r:id="rId9"/>
    <p:sldId id="441" r:id="rId10"/>
    <p:sldId id="442" r:id="rId11"/>
    <p:sldId id="443" r:id="rId12"/>
    <p:sldId id="460" r:id="rId13"/>
    <p:sldId id="459" r:id="rId14"/>
    <p:sldId id="461" r:id="rId15"/>
    <p:sldId id="455" r:id="rId16"/>
  </p:sldIdLst>
  <p:sldSz cx="12185650" cy="7019925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211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2EA1"/>
    <a:srgbClr val="F96D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1C1579F-8F44-41B9-B955-CEC99D94FAA9}">
  <a:tblStyle styleId="{61C1579F-8F44-41B9-B955-CEC99D94FAA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3103" autoAdjust="0"/>
  </p:normalViewPr>
  <p:slideViewPr>
    <p:cSldViewPr>
      <p:cViewPr varScale="1">
        <p:scale>
          <a:sx n="67" d="100"/>
          <a:sy n="67" d="100"/>
        </p:scale>
        <p:origin x="846" y="78"/>
      </p:cViewPr>
      <p:guideLst>
        <p:guide orient="horz" pos="2211"/>
        <p:guide pos="38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685800"/>
            <a:ext cx="5953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237851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766763"/>
            <a:ext cx="666432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0218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599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2399"/>
            </a:lvl1pPr>
            <a:lvl2pPr marL="456971" indent="0" algn="ctr">
              <a:buNone/>
              <a:defRPr sz="1999"/>
            </a:lvl2pPr>
            <a:lvl3pPr marL="913943" indent="0" algn="ctr">
              <a:buNone/>
              <a:defRPr sz="1799"/>
            </a:lvl3pPr>
            <a:lvl4pPr marL="1370914" indent="0" algn="ctr">
              <a:buNone/>
              <a:defRPr sz="1599"/>
            </a:lvl4pPr>
            <a:lvl5pPr marL="1827886" indent="0" algn="ctr">
              <a:buNone/>
              <a:defRPr sz="1599"/>
            </a:lvl5pPr>
            <a:lvl6pPr marL="2284857" indent="0" algn="ctr">
              <a:buNone/>
              <a:defRPr sz="1599"/>
            </a:lvl6pPr>
            <a:lvl7pPr marL="2741828" indent="0" algn="ctr">
              <a:buNone/>
              <a:defRPr sz="1599"/>
            </a:lvl7pPr>
            <a:lvl8pPr marL="3198800" indent="0" algn="ctr">
              <a:buNone/>
              <a:defRPr sz="1599"/>
            </a:lvl8pPr>
            <a:lvl9pPr marL="3655771" indent="0" algn="ctr">
              <a:buNone/>
              <a:defRPr sz="1599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8912649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3271870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763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8794389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4907" y="3258154"/>
            <a:ext cx="4846275" cy="30831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31939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subTitle" idx="1"/>
          </p:nvPr>
        </p:nvSpPr>
        <p:spPr>
          <a:xfrm>
            <a:off x="861618" y="2715299"/>
            <a:ext cx="4326945" cy="29021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Georgia"/>
              <a:buNone/>
              <a:defRPr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11403103" y="6482667"/>
            <a:ext cx="731219" cy="53719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2"/>
          </p:nvPr>
        </p:nvSpPr>
        <p:spPr>
          <a:xfrm>
            <a:off x="6836737" y="1386652"/>
            <a:ext cx="4625190" cy="42307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265" lvl="0" indent="-456949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800"/>
              <a:buAutoNum type="arabicPeriod"/>
              <a:defRPr sz="2399"/>
            </a:lvl1pPr>
            <a:lvl2pPr marL="1218529" lvl="1" indent="-423101" rtl="0">
              <a:spcBef>
                <a:spcPts val="1333"/>
              </a:spcBef>
              <a:spcAft>
                <a:spcPts val="0"/>
              </a:spcAft>
              <a:buSzPts val="1400"/>
              <a:buAutoNum type="alphaLcPeriod"/>
              <a:defRPr>
                <a:solidFill>
                  <a:srgbClr val="999999"/>
                </a:solidFill>
              </a:defRPr>
            </a:lvl2pPr>
            <a:lvl3pPr marL="1827794" lvl="2" indent="-423101" rtl="0">
              <a:spcBef>
                <a:spcPts val="1333"/>
              </a:spcBef>
              <a:spcAft>
                <a:spcPts val="0"/>
              </a:spcAft>
              <a:buSzPts val="1400"/>
              <a:buAutoNum type="romanLcPeriod"/>
              <a:defRPr>
                <a:solidFill>
                  <a:srgbClr val="999999"/>
                </a:solidFill>
              </a:defRPr>
            </a:lvl3pPr>
            <a:lvl4pPr marL="2437059" lvl="3" indent="-423101" rtl="0">
              <a:spcBef>
                <a:spcPts val="1333"/>
              </a:spcBef>
              <a:spcAft>
                <a:spcPts val="0"/>
              </a:spcAft>
              <a:buSzPts val="1400"/>
              <a:buAutoNum type="arabicPeriod"/>
              <a:defRPr>
                <a:solidFill>
                  <a:srgbClr val="999999"/>
                </a:solidFill>
              </a:defRPr>
            </a:lvl4pPr>
            <a:lvl5pPr marL="3046324" lvl="4" indent="-423101" rtl="0">
              <a:spcBef>
                <a:spcPts val="1333"/>
              </a:spcBef>
              <a:spcAft>
                <a:spcPts val="0"/>
              </a:spcAft>
              <a:buClr>
                <a:srgbClr val="999999"/>
              </a:buClr>
              <a:buSzPts val="1400"/>
              <a:buAutoNum type="alphaLcPeriod"/>
              <a:defRPr>
                <a:solidFill>
                  <a:srgbClr val="999999"/>
                </a:solidFill>
              </a:defRPr>
            </a:lvl5pPr>
            <a:lvl6pPr marL="3655588" lvl="5" indent="-423101" rtl="0">
              <a:spcBef>
                <a:spcPts val="1333"/>
              </a:spcBef>
              <a:spcAft>
                <a:spcPts val="0"/>
              </a:spcAft>
              <a:buClr>
                <a:srgbClr val="999999"/>
              </a:buClr>
              <a:buSzPts val="1400"/>
              <a:buAutoNum type="romanLcPeriod"/>
              <a:defRPr>
                <a:solidFill>
                  <a:srgbClr val="999999"/>
                </a:solidFill>
              </a:defRPr>
            </a:lvl6pPr>
            <a:lvl7pPr marL="4264853" lvl="6" indent="-423101" rtl="0">
              <a:spcBef>
                <a:spcPts val="1333"/>
              </a:spcBef>
              <a:spcAft>
                <a:spcPts val="0"/>
              </a:spcAft>
              <a:buClr>
                <a:srgbClr val="999999"/>
              </a:buClr>
              <a:buSzPts val="1400"/>
              <a:buAutoNum type="arabicPeriod"/>
              <a:defRPr>
                <a:solidFill>
                  <a:srgbClr val="999999"/>
                </a:solidFill>
              </a:defRPr>
            </a:lvl7pPr>
            <a:lvl8pPr marL="4874118" lvl="7" indent="-423101" rtl="0">
              <a:spcBef>
                <a:spcPts val="1333"/>
              </a:spcBef>
              <a:spcAft>
                <a:spcPts val="0"/>
              </a:spcAft>
              <a:buClr>
                <a:srgbClr val="999999"/>
              </a:buClr>
              <a:buSzPts val="1400"/>
              <a:buAutoNum type="alphaLcPeriod"/>
              <a:defRPr>
                <a:solidFill>
                  <a:srgbClr val="999999"/>
                </a:solidFill>
              </a:defRPr>
            </a:lvl8pPr>
            <a:lvl9pPr marL="5483382" lvl="8" indent="-423101" rtl="0">
              <a:spcBef>
                <a:spcPts val="1333"/>
              </a:spcBef>
              <a:spcAft>
                <a:spcPts val="1333"/>
              </a:spcAft>
              <a:buClr>
                <a:srgbClr val="999999"/>
              </a:buClr>
              <a:buSzPts val="1400"/>
              <a:buAutoNum type="romanLcPeriod"/>
              <a:defRPr>
                <a:solidFill>
                  <a:srgbClr val="999999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861648" y="1386652"/>
            <a:ext cx="4326945" cy="13286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4448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4902673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417" y="1750107"/>
            <a:ext cx="10510123" cy="2920093"/>
          </a:xfrm>
        </p:spPr>
        <p:txBody>
          <a:bodyPr anchor="b"/>
          <a:lstStyle>
            <a:lvl1pPr>
              <a:defRPr sz="599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417" y="4697826"/>
            <a:ext cx="10510123" cy="1535608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6971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394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091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788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485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182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880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577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2415705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8945278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373747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351" y="1720857"/>
            <a:ext cx="5155101" cy="843365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6971" indent="0">
              <a:buNone/>
              <a:defRPr sz="1999" b="1"/>
            </a:lvl2pPr>
            <a:lvl3pPr marL="913943" indent="0">
              <a:buNone/>
              <a:defRPr sz="1799" b="1"/>
            </a:lvl3pPr>
            <a:lvl4pPr marL="1370914" indent="0">
              <a:buNone/>
              <a:defRPr sz="1599" b="1"/>
            </a:lvl4pPr>
            <a:lvl5pPr marL="1827886" indent="0">
              <a:buNone/>
              <a:defRPr sz="1599" b="1"/>
            </a:lvl5pPr>
            <a:lvl6pPr marL="2284857" indent="0">
              <a:buNone/>
              <a:defRPr sz="1599" b="1"/>
            </a:lvl6pPr>
            <a:lvl7pPr marL="2741828" indent="0">
              <a:buNone/>
              <a:defRPr sz="1599" b="1"/>
            </a:lvl7pPr>
            <a:lvl8pPr marL="3198800" indent="0">
              <a:buNone/>
              <a:defRPr sz="1599" b="1"/>
            </a:lvl8pPr>
            <a:lvl9pPr marL="3655771" indent="0">
              <a:buNone/>
              <a:defRPr sz="15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351" y="2564223"/>
            <a:ext cx="5155101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6971" indent="0">
              <a:buNone/>
              <a:defRPr sz="1999" b="1"/>
            </a:lvl2pPr>
            <a:lvl3pPr marL="913943" indent="0">
              <a:buNone/>
              <a:defRPr sz="1799" b="1"/>
            </a:lvl3pPr>
            <a:lvl4pPr marL="1370914" indent="0">
              <a:buNone/>
              <a:defRPr sz="1599" b="1"/>
            </a:lvl4pPr>
            <a:lvl5pPr marL="1827886" indent="0">
              <a:buNone/>
              <a:defRPr sz="1599" b="1"/>
            </a:lvl5pPr>
            <a:lvl6pPr marL="2284857" indent="0">
              <a:buNone/>
              <a:defRPr sz="1599" b="1"/>
            </a:lvl6pPr>
            <a:lvl7pPr marL="2741828" indent="0">
              <a:buNone/>
              <a:defRPr sz="1599" b="1"/>
            </a:lvl7pPr>
            <a:lvl8pPr marL="3198800" indent="0">
              <a:buNone/>
              <a:defRPr sz="1599" b="1"/>
            </a:lvl8pPr>
            <a:lvl9pPr marL="3655771" indent="0">
              <a:buNone/>
              <a:defRPr sz="15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0560046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B9B5F4-7EF8-4C17-AAAE-D0E34279595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163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799282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319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489" y="1010740"/>
            <a:ext cx="6168985" cy="4988697"/>
          </a:xfrm>
        </p:spPr>
        <p:txBody>
          <a:bodyPr/>
          <a:lstStyle>
            <a:lvl1pPr>
              <a:defRPr sz="3198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599"/>
            </a:lvl1pPr>
            <a:lvl2pPr marL="456971" indent="0">
              <a:buNone/>
              <a:defRPr sz="1399"/>
            </a:lvl2pPr>
            <a:lvl3pPr marL="913943" indent="0">
              <a:buNone/>
              <a:defRPr sz="1199"/>
            </a:lvl3pPr>
            <a:lvl4pPr marL="1370914" indent="0">
              <a:buNone/>
              <a:defRPr sz="999"/>
            </a:lvl4pPr>
            <a:lvl5pPr marL="1827886" indent="0">
              <a:buNone/>
              <a:defRPr sz="999"/>
            </a:lvl5pPr>
            <a:lvl6pPr marL="2284857" indent="0">
              <a:buNone/>
              <a:defRPr sz="999"/>
            </a:lvl6pPr>
            <a:lvl7pPr marL="2741828" indent="0">
              <a:buNone/>
              <a:defRPr sz="999"/>
            </a:lvl7pPr>
            <a:lvl8pPr marL="3198800" indent="0">
              <a:buNone/>
              <a:defRPr sz="999"/>
            </a:lvl8pPr>
            <a:lvl9pPr marL="3655771" indent="0">
              <a:buNone/>
              <a:defRPr sz="99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0496207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319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0489" y="1010740"/>
            <a:ext cx="6168985" cy="4988697"/>
          </a:xfrm>
        </p:spPr>
        <p:txBody>
          <a:bodyPr anchor="t"/>
          <a:lstStyle>
            <a:lvl1pPr marL="0" indent="0">
              <a:buNone/>
              <a:defRPr sz="3198"/>
            </a:lvl1pPr>
            <a:lvl2pPr marL="456971" indent="0">
              <a:buNone/>
              <a:defRPr sz="2799"/>
            </a:lvl2pPr>
            <a:lvl3pPr marL="913943" indent="0">
              <a:buNone/>
              <a:defRPr sz="2399"/>
            </a:lvl3pPr>
            <a:lvl4pPr marL="1370914" indent="0">
              <a:buNone/>
              <a:defRPr sz="1999"/>
            </a:lvl4pPr>
            <a:lvl5pPr marL="1827886" indent="0">
              <a:buNone/>
              <a:defRPr sz="1999"/>
            </a:lvl5pPr>
            <a:lvl6pPr marL="2284857" indent="0">
              <a:buNone/>
              <a:defRPr sz="1999"/>
            </a:lvl6pPr>
            <a:lvl7pPr marL="2741828" indent="0">
              <a:buNone/>
              <a:defRPr sz="1999"/>
            </a:lvl7pPr>
            <a:lvl8pPr marL="3198800" indent="0">
              <a:buNone/>
              <a:defRPr sz="1999"/>
            </a:lvl8pPr>
            <a:lvl9pPr marL="3655771" indent="0">
              <a:buNone/>
              <a:defRPr sz="1999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599"/>
            </a:lvl1pPr>
            <a:lvl2pPr marL="456971" indent="0">
              <a:buNone/>
              <a:defRPr sz="1399"/>
            </a:lvl2pPr>
            <a:lvl3pPr marL="913943" indent="0">
              <a:buNone/>
              <a:defRPr sz="1199"/>
            </a:lvl3pPr>
            <a:lvl4pPr marL="1370914" indent="0">
              <a:buNone/>
              <a:defRPr sz="999"/>
            </a:lvl4pPr>
            <a:lvl5pPr marL="1827886" indent="0">
              <a:buNone/>
              <a:defRPr sz="999"/>
            </a:lvl5pPr>
            <a:lvl6pPr marL="2284857" indent="0">
              <a:buNone/>
              <a:defRPr sz="999"/>
            </a:lvl6pPr>
            <a:lvl7pPr marL="2741828" indent="0">
              <a:buNone/>
              <a:defRPr sz="999"/>
            </a:lvl7pPr>
            <a:lvl8pPr marL="3198800" indent="0">
              <a:buNone/>
              <a:defRPr sz="999"/>
            </a:lvl8pPr>
            <a:lvl9pPr marL="3655771" indent="0">
              <a:buNone/>
              <a:defRPr sz="99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0951801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764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en-US" kern="1200">
              <a:solidFill>
                <a:srgbClr val="4C4C4C"/>
              </a:solidFill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6497" y="6506431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en-US" kern="1200">
              <a:solidFill>
                <a:srgbClr val="4C4C4C"/>
              </a:solidFill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727EAE27-DFDE-445D-8780-878FC3F2AB75}" type="slidenum">
              <a:rPr lang="en-US" altLang="en-US" kern="1200" smtClean="0">
                <a:solidFill>
                  <a:srgbClr val="4C4C4C"/>
                </a:solidFill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‹#›</a:t>
            </a:fld>
            <a:endParaRPr lang="en-US" altLang="en-US" kern="1200" smtClean="0">
              <a:solidFill>
                <a:srgbClr val="4C4C4C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7110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</p:sldLayoutIdLst>
  <p:transition>
    <p:fade thruBlk="1"/>
  </p:transition>
  <p:timing>
    <p:tnLst>
      <p:par>
        <p:cTn id="1" dur="indefinite" restart="never" nodeType="tmRoot"/>
      </p:par>
    </p:tnLst>
  </p:timing>
  <p:txStyles>
    <p:titleStyle>
      <a:lvl1pPr algn="l" defTabSz="913943" rtl="0" eaLnBrk="1" latinLnBrk="0" hangingPunct="1">
        <a:lnSpc>
          <a:spcPct val="90000"/>
        </a:lnSpc>
        <a:spcBef>
          <a:spcPct val="0"/>
        </a:spcBef>
        <a:buNone/>
        <a:defRPr sz="43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86" indent="-228486" algn="l" defTabSz="913943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457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429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400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371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343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314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286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4257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6971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3943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0914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7886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4857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1828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8800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5771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/>
          <p:cNvSpPr txBox="1">
            <a:spLocks/>
          </p:cNvSpPr>
          <p:nvPr/>
        </p:nvSpPr>
        <p:spPr>
          <a:xfrm>
            <a:off x="2456904" y="99328"/>
            <a:ext cx="6674641" cy="1132502"/>
          </a:xfrm>
          <a:prstGeom prst="rect">
            <a:avLst/>
          </a:prstGeom>
        </p:spPr>
        <p:txBody>
          <a:bodyPr spcFirstLastPara="1" vert="horz" wrap="square" lIns="0" tIns="25337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33" algn="ctr">
              <a:lnSpc>
                <a:spcPct val="100000"/>
              </a:lnSpc>
              <a:spcBef>
                <a:spcPts val="198"/>
              </a:spcBef>
            </a:pPr>
            <a:r>
              <a:rPr lang="en-US" sz="7030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</a:p>
        </p:txBody>
      </p:sp>
      <p:sp>
        <p:nvSpPr>
          <p:cNvPr id="15" name="object 11"/>
          <p:cNvSpPr/>
          <p:nvPr/>
        </p:nvSpPr>
        <p:spPr>
          <a:xfrm>
            <a:off x="9547409" y="2214493"/>
            <a:ext cx="2238627" cy="25510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49"/>
          </a:p>
        </p:txBody>
      </p:sp>
      <p:sp>
        <p:nvSpPr>
          <p:cNvPr id="16" name="TextBox 15"/>
          <p:cNvSpPr txBox="1"/>
          <p:nvPr/>
        </p:nvSpPr>
        <p:spPr>
          <a:xfrm>
            <a:off x="880386" y="2470811"/>
            <a:ext cx="8708430" cy="341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397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397" b="1" dirty="0" smtClean="0">
                <a:latin typeface="Arial" panose="020B0604020202020204" pitchFamily="34" charset="0"/>
                <a:cs typeface="Arial" panose="020B0604020202020204" pitchFamily="34" charset="0"/>
              </a:rPr>
              <a:t>MAVZU: FALES TEOREMASI VA UNING </a:t>
            </a:r>
          </a:p>
          <a:p>
            <a:pPr algn="ctr"/>
            <a:r>
              <a:rPr lang="en-US" sz="5397" b="1" dirty="0" smtClean="0">
                <a:latin typeface="Arial" panose="020B0604020202020204" pitchFamily="34" charset="0"/>
                <a:cs typeface="Arial" panose="020B0604020202020204" pitchFamily="34" charset="0"/>
              </a:rPr>
              <a:t>TATBIQLARI</a:t>
            </a:r>
            <a:r>
              <a:rPr lang="ru-RU" sz="5397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798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sz="5397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70313" y="364561"/>
            <a:ext cx="1629726" cy="830564"/>
          </a:xfrm>
          <a:prstGeom prst="rect">
            <a:avLst/>
          </a:prstGeom>
          <a:solidFill>
            <a:srgbClr val="00B050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en-US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35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59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59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47675" y="5444460"/>
            <a:ext cx="9337500" cy="5844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98" i="1" dirty="0" err="1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3198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198" i="1" dirty="0" err="1">
                <a:latin typeface="Arial" panose="020B0604020202020204" pitchFamily="34" charset="0"/>
                <a:cs typeface="Arial" panose="020B0604020202020204" pitchFamily="34" charset="0"/>
              </a:rPr>
              <a:t>Yusupjonova</a:t>
            </a:r>
            <a:r>
              <a:rPr lang="en-US" sz="3198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8" i="1" dirty="0" err="1">
                <a:latin typeface="Arial" panose="020B0604020202020204" pitchFamily="34" charset="0"/>
                <a:cs typeface="Arial" panose="020B0604020202020204" pitchFamily="34" charset="0"/>
              </a:rPr>
              <a:t>Shahnoza</a:t>
            </a:r>
            <a:r>
              <a:rPr lang="en-US" sz="3198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8" i="1" dirty="0" err="1">
                <a:latin typeface="Arial" panose="020B0604020202020204" pitchFamily="34" charset="0"/>
                <a:cs typeface="Arial" panose="020B0604020202020204" pitchFamily="34" charset="0"/>
              </a:rPr>
              <a:t>Mirzatillayevna</a:t>
            </a:r>
            <a:endParaRPr lang="ru-RU" sz="3198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5185" y="4517549"/>
            <a:ext cx="863646" cy="151138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81"/>
          </a:p>
        </p:txBody>
      </p:sp>
      <p:sp>
        <p:nvSpPr>
          <p:cNvPr id="10" name="Прямоугольник 9"/>
          <p:cNvSpPr/>
          <p:nvPr/>
        </p:nvSpPr>
        <p:spPr>
          <a:xfrm>
            <a:off x="335185" y="2152509"/>
            <a:ext cx="863646" cy="1511380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81"/>
          </a:p>
        </p:txBody>
      </p:sp>
      <p:sp>
        <p:nvSpPr>
          <p:cNvPr id="11" name="object 2"/>
          <p:cNvSpPr/>
          <p:nvPr/>
        </p:nvSpPr>
        <p:spPr>
          <a:xfrm>
            <a:off x="16759" y="0"/>
            <a:ext cx="12185650" cy="178177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9"/>
          </a:p>
        </p:txBody>
      </p:sp>
      <p:sp>
        <p:nvSpPr>
          <p:cNvPr id="12" name="object 3"/>
          <p:cNvSpPr txBox="1">
            <a:spLocks/>
          </p:cNvSpPr>
          <p:nvPr/>
        </p:nvSpPr>
        <p:spPr>
          <a:xfrm>
            <a:off x="2364160" y="409199"/>
            <a:ext cx="7212551" cy="1060420"/>
          </a:xfrm>
          <a:prstGeom prst="rect">
            <a:avLst/>
          </a:prstGeom>
        </p:spPr>
        <p:txBody>
          <a:bodyPr spcFirstLastPara="1" vert="horz" wrap="square" lIns="0" tIns="19462" rIns="0" bIns="0" rtlCol="0" anchor="ctr" anchorCtr="0">
            <a:sp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pPr marL="16925" algn="ctr">
              <a:lnSpc>
                <a:spcPct val="100000"/>
              </a:lnSpc>
              <a:spcBef>
                <a:spcPts val="152"/>
              </a:spcBef>
            </a:pPr>
            <a:r>
              <a:rPr lang="en-US" sz="6597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</a:p>
        </p:txBody>
      </p:sp>
      <p:grpSp>
        <p:nvGrpSpPr>
          <p:cNvPr id="13" name="object 7"/>
          <p:cNvGrpSpPr/>
          <p:nvPr/>
        </p:nvGrpSpPr>
        <p:grpSpPr>
          <a:xfrm>
            <a:off x="9948713" y="287755"/>
            <a:ext cx="1827848" cy="1218565"/>
            <a:chOff x="4698979" y="198156"/>
            <a:chExt cx="622592" cy="613387"/>
          </a:xfrm>
        </p:grpSpPr>
        <p:sp>
          <p:nvSpPr>
            <p:cNvPr id="14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9"/>
            </a:p>
          </p:txBody>
        </p:sp>
        <p:sp>
          <p:nvSpPr>
            <p:cNvPr id="17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9"/>
            </a:p>
          </p:txBody>
        </p:sp>
      </p:grpSp>
      <p:sp>
        <p:nvSpPr>
          <p:cNvPr id="18" name="object 12"/>
          <p:cNvSpPr txBox="1"/>
          <p:nvPr/>
        </p:nvSpPr>
        <p:spPr>
          <a:xfrm>
            <a:off x="10036185" y="541989"/>
            <a:ext cx="1685455" cy="636595"/>
          </a:xfrm>
          <a:prstGeom prst="rect">
            <a:avLst/>
          </a:prstGeom>
        </p:spPr>
        <p:txBody>
          <a:bodyPr vert="horz" wrap="square" lIns="0" tIns="21156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1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8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 </a:t>
            </a:r>
            <a:r>
              <a:rPr lang="en-US" sz="2399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sz="373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0901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10</a:t>
            </a:fld>
            <a:endParaRPr lang="en"/>
          </a:p>
        </p:txBody>
      </p:sp>
      <p:sp>
        <p:nvSpPr>
          <p:cNvPr id="3" name="Прямоугольник 2"/>
          <p:cNvSpPr/>
          <p:nvPr/>
        </p:nvSpPr>
        <p:spPr>
          <a:xfrm>
            <a:off x="476201" y="2141810"/>
            <a:ext cx="6552728" cy="4125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Berilgan</a:t>
            </a:r>
            <a:r>
              <a:rPr lang="en-US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en-US" sz="4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endParaRPr lang="en-US" sz="4400" i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- </a:t>
            </a:r>
            <a:r>
              <a:rPr lang="en-US" sz="4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burchak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AB 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BD = 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 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cm, </a:t>
            </a:r>
            <a:endParaRPr lang="en-US" sz="44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BC 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|| DE, CE = 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 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cm .</a:t>
            </a:r>
            <a:endParaRPr lang="ru-RU" sz="4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Topish</a:t>
            </a:r>
            <a:r>
              <a:rPr lang="en-US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kerak</a:t>
            </a:r>
            <a:r>
              <a:rPr lang="en-US" sz="4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AC-?</a:t>
            </a:r>
            <a:endParaRPr lang="ru-RU" sz="4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23812"/>
            <a:ext cx="12199287" cy="142535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8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44581" y="146132"/>
            <a:ext cx="10510123" cy="93196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 masala (25- bet)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905" y="1566171"/>
            <a:ext cx="5169768" cy="40481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 flipH="1">
            <a:off x="7549459" y="5002328"/>
            <a:ext cx="1080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solidFill>
                  <a:srgbClr val="C00000"/>
                </a:solidFill>
              </a:rPr>
              <a:t>?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  <p:pic>
        <p:nvPicPr>
          <p:cNvPr id="11" name="Picture 6" descr="Triangle png transparent 9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12891">
            <a:off x="695967" y="-158633"/>
            <a:ext cx="2096022" cy="1694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037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06115" y="6534298"/>
            <a:ext cx="2741771" cy="373746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11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457311" y="1115859"/>
                <a:ext cx="6297608" cy="55272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3600" b="1" i="1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b="1" i="1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:endParaRPr lang="en-US" sz="4000" b="1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spcAft>
                    <a:spcPts val="800"/>
                  </a:spcAft>
                </a:pPr>
                <a:r>
                  <a:rPr lang="en-US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 </a:t>
                </a:r>
                <a:r>
                  <a:rPr lang="en-US" sz="4000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nuqtadan</a:t>
                </a:r>
                <a:r>
                  <a:rPr lang="en-US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BC </a:t>
                </a:r>
                <a:r>
                  <a:rPr lang="en-US" sz="4000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ga</a:t>
                </a:r>
                <a:r>
                  <a:rPr lang="ru-RU" sz="4000" b="1" dirty="0">
                    <a:solidFill>
                      <a:srgbClr val="C0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6600" b="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𝜄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parallel </a:t>
                </a:r>
                <a:r>
                  <a:rPr lang="en-US" sz="4000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o‘tkazaylik</a:t>
                </a:r>
                <a:r>
                  <a:rPr lang="en-US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bundan</a:t>
                </a:r>
                <a:r>
                  <a:rPr lang="en-US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4000" b="1" dirty="0">
                    <a:solidFill>
                      <a:srgbClr val="C0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𝜾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║BC║DE.  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4000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Fales</a:t>
                </a:r>
                <a:r>
                  <a:rPr lang="en-US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teoremasiga</a:t>
                </a:r>
                <a:r>
                  <a:rPr lang="en-US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asosan</a:t>
                </a:r>
                <a:r>
                  <a:rPr lang="en-US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AB=BD=7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AC=CE=5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4000" b="1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AC = 5 </a:t>
                </a:r>
                <a:r>
                  <a:rPr lang="en-US" sz="4000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</a:t>
                </a:r>
                <a:endParaRPr lang="ru-RU" sz="4000" dirty="0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7311" y="1115859"/>
                <a:ext cx="6297608" cy="5527219"/>
              </a:xfrm>
              <a:prstGeom prst="rect">
                <a:avLst/>
              </a:prstGeom>
              <a:blipFill>
                <a:blip r:embed="rId2"/>
                <a:stretch>
                  <a:fillRect l="-3388" t="-2095" r="-55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0" y="-23811"/>
            <a:ext cx="12199287" cy="102349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8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862766" y="14797"/>
            <a:ext cx="10510123" cy="853909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6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384676" y="1349722"/>
            <a:ext cx="5072636" cy="4417289"/>
            <a:chOff x="8469089" y="1296730"/>
            <a:chExt cx="3606734" cy="3841225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19600" y="1296730"/>
              <a:ext cx="3202081" cy="3379038"/>
            </a:xfrm>
            <a:prstGeom prst="rect">
              <a:avLst/>
            </a:prstGeom>
          </p:spPr>
        </p:pic>
        <p:cxnSp>
          <p:nvCxnSpPr>
            <p:cNvPr id="5" name="Прямая соединительная линия 4"/>
            <p:cNvCxnSpPr/>
            <p:nvPr/>
          </p:nvCxnSpPr>
          <p:spPr>
            <a:xfrm flipV="1">
              <a:off x="8469089" y="3580542"/>
              <a:ext cx="410947" cy="1557413"/>
            </a:xfrm>
            <a:prstGeom prst="line">
              <a:avLst/>
            </a:prstGeom>
            <a:ln w="57150">
              <a:solidFill>
                <a:srgbClr val="00B050"/>
              </a:solidFill>
              <a:headEnd type="none" w="med" len="med"/>
              <a:tailEnd type="none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1" name="Прямоугольник 10"/>
            <p:cNvSpPr/>
            <p:nvPr/>
          </p:nvSpPr>
          <p:spPr>
            <a:xfrm>
              <a:off x="8606115" y="4499579"/>
              <a:ext cx="45878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i="1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</a:t>
              </a:r>
              <a:endParaRPr lang="ru-RU" sz="2800" dirty="0"/>
            </a:p>
          </p:txBody>
        </p:sp>
        <p:sp>
          <p:nvSpPr>
            <p:cNvPr id="13" name="Text Box 16"/>
            <p:cNvSpPr txBox="1">
              <a:spLocks noChangeArrowheads="1"/>
            </p:cNvSpPr>
            <p:nvPr/>
          </p:nvSpPr>
          <p:spPr bwMode="auto">
            <a:xfrm>
              <a:off x="11347886" y="4359249"/>
              <a:ext cx="727937" cy="461665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2400" b="1" i="1" dirty="0" smtClean="0"/>
                <a:t>a</a:t>
              </a:r>
              <a:endParaRPr lang="ru-RU" sz="2400" i="1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0241542" y="1975572"/>
              <a:ext cx="2701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2800" i="1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856145" y="3342448"/>
              <a:ext cx="23264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2800" i="1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9039115" y="3850549"/>
              <a:ext cx="4042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i="1" dirty="0">
                  <a:solidFill>
                    <a:srgbClr val="C00000"/>
                  </a:solidFill>
                </a:rPr>
                <a:t>?</a:t>
              </a:r>
              <a:endParaRPr lang="ru-RU" sz="2800" b="1" i="1" dirty="0">
                <a:solidFill>
                  <a:srgbClr val="C00000"/>
                </a:solidFill>
              </a:endParaRPr>
            </a:p>
          </p:txBody>
        </p:sp>
      </p:grpSp>
      <p:pic>
        <p:nvPicPr>
          <p:cNvPr id="19" name="Picture 6" descr="Triangle png transparent 9 » PNG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020" y="6715"/>
            <a:ext cx="2096022" cy="927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769817" y="1500745"/>
            <a:ext cx="434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/>
              <a:t>b</a:t>
            </a:r>
            <a:endParaRPr lang="ru-R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99669" y="3891497"/>
                <a:ext cx="474821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𝜾</m:t>
                      </m:r>
                    </m:oMath>
                  </m:oMathPara>
                </a14:m>
                <a:endParaRPr lang="ru-RU" sz="4800" b="1" i="1" dirty="0">
                  <a:latin typeface="Bad Script" panose="02000000000000000000" pitchFamily="2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669" y="3891497"/>
                <a:ext cx="474821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2547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23812"/>
            <a:ext cx="12199287" cy="142535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8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44581" y="146132"/>
            <a:ext cx="10510123" cy="93196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6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Noma’lumni</a:t>
            </a:r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6" descr="Triangle png transparent 9 » PNG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12891">
            <a:off x="695967" y="-158633"/>
            <a:ext cx="2096022" cy="1694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 flipH="1" flipV="1">
            <a:off x="2420417" y="4950122"/>
            <a:ext cx="6185698" cy="247889"/>
          </a:xfrm>
          <a:prstGeom prst="line">
            <a:avLst/>
          </a:prstGeom>
          <a:ln w="41275"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 flipV="1">
            <a:off x="5949811" y="1659718"/>
            <a:ext cx="2319354" cy="3936735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420417" y="1537485"/>
            <a:ext cx="4338672" cy="3412637"/>
          </a:xfrm>
          <a:prstGeom prst="line">
            <a:avLst/>
          </a:prstGeom>
          <a:ln w="41275"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 flipV="1">
            <a:off x="3192158" y="3377601"/>
            <a:ext cx="1563916" cy="2508625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" name="Text Box 16"/>
          <p:cNvSpPr txBox="1">
            <a:spLocks noChangeArrowheads="1"/>
          </p:cNvSpPr>
          <p:nvPr/>
        </p:nvSpPr>
        <p:spPr bwMode="auto">
          <a:xfrm>
            <a:off x="3424881" y="4942481"/>
            <a:ext cx="727937" cy="5847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b="1" dirty="0"/>
              <a:t>6</a:t>
            </a:r>
            <a:endParaRPr lang="ru-RU" dirty="0"/>
          </a:p>
        </p:txBody>
      </p:sp>
      <p:sp>
        <p:nvSpPr>
          <p:cNvPr id="24" name="Text Box 16"/>
          <p:cNvSpPr txBox="1">
            <a:spLocks noChangeArrowheads="1"/>
          </p:cNvSpPr>
          <p:nvPr/>
        </p:nvSpPr>
        <p:spPr bwMode="auto">
          <a:xfrm>
            <a:off x="5585842" y="4473118"/>
            <a:ext cx="727937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3600" b="1" dirty="0">
                <a:solidFill>
                  <a:srgbClr val="C00000"/>
                </a:solidFill>
              </a:rPr>
              <a:t>x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26" name="Text Box 16"/>
          <p:cNvSpPr txBox="1">
            <a:spLocks noChangeArrowheads="1"/>
          </p:cNvSpPr>
          <p:nvPr/>
        </p:nvSpPr>
        <p:spPr bwMode="auto">
          <a:xfrm>
            <a:off x="2719795" y="3863404"/>
            <a:ext cx="727937" cy="5847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b="1" dirty="0"/>
              <a:t>5</a:t>
            </a:r>
            <a:endParaRPr lang="ru-RU" dirty="0"/>
          </a:p>
        </p:txBody>
      </p:sp>
      <p:sp>
        <p:nvSpPr>
          <p:cNvPr id="29" name="Text Box 16"/>
          <p:cNvSpPr txBox="1">
            <a:spLocks noChangeArrowheads="1"/>
          </p:cNvSpPr>
          <p:nvPr/>
        </p:nvSpPr>
        <p:spPr bwMode="auto">
          <a:xfrm>
            <a:off x="2117929" y="4950122"/>
            <a:ext cx="727937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3600" b="1" i="1" dirty="0"/>
              <a:t>O</a:t>
            </a:r>
            <a:endParaRPr lang="ru-RU" sz="3600" i="1" dirty="0"/>
          </a:p>
        </p:txBody>
      </p:sp>
      <p:sp>
        <p:nvSpPr>
          <p:cNvPr id="30" name="Text Box 16"/>
          <p:cNvSpPr txBox="1">
            <a:spLocks noChangeArrowheads="1"/>
          </p:cNvSpPr>
          <p:nvPr/>
        </p:nvSpPr>
        <p:spPr bwMode="auto">
          <a:xfrm>
            <a:off x="3997555" y="2803878"/>
            <a:ext cx="727937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 b="1" dirty="0" smtClean="0"/>
              <a:t>15</a:t>
            </a:r>
            <a:endParaRPr lang="ru-RU" sz="2800" dirty="0"/>
          </a:p>
        </p:txBody>
      </p:sp>
      <p:sp>
        <p:nvSpPr>
          <p:cNvPr id="38" name="TextBox 37"/>
          <p:cNvSpPr txBox="1"/>
          <p:nvPr/>
        </p:nvSpPr>
        <p:spPr>
          <a:xfrm>
            <a:off x="7122000" y="3206313"/>
            <a:ext cx="598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</a:rPr>
              <a:t>b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997555" y="4101410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a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821371" y="2496379"/>
            <a:ext cx="114646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</a:rPr>
              <a:t>a║</a:t>
            </a:r>
            <a:r>
              <a:rPr lang="en-US" sz="4000" b="1" dirty="0" err="1" smtClean="0">
                <a:solidFill>
                  <a:srgbClr val="C00000"/>
                </a:solidFill>
              </a:rPr>
              <a:t>b</a:t>
            </a:r>
            <a:endParaRPr lang="en-US" sz="2000" b="1" dirty="0">
              <a:solidFill>
                <a:srgbClr val="C00000"/>
              </a:solidFill>
            </a:endParaRPr>
          </a:p>
          <a:p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835841" y="3800916"/>
            <a:ext cx="14526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</a:rPr>
              <a:t>x</a:t>
            </a:r>
            <a:r>
              <a:rPr lang="en-US" sz="4800" b="1" dirty="0" smtClean="0">
                <a:solidFill>
                  <a:srgbClr val="C00000"/>
                </a:solidFill>
              </a:rPr>
              <a:t> - ?</a:t>
            </a:r>
            <a:endParaRPr lang="ru-RU" sz="4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43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389451" y="3277446"/>
                <a:ext cx="6455433" cy="1540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6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60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𝐀</m:t>
                            </m:r>
                          </m:e>
                          <m:sub>
                            <m:r>
                              <a:rPr lang="en-US" sz="60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6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6000" b="1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𝐀</m:t>
                            </m:r>
                          </m:e>
                          <m:sub>
                            <m:r>
                              <a:rPr lang="en-US" sz="60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6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60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𝐁</m:t>
                            </m:r>
                          </m:e>
                          <m:sub>
                            <m:r>
                              <a:rPr lang="en-US" sz="6000" b="1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6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60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𝐁</m:t>
                            </m:r>
                          </m:e>
                          <m:sub>
                            <m:r>
                              <a:rPr lang="en-US" sz="6000" b="1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6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6000" b="1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𝐀</m:t>
                            </m:r>
                          </m:e>
                          <m:sub>
                            <m:r>
                              <a:rPr lang="en-US" sz="60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  <m:sSub>
                          <m:sSubPr>
                            <m:ctrlPr>
                              <a:rPr lang="en-US" sz="6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6000" b="1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𝐀</m:t>
                            </m:r>
                          </m:e>
                          <m:sub>
                            <m:r>
                              <a:rPr lang="en-US" sz="60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6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6000" b="1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𝐁</m:t>
                            </m:r>
                          </m:e>
                          <m:sub>
                            <m:r>
                              <a:rPr lang="en-US" sz="60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  <m:sSub>
                          <m:sSubPr>
                            <m:ctrlPr>
                              <a:rPr lang="en-US" sz="6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6000" b="1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𝐁</m:t>
                            </m:r>
                          </m:e>
                          <m:sub>
                            <m:r>
                              <a:rPr lang="en-US" sz="60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6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6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6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6000" b="1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𝐀</m:t>
                            </m:r>
                          </m:e>
                          <m:sub>
                            <m:r>
                              <a:rPr lang="en-US" sz="6000" b="1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6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6000" b="1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𝐀</m:t>
                            </m:r>
                          </m:e>
                          <m:sub>
                            <m:r>
                              <a:rPr lang="en-US" sz="60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6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6000" b="1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𝐁</m:t>
                            </m:r>
                          </m:e>
                          <m:sub>
                            <m:r>
                              <a:rPr lang="en-US" sz="6000" b="1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6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6000" b="1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𝐁</m:t>
                            </m:r>
                          </m:e>
                          <m:sub>
                            <m:r>
                              <a:rPr lang="en-US" sz="60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6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9451" y="3277446"/>
                <a:ext cx="6455433" cy="1540550"/>
              </a:xfrm>
              <a:prstGeom prst="rect">
                <a:avLst/>
              </a:prstGeom>
              <a:blipFill>
                <a:blip r:embed="rId2"/>
                <a:stretch>
                  <a:fillRect b="-11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0" y="-23812"/>
            <a:ext cx="12199287" cy="142535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8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44581" y="146132"/>
            <a:ext cx="10510123" cy="93196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UMUMLASHGAN FALES TEOREMASI</a:t>
            </a:r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778689" y="4950122"/>
            <a:ext cx="4734774" cy="0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 flipV="1">
            <a:off x="3654659" y="1956070"/>
            <a:ext cx="1708245" cy="3241941"/>
          </a:xfrm>
          <a:prstGeom prst="line">
            <a:avLst/>
          </a:prstGeom>
          <a:ln w="38100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778689" y="2270825"/>
            <a:ext cx="3312368" cy="2679297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 flipV="1">
            <a:off x="2433682" y="3030592"/>
            <a:ext cx="1194430" cy="2351578"/>
          </a:xfrm>
          <a:prstGeom prst="line">
            <a:avLst/>
          </a:prstGeom>
          <a:ln w="3810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 flipV="1">
            <a:off x="1353491" y="3889342"/>
            <a:ext cx="770991" cy="1522020"/>
          </a:xfrm>
          <a:prstGeom prst="line">
            <a:avLst/>
          </a:prstGeom>
          <a:ln w="38100"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9" name="Text Box 16"/>
          <p:cNvSpPr txBox="1">
            <a:spLocks noChangeArrowheads="1"/>
          </p:cNvSpPr>
          <p:nvPr/>
        </p:nvSpPr>
        <p:spPr bwMode="auto">
          <a:xfrm>
            <a:off x="1524629" y="4967179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dirty="0"/>
              <a:t>A</a:t>
            </a:r>
            <a:r>
              <a:rPr lang="en-US" sz="2400" b="1" baseline="-25000" dirty="0"/>
              <a:t>1</a:t>
            </a:r>
            <a:endParaRPr lang="ru-RU" sz="2400" dirty="0"/>
          </a:p>
        </p:txBody>
      </p:sp>
      <p:sp>
        <p:nvSpPr>
          <p:cNvPr id="50" name="Text Box 16"/>
          <p:cNvSpPr txBox="1">
            <a:spLocks noChangeArrowheads="1"/>
          </p:cNvSpPr>
          <p:nvPr/>
        </p:nvSpPr>
        <p:spPr bwMode="auto">
          <a:xfrm>
            <a:off x="2938930" y="4992320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dirty="0" smtClean="0"/>
              <a:t>A</a:t>
            </a:r>
            <a:r>
              <a:rPr lang="en-US" sz="2400" b="1" baseline="-25000" dirty="0"/>
              <a:t>2</a:t>
            </a:r>
            <a:endParaRPr lang="ru-RU" sz="2400" dirty="0"/>
          </a:p>
        </p:txBody>
      </p:sp>
      <p:sp>
        <p:nvSpPr>
          <p:cNvPr id="51" name="Text Box 16"/>
          <p:cNvSpPr txBox="1">
            <a:spLocks noChangeArrowheads="1"/>
          </p:cNvSpPr>
          <p:nvPr/>
        </p:nvSpPr>
        <p:spPr bwMode="auto">
          <a:xfrm>
            <a:off x="4220092" y="4992319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dirty="0" smtClean="0"/>
              <a:t>A</a:t>
            </a:r>
            <a:r>
              <a:rPr lang="en-US" sz="2400" b="1" baseline="-25000" dirty="0"/>
              <a:t>3</a:t>
            </a:r>
            <a:endParaRPr lang="ru-RU" sz="2400" dirty="0"/>
          </a:p>
        </p:txBody>
      </p:sp>
      <p:sp>
        <p:nvSpPr>
          <p:cNvPr id="52" name="Text Box 16"/>
          <p:cNvSpPr txBox="1">
            <a:spLocks noChangeArrowheads="1"/>
          </p:cNvSpPr>
          <p:nvPr/>
        </p:nvSpPr>
        <p:spPr bwMode="auto">
          <a:xfrm>
            <a:off x="976861" y="3764889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dirty="0"/>
              <a:t>B</a:t>
            </a:r>
            <a:r>
              <a:rPr lang="en-US" sz="2400" b="1" baseline="-25000" dirty="0" smtClean="0"/>
              <a:t>1</a:t>
            </a:r>
            <a:endParaRPr lang="ru-RU" sz="2400" dirty="0"/>
          </a:p>
        </p:txBody>
      </p:sp>
      <p:sp>
        <p:nvSpPr>
          <p:cNvPr id="53" name="Text Box 16"/>
          <p:cNvSpPr txBox="1">
            <a:spLocks noChangeArrowheads="1"/>
          </p:cNvSpPr>
          <p:nvPr/>
        </p:nvSpPr>
        <p:spPr bwMode="auto">
          <a:xfrm>
            <a:off x="1910267" y="2897287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dirty="0" smtClean="0"/>
              <a:t>B</a:t>
            </a:r>
            <a:r>
              <a:rPr lang="en-US" sz="2400" b="1" baseline="-25000" dirty="0"/>
              <a:t>2</a:t>
            </a:r>
            <a:endParaRPr lang="ru-RU" sz="2400" dirty="0"/>
          </a:p>
        </p:txBody>
      </p:sp>
      <p:sp>
        <p:nvSpPr>
          <p:cNvPr id="54" name="Text Box 16"/>
          <p:cNvSpPr txBox="1">
            <a:spLocks noChangeArrowheads="1"/>
          </p:cNvSpPr>
          <p:nvPr/>
        </p:nvSpPr>
        <p:spPr bwMode="auto">
          <a:xfrm>
            <a:off x="2724574" y="1837862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dirty="0" smtClean="0"/>
              <a:t>B</a:t>
            </a:r>
            <a:r>
              <a:rPr lang="en-US" sz="2400" b="1" baseline="-25000" dirty="0"/>
              <a:t>3</a:t>
            </a:r>
            <a:endParaRPr lang="ru-RU" sz="2400" dirty="0"/>
          </a:p>
        </p:txBody>
      </p:sp>
      <p:sp>
        <p:nvSpPr>
          <p:cNvPr id="55" name="Text Box 16"/>
          <p:cNvSpPr txBox="1">
            <a:spLocks noChangeArrowheads="1"/>
          </p:cNvSpPr>
          <p:nvPr/>
        </p:nvSpPr>
        <p:spPr bwMode="auto">
          <a:xfrm>
            <a:off x="243467" y="4735839"/>
            <a:ext cx="727937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3600" b="1" i="1" dirty="0"/>
              <a:t>O</a:t>
            </a:r>
            <a:endParaRPr lang="ru-RU" sz="3600" i="1" dirty="0"/>
          </a:p>
        </p:txBody>
      </p:sp>
      <p:sp>
        <p:nvSpPr>
          <p:cNvPr id="56" name="Text Box 16"/>
          <p:cNvSpPr txBox="1">
            <a:spLocks noChangeArrowheads="1"/>
          </p:cNvSpPr>
          <p:nvPr/>
        </p:nvSpPr>
        <p:spPr bwMode="auto">
          <a:xfrm>
            <a:off x="3102323" y="3779519"/>
            <a:ext cx="727937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3600" b="1" i="1" dirty="0" smtClean="0">
                <a:solidFill>
                  <a:srgbClr val="C00000"/>
                </a:solidFill>
              </a:rPr>
              <a:t>b</a:t>
            </a:r>
            <a:endParaRPr lang="ru-RU" sz="3600" i="1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04382" y="4246604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>
                <a:solidFill>
                  <a:srgbClr val="00B050"/>
                </a:solidFill>
              </a:rPr>
              <a:t>a</a:t>
            </a:r>
            <a:endParaRPr lang="ru-RU" sz="3600" b="1" i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4508781" y="2997903"/>
            <a:ext cx="318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accent5">
                    <a:lumMod val="75000"/>
                  </a:schemeClr>
                </a:solidFill>
              </a:rPr>
              <a:t>c</a:t>
            </a:r>
            <a:endParaRPr lang="ru-RU" sz="4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12905" y="1963863"/>
            <a:ext cx="21194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 smtClean="0">
                <a:solidFill>
                  <a:srgbClr val="C00000"/>
                </a:solidFill>
              </a:rPr>
              <a:t>a║b║c</a:t>
            </a:r>
            <a:endParaRPr lang="ru-RU" sz="4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001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668195" y="1401539"/>
                <a:ext cx="6562054" cy="59359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4000" i="1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6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6000" b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𝐀</m:t>
                            </m:r>
                          </m:e>
                          <m:sub>
                            <m:r>
                              <a:rPr lang="en-US" sz="6000" b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6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6000" b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𝐀</m:t>
                            </m:r>
                          </m:e>
                          <m:sub>
                            <m:r>
                              <a:rPr lang="en-US" sz="6000" b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6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6000" b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𝐁</m:t>
                            </m:r>
                          </m:e>
                          <m:sub>
                            <m:r>
                              <a:rPr lang="en-US" sz="6000" b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6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6000" b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𝐁</m:t>
                            </m:r>
                          </m:e>
                          <m:sub>
                            <m:r>
                              <a:rPr lang="en-US" sz="6000" b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8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6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6000" b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𝐀</m:t>
                            </m:r>
                          </m:e>
                          <m:sub>
                            <m:r>
                              <a:rPr lang="en-US" sz="6000" b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  <m:sSub>
                          <m:sSubPr>
                            <m:ctrlPr>
                              <a:rPr lang="en-US" sz="6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6000" b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𝐀</m:t>
                            </m:r>
                          </m:e>
                          <m:sub>
                            <m:r>
                              <a:rPr lang="en-US" sz="6000" b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6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6000" b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𝐁</m:t>
                            </m:r>
                          </m:e>
                          <m:sub>
                            <m:r>
                              <a:rPr lang="en-US" sz="6000" b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  <m:sSub>
                          <m:sSubPr>
                            <m:ctrlPr>
                              <a:rPr lang="en-US" sz="6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6000" b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𝐁</m:t>
                            </m:r>
                          </m:e>
                          <m:sub>
                            <m:r>
                              <a:rPr lang="en-US" sz="6000" b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b>
                        </m:sSub>
                      </m:den>
                    </m:f>
                  </m:oMath>
                </a14:m>
                <a:endParaRPr lang="en-US" sz="66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6600" dirty="0" smtClean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5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6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den>
                    </m:f>
                  </m:oMath>
                </a14:m>
                <a:r>
                  <a:rPr lang="en-US" sz="5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en-US" sz="66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5x = 15∙6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        x = 90:5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        x = 18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44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       </a:t>
                </a: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8195" y="1401539"/>
                <a:ext cx="6562054" cy="593598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0" y="-23812"/>
            <a:ext cx="12199287" cy="142535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8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44581" y="146132"/>
            <a:ext cx="10510123" cy="93196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6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Noma’lumni</a:t>
            </a:r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6" descr="Triangle png transparent 9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12891">
            <a:off x="695967" y="-158633"/>
            <a:ext cx="2096022" cy="1694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 flipH="1">
            <a:off x="778688" y="4950122"/>
            <a:ext cx="4392489" cy="0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 flipV="1">
            <a:off x="3298970" y="2338130"/>
            <a:ext cx="1603185" cy="3044040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778689" y="2270825"/>
            <a:ext cx="3312368" cy="2679297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 flipV="1">
            <a:off x="1581662" y="3860150"/>
            <a:ext cx="770991" cy="1522020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" name="Text Box 16"/>
          <p:cNvSpPr txBox="1">
            <a:spLocks noChangeArrowheads="1"/>
          </p:cNvSpPr>
          <p:nvPr/>
        </p:nvSpPr>
        <p:spPr bwMode="auto">
          <a:xfrm>
            <a:off x="1524629" y="4967179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dirty="0"/>
              <a:t>6</a:t>
            </a:r>
            <a:endParaRPr lang="ru-RU" sz="2400" dirty="0"/>
          </a:p>
        </p:txBody>
      </p:sp>
      <p:sp>
        <p:nvSpPr>
          <p:cNvPr id="24" name="Text Box 16"/>
          <p:cNvSpPr txBox="1">
            <a:spLocks noChangeArrowheads="1"/>
          </p:cNvSpPr>
          <p:nvPr/>
        </p:nvSpPr>
        <p:spPr bwMode="auto">
          <a:xfrm>
            <a:off x="3060506" y="4224333"/>
            <a:ext cx="727937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3600" b="1" dirty="0">
                <a:solidFill>
                  <a:srgbClr val="C00000"/>
                </a:solidFill>
              </a:rPr>
              <a:t>x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26" name="Text Box 16"/>
          <p:cNvSpPr txBox="1">
            <a:spLocks noChangeArrowheads="1"/>
          </p:cNvSpPr>
          <p:nvPr/>
        </p:nvSpPr>
        <p:spPr bwMode="auto">
          <a:xfrm>
            <a:off x="957890" y="4153227"/>
            <a:ext cx="727937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 b="1" dirty="0"/>
              <a:t>5</a:t>
            </a:r>
            <a:endParaRPr lang="ru-RU" sz="2800" dirty="0"/>
          </a:p>
        </p:txBody>
      </p:sp>
      <p:sp>
        <p:nvSpPr>
          <p:cNvPr id="29" name="Text Box 16"/>
          <p:cNvSpPr txBox="1">
            <a:spLocks noChangeArrowheads="1"/>
          </p:cNvSpPr>
          <p:nvPr/>
        </p:nvSpPr>
        <p:spPr bwMode="auto">
          <a:xfrm>
            <a:off x="476201" y="4950122"/>
            <a:ext cx="727937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3600" b="1" i="1" dirty="0"/>
              <a:t>O</a:t>
            </a:r>
            <a:endParaRPr lang="ru-RU" sz="3600" i="1" dirty="0"/>
          </a:p>
        </p:txBody>
      </p:sp>
      <p:sp>
        <p:nvSpPr>
          <p:cNvPr id="30" name="Text Box 16"/>
          <p:cNvSpPr txBox="1">
            <a:spLocks noChangeArrowheads="1"/>
          </p:cNvSpPr>
          <p:nvPr/>
        </p:nvSpPr>
        <p:spPr bwMode="auto">
          <a:xfrm>
            <a:off x="2355827" y="2803878"/>
            <a:ext cx="727937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 b="1" dirty="0" smtClean="0"/>
              <a:t>15</a:t>
            </a:r>
            <a:endParaRPr lang="ru-RU" sz="2800" dirty="0"/>
          </a:p>
        </p:txBody>
      </p:sp>
      <p:sp>
        <p:nvSpPr>
          <p:cNvPr id="32" name="TextBox 31"/>
          <p:cNvSpPr txBox="1"/>
          <p:nvPr/>
        </p:nvSpPr>
        <p:spPr>
          <a:xfrm>
            <a:off x="1237745" y="5942776"/>
            <a:ext cx="25506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2060"/>
                </a:solidFill>
              </a:rPr>
              <a:t>Javob</a:t>
            </a:r>
            <a:r>
              <a:rPr lang="en-US" sz="4000" b="1" dirty="0" smtClean="0">
                <a:solidFill>
                  <a:srgbClr val="002060"/>
                </a:solidFill>
              </a:rPr>
              <a:t>: 18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987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7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85650" cy="133034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687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68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7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68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7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68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7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687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68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73547">
            <a:off x="1059929" y="4221724"/>
            <a:ext cx="2339712" cy="258794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52783" y="1494789"/>
            <a:ext cx="6609502" cy="38298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397" b="1" dirty="0" err="1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539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9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97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539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sz="5397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5397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</a:t>
            </a:r>
            <a:r>
              <a:rPr lang="ru-RU" sz="5397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5397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</a:t>
            </a:r>
            <a:r>
              <a:rPr lang="ru-RU" sz="5397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5397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5397" b="1" dirty="0" err="1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539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5397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397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5397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5397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5397" b="1" dirty="0" smtClean="0">
                <a:latin typeface="Arial" panose="020B0604020202020204" pitchFamily="34" charset="0"/>
                <a:cs typeface="Arial" panose="020B0604020202020204" pitchFamily="34" charset="0"/>
              </a:rPr>
              <a:t>-bet</a:t>
            </a:r>
            <a:r>
              <a:rPr lang="en-US" sz="5397" b="1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539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92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23812"/>
            <a:ext cx="12199287" cy="142535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8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44581" y="146132"/>
            <a:ext cx="10510123" cy="93196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5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ma‘lumot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459903" y="5641452"/>
            <a:ext cx="59533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Miloddan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625-547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209" y="1416768"/>
            <a:ext cx="3627033" cy="405778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796681" y="1717302"/>
            <a:ext cx="673560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MILETLIK </a:t>
            </a:r>
            <a:r>
              <a:rPr lang="en-US" sz="4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FALES </a:t>
            </a:r>
            <a:r>
              <a:rPr lang="en-US" sz="4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48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</a:t>
            </a:r>
            <a:r>
              <a:rPr lang="en-US" sz="4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faylasufi</a:t>
            </a:r>
            <a:r>
              <a:rPr lang="en-US" sz="4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astronom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matematik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4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falsafa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fanining</a:t>
            </a:r>
            <a:r>
              <a:rPr lang="en-US" sz="4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ilk</a:t>
            </a:r>
            <a:r>
              <a:rPr lang="ru-RU" sz="4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namoyandasi</a:t>
            </a:r>
            <a:r>
              <a:rPr lang="en-US" sz="4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684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23812"/>
            <a:ext cx="12199287" cy="142535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MILETLIK FALES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44581" y="146132"/>
            <a:ext cx="10510123" cy="93196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459903" y="5641452"/>
            <a:ext cx="59533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Miloddan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625-547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193" y="1583668"/>
            <a:ext cx="3627033" cy="405778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364633" y="1568439"/>
            <a:ext cx="804361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4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4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zamonasining</a:t>
            </a:r>
            <a:r>
              <a:rPr lang="en-US" sz="4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4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donishmandlaridan</a:t>
            </a:r>
            <a:r>
              <a:rPr lang="en-US" sz="4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4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4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8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Milet</a:t>
            </a:r>
            <a:r>
              <a:rPr lang="en-US" sz="48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48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maktabi“asoschisi</a:t>
            </a:r>
            <a:r>
              <a:rPr lang="en-US" sz="4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4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falakiyotshunoslik</a:t>
            </a:r>
            <a:r>
              <a:rPr lang="en-US" sz="4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4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4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shug‘ullanib</a:t>
            </a:r>
            <a:r>
              <a:rPr lang="en-US" sz="4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4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tutilishini</a:t>
            </a:r>
            <a:r>
              <a:rPr lang="en-US" sz="4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oldindan</a:t>
            </a:r>
            <a:r>
              <a:rPr lang="en-US" sz="4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4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4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16923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23812"/>
            <a:ext cx="12199287" cy="142535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eoremalar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44581" y="146132"/>
            <a:ext cx="10510123" cy="93196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65673" y="1793959"/>
            <a:ext cx="805424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Diametr</a:t>
            </a:r>
            <a:r>
              <a:rPr lang="en-US" sz="4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aylanani</a:t>
            </a:r>
            <a:r>
              <a:rPr lang="en-US" sz="4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4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4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48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4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4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asosidagi</a:t>
            </a:r>
            <a:r>
              <a:rPr lang="en-US" sz="4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burchaklari</a:t>
            </a:r>
            <a:r>
              <a:rPr lang="en-US" sz="4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4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ertikal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</a:p>
        </p:txBody>
      </p:sp>
      <p:sp>
        <p:nvSpPr>
          <p:cNvPr id="8" name="Блок-схема: узел 7"/>
          <p:cNvSpPr/>
          <p:nvPr/>
        </p:nvSpPr>
        <p:spPr>
          <a:xfrm>
            <a:off x="1310498" y="1637754"/>
            <a:ext cx="1857388" cy="1714512"/>
          </a:xfrm>
          <a:prstGeom prst="flowChartConnector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</a:t>
            </a:r>
            <a:endParaRPr lang="ru-RU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1472658" y="2082237"/>
            <a:ext cx="1549676" cy="86646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014047" y="2024552"/>
            <a:ext cx="404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O</a:t>
            </a:r>
            <a:endParaRPr lang="ru-RU" sz="2400" b="1" dirty="0"/>
          </a:p>
        </p:txBody>
      </p:sp>
      <p:sp>
        <p:nvSpPr>
          <p:cNvPr id="11" name="Овал 10"/>
          <p:cNvSpPr/>
          <p:nvPr/>
        </p:nvSpPr>
        <p:spPr>
          <a:xfrm flipH="1">
            <a:off x="2216333" y="2505392"/>
            <a:ext cx="45719" cy="4571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052265" y="2890601"/>
            <a:ext cx="370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A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21998" y="1637754"/>
            <a:ext cx="386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B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Равнобедренный треугольник 1"/>
          <p:cNvSpPr/>
          <p:nvPr/>
        </p:nvSpPr>
        <p:spPr>
          <a:xfrm>
            <a:off x="1011064" y="3589423"/>
            <a:ext cx="2304256" cy="1080120"/>
          </a:xfrm>
          <a:prstGeom prst="triangle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1472658" y="3975279"/>
            <a:ext cx="227679" cy="15420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2533626" y="3975279"/>
            <a:ext cx="246831" cy="15420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526636" y="4421046"/>
            <a:ext cx="1847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70433" y="4281973"/>
            <a:ext cx="304892" cy="3819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2780457" y="4313808"/>
            <a:ext cx="304892" cy="3819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</a:t>
            </a:r>
            <a:endParaRPr lang="ru-RU" dirty="0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1080527" y="5238154"/>
            <a:ext cx="2081766" cy="122413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844581" y="5356487"/>
            <a:ext cx="2664061" cy="96178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472658" y="5659240"/>
            <a:ext cx="319318" cy="3819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2461139" y="5724108"/>
            <a:ext cx="319318" cy="3819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7998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1" grpId="0" animBg="1"/>
      <p:bldP spid="12" grpId="0"/>
      <p:bldP spid="14" grpId="0"/>
      <p:bldP spid="2" grpId="0" animBg="1"/>
      <p:bldP spid="28" grpId="0"/>
      <p:bldP spid="29" grpId="0"/>
      <p:bldP spid="30" grpId="0"/>
      <p:bldP spid="36" grpId="0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34705" y="1691660"/>
            <a:ext cx="720719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larini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kesuvchi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parallel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ajratsa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kesmalar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ajratadi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23812"/>
            <a:ext cx="12199287" cy="142535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8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44581" y="146132"/>
            <a:ext cx="10510123" cy="93196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FALES TEOREMASI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4" name="Picture 6" descr="Triangle png transparent 9 » PNG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12891">
            <a:off x="892234" y="-216931"/>
            <a:ext cx="2096022" cy="157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 flipH="1">
            <a:off x="778688" y="4950122"/>
            <a:ext cx="4392489" cy="0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 flipV="1">
            <a:off x="3298970" y="2338130"/>
            <a:ext cx="1603185" cy="3044040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778689" y="2270825"/>
            <a:ext cx="3312368" cy="2679297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 flipV="1">
            <a:off x="2433682" y="3030592"/>
            <a:ext cx="1194430" cy="2351578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 flipV="1">
            <a:off x="1581662" y="3860150"/>
            <a:ext cx="770991" cy="1522020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2707579" y="4832967"/>
            <a:ext cx="5113" cy="268425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3029948" y="2921073"/>
            <a:ext cx="175887" cy="228849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2917888" y="3013534"/>
            <a:ext cx="175887" cy="228849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2124483" y="3660518"/>
            <a:ext cx="175887" cy="228849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2012423" y="3752979"/>
            <a:ext cx="175887" cy="228849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4077356" y="4832967"/>
            <a:ext cx="5113" cy="268425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9" name="Text Box 16"/>
          <p:cNvSpPr txBox="1">
            <a:spLocks noChangeArrowheads="1"/>
          </p:cNvSpPr>
          <p:nvPr/>
        </p:nvSpPr>
        <p:spPr bwMode="auto">
          <a:xfrm>
            <a:off x="1524629" y="4967179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dirty="0"/>
              <a:t>A</a:t>
            </a:r>
            <a:r>
              <a:rPr lang="en-US" sz="2400" b="1" baseline="-25000" dirty="0"/>
              <a:t>1</a:t>
            </a:r>
            <a:endParaRPr lang="ru-RU" sz="2400" dirty="0"/>
          </a:p>
        </p:txBody>
      </p:sp>
      <p:sp>
        <p:nvSpPr>
          <p:cNvPr id="50" name="Text Box 16"/>
          <p:cNvSpPr txBox="1">
            <a:spLocks noChangeArrowheads="1"/>
          </p:cNvSpPr>
          <p:nvPr/>
        </p:nvSpPr>
        <p:spPr bwMode="auto">
          <a:xfrm>
            <a:off x="2938930" y="4992320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dirty="0" smtClean="0"/>
              <a:t>A</a:t>
            </a:r>
            <a:r>
              <a:rPr lang="en-US" sz="2400" b="1" baseline="-25000" dirty="0"/>
              <a:t>2</a:t>
            </a:r>
            <a:endParaRPr lang="ru-RU" sz="2400" dirty="0"/>
          </a:p>
        </p:txBody>
      </p:sp>
      <p:sp>
        <p:nvSpPr>
          <p:cNvPr id="51" name="Text Box 16"/>
          <p:cNvSpPr txBox="1">
            <a:spLocks noChangeArrowheads="1"/>
          </p:cNvSpPr>
          <p:nvPr/>
        </p:nvSpPr>
        <p:spPr bwMode="auto">
          <a:xfrm>
            <a:off x="4220092" y="4992319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dirty="0" smtClean="0"/>
              <a:t>A</a:t>
            </a:r>
            <a:r>
              <a:rPr lang="en-US" sz="2400" b="1" baseline="-25000" dirty="0"/>
              <a:t>3</a:t>
            </a:r>
            <a:endParaRPr lang="ru-RU" sz="2400" dirty="0"/>
          </a:p>
        </p:txBody>
      </p:sp>
      <p:sp>
        <p:nvSpPr>
          <p:cNvPr id="52" name="Text Box 16"/>
          <p:cNvSpPr txBox="1">
            <a:spLocks noChangeArrowheads="1"/>
          </p:cNvSpPr>
          <p:nvPr/>
        </p:nvSpPr>
        <p:spPr bwMode="auto">
          <a:xfrm>
            <a:off x="976861" y="3764889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dirty="0"/>
              <a:t>B</a:t>
            </a:r>
            <a:r>
              <a:rPr lang="en-US" sz="2400" b="1" baseline="-25000" dirty="0" smtClean="0"/>
              <a:t>1</a:t>
            </a:r>
            <a:endParaRPr lang="ru-RU" sz="2400" dirty="0"/>
          </a:p>
        </p:txBody>
      </p:sp>
      <p:sp>
        <p:nvSpPr>
          <p:cNvPr id="53" name="Text Box 16"/>
          <p:cNvSpPr txBox="1">
            <a:spLocks noChangeArrowheads="1"/>
          </p:cNvSpPr>
          <p:nvPr/>
        </p:nvSpPr>
        <p:spPr bwMode="auto">
          <a:xfrm>
            <a:off x="1838483" y="2949995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dirty="0" smtClean="0"/>
              <a:t>B</a:t>
            </a:r>
            <a:r>
              <a:rPr lang="en-US" sz="2400" b="1" baseline="-25000" dirty="0"/>
              <a:t>2</a:t>
            </a:r>
            <a:endParaRPr lang="ru-RU" sz="2400" dirty="0"/>
          </a:p>
        </p:txBody>
      </p:sp>
      <p:sp>
        <p:nvSpPr>
          <p:cNvPr id="54" name="Text Box 16"/>
          <p:cNvSpPr txBox="1">
            <a:spLocks noChangeArrowheads="1"/>
          </p:cNvSpPr>
          <p:nvPr/>
        </p:nvSpPr>
        <p:spPr bwMode="auto">
          <a:xfrm>
            <a:off x="2824744" y="2194923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dirty="0" smtClean="0"/>
              <a:t>B</a:t>
            </a:r>
            <a:r>
              <a:rPr lang="en-US" sz="2400" b="1" baseline="-25000" dirty="0"/>
              <a:t>3</a:t>
            </a:r>
            <a:endParaRPr lang="ru-RU" sz="2400" dirty="0"/>
          </a:p>
        </p:txBody>
      </p:sp>
      <p:sp>
        <p:nvSpPr>
          <p:cNvPr id="55" name="Text Box 16"/>
          <p:cNvSpPr txBox="1">
            <a:spLocks noChangeArrowheads="1"/>
          </p:cNvSpPr>
          <p:nvPr/>
        </p:nvSpPr>
        <p:spPr bwMode="auto">
          <a:xfrm>
            <a:off x="476201" y="4950122"/>
            <a:ext cx="727937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3600" b="1" i="1" dirty="0"/>
              <a:t>O</a:t>
            </a:r>
            <a:endParaRPr lang="ru-RU" sz="3600" i="1" dirty="0"/>
          </a:p>
        </p:txBody>
      </p:sp>
      <p:sp>
        <p:nvSpPr>
          <p:cNvPr id="56" name="Text Box 16"/>
          <p:cNvSpPr txBox="1">
            <a:spLocks noChangeArrowheads="1"/>
          </p:cNvSpPr>
          <p:nvPr/>
        </p:nvSpPr>
        <p:spPr bwMode="auto">
          <a:xfrm>
            <a:off x="3976453" y="2321749"/>
            <a:ext cx="727937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 b="1" i="1" dirty="0" smtClean="0"/>
              <a:t>b</a:t>
            </a:r>
            <a:endParaRPr lang="ru-RU" sz="2800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714829" y="4323150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/>
              <a:t>a</a:t>
            </a:r>
            <a:endParaRPr lang="ru-RU" sz="3200" b="1" i="1" dirty="0"/>
          </a:p>
        </p:txBody>
      </p:sp>
    </p:spTree>
    <p:extLst>
      <p:ext uri="{BB962C8B-B14F-4D97-AF65-F5344CB8AC3E}">
        <p14:creationId xmlns:p14="http://schemas.microsoft.com/office/powerpoint/2010/main" val="1297932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23812"/>
            <a:ext cx="12199287" cy="142535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8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44581" y="146132"/>
            <a:ext cx="10510123" cy="93196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FALES TEOREMASI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4" name="Picture 6" descr="Triangle png transparent 9 » PNG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12891">
            <a:off x="892234" y="-216931"/>
            <a:ext cx="2096022" cy="157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 flipH="1">
            <a:off x="778688" y="4950122"/>
            <a:ext cx="4392489" cy="0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 flipV="1">
            <a:off x="3298970" y="2338130"/>
            <a:ext cx="1603185" cy="3044040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778689" y="2270825"/>
            <a:ext cx="3312368" cy="2679297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 flipV="1">
            <a:off x="2433682" y="3030592"/>
            <a:ext cx="1194430" cy="2351578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 flipV="1">
            <a:off x="1581662" y="3860150"/>
            <a:ext cx="770991" cy="1522020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2707579" y="4832967"/>
            <a:ext cx="5113" cy="268425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3029948" y="2921073"/>
            <a:ext cx="175887" cy="228849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2917888" y="3013534"/>
            <a:ext cx="175887" cy="228849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2124483" y="3660518"/>
            <a:ext cx="175887" cy="228849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2012423" y="3752979"/>
            <a:ext cx="175887" cy="228849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4077356" y="4832967"/>
            <a:ext cx="5113" cy="268425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9" name="Text Box 16"/>
          <p:cNvSpPr txBox="1">
            <a:spLocks noChangeArrowheads="1"/>
          </p:cNvSpPr>
          <p:nvPr/>
        </p:nvSpPr>
        <p:spPr bwMode="auto">
          <a:xfrm>
            <a:off x="1524629" y="4967179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dirty="0"/>
              <a:t>A</a:t>
            </a:r>
            <a:r>
              <a:rPr lang="en-US" sz="2400" b="1" baseline="-25000" dirty="0"/>
              <a:t>1</a:t>
            </a:r>
            <a:endParaRPr lang="ru-RU" sz="2400" dirty="0"/>
          </a:p>
        </p:txBody>
      </p:sp>
      <p:sp>
        <p:nvSpPr>
          <p:cNvPr id="50" name="Text Box 16"/>
          <p:cNvSpPr txBox="1">
            <a:spLocks noChangeArrowheads="1"/>
          </p:cNvSpPr>
          <p:nvPr/>
        </p:nvSpPr>
        <p:spPr bwMode="auto">
          <a:xfrm>
            <a:off x="2938930" y="4992320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dirty="0" smtClean="0"/>
              <a:t>A</a:t>
            </a:r>
            <a:r>
              <a:rPr lang="en-US" sz="2400" b="1" baseline="-25000" dirty="0"/>
              <a:t>2</a:t>
            </a:r>
            <a:endParaRPr lang="ru-RU" sz="2400" dirty="0"/>
          </a:p>
        </p:txBody>
      </p:sp>
      <p:sp>
        <p:nvSpPr>
          <p:cNvPr id="51" name="Text Box 16"/>
          <p:cNvSpPr txBox="1">
            <a:spLocks noChangeArrowheads="1"/>
          </p:cNvSpPr>
          <p:nvPr/>
        </p:nvSpPr>
        <p:spPr bwMode="auto">
          <a:xfrm>
            <a:off x="4220092" y="4992319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dirty="0" smtClean="0"/>
              <a:t>A</a:t>
            </a:r>
            <a:r>
              <a:rPr lang="en-US" sz="2400" b="1" baseline="-25000" dirty="0"/>
              <a:t>3</a:t>
            </a:r>
            <a:endParaRPr lang="ru-RU" sz="2400" dirty="0"/>
          </a:p>
        </p:txBody>
      </p:sp>
      <p:sp>
        <p:nvSpPr>
          <p:cNvPr id="52" name="Text Box 16"/>
          <p:cNvSpPr txBox="1">
            <a:spLocks noChangeArrowheads="1"/>
          </p:cNvSpPr>
          <p:nvPr/>
        </p:nvSpPr>
        <p:spPr bwMode="auto">
          <a:xfrm>
            <a:off x="976861" y="3764889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dirty="0"/>
              <a:t>B</a:t>
            </a:r>
            <a:r>
              <a:rPr lang="en-US" sz="2400" b="1" baseline="-25000" dirty="0" smtClean="0"/>
              <a:t>1</a:t>
            </a:r>
            <a:endParaRPr lang="ru-RU" sz="2400" dirty="0"/>
          </a:p>
        </p:txBody>
      </p:sp>
      <p:sp>
        <p:nvSpPr>
          <p:cNvPr id="53" name="Text Box 16"/>
          <p:cNvSpPr txBox="1">
            <a:spLocks noChangeArrowheads="1"/>
          </p:cNvSpPr>
          <p:nvPr/>
        </p:nvSpPr>
        <p:spPr bwMode="auto">
          <a:xfrm>
            <a:off x="1838483" y="2949995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dirty="0" smtClean="0"/>
              <a:t>B</a:t>
            </a:r>
            <a:r>
              <a:rPr lang="en-US" sz="2400" b="1" baseline="-25000" dirty="0"/>
              <a:t>2</a:t>
            </a:r>
            <a:endParaRPr lang="ru-RU" sz="2400" dirty="0"/>
          </a:p>
        </p:txBody>
      </p:sp>
      <p:sp>
        <p:nvSpPr>
          <p:cNvPr id="54" name="Text Box 16"/>
          <p:cNvSpPr txBox="1">
            <a:spLocks noChangeArrowheads="1"/>
          </p:cNvSpPr>
          <p:nvPr/>
        </p:nvSpPr>
        <p:spPr bwMode="auto">
          <a:xfrm>
            <a:off x="2824744" y="2194923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dirty="0" smtClean="0"/>
              <a:t>B</a:t>
            </a:r>
            <a:r>
              <a:rPr lang="en-US" sz="2400" b="1" baseline="-25000" dirty="0"/>
              <a:t>3</a:t>
            </a:r>
            <a:endParaRPr lang="ru-RU" sz="2400" dirty="0"/>
          </a:p>
        </p:txBody>
      </p:sp>
      <p:sp>
        <p:nvSpPr>
          <p:cNvPr id="55" name="Text Box 16"/>
          <p:cNvSpPr txBox="1">
            <a:spLocks noChangeArrowheads="1"/>
          </p:cNvSpPr>
          <p:nvPr/>
        </p:nvSpPr>
        <p:spPr bwMode="auto">
          <a:xfrm>
            <a:off x="476201" y="4950122"/>
            <a:ext cx="727937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3600" b="1" i="1" dirty="0"/>
              <a:t>O</a:t>
            </a:r>
            <a:endParaRPr lang="ru-RU" sz="3600" i="1" dirty="0"/>
          </a:p>
        </p:txBody>
      </p:sp>
      <p:sp>
        <p:nvSpPr>
          <p:cNvPr id="56" name="Text Box 16"/>
          <p:cNvSpPr txBox="1">
            <a:spLocks noChangeArrowheads="1"/>
          </p:cNvSpPr>
          <p:nvPr/>
        </p:nvSpPr>
        <p:spPr bwMode="auto">
          <a:xfrm>
            <a:off x="3976453" y="2321749"/>
            <a:ext cx="727937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 b="1" i="1" dirty="0" smtClean="0"/>
              <a:t>b</a:t>
            </a:r>
            <a:endParaRPr lang="ru-RU" sz="2800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714829" y="4323150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/>
              <a:t>a</a:t>
            </a:r>
            <a:endParaRPr lang="ru-RU" sz="3200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652111" y="1308930"/>
            <a:ext cx="6092825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US" sz="1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spcAft>
                <a:spcPts val="800"/>
              </a:spcAft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O –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A</a:t>
            </a:r>
            <a:r>
              <a:rPr lang="en-US" sz="4000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baseline="-250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en-US" sz="4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en-US" sz="40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A</a:t>
            </a:r>
            <a:r>
              <a:rPr lang="en-US" sz="40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A</a:t>
            </a:r>
            <a:r>
              <a:rPr lang="en-US" sz="4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974150" y="4179339"/>
            <a:ext cx="6092825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Isbot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qilish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</a:t>
            </a:r>
            <a:r>
              <a:rPr lang="en-US" sz="40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40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4000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4000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</a:t>
            </a:r>
            <a:r>
              <a:rPr lang="en-US" sz="40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US" sz="40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US" sz="4000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US" sz="4000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</a:t>
            </a:r>
            <a:r>
              <a:rPr lang="en-US" sz="4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ekanligini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07024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/>
      <p:bldP spid="53" grpId="0"/>
      <p:bldP spid="54" grpId="0"/>
      <p:bldP spid="55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844581" y="146132"/>
            <a:ext cx="10510123" cy="93196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FALES TEOREMASI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778688" y="4950122"/>
            <a:ext cx="4392489" cy="0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 flipV="1">
            <a:off x="3298970" y="2338130"/>
            <a:ext cx="1603185" cy="3044040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778689" y="2270825"/>
            <a:ext cx="3312368" cy="2679297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 flipV="1">
            <a:off x="2433682" y="3030592"/>
            <a:ext cx="1194430" cy="2351578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 flipV="1">
            <a:off x="1200168" y="3106395"/>
            <a:ext cx="1152486" cy="2275775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2707579" y="4832967"/>
            <a:ext cx="5113" cy="268425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3029948" y="2921073"/>
            <a:ext cx="175887" cy="228849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2917888" y="3013534"/>
            <a:ext cx="175887" cy="228849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2124483" y="3660518"/>
            <a:ext cx="175887" cy="228849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2012423" y="3752979"/>
            <a:ext cx="175887" cy="228849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4077356" y="4832967"/>
            <a:ext cx="5113" cy="268425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9" name="Text Box 16"/>
          <p:cNvSpPr txBox="1">
            <a:spLocks noChangeArrowheads="1"/>
          </p:cNvSpPr>
          <p:nvPr/>
        </p:nvSpPr>
        <p:spPr bwMode="auto">
          <a:xfrm>
            <a:off x="1524629" y="4967179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dirty="0"/>
              <a:t>A</a:t>
            </a:r>
            <a:r>
              <a:rPr lang="en-US" sz="2400" b="1" baseline="-25000" dirty="0"/>
              <a:t>1</a:t>
            </a:r>
            <a:endParaRPr lang="ru-RU" sz="2400" dirty="0"/>
          </a:p>
        </p:txBody>
      </p:sp>
      <p:sp>
        <p:nvSpPr>
          <p:cNvPr id="50" name="Text Box 16"/>
          <p:cNvSpPr txBox="1">
            <a:spLocks noChangeArrowheads="1"/>
          </p:cNvSpPr>
          <p:nvPr/>
        </p:nvSpPr>
        <p:spPr bwMode="auto">
          <a:xfrm>
            <a:off x="2981203" y="4863967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dirty="0" smtClean="0"/>
              <a:t>A</a:t>
            </a:r>
            <a:r>
              <a:rPr lang="en-US" sz="2400" b="1" baseline="-25000" dirty="0"/>
              <a:t>2</a:t>
            </a:r>
            <a:endParaRPr lang="ru-RU" sz="2400" dirty="0"/>
          </a:p>
        </p:txBody>
      </p:sp>
      <p:sp>
        <p:nvSpPr>
          <p:cNvPr id="51" name="Text Box 16"/>
          <p:cNvSpPr txBox="1">
            <a:spLocks noChangeArrowheads="1"/>
          </p:cNvSpPr>
          <p:nvPr/>
        </p:nvSpPr>
        <p:spPr bwMode="auto">
          <a:xfrm>
            <a:off x="4220092" y="4992319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dirty="0" smtClean="0"/>
              <a:t>A</a:t>
            </a:r>
            <a:r>
              <a:rPr lang="en-US" sz="2400" b="1" baseline="-25000" dirty="0"/>
              <a:t>3</a:t>
            </a:r>
            <a:endParaRPr lang="ru-RU" sz="2400" dirty="0"/>
          </a:p>
        </p:txBody>
      </p:sp>
      <p:sp>
        <p:nvSpPr>
          <p:cNvPr id="52" name="Text Box 16"/>
          <p:cNvSpPr txBox="1">
            <a:spLocks noChangeArrowheads="1"/>
          </p:cNvSpPr>
          <p:nvPr/>
        </p:nvSpPr>
        <p:spPr bwMode="auto">
          <a:xfrm>
            <a:off x="976861" y="3764889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dirty="0"/>
              <a:t>B</a:t>
            </a:r>
            <a:r>
              <a:rPr lang="en-US" sz="2400" b="1" baseline="-25000" dirty="0" smtClean="0"/>
              <a:t>1</a:t>
            </a:r>
            <a:endParaRPr lang="ru-RU" sz="2400" dirty="0"/>
          </a:p>
        </p:txBody>
      </p:sp>
      <p:sp>
        <p:nvSpPr>
          <p:cNvPr id="53" name="Text Box 16"/>
          <p:cNvSpPr txBox="1">
            <a:spLocks noChangeArrowheads="1"/>
          </p:cNvSpPr>
          <p:nvPr/>
        </p:nvSpPr>
        <p:spPr bwMode="auto">
          <a:xfrm>
            <a:off x="1838483" y="2949995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dirty="0" smtClean="0"/>
              <a:t>B</a:t>
            </a:r>
            <a:r>
              <a:rPr lang="en-US" sz="2400" b="1" baseline="-25000" dirty="0"/>
              <a:t>2</a:t>
            </a:r>
            <a:endParaRPr lang="ru-RU" sz="2400" dirty="0"/>
          </a:p>
        </p:txBody>
      </p:sp>
      <p:sp>
        <p:nvSpPr>
          <p:cNvPr id="54" name="Text Box 16"/>
          <p:cNvSpPr txBox="1">
            <a:spLocks noChangeArrowheads="1"/>
          </p:cNvSpPr>
          <p:nvPr/>
        </p:nvSpPr>
        <p:spPr bwMode="auto">
          <a:xfrm>
            <a:off x="2824744" y="2194923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dirty="0" smtClean="0"/>
              <a:t>B</a:t>
            </a:r>
            <a:r>
              <a:rPr lang="en-US" sz="2400" b="1" baseline="-25000" dirty="0"/>
              <a:t>3</a:t>
            </a:r>
            <a:endParaRPr lang="ru-RU" sz="2400" dirty="0"/>
          </a:p>
        </p:txBody>
      </p:sp>
      <p:sp>
        <p:nvSpPr>
          <p:cNvPr id="55" name="Text Box 16"/>
          <p:cNvSpPr txBox="1">
            <a:spLocks noChangeArrowheads="1"/>
          </p:cNvSpPr>
          <p:nvPr/>
        </p:nvSpPr>
        <p:spPr bwMode="auto">
          <a:xfrm>
            <a:off x="476201" y="4950122"/>
            <a:ext cx="727937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3600" b="1" i="1" dirty="0"/>
              <a:t>O</a:t>
            </a:r>
            <a:endParaRPr lang="ru-RU" sz="3600" i="1" dirty="0"/>
          </a:p>
        </p:txBody>
      </p:sp>
      <p:sp>
        <p:nvSpPr>
          <p:cNvPr id="56" name="Text Box 16"/>
          <p:cNvSpPr txBox="1">
            <a:spLocks noChangeArrowheads="1"/>
          </p:cNvSpPr>
          <p:nvPr/>
        </p:nvSpPr>
        <p:spPr bwMode="auto">
          <a:xfrm>
            <a:off x="3915238" y="1738075"/>
            <a:ext cx="727937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 b="1" i="1" dirty="0" smtClean="0"/>
              <a:t>b</a:t>
            </a:r>
            <a:endParaRPr lang="ru-RU" sz="2800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714829" y="4323150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/>
              <a:t>a</a:t>
            </a:r>
            <a:endParaRPr lang="ru-RU" sz="32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150704" y="349283"/>
            <a:ext cx="7107053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Isbot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nuqtadan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║ 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CD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36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to‘g‘ri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chiziq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o‘tkazamiz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. Bu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to‘g‘ri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chiziq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to‘g‘ri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chiziqlar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mos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ravishda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endParaRPr lang="en-US" sz="36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D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nuqtalarda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kesishsin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3600" b="1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3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CB</a:t>
            </a:r>
            <a:r>
              <a:rPr lang="en-US" sz="3600" b="1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3600" b="1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3600" b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US" sz="3600" b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</a:t>
            </a:r>
            <a:r>
              <a:rPr lang="en-US" sz="3600" b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to‘rtburchaklar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parallelogramm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=CB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=B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CB</a:t>
            </a:r>
            <a:r>
              <a:rPr lang="en-US" sz="3600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=B</a:t>
            </a:r>
            <a:r>
              <a:rPr lang="en-US" sz="3600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kelib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chiqadi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404717" y="3441724"/>
            <a:ext cx="442595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876661" y="2854788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</a:rPr>
              <a:t>D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6469" y="2795393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</a:rPr>
              <a:t>c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Параллелограмм 6"/>
          <p:cNvSpPr/>
          <p:nvPr/>
        </p:nvSpPr>
        <p:spPr>
          <a:xfrm rot="3772774">
            <a:off x="1255374" y="3611588"/>
            <a:ext cx="2262439" cy="1154597"/>
          </a:xfrm>
          <a:prstGeom prst="parallelogram">
            <a:avLst>
              <a:gd name="adj" fmla="val 47904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араллелограмм 30"/>
          <p:cNvSpPr/>
          <p:nvPr/>
        </p:nvSpPr>
        <p:spPr>
          <a:xfrm rot="3772774">
            <a:off x="2525044" y="3624430"/>
            <a:ext cx="2304710" cy="1176542"/>
          </a:xfrm>
          <a:prstGeom prst="parallelogram">
            <a:avLst>
              <a:gd name="adj" fmla="val 47904"/>
            </a:avLst>
          </a:prstGeom>
          <a:solidFill>
            <a:srgbClr val="F02EA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13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7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8</a:t>
            </a:fld>
            <a:endParaRPr lang="en"/>
          </a:p>
        </p:txBody>
      </p:sp>
      <p:sp>
        <p:nvSpPr>
          <p:cNvPr id="3" name="Прямоугольник 2"/>
          <p:cNvSpPr/>
          <p:nvPr/>
        </p:nvSpPr>
        <p:spPr>
          <a:xfrm>
            <a:off x="5005536" y="413618"/>
            <a:ext cx="7032748" cy="49080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ΔB</a:t>
            </a:r>
            <a:r>
              <a:rPr lang="en-US" sz="40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US" sz="40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 = 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ΔB</a:t>
            </a:r>
            <a:r>
              <a:rPr lang="en-US" sz="4000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US" sz="4000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 (TBT).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Bundan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US" sz="4000" b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US" sz="4000" b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B</a:t>
            </a:r>
            <a:r>
              <a:rPr lang="en-US" sz="4000" b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US" sz="4000" b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kelib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chiqadi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US" sz="4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Demak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 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agar 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lang="en-US" sz="4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4000" b="1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4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4000" b="1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</a:t>
            </a:r>
            <a:r>
              <a:rPr lang="en-US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4000" b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4000" b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shartga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asosan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),</a:t>
            </a:r>
            <a:endParaRPr lang="en-US" sz="4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US" sz="4000" b="1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4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US" sz="4000" b="1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en-US" sz="4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US" sz="4000" b="1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US" sz="4000" b="1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en-US" sz="4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eorema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isbotlandi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236" y="773658"/>
            <a:ext cx="4680519" cy="402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11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9</a:t>
            </a:fld>
            <a:endParaRPr lang="en"/>
          </a:p>
        </p:txBody>
      </p:sp>
      <p:sp>
        <p:nvSpPr>
          <p:cNvPr id="3" name="Прямоугольник 2"/>
          <p:cNvSpPr/>
          <p:nvPr/>
        </p:nvSpPr>
        <p:spPr>
          <a:xfrm>
            <a:off x="5015795" y="1853778"/>
            <a:ext cx="671575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/>
              <a:t>       </a:t>
            </a:r>
            <a:r>
              <a:rPr lang="ru-RU" sz="4400" dirty="0" err="1" smtClean="0"/>
              <a:t>Fales</a:t>
            </a:r>
            <a:r>
              <a:rPr lang="en-US" sz="4400" dirty="0"/>
              <a:t> </a:t>
            </a:r>
            <a:r>
              <a:rPr lang="ru-RU" sz="4400" dirty="0" err="1" smtClean="0"/>
              <a:t>teoremasi</a:t>
            </a:r>
            <a:r>
              <a:rPr lang="ru-RU" sz="4400" dirty="0" smtClean="0"/>
              <a:t> </a:t>
            </a:r>
            <a:r>
              <a:rPr lang="ru-RU" sz="4400" dirty="0" err="1"/>
              <a:t>shartida</a:t>
            </a:r>
            <a:r>
              <a:rPr lang="ru-RU" sz="4400" dirty="0"/>
              <a:t> </a:t>
            </a:r>
            <a:r>
              <a:rPr lang="ru-RU" sz="4400" dirty="0" err="1"/>
              <a:t>burchak</a:t>
            </a:r>
            <a:r>
              <a:rPr lang="ru-RU" sz="4400" dirty="0"/>
              <a:t> </a:t>
            </a:r>
            <a:r>
              <a:rPr lang="ru-RU" sz="4400" dirty="0" err="1"/>
              <a:t>o‘rniga</a:t>
            </a:r>
            <a:r>
              <a:rPr lang="ru-RU" sz="4400" dirty="0"/>
              <a:t> </a:t>
            </a:r>
            <a:r>
              <a:rPr lang="ru-RU" sz="4400" dirty="0" err="1"/>
              <a:t>har</a:t>
            </a:r>
            <a:r>
              <a:rPr lang="ru-RU" sz="4400" dirty="0"/>
              <a:t> </a:t>
            </a:r>
            <a:r>
              <a:rPr lang="ru-RU" sz="4400" dirty="0" err="1"/>
              <a:t>qanday</a:t>
            </a:r>
            <a:r>
              <a:rPr lang="ru-RU" sz="4400" dirty="0"/>
              <a:t> </a:t>
            </a:r>
            <a:r>
              <a:rPr lang="ru-RU" sz="4400" dirty="0" err="1"/>
              <a:t>ikki</a:t>
            </a:r>
            <a:r>
              <a:rPr lang="ru-RU" sz="4400" dirty="0"/>
              <a:t> </a:t>
            </a:r>
            <a:r>
              <a:rPr lang="ru-RU" sz="4400" dirty="0" err="1" smtClean="0"/>
              <a:t>to‘g‘ri</a:t>
            </a:r>
            <a:r>
              <a:rPr lang="en-US" sz="4400" dirty="0" smtClean="0"/>
              <a:t> </a:t>
            </a:r>
            <a:r>
              <a:rPr lang="ru-RU" sz="4400" dirty="0" err="1" smtClean="0"/>
              <a:t>chiziqni</a:t>
            </a:r>
            <a:r>
              <a:rPr lang="ru-RU" sz="4400" dirty="0" smtClean="0"/>
              <a:t> </a:t>
            </a:r>
            <a:r>
              <a:rPr lang="ru-RU" sz="4400" dirty="0" err="1"/>
              <a:t>olish</a:t>
            </a:r>
            <a:r>
              <a:rPr lang="ru-RU" sz="4400" dirty="0"/>
              <a:t> </a:t>
            </a:r>
            <a:r>
              <a:rPr lang="ru-RU" sz="4400" dirty="0" err="1"/>
              <a:t>mumkin</a:t>
            </a:r>
            <a:r>
              <a:rPr lang="ru-RU" sz="4400" dirty="0"/>
              <a:t>, </a:t>
            </a:r>
            <a:r>
              <a:rPr lang="ru-RU" sz="4400" dirty="0" err="1"/>
              <a:t>bunda</a:t>
            </a:r>
            <a:r>
              <a:rPr lang="ru-RU" sz="4400" dirty="0"/>
              <a:t> </a:t>
            </a:r>
            <a:r>
              <a:rPr lang="ru-RU" sz="4400" dirty="0" err="1"/>
              <a:t>teoremaning</a:t>
            </a:r>
            <a:r>
              <a:rPr lang="ru-RU" sz="4400" dirty="0"/>
              <a:t> </a:t>
            </a:r>
            <a:r>
              <a:rPr lang="ru-RU" sz="4400" dirty="0" err="1"/>
              <a:t>xulosasi</a:t>
            </a:r>
            <a:r>
              <a:rPr lang="ru-RU" sz="4400" dirty="0"/>
              <a:t> </a:t>
            </a:r>
            <a:r>
              <a:rPr lang="ru-RU" sz="4400" dirty="0" err="1"/>
              <a:t>o‘zgarmaydi</a:t>
            </a:r>
            <a:r>
              <a:rPr lang="ru-RU" sz="4400" dirty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-23812"/>
            <a:ext cx="12199287" cy="142535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8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44581" y="146132"/>
            <a:ext cx="10510123" cy="93196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6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Eslatma</a:t>
            </a:r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260176" y="4465770"/>
            <a:ext cx="4392489" cy="0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 flipV="1">
            <a:off x="2780458" y="1853778"/>
            <a:ext cx="1603185" cy="3044040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260177" y="2651276"/>
            <a:ext cx="4169340" cy="1382447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 flipV="1">
            <a:off x="1915170" y="2546240"/>
            <a:ext cx="1194430" cy="2351578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1063150" y="3375798"/>
            <a:ext cx="770991" cy="1522020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189067" y="4348615"/>
            <a:ext cx="5113" cy="268425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552976" y="3438785"/>
            <a:ext cx="93171" cy="283244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558844" y="4348615"/>
            <a:ext cx="5113" cy="268425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4" name="Text Box 16"/>
          <p:cNvSpPr txBox="1">
            <a:spLocks noChangeArrowheads="1"/>
          </p:cNvSpPr>
          <p:nvPr/>
        </p:nvSpPr>
        <p:spPr bwMode="auto">
          <a:xfrm>
            <a:off x="3802978" y="2296366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i="1" dirty="0" smtClean="0"/>
              <a:t>b</a:t>
            </a:r>
            <a:endParaRPr lang="ru-RU" sz="2400" i="1" dirty="0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1680590" y="3400794"/>
            <a:ext cx="93171" cy="283244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2779133" y="3019565"/>
            <a:ext cx="93171" cy="283244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2906747" y="2981574"/>
            <a:ext cx="93171" cy="283244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8" name="Text Box 16"/>
          <p:cNvSpPr txBox="1">
            <a:spLocks noChangeArrowheads="1"/>
          </p:cNvSpPr>
          <p:nvPr/>
        </p:nvSpPr>
        <p:spPr bwMode="auto">
          <a:xfrm>
            <a:off x="4383643" y="4056080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i="1" dirty="0" smtClean="0"/>
              <a:t>a</a:t>
            </a:r>
            <a:endParaRPr lang="ru-RU" sz="2400" i="1" dirty="0"/>
          </a:p>
        </p:txBody>
      </p:sp>
      <p:pic>
        <p:nvPicPr>
          <p:cNvPr id="19" name="Picture 6" descr="Triangle png transparent 9 » PNG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12891">
            <a:off x="695967" y="-158633"/>
            <a:ext cx="2096022" cy="1694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44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4643</TotalTime>
  <Words>431</Words>
  <Application>Microsoft Office PowerPoint</Application>
  <PresentationFormat>Произвольный</PresentationFormat>
  <Paragraphs>143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Bad Script</vt:lpstr>
      <vt:lpstr>Calibri</vt:lpstr>
      <vt:lpstr>Calibri Light</vt:lpstr>
      <vt:lpstr>Cambria Math</vt:lpstr>
      <vt:lpstr>Georgia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(OR SLIDEDOC) TITLE</dc:title>
  <dc:creator>Iroda</dc:creator>
  <cp:lastModifiedBy>Пользователь</cp:lastModifiedBy>
  <cp:revision>338</cp:revision>
  <dcterms:modified xsi:type="dcterms:W3CDTF">2020-09-16T06:42:25Z</dcterms:modified>
</cp:coreProperties>
</file>