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sldIdLst>
    <p:sldId id="307" r:id="rId2"/>
    <p:sldId id="306" r:id="rId3"/>
    <p:sldId id="324" r:id="rId4"/>
    <p:sldId id="326" r:id="rId5"/>
    <p:sldId id="277" r:id="rId6"/>
    <p:sldId id="327" r:id="rId7"/>
    <p:sldId id="278" r:id="rId8"/>
    <p:sldId id="294" r:id="rId9"/>
    <p:sldId id="293" r:id="rId10"/>
    <p:sldId id="316" r:id="rId11"/>
    <p:sldId id="317" r:id="rId12"/>
    <p:sldId id="320" r:id="rId13"/>
    <p:sldId id="319" r:id="rId14"/>
    <p:sldId id="321" r:id="rId15"/>
    <p:sldId id="322" r:id="rId16"/>
    <p:sldId id="318" r:id="rId17"/>
    <p:sldId id="312" r:id="rId18"/>
    <p:sldId id="30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52"/>
    <a:srgbClr val="99FF66"/>
    <a:srgbClr val="734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0" autoAdjust="0"/>
    <p:restoredTop sz="99630" autoAdjust="0"/>
  </p:normalViewPr>
  <p:slideViewPr>
    <p:cSldViewPr>
      <p:cViewPr varScale="1">
        <p:scale>
          <a:sx n="73" d="100"/>
          <a:sy n="73" d="100"/>
        </p:scale>
        <p:origin x="8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7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2713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1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7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/>
          </p:cNvSpPr>
          <p:nvPr/>
        </p:nvSpPr>
        <p:spPr>
          <a:xfrm>
            <a:off x="2458184" y="16589"/>
            <a:ext cx="6678119" cy="1133092"/>
          </a:xfrm>
          <a:prstGeom prst="rect">
            <a:avLst/>
          </a:prstGeom>
        </p:spPr>
        <p:txBody>
          <a:bodyPr spcFirstLastPara="1" vert="horz" wrap="square" lIns="0" tIns="25350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2044" algn="ctr">
              <a:lnSpc>
                <a:spcPct val="100000"/>
              </a:lnSpc>
              <a:spcBef>
                <a:spcPts val="198"/>
              </a:spcBef>
            </a:pPr>
            <a:r>
              <a:rPr lang="en-US" sz="7034" dirty="0" smtClean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en-US" sz="7034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9552384" y="2132856"/>
            <a:ext cx="2239794" cy="2552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/>
          </a:p>
        </p:txBody>
      </p:sp>
      <p:sp>
        <p:nvSpPr>
          <p:cNvPr id="16" name="TextBox 15"/>
          <p:cNvSpPr txBox="1"/>
          <p:nvPr/>
        </p:nvSpPr>
        <p:spPr>
          <a:xfrm>
            <a:off x="1440759" y="229034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MAVZU: TRAPETSIYA</a:t>
            </a:r>
          </a:p>
          <a:p>
            <a:pPr algn="just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 UNING XOSSALARI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5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75404" y="281959"/>
            <a:ext cx="1630575" cy="830997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325" y="5364505"/>
            <a:ext cx="934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usupjonova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Shahnoza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Mirzatillayevna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360" y="4437112"/>
            <a:ext cx="864096" cy="15121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2070839"/>
            <a:ext cx="864096" cy="151216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2"/>
          <p:cNvSpPr/>
          <p:nvPr/>
        </p:nvSpPr>
        <p:spPr>
          <a:xfrm>
            <a:off x="0" y="27694"/>
            <a:ext cx="12192000" cy="16459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365392" y="326620"/>
            <a:ext cx="7216309" cy="1060973"/>
          </a:xfrm>
          <a:prstGeom prst="rect">
            <a:avLst/>
          </a:prstGeom>
        </p:spPr>
        <p:txBody>
          <a:bodyPr spcFirstLastPara="1" vert="horz" wrap="square" lIns="0" tIns="19472" rIns="0" bIns="0" rtlCol="0" anchor="ctr" anchorCtr="0">
            <a:sp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9pPr>
          </a:lstStyle>
          <a:p>
            <a:pPr marL="16933" algn="ctr">
              <a:lnSpc>
                <a:spcPct val="100000"/>
              </a:lnSpc>
              <a:spcBef>
                <a:spcPts val="152"/>
              </a:spcBef>
            </a:pPr>
            <a:r>
              <a:rPr lang="en-US" sz="6600" dirty="0" smtClean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lang="en-US" sz="6600" dirty="0">
              <a:solidFill>
                <a:schemeClr val="bg1"/>
              </a:solidFill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7"/>
          <p:cNvGrpSpPr/>
          <p:nvPr/>
        </p:nvGrpSpPr>
        <p:grpSpPr>
          <a:xfrm>
            <a:off x="9953898" y="205114"/>
            <a:ext cx="1828800" cy="1219200"/>
            <a:chOff x="4698979" y="198156"/>
            <a:chExt cx="622592" cy="613387"/>
          </a:xfrm>
        </p:grpSpPr>
        <p:sp>
          <p:nvSpPr>
            <p:cNvPr id="14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2"/>
          <p:cNvSpPr txBox="1"/>
          <p:nvPr/>
        </p:nvSpPr>
        <p:spPr>
          <a:xfrm>
            <a:off x="10041415" y="459480"/>
            <a:ext cx="1686333" cy="63692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3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ru-RU" sz="40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14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167" y="-23537"/>
            <a:ext cx="12192000" cy="932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alomati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8112224" y="1663062"/>
            <a:ext cx="3456384" cy="1981962"/>
          </a:xfrm>
          <a:prstGeom prst="trapezoid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31" idx="2"/>
          </p:cNvCxnSpPr>
          <p:nvPr/>
        </p:nvCxnSpPr>
        <p:spPr>
          <a:xfrm flipV="1">
            <a:off x="8022214" y="1658850"/>
            <a:ext cx="3496858" cy="42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381903" y="3645024"/>
            <a:ext cx="4618753" cy="187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84630" y="3618289"/>
            <a:ext cx="67516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92244" y="103367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59032" y="101251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19072" y="3663767"/>
            <a:ext cx="7200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8109" y="908720"/>
                <a:ext cx="616066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ABCD –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 =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180⁰</a:t>
                </a:r>
              </a:p>
              <a:p>
                <a14:m>
                  <m:oMath xmlns:m="http://schemas.openxmlformats.org/officeDocument/2006/math">
                    <m:r>
                      <a:rPr lang="ru-RU" sz="3600" b="0" i="0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0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sz="36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≠ 180⁰</a:t>
                </a:r>
                <a:endParaRPr lang="ru-RU" sz="36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ABCD –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09" y="908720"/>
                <a:ext cx="6160661" cy="3416320"/>
              </a:xfrm>
              <a:prstGeom prst="rect">
                <a:avLst/>
              </a:prstGeom>
              <a:blipFill>
                <a:blip r:embed="rId2"/>
                <a:stretch>
                  <a:fillRect l="-2967" t="-2679" r="-2374" b="-5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2519" y="4284597"/>
                <a:ext cx="11521296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Isbot: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AB, BC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AD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davomidan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⁰(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3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AD║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AB-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kesuvchi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3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≠ 180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⁰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∦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CD. 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ABCD  – 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9" y="4284597"/>
                <a:ext cx="11521296" cy="2308324"/>
              </a:xfrm>
              <a:prstGeom prst="rect">
                <a:avLst/>
              </a:prstGeom>
              <a:blipFill>
                <a:blip r:embed="rId3"/>
                <a:stretch>
                  <a:fillRect l="-1640" t="-4222" r="-741" b="-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V="1">
            <a:off x="8022214" y="1356841"/>
            <a:ext cx="640311" cy="25846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60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23537"/>
            <a:ext cx="12192000" cy="932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alomati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908720"/>
            <a:ext cx="10927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yonli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trapetsiyaning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o‘tmas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burchagi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uchidan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o‘tkazilgan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balandlik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asosini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uzunliklari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asoslari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ayirmasining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yarmiga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asoslari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yig‘indisining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yarmiga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bo‘laklarga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ajratadi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88073" y="569124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374" y="353625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068" y="3501008"/>
            <a:ext cx="4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719" y="5653215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0150" y="558362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4262015" y="4176181"/>
            <a:ext cx="3278135" cy="1440160"/>
          </a:xfrm>
          <a:prstGeom prst="trapezoi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82743" y="4794003"/>
            <a:ext cx="305330" cy="1022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215069" y="4779945"/>
            <a:ext cx="279648" cy="1240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663317" y="4176181"/>
            <a:ext cx="26255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2126" y="4134212"/>
                <a:ext cx="2838919" cy="106792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𝐀𝐃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𝐁𝐂</m:t>
                        </m:r>
                      </m:num>
                      <m:den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26" y="4134212"/>
                <a:ext cx="2838919" cy="1067921"/>
              </a:xfrm>
              <a:prstGeom prst="rect">
                <a:avLst/>
              </a:prstGeom>
              <a:blipFill>
                <a:blip r:embed="rId2"/>
                <a:stretch>
                  <a:fillRect l="-5945" b="-9444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400256" y="4134981"/>
                <a:ext cx="2832827" cy="1067152"/>
              </a:xfrm>
              <a:prstGeom prst="rect">
                <a:avLst/>
              </a:prstGeom>
              <a:ln w="28575">
                <a:solidFill>
                  <a:srgbClr val="00B05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PD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𝐀𝐃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𝐁𝐂</m:t>
                        </m:r>
                      </m:num>
                      <m:den>
                        <m:r>
                          <a:rPr lang="en-US" sz="4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6" y="4134981"/>
                <a:ext cx="2832827" cy="1067152"/>
              </a:xfrm>
              <a:prstGeom prst="rect">
                <a:avLst/>
              </a:prstGeom>
              <a:blipFill>
                <a:blip r:embed="rId3"/>
                <a:stretch>
                  <a:fillRect l="-6170" b="-9444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355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23537"/>
            <a:ext cx="12192000" cy="932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7- masala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(22- bet)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908720"/>
            <a:ext cx="108257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yonli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trapetsiyaning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o‘tmas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burchagi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uchidan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‘tkazilgan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balandlik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asosini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3 cm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17 cm li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kesmalarga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asoslarini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toping. </a:t>
            </a:r>
          </a:p>
        </p:txBody>
      </p:sp>
      <p:sp>
        <p:nvSpPr>
          <p:cNvPr id="21" name="Трапеция 20"/>
          <p:cNvSpPr/>
          <p:nvPr/>
        </p:nvSpPr>
        <p:spPr>
          <a:xfrm>
            <a:off x="6490273" y="4581128"/>
            <a:ext cx="3278135" cy="1440160"/>
          </a:xfrm>
          <a:prstGeom prst="trapezoi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511001" y="5198950"/>
            <a:ext cx="305330" cy="1022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443327" y="5184892"/>
            <a:ext cx="279648" cy="1240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91575" y="4581128"/>
            <a:ext cx="26255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46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23537"/>
            <a:ext cx="12192000" cy="932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34118" y="338090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7766" y="130400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43461" y="1433393"/>
            <a:ext cx="4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4395" y="328930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68542" y="335138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7790407" y="1943933"/>
            <a:ext cx="3278135" cy="1440160"/>
          </a:xfrm>
          <a:prstGeom prst="trapezoid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11135" y="2561755"/>
            <a:ext cx="305330" cy="1022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0743461" y="2547697"/>
            <a:ext cx="279648" cy="1240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191709" y="1943933"/>
            <a:ext cx="26255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0275" y="4957536"/>
                <a:ext cx="7571303" cy="1621149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 </a:t>
                </a:r>
                <a:r>
                  <a:rPr lang="en-US" sz="4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𝐀𝐃</m:t>
                        </m:r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𝐁𝐂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BC=AD - 2AP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BC = 20 - 2∙3 = 14 (cm).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75" y="4957536"/>
                <a:ext cx="7571303" cy="1621149"/>
              </a:xfrm>
              <a:prstGeom prst="rect">
                <a:avLst/>
              </a:prstGeom>
              <a:blipFill>
                <a:blip r:embed="rId2"/>
                <a:stretch>
                  <a:fillRect l="-2496" r="-1530" b="-13158"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92753" y="934894"/>
            <a:ext cx="61093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ADCD –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BP –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balandlik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 = 3 cm, PD = 17 cm.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 -?, BC -?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275" y="3716912"/>
            <a:ext cx="7422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 = AP + PD = 3+17 = 20 (cm).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9723" y="4037169"/>
            <a:ext cx="3441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cm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cm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17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344" y="1316352"/>
            <a:ext cx="115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ABCD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trapetsiyaning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asosi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6 cm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 ABE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 BE║CD )</a:t>
            </a:r>
          </a:p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perimetri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36 cm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 Shu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trapetsiyaning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perimetrini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toping.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3984"/>
            <a:ext cx="12288688" cy="12075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11 - masala (22-bet)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678" y="4260039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545" y="4275731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1884" y="6037541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3740" y="6006157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1593728" y="4470570"/>
            <a:ext cx="3278135" cy="1755662"/>
          </a:xfrm>
          <a:prstGeom prst="trapezoi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63552" y="4470570"/>
            <a:ext cx="504056" cy="17556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98061" y="615928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26192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07113" y="764704"/>
                <a:ext cx="5202462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600" b="1" dirty="0" err="1" smtClean="0"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3600" b="1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40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ABCD – </a:t>
                </a:r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trapetsiya</a:t>
                </a:r>
                <a:endParaRPr lang="en-US" sz="36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BC = 6 cm  </a:t>
                </a:r>
              </a:p>
              <a:p>
                <a:r>
                  <a:rPr lang="en-US" sz="3600" dirty="0" err="1" smtClean="0">
                    <a:latin typeface="Arial" pitchFamily="34" charset="0"/>
                    <a:cs typeface="Arial" pitchFamily="34" charset="0"/>
                  </a:rPr>
                  <a:t>a,b,c</a:t>
                </a:r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sz="3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△ </a:t>
                </a:r>
                <a:r>
                  <a:rPr lang="en-US" sz="3600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itchFamily="34" charset="0"/>
                  </a:rPr>
                  <a:t>tomonlari</a:t>
                </a:r>
                <a:endParaRPr lang="en-US" sz="3600" dirty="0" smtClean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abc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36 cm.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Arial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CD</m:t>
                        </m:r>
                      </m:sub>
                    </m:sSub>
                  </m:oMath>
                </a14:m>
                <a:r>
                  <a:rPr lang="en-US" sz="3600" dirty="0" smtClean="0">
                    <a:latin typeface="Arial" pitchFamily="34" charset="0"/>
                    <a:cs typeface="Arial" pitchFamily="34" charset="0"/>
                  </a:rPr>
                  <a:t> = ? cm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113" y="764704"/>
                <a:ext cx="5202462" cy="3600986"/>
              </a:xfrm>
              <a:prstGeom prst="rect">
                <a:avLst/>
              </a:prstGeom>
              <a:blipFill>
                <a:blip r:embed="rId2"/>
                <a:stretch>
                  <a:fillRect l="-3634" b="-5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0" y="-17189"/>
            <a:ext cx="12288688" cy="1037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11 - masala (22-bet)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421" y="102523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6617" y="1074907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96" y="354734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664" y="3468623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843367" y="1599266"/>
            <a:ext cx="3932538" cy="1932252"/>
          </a:xfrm>
          <a:prstGeom prst="trapezoi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2411" y="1606731"/>
            <a:ext cx="696497" cy="19247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484" y="3588981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55334" y="106357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2157" y="297547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229" y="4575279"/>
                <a:ext cx="8468921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△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=a+b+c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BE=CD=c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𝐀𝐁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𝐂𝐃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AB+AD+CD+BC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a+b+6+c+6= </a:t>
                </a:r>
              </a:p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a+b+c+12 = 36 + 12 = 48 (cm). </a:t>
                </a:r>
                <a:endPara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9" y="4575279"/>
                <a:ext cx="8468921" cy="2246769"/>
              </a:xfrm>
              <a:prstGeom prst="rect">
                <a:avLst/>
              </a:prstGeom>
              <a:blipFill>
                <a:blip r:embed="rId3"/>
                <a:stretch>
                  <a:fillRect l="-2232" t="-4348" r="-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7867" y="2410280"/>
            <a:ext cx="603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9966" y="362523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0887" y="24102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1379" y="2291225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c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58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482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89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68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68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68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689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6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547">
            <a:off x="1060481" y="4141133"/>
            <a:ext cx="2340931" cy="2589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4101" y="1412776"/>
            <a:ext cx="699422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6-,8-,10-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echish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22-bet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610" y="0"/>
            <a:ext cx="12192000" cy="13407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0884743">
            <a:off x="138780" y="1985130"/>
            <a:ext cx="5122003" cy="1535857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°(n-2)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691" y="3501008"/>
            <a:ext cx="9214382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Ko‘pburchakning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ichki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burchaklar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yi‘g‘indisini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aniqlash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0947" y="1344615"/>
            <a:ext cx="10496369" cy="189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98" b="1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Ko‘pburchakning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ichki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burchaklari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yi‘g‘indisi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...</a:t>
            </a:r>
            <a:r>
              <a:rPr lang="en-US" sz="5861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5861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861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0" y="14653"/>
            <a:ext cx="12192000" cy="11212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6448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Mustaxkamlash</a:t>
            </a:r>
            <a:endParaRPr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2104" y="5167339"/>
            <a:ext cx="2704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360</a:t>
            </a: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°(n-1)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8854" y="4509120"/>
            <a:ext cx="2392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90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°(n-2)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1464" y="3389351"/>
            <a:ext cx="1837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360°n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8826" y="3822139"/>
            <a:ext cx="2795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°(n-2)</a:t>
            </a:r>
            <a:endParaRPr lang="ru-RU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Moslashtirma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5146" y="5611338"/>
            <a:ext cx="4990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27" y="4268063"/>
            <a:ext cx="403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Parallelogramm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027" y="1403058"/>
            <a:ext cx="1636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Romb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6" y="2682788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8016" y="1412613"/>
            <a:ext cx="5890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Qarama-qarshi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parallel   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to‘rtburchak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5024" y="3977436"/>
            <a:ext cx="5712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Tomonlari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parallelogram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1161" y="5435678"/>
            <a:ext cx="51365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Tomonlari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to‘rtburchak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9903" y="2682788"/>
            <a:ext cx="575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burchaklari</a:t>
            </a:r>
            <a:r>
              <a:rPr lang="en-US" sz="3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to‘g‘ri</a:t>
            </a:r>
            <a:endParaRPr lang="en-US" sz="3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parallelogramm</a:t>
            </a:r>
            <a:r>
              <a:rPr lang="en-US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735700" y="3354733"/>
            <a:ext cx="3389396" cy="21687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366355" y="2375644"/>
            <a:ext cx="3473116" cy="21400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366355" y="2013552"/>
            <a:ext cx="3630845" cy="21310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569981" y="3862889"/>
            <a:ext cx="3544932" cy="1944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8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To‘rtburchaklar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1588" y="1685097"/>
            <a:ext cx="3918718" cy="1973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To‘g‘ri</a:t>
            </a:r>
            <a:r>
              <a:rPr lang="en-US" sz="3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to‘rtburchak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4065" y="4296662"/>
            <a:ext cx="2382943" cy="2045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290390">
            <a:off x="1998243" y="4921784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7353524" y="4205241"/>
            <a:ext cx="3024336" cy="216024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4134">
            <a:off x="8092926" y="5059115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Romb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677845" y="1637575"/>
            <a:ext cx="4067553" cy="2000264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612246">
            <a:off x="853155" y="2314541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4520" y="3558910"/>
            <a:ext cx="1138453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360°</a:t>
            </a:r>
            <a:endParaRPr lang="ru-RU" sz="3600" dirty="0"/>
          </a:p>
        </p:txBody>
      </p:sp>
      <p:sp>
        <p:nvSpPr>
          <p:cNvPr id="22" name="4-конечная звезда 21"/>
          <p:cNvSpPr/>
          <p:nvPr/>
        </p:nvSpPr>
        <p:spPr>
          <a:xfrm rot="19274716">
            <a:off x="3992738" y="1907182"/>
            <a:ext cx="4042019" cy="3981980"/>
          </a:xfrm>
          <a:prstGeom prst="star4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86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 animBg="1"/>
      <p:bldP spid="16" grpId="0"/>
      <p:bldP spid="17" grpId="0" animBg="1"/>
      <p:bldP spid="7" grpId="0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To‘rtburchak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1588" y="1685097"/>
            <a:ext cx="3918718" cy="1973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To‘g‘ri</a:t>
            </a:r>
            <a:r>
              <a:rPr lang="en-US" sz="32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to‘rtburchak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4065" y="4296662"/>
            <a:ext cx="2382943" cy="2045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0290390">
            <a:off x="1998243" y="4921784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7353524" y="4205241"/>
            <a:ext cx="3024336" cy="2160240"/>
          </a:xfrm>
          <a:prstGeom prst="parallelogram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4134">
            <a:off x="8092926" y="5059115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Romb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677845" y="1637575"/>
            <a:ext cx="4067553" cy="2000264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612246">
            <a:off x="1049845" y="2226110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3243300" y="2293351"/>
            <a:ext cx="5328592" cy="2606663"/>
          </a:xfrm>
          <a:prstGeom prst="trapezoid">
            <a:avLst/>
          </a:prstGeom>
          <a:solidFill>
            <a:srgbClr val="99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64" y="1147033"/>
            <a:ext cx="2557854" cy="2964308"/>
          </a:xfrm>
          <a:prstGeom prst="rect">
            <a:avLst/>
          </a:prstGeom>
        </p:spPr>
      </p:pic>
      <p:pic>
        <p:nvPicPr>
          <p:cNvPr id="19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5692" y="1347709"/>
            <a:ext cx="1838820" cy="20882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892" y="3918285"/>
            <a:ext cx="3367487" cy="26510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0" y="4097194"/>
            <a:ext cx="3096344" cy="27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 animBg="1"/>
      <p:bldP spid="16" grpId="0"/>
      <p:bldP spid="17" grpId="0" animBg="1"/>
      <p:bldP spid="7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Trapetsiya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475" y="1236781"/>
            <a:ext cx="98331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parallel,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qolgan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parallel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to‘rtburchak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trapetsiya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       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4248" y="354035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2783" y="351297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3712" y="546738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3526" y="5465661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4188450" y="3913676"/>
            <a:ext cx="3189727" cy="1944216"/>
          </a:xfrm>
          <a:prstGeom prst="trapezoid">
            <a:avLst>
              <a:gd name="adj" fmla="val 20297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</a:t>
            </a:r>
            <a:r>
              <a:rPr lang="en-US" sz="3600" b="1" dirty="0" smtClean="0"/>
              <a:t>h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8849" y="3945886"/>
                <a:ext cx="2450807" cy="151977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marL="36000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║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      AB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∦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DC 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49" y="3945886"/>
                <a:ext cx="2450807" cy="1519775"/>
              </a:xfrm>
              <a:prstGeom prst="rect">
                <a:avLst/>
              </a:prstGeom>
              <a:blipFill>
                <a:blip r:embed="rId2"/>
                <a:stretch>
                  <a:fillRect l="-6914" t="-6719" r="-35802" b="-12648"/>
                </a:stretch>
              </a:blipFill>
              <a:ln w="19050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184232" y="386099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AD, BC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AB, CD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yon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H, h 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balandlik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83832" y="3945886"/>
            <a:ext cx="72008" cy="19120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610" y="0"/>
            <a:ext cx="12192000" cy="13407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Trapetsiyalarning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рапеция 2"/>
          <p:cNvSpPr/>
          <p:nvPr/>
        </p:nvSpPr>
        <p:spPr>
          <a:xfrm>
            <a:off x="3681198" y="4522337"/>
            <a:ext cx="4740081" cy="2016225"/>
          </a:xfrm>
          <a:custGeom>
            <a:avLst/>
            <a:gdLst>
              <a:gd name="connsiteX0" fmla="*/ 0 w 3045426"/>
              <a:gd name="connsiteY0" fmla="*/ 2141430 h 2141430"/>
              <a:gd name="connsiteX1" fmla="*/ 535358 w 3045426"/>
              <a:gd name="connsiteY1" fmla="*/ 0 h 2141430"/>
              <a:gd name="connsiteX2" fmla="*/ 2510069 w 3045426"/>
              <a:gd name="connsiteY2" fmla="*/ 0 h 2141430"/>
              <a:gd name="connsiteX3" fmla="*/ 3045426 w 3045426"/>
              <a:gd name="connsiteY3" fmla="*/ 2141430 h 2141430"/>
              <a:gd name="connsiteX4" fmla="*/ 0 w 3045426"/>
              <a:gd name="connsiteY4" fmla="*/ 2141430 h 2141430"/>
              <a:gd name="connsiteX0" fmla="*/ 0 w 2535974"/>
              <a:gd name="connsiteY0" fmla="*/ 2115304 h 2141430"/>
              <a:gd name="connsiteX1" fmla="*/ 25906 w 2535974"/>
              <a:gd name="connsiteY1" fmla="*/ 0 h 2141430"/>
              <a:gd name="connsiteX2" fmla="*/ 2000617 w 2535974"/>
              <a:gd name="connsiteY2" fmla="*/ 0 h 2141430"/>
              <a:gd name="connsiteX3" fmla="*/ 2535974 w 2535974"/>
              <a:gd name="connsiteY3" fmla="*/ 2141430 h 2141430"/>
              <a:gd name="connsiteX4" fmla="*/ 0 w 2535974"/>
              <a:gd name="connsiteY4" fmla="*/ 2115304 h 21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974" h="2141430">
                <a:moveTo>
                  <a:pt x="0" y="2115304"/>
                </a:moveTo>
                <a:lnTo>
                  <a:pt x="25906" y="0"/>
                </a:lnTo>
                <a:lnTo>
                  <a:pt x="2000617" y="0"/>
                </a:lnTo>
                <a:lnTo>
                  <a:pt x="2535974" y="2141430"/>
                </a:lnTo>
                <a:lnTo>
                  <a:pt x="0" y="2115304"/>
                </a:lnTo>
                <a:close/>
              </a:path>
            </a:pathLst>
          </a:custGeom>
          <a:ln w="57150">
            <a:solidFill>
              <a:srgbClr val="387C5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7032105" y="2064828"/>
            <a:ext cx="4681274" cy="2057384"/>
          </a:xfrm>
          <a:prstGeom prst="trapezoi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yonli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trapetsiya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257253" y="2691888"/>
            <a:ext cx="305330" cy="1022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244133" y="2718484"/>
            <a:ext cx="279648" cy="1240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8159" y="2064828"/>
            <a:ext cx="27530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1384" y="4077072"/>
            <a:ext cx="45478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81198" y="2064828"/>
            <a:ext cx="1400057" cy="201224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1384" y="2064828"/>
            <a:ext cx="376775" cy="201224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466923" y="2469456"/>
            <a:ext cx="2470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88843" cy="11710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0096" y="324376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50961" y="3206781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7458" y="5382735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62845" y="5317864"/>
            <a:ext cx="41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7529527" y="3628915"/>
            <a:ext cx="3340024" cy="2016225"/>
          </a:xfrm>
          <a:custGeom>
            <a:avLst/>
            <a:gdLst>
              <a:gd name="connsiteX0" fmla="*/ 0 w 3045426"/>
              <a:gd name="connsiteY0" fmla="*/ 2141430 h 2141430"/>
              <a:gd name="connsiteX1" fmla="*/ 535358 w 3045426"/>
              <a:gd name="connsiteY1" fmla="*/ 0 h 2141430"/>
              <a:gd name="connsiteX2" fmla="*/ 2510069 w 3045426"/>
              <a:gd name="connsiteY2" fmla="*/ 0 h 2141430"/>
              <a:gd name="connsiteX3" fmla="*/ 3045426 w 3045426"/>
              <a:gd name="connsiteY3" fmla="*/ 2141430 h 2141430"/>
              <a:gd name="connsiteX4" fmla="*/ 0 w 3045426"/>
              <a:gd name="connsiteY4" fmla="*/ 2141430 h 2141430"/>
              <a:gd name="connsiteX0" fmla="*/ 0 w 2535974"/>
              <a:gd name="connsiteY0" fmla="*/ 2115304 h 2141430"/>
              <a:gd name="connsiteX1" fmla="*/ 25906 w 2535974"/>
              <a:gd name="connsiteY1" fmla="*/ 0 h 2141430"/>
              <a:gd name="connsiteX2" fmla="*/ 2000617 w 2535974"/>
              <a:gd name="connsiteY2" fmla="*/ 0 h 2141430"/>
              <a:gd name="connsiteX3" fmla="*/ 2535974 w 2535974"/>
              <a:gd name="connsiteY3" fmla="*/ 2141430 h 2141430"/>
              <a:gd name="connsiteX4" fmla="*/ 0 w 2535974"/>
              <a:gd name="connsiteY4" fmla="*/ 2115304 h 21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974" h="2141430">
                <a:moveTo>
                  <a:pt x="0" y="2115304"/>
                </a:moveTo>
                <a:lnTo>
                  <a:pt x="25906" y="0"/>
                </a:lnTo>
                <a:lnTo>
                  <a:pt x="2000617" y="0"/>
                </a:lnTo>
                <a:lnTo>
                  <a:pt x="2535974" y="2141430"/>
                </a:lnTo>
                <a:lnTo>
                  <a:pt x="0" y="2115304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9416" y="1171064"/>
            <a:ext cx="10225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Tomonlaridan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trapetsiya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29527" y="5317864"/>
            <a:ext cx="28575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68065" y="3628915"/>
            <a:ext cx="28575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3432" y="3748204"/>
                <a:ext cx="4752528" cy="15696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AB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𝐀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= 90⁰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3748204"/>
                <a:ext cx="4752528" cy="1569660"/>
              </a:xfrm>
              <a:prstGeom prst="rect">
                <a:avLst/>
              </a:prstGeom>
              <a:blipFill>
                <a:blip r:embed="rId2"/>
                <a:stretch>
                  <a:fillRect t="-8880" b="-18919"/>
                </a:stretch>
              </a:blipFill>
              <a:ln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3" grpId="0" animBg="1"/>
      <p:bldP spid="27" grpId="0" animBg="1"/>
      <p:bldP spid="3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27" y="0"/>
            <a:ext cx="121920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Trapetsiya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7540" y="1441363"/>
            <a:ext cx="937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Tarif</a:t>
            </a:r>
            <a:r>
              <a:rPr lang="en-US" sz="4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Yon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tomonlari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trapetsiya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yonli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trapetsiya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deyiladi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6304" y="3451247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03625" y="336409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28048" y="533556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03691" y="533556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6850312" y="4016144"/>
            <a:ext cx="3278135" cy="1440160"/>
          </a:xfrm>
          <a:prstGeom prst="trapezoid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71040" y="4633966"/>
            <a:ext cx="305330" cy="1022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9803366" y="4619908"/>
            <a:ext cx="279648" cy="1240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1504" y="4449215"/>
            <a:ext cx="3600400" cy="1015663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= CD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Trapetsiyaning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alomati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400" y="1021098"/>
            <a:ext cx="10927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Teorema</a:t>
            </a:r>
            <a:r>
              <a: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Agar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to‘rtburchakning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tomoniga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yopishgan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burchagining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yig‘indisi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180°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hamda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unga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qo‘shni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tomonlarga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yopishgan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burchagining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yig‘indisi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180°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farqli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bo‘lsa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bunday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to‘rtburchak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trapetsiya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2659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550</Words>
  <Application>Microsoft Office PowerPoint</Application>
  <PresentationFormat>Широкоэкранный</PresentationFormat>
  <Paragraphs>157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Пользователь</cp:lastModifiedBy>
  <cp:revision>200</cp:revision>
  <dcterms:created xsi:type="dcterms:W3CDTF">2020-06-19T20:52:49Z</dcterms:created>
  <dcterms:modified xsi:type="dcterms:W3CDTF">2020-09-14T05:08:44Z</dcterms:modified>
</cp:coreProperties>
</file>