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21"/>
  </p:notesMasterIdLst>
  <p:sldIdLst>
    <p:sldId id="306" r:id="rId2"/>
    <p:sldId id="315" r:id="rId3"/>
    <p:sldId id="314" r:id="rId4"/>
    <p:sldId id="318" r:id="rId5"/>
    <p:sldId id="319" r:id="rId6"/>
    <p:sldId id="274" r:id="rId7"/>
    <p:sldId id="311" r:id="rId8"/>
    <p:sldId id="284" r:id="rId9"/>
    <p:sldId id="307" r:id="rId10"/>
    <p:sldId id="313" r:id="rId11"/>
    <p:sldId id="312" r:id="rId12"/>
    <p:sldId id="294" r:id="rId13"/>
    <p:sldId id="308" r:id="rId14"/>
    <p:sldId id="286" r:id="rId15"/>
    <p:sldId id="310" r:id="rId16"/>
    <p:sldId id="309" r:id="rId17"/>
    <p:sldId id="298" r:id="rId18"/>
    <p:sldId id="305" r:id="rId19"/>
    <p:sldId id="291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310" autoAdjust="0"/>
    <p:restoredTop sz="99630" autoAdjust="0"/>
  </p:normalViewPr>
  <p:slideViewPr>
    <p:cSldViewPr>
      <p:cViewPr varScale="1">
        <p:scale>
          <a:sx n="74" d="100"/>
          <a:sy n="74" d="100"/>
        </p:scale>
        <p:origin x="81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1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71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71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72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2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9733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8113" y="766763"/>
            <a:ext cx="6823075" cy="38385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0037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4/3/2021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16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4/3/2021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633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4/3/2021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005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625233" y="3183000"/>
            <a:ext cx="4848800" cy="301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14179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4/3/2021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4/3/2021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909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4/3/2021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912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4/3/2021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515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4/3/2021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15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4/3/2021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67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4/3/2021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039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4/3/2021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071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4/3/2021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386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0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1999" cy="1551059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58"/>
          </a:p>
        </p:txBody>
      </p:sp>
      <p:sp>
        <p:nvSpPr>
          <p:cNvPr id="8" name="object 3"/>
          <p:cNvSpPr txBox="1">
            <a:spLocks/>
          </p:cNvSpPr>
          <p:nvPr/>
        </p:nvSpPr>
        <p:spPr>
          <a:xfrm>
            <a:off x="2756939" y="251487"/>
            <a:ext cx="6678119" cy="1042889"/>
          </a:xfrm>
          <a:prstGeom prst="rect">
            <a:avLst/>
          </a:prstGeom>
        </p:spPr>
        <p:txBody>
          <a:bodyPr spcFirstLastPara="1" vert="horz" wrap="square" lIns="0" tIns="25350" rIns="0" bIns="0" rtlCol="0" anchor="ctr" anchorCtr="0">
            <a:spAutoFit/>
          </a:bodyPr>
          <a:lstStyle>
            <a:lvl1pPr lvl="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 kern="1200">
                <a:solidFill>
                  <a:srgbClr val="F6703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9pPr>
          </a:lstStyle>
          <a:p>
            <a:pPr marL="22044" algn="ctr">
              <a:lnSpc>
                <a:spcPct val="100000"/>
              </a:lnSpc>
              <a:spcBef>
                <a:spcPts val="198"/>
              </a:spcBef>
            </a:pPr>
            <a:r>
              <a:rPr lang="en-US" sz="6448" dirty="0" smtClean="0">
                <a:solidFill>
                  <a:schemeClr val="bg1"/>
                </a:solidFill>
                <a:effectLst>
                  <a:outerShdw blurRad="25400" dist="12700" dir="2700000" sx="101000" sy="101000" algn="t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GEOMETRIYA</a:t>
            </a:r>
            <a:endParaRPr lang="en-US" sz="6448" dirty="0">
              <a:solidFill>
                <a:schemeClr val="bg1"/>
              </a:solidFill>
              <a:effectLst>
                <a:outerShdw blurRad="25400" dist="12700" dir="2700000" sx="101000" sy="101000" algn="tl" rotWithShape="0">
                  <a:schemeClr val="bg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11"/>
          <p:cNvSpPr/>
          <p:nvPr/>
        </p:nvSpPr>
        <p:spPr>
          <a:xfrm>
            <a:off x="9518870" y="2377098"/>
            <a:ext cx="2360712" cy="240878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450"/>
          </a:p>
        </p:txBody>
      </p:sp>
      <p:sp>
        <p:nvSpPr>
          <p:cNvPr id="3" name="Прямоугольник 2"/>
          <p:cNvSpPr/>
          <p:nvPr/>
        </p:nvSpPr>
        <p:spPr>
          <a:xfrm>
            <a:off x="9734171" y="340933"/>
            <a:ext cx="1884793" cy="830997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8-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367808" y="747916"/>
            <a:ext cx="564028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MASALALAR</a:t>
            </a:r>
          </a:p>
          <a:p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</a:p>
          <a:p>
            <a:pPr algn="ctr"/>
            <a:endParaRPr lang="en-US" sz="6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11191" y="1809742"/>
            <a:ext cx="335598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>
                <a:latin typeface="Arial" panose="020B0604020202020204" pitchFamily="34" charset="0"/>
                <a:cs typeface="Arial" panose="020B0604020202020204" pitchFamily="34" charset="0"/>
              </a:rPr>
              <a:t>MAVZU:</a:t>
            </a:r>
            <a:r>
              <a:rPr lang="en-US" sz="6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5400" dirty="0"/>
          </a:p>
        </p:txBody>
      </p:sp>
      <p:sp>
        <p:nvSpPr>
          <p:cNvPr id="6" name="TextBox 5"/>
          <p:cNvSpPr txBox="1"/>
          <p:nvPr/>
        </p:nvSpPr>
        <p:spPr>
          <a:xfrm>
            <a:off x="1350690" y="5466150"/>
            <a:ext cx="94488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O‘qituvchi</a:t>
            </a:r>
            <a:r>
              <a:rPr lang="en-U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Yusupjonova</a:t>
            </a:r>
            <a:r>
              <a:rPr lang="en-U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Shahnoza</a:t>
            </a:r>
            <a:r>
              <a:rPr lang="en-U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Mirzatillayevna</a:t>
            </a:r>
            <a:endParaRPr lang="ru-RU" sz="3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35360" y="2069324"/>
            <a:ext cx="892127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35359" y="4436581"/>
            <a:ext cx="892127" cy="151216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1852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42983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ru-R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6000" b="1" dirty="0">
                <a:latin typeface="Arial" pitchFamily="34" charset="0"/>
                <a:cs typeface="Arial" pitchFamily="34" charset="0"/>
              </a:rPr>
              <a:t>4</a:t>
            </a:r>
            <a:r>
              <a:rPr lang="en-US" sz="6000" b="1" dirty="0" smtClean="0">
                <a:latin typeface="Arial" pitchFamily="34" charset="0"/>
                <a:cs typeface="Arial" pitchFamily="34" charset="0"/>
              </a:rPr>
              <a:t>- masala</a:t>
            </a:r>
            <a:br>
              <a:rPr lang="en-US" sz="6000" b="1" dirty="0" smtClean="0">
                <a:latin typeface="Arial" pitchFamily="34" charset="0"/>
                <a:cs typeface="Arial" pitchFamily="34" charset="0"/>
              </a:rPr>
            </a:br>
            <a:endParaRPr lang="ru-RU" sz="6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95400" y="1194219"/>
            <a:ext cx="1116124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ABCD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p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arallelogrammning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qo‘shni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tomonlarining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yig‘indisi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20 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c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m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ga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ayirmasi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esa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12 cm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ga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teng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. Shu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parallelogramm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4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tomonlarini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toping.</a:t>
            </a:r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араллелограмм 4"/>
          <p:cNvSpPr/>
          <p:nvPr/>
        </p:nvSpPr>
        <p:spPr>
          <a:xfrm>
            <a:off x="7064024" y="4206945"/>
            <a:ext cx="3429024" cy="1875952"/>
          </a:xfrm>
          <a:prstGeom prst="parallelogram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20693" y="5855275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A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125194" y="5930067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B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13602" y="3760157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 D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603340" y="3726050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C</a:t>
            </a:r>
            <a:endParaRPr lang="ru-RU" sz="36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8482752" y="5436566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3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408205" y="4606032"/>
            <a:ext cx="43473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23592" y="4606032"/>
            <a:ext cx="198804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AB = a</a:t>
            </a:r>
          </a:p>
          <a:p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AD = b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543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араллелограмм 29"/>
          <p:cNvSpPr/>
          <p:nvPr/>
        </p:nvSpPr>
        <p:spPr>
          <a:xfrm>
            <a:off x="787310" y="900785"/>
            <a:ext cx="3429024" cy="1875952"/>
          </a:xfrm>
          <a:prstGeom prst="parallelogram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342704" y="2386830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A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002020" y="2386829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B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93788" y="296634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D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216334" y="476672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C</a:t>
            </a:r>
            <a:endParaRPr lang="ru-RU" sz="40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6083306" y="5907302"/>
            <a:ext cx="56044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16 </a:t>
            </a:r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 cm.</a:t>
            </a:r>
            <a:endParaRPr lang="ru-RU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62558" y="194053"/>
            <a:ext cx="5716630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ABCD –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parallelogramm</a:t>
            </a:r>
            <a:endParaRPr lang="en-US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a + b = 20 cm,</a:t>
            </a:r>
          </a:p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a – b = 12 cm,</a:t>
            </a:r>
          </a:p>
          <a:p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-? </a:t>
            </a:r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m, b - ? </a:t>
            </a:r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09361" y="2191962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86697" y="1471063"/>
            <a:ext cx="4347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2704" y="3364152"/>
            <a:ext cx="546815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Yechish:</a:t>
            </a:r>
            <a:r>
              <a:rPr lang="en-US" sz="3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  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+ b = 20 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</a:t>
            </a:r>
            <a:r>
              <a:rPr lang="en-US" sz="3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3600" u="sng" dirty="0">
                <a:latin typeface="Arial" panose="020B0604020202020204" pitchFamily="34" charset="0"/>
                <a:cs typeface="Arial" panose="020B0604020202020204" pitchFamily="34" charset="0"/>
              </a:rPr>
              <a:t>– b = 12 </a:t>
            </a:r>
          </a:p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2a = 32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a = 32 : 2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a = 16 (cm)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Левая фигурная скобка 9"/>
          <p:cNvSpPr/>
          <p:nvPr/>
        </p:nvSpPr>
        <p:spPr>
          <a:xfrm>
            <a:off x="2709165" y="3501008"/>
            <a:ext cx="206146" cy="958289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2226728" y="3666245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+</a:t>
            </a:r>
            <a:endParaRPr lang="ru-RU" sz="3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610702" y="3398923"/>
            <a:ext cx="2800767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a + b = 20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16 + b =20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 b = 20 -16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 b = 4 (cm)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66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30400" y="31886"/>
            <a:ext cx="12192000" cy="12192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5- masala</a:t>
            </a:r>
            <a:endParaRPr lang="ru-RU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323159" y="1400382"/>
            <a:ext cx="930934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8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Rombning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diagonallari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bilan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tomonlari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orasida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hosil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bo‘lgan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burchaklarning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nisbati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 4 : 5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kabi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Rombning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burchaklarini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toping.</a:t>
            </a:r>
            <a:endParaRPr lang="ru-RU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Блок-схема: решение 2"/>
          <p:cNvSpPr/>
          <p:nvPr/>
        </p:nvSpPr>
        <p:spPr>
          <a:xfrm>
            <a:off x="3287688" y="4653136"/>
            <a:ext cx="4104456" cy="1800200"/>
          </a:xfrm>
          <a:prstGeom prst="flowChartDecision">
            <a:avLst/>
          </a:prstGeom>
          <a:solidFill>
            <a:schemeClr val="bg1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663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2671" y="303"/>
            <a:ext cx="12192000" cy="103992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4- masala</a:t>
            </a:r>
            <a:endParaRPr lang="ru-RU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Блок-схема: решение 2"/>
          <p:cNvSpPr/>
          <p:nvPr/>
        </p:nvSpPr>
        <p:spPr>
          <a:xfrm>
            <a:off x="527218" y="1360662"/>
            <a:ext cx="4104456" cy="1904466"/>
          </a:xfrm>
          <a:prstGeom prst="flowChartDecision">
            <a:avLst/>
          </a:prstGeom>
          <a:solidFill>
            <a:schemeClr val="bg1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6322821" y="1244078"/>
                <a:ext cx="4896544" cy="283154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2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</a:t>
                </a:r>
                <a:r>
                  <a:rPr lang="en-US" sz="32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ABCD – </a:t>
                </a:r>
                <a:r>
                  <a:rPr lang="en-US" sz="3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romb</a:t>
                </a:r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∠ </m:t>
                    </m:r>
                  </m:oMath>
                </a14:m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 :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∠</m:t>
                    </m:r>
                  </m:oMath>
                </a14:m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B = 4:5</a:t>
                </a:r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3200" b="1" dirty="0" err="1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Topish</a:t>
                </a:r>
                <a:r>
                  <a:rPr lang="en-US" sz="32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dirty="0" err="1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kerak</a:t>
                </a:r>
                <a:r>
                  <a:rPr lang="en-US" sz="32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:endParaRPr lang="en-US" sz="3200" b="1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∠ 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A ,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∠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B,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∠ </m:t>
                    </m:r>
                    <m:r>
                      <m:rPr>
                        <m:sty m:val="p"/>
                      </m:rPr>
                      <a:rPr lang="en-US" sz="3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C</m:t>
                    </m:r>
                  </m:oMath>
                </a14:m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∠</m:t>
                    </m:r>
                  </m:oMath>
                </a14:m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D -? </a:t>
                </a:r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2821" y="1244078"/>
                <a:ext cx="4896544" cy="2831544"/>
              </a:xfrm>
              <a:prstGeom prst="rect">
                <a:avLst/>
              </a:prstGeom>
              <a:blipFill>
                <a:blip r:embed="rId2"/>
                <a:stretch>
                  <a:fillRect l="-3113" t="-279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Прямоугольник 4"/>
          <p:cNvSpPr/>
          <p:nvPr/>
        </p:nvSpPr>
        <p:spPr>
          <a:xfrm>
            <a:off x="28484" y="1811726"/>
            <a:ext cx="5229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836774" y="980728"/>
            <a:ext cx="5229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677287" y="1946549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ru-RU" sz="3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098224" y="3141698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ru-RU" sz="3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871458" y="2030070"/>
            <a:ext cx="4812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4</a:t>
            </a:r>
            <a:r>
              <a:rPr lang="en-US" sz="2400" b="1" dirty="0" smtClean="0"/>
              <a:t>x</a:t>
            </a:r>
            <a:endParaRPr lang="ru-RU" sz="24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278798" y="1400013"/>
            <a:ext cx="4700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88893" y="3790400"/>
                <a:ext cx="5590377" cy="28623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en-US" sz="36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en-US" sz="3600" dirty="0">
                    <a:ea typeface="Cambria Math" panose="02040503050406030204" pitchFamily="18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∠ </m:t>
                    </m:r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A 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+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∠</m:t>
                    </m:r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B = 180⁰</a:t>
                </a:r>
              </a:p>
              <a:p>
                <a:r>
                  <a:rPr lang="en-US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1) 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4x+5x</a:t>
                </a:r>
                <a:r>
                  <a:rPr lang="en-US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180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⁰</a:t>
                </a:r>
              </a:p>
              <a:p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9x</a:t>
                </a:r>
                <a:r>
                  <a:rPr lang="en-US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180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⁰</a:t>
                </a:r>
              </a:p>
              <a:p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x</a:t>
                </a:r>
                <a:r>
                  <a:rPr lang="en-US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180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⁰ : 9</a:t>
                </a:r>
              </a:p>
              <a:p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x = 20⁰ </a:t>
                </a:r>
                <a:endParaRPr lang="ru-RU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893" y="3790400"/>
                <a:ext cx="5590377" cy="2862322"/>
              </a:xfrm>
              <a:prstGeom prst="rect">
                <a:avLst/>
              </a:prstGeom>
              <a:blipFill>
                <a:blip r:embed="rId3"/>
                <a:stretch>
                  <a:fillRect l="-3272" t="-3838" r="-2508" b="-724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5158509" y="4381775"/>
                <a:ext cx="6580648" cy="230832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2)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∠ </m:t>
                    </m:r>
                  </m:oMath>
                </a14:m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 = 4x = 4∙ 20⁰ = 80⁰(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∠ </m:t>
                    </m:r>
                    <m:r>
                      <m:rPr>
                        <m:sty m:val="p"/>
                      </m:rPr>
                      <a:rPr lang="en-US" sz="3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C</m:t>
                    </m:r>
                  </m:oMath>
                </a14:m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</a:p>
              <a:p>
                <a:r>
                  <a:rPr lang="en-US" sz="3600" dirty="0" smtClean="0">
                    <a:ea typeface="Cambria Math" panose="02040503050406030204" pitchFamily="18" charset="0"/>
                    <a:cs typeface="Arial" pitchFamily="34" charset="0"/>
                  </a:rPr>
                  <a:t>    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∠ </m:t>
                    </m:r>
                    <m:r>
                      <m:rPr>
                        <m:sty m:val="p"/>
                      </m:rPr>
                      <a:rPr lang="en-US" sz="3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B</m:t>
                    </m:r>
                  </m:oMath>
                </a14:m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= 5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x 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= 5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∙ 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20⁰ 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=100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⁰(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∠ </m:t>
                    </m:r>
                    <m:r>
                      <m:rPr>
                        <m:sty m:val="p"/>
                      </m:rPr>
                      <a:rPr lang="en-US" sz="3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D</m:t>
                    </m:r>
                  </m:oMath>
                </a14:m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 </a:t>
                </a:r>
              </a:p>
              <a:p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3600" b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</a:t>
                </a:r>
                <a:r>
                  <a:rPr lang="en-US" sz="36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:r>
                  <a:rPr lang="en-US" sz="36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8</a:t>
                </a:r>
                <a:r>
                  <a:rPr lang="en-US" sz="36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0⁰, 100⁰,</a:t>
                </a:r>
                <a:r>
                  <a:rPr lang="en-US" sz="36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80</a:t>
                </a:r>
                <a:r>
                  <a:rPr lang="en-US" sz="36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⁰, </a:t>
                </a:r>
                <a:r>
                  <a:rPr lang="en-US" sz="36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100⁰.</a:t>
                </a:r>
                <a:endParaRPr lang="ru-RU" sz="36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8509" y="4381775"/>
                <a:ext cx="6580648" cy="2308324"/>
              </a:xfrm>
              <a:prstGeom prst="rect">
                <a:avLst/>
              </a:prstGeom>
              <a:blipFill>
                <a:blip r:embed="rId4"/>
                <a:stretch>
                  <a:fillRect l="-2778" t="-4233" r="-1944" b="-873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839367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0" y="0"/>
            <a:ext cx="12192000" cy="9906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4 - masala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43472" y="990600"/>
            <a:ext cx="921702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  ABCD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trapetsiyada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AD- 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asosi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B 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orqali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CD 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tomonga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parallel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algn="just"/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AD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tomonni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nuqtada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kesuvchi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chiziq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o‘tkazilgan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, BC =7cm, AE =4 cm. Agar,  ABE 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uchburchakning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perimetri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algn="just"/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17 cm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trapetsiya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o‘rta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chizig‘ini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trapetsiyaning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perimetrini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toping. 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96701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Прямая соединительная линия 5"/>
          <p:cNvCxnSpPr/>
          <p:nvPr/>
        </p:nvCxnSpPr>
        <p:spPr>
          <a:xfrm>
            <a:off x="1534246" y="407383"/>
            <a:ext cx="774100" cy="2953541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80840" y="3101484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A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05462" y="174745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B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34969" y="236570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C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26978" y="3078352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D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667277" y="174745"/>
                <a:ext cx="6524723" cy="36933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Berilgan:</a:t>
                </a:r>
              </a:p>
              <a:p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ABCD – </a:t>
                </a:r>
                <a:r>
                  <a:rPr lang="en-US" sz="3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trapetsiya</a:t>
                </a:r>
                <a:endParaRPr lang="en-US" sz="36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BE ║CD,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6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P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36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ABE</m:t>
                        </m:r>
                      </m:sub>
                    </m:sSub>
                  </m:oMath>
                </a14:m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-17 cm </a:t>
                </a:r>
              </a:p>
              <a:p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BC = 7 cm, AE = 4 cm.</a:t>
                </a:r>
              </a:p>
              <a:p>
                <a:r>
                  <a:rPr lang="en-US" sz="3600" b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Topish</a:t>
                </a:r>
                <a:r>
                  <a:rPr lang="en-US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kerak</a:t>
                </a:r>
                <a:r>
                  <a:rPr lang="en-US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MN -?, </a:t>
                </a:r>
              </a:p>
              <a:p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6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P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36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ABCD</m:t>
                        </m:r>
                      </m:sub>
                    </m:sSub>
                  </m:oMath>
                </a14:m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-?</a:t>
                </a:r>
                <a:endParaRPr lang="en-US" sz="2000" dirty="0" smtClean="0"/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7277" y="174745"/>
                <a:ext cx="6524723" cy="3693319"/>
              </a:xfrm>
              <a:prstGeom prst="rect">
                <a:avLst/>
              </a:prstGeom>
              <a:blipFill>
                <a:blip r:embed="rId2"/>
                <a:stretch>
                  <a:fillRect l="-2897" t="-264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2173921" y="3281030"/>
            <a:ext cx="458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16961" y="3786508"/>
                <a:ext cx="4510017" cy="28623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en-US" sz="36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</a:p>
              <a:p>
                <a:r>
                  <a:rPr lang="en-US" sz="3600" b="1" dirty="0" smtClean="0">
                    <a:solidFill>
                      <a:srgbClr val="00863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600" b="0" i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P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3600" b="0" i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ABE</m:t>
                        </m:r>
                      </m:sub>
                    </m:sSub>
                  </m:oMath>
                </a14:m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AB+BE+AE</a:t>
                </a:r>
              </a:p>
              <a:p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17 = AB+BE +4</a:t>
                </a:r>
              </a:p>
              <a:p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AB+BE =17-4</a:t>
                </a:r>
              </a:p>
              <a:p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en-US" sz="3600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AB+BE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13(cm)</a:t>
                </a:r>
                <a:endParaRPr lang="en-US" sz="4000" b="1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961" y="3786508"/>
                <a:ext cx="4510017" cy="2862322"/>
              </a:xfrm>
              <a:prstGeom prst="rect">
                <a:avLst/>
              </a:prstGeom>
              <a:blipFill>
                <a:blip r:embed="rId3"/>
                <a:stretch>
                  <a:fillRect l="-4189" t="-3191" r="-3108" b="-702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2655629" y="451744"/>
            <a:ext cx="638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7 cm</a:t>
            </a:r>
            <a:endParaRPr lang="ru-RU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1197344" y="2981333"/>
            <a:ext cx="585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4cm</a:t>
            </a:r>
            <a:endParaRPr lang="ru-RU" b="1" dirty="0"/>
          </a:p>
        </p:txBody>
      </p:sp>
      <p:sp>
        <p:nvSpPr>
          <p:cNvPr id="2" name="Трапеция 1"/>
          <p:cNvSpPr/>
          <p:nvPr/>
        </p:nvSpPr>
        <p:spPr>
          <a:xfrm>
            <a:off x="778966" y="419863"/>
            <a:ext cx="4248012" cy="2941061"/>
          </a:xfrm>
          <a:prstGeom prst="trapezoid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2" name="Прямая соединительная линия 21"/>
          <p:cNvCxnSpPr>
            <a:stCxn id="2" idx="1"/>
            <a:endCxn id="2" idx="3"/>
          </p:cNvCxnSpPr>
          <p:nvPr/>
        </p:nvCxnSpPr>
        <p:spPr>
          <a:xfrm>
            <a:off x="1146599" y="1890394"/>
            <a:ext cx="3512746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15241" y="1498184"/>
            <a:ext cx="4988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B050"/>
                </a:solidFill>
              </a:rPr>
              <a:t>M</a:t>
            </a:r>
            <a:endParaRPr lang="ru-RU" sz="2800" b="1" dirty="0">
              <a:solidFill>
                <a:srgbClr val="00B05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607526" y="1457406"/>
            <a:ext cx="4219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B050"/>
                </a:solidFill>
              </a:rPr>
              <a:t>N</a:t>
            </a:r>
            <a:endParaRPr lang="ru-RU" sz="2800" b="1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Прямоугольник 27"/>
              <p:cNvSpPr/>
              <p:nvPr/>
            </p:nvSpPr>
            <p:spPr>
              <a:xfrm>
                <a:off x="5660515" y="4368928"/>
                <a:ext cx="6479058" cy="29238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600" b="1" dirty="0">
                    <a:solidFill>
                      <a:srgbClr val="00863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r>
                  <a:rPr lang="en-US" sz="3600" b="1" dirty="0" smtClean="0">
                    <a:solidFill>
                      <a:srgbClr val="00863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60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P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360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AB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𝐶𝐷</m:t>
                        </m:r>
                      </m:sub>
                    </m:sSub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:r>
                  <a:rPr lang="en-US" sz="3600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AB+CD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+BC+AD</a:t>
                </a:r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BE = CD (BECD- </a:t>
                </a:r>
                <a:r>
                  <a:rPr lang="en-US" sz="3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parallelog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.)</a:t>
                </a:r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60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P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360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AB</m:t>
                        </m:r>
                        <m:r>
                          <a:rPr lang="en-US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𝐶𝐷</m:t>
                        </m:r>
                      </m:sub>
                    </m:sSub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13+7+(4+7)=31 cm</a:t>
                </a:r>
              </a:p>
              <a:p>
                <a:r>
                  <a:rPr lang="en-US" sz="3600" b="1" dirty="0" err="1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</a:t>
                </a:r>
                <a:r>
                  <a:rPr lang="en-US" sz="36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9</a:t>
                </a:r>
                <a:r>
                  <a:rPr lang="en-US" sz="36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cm </a:t>
                </a:r>
                <a:r>
                  <a:rPr lang="en-US" sz="3600" b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36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31 cm</a:t>
                </a:r>
                <a:endParaRPr lang="en-US" sz="36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36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8" name="Прямоугольник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0515" y="4368928"/>
                <a:ext cx="6479058" cy="2923877"/>
              </a:xfrm>
              <a:prstGeom prst="rect">
                <a:avLst/>
              </a:prstGeom>
              <a:blipFill>
                <a:blip r:embed="rId4"/>
                <a:stretch>
                  <a:fillRect l="-2919" t="-3340" r="-263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/>
          <p:cNvSpPr txBox="1"/>
          <p:nvPr/>
        </p:nvSpPr>
        <p:spPr>
          <a:xfrm>
            <a:off x="5680164" y="3763882"/>
            <a:ext cx="632737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</a:t>
            </a:r>
            <a:r>
              <a:rPr lang="en-US" sz="36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MN =MK+KN=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2+7 =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9(cm)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1816550" y="1432146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B050"/>
                </a:solidFill>
              </a:rPr>
              <a:t>K</a:t>
            </a:r>
            <a:endParaRPr lang="ru-RU" sz="28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62389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25" grpId="0"/>
      <p:bldP spid="26" grpId="0"/>
      <p:bldP spid="3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3255"/>
            <a:ext cx="12191999" cy="172741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algn="ctr"/>
            <a:r>
              <a:rPr lang="en-US" sz="5275" b="1" dirty="0" err="1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5275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75" b="1" dirty="0" err="1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5275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75" b="1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5275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75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en-US" sz="5275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5275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23270" y="2232619"/>
            <a:ext cx="10870911" cy="18952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sz="5858" dirty="0" err="1" smtClean="0"/>
              <a:t>Darslikning</a:t>
            </a:r>
            <a:r>
              <a:rPr lang="ru-RU" sz="5858" dirty="0"/>
              <a:t> </a:t>
            </a:r>
            <a:r>
              <a:rPr lang="ru-RU" sz="5858" dirty="0" smtClean="0">
                <a:solidFill>
                  <a:srgbClr val="7030A0"/>
                </a:solidFill>
              </a:rPr>
              <a:t>33 </a:t>
            </a:r>
            <a:r>
              <a:rPr lang="en-US" sz="5858" dirty="0" smtClean="0">
                <a:solidFill>
                  <a:srgbClr val="7030A0"/>
                </a:solidFill>
              </a:rPr>
              <a:t>- </a:t>
            </a:r>
            <a:r>
              <a:rPr lang="en-US" sz="5858" dirty="0" err="1">
                <a:solidFill>
                  <a:srgbClr val="7030A0"/>
                </a:solidFill>
              </a:rPr>
              <a:t>sahifasidagi</a:t>
            </a:r>
            <a:endParaRPr lang="en-US" sz="5858" dirty="0"/>
          </a:p>
          <a:p>
            <a:pPr algn="ctr"/>
            <a:r>
              <a:rPr lang="en-US" sz="5858" dirty="0"/>
              <a:t>       </a:t>
            </a:r>
            <a:r>
              <a:rPr lang="en-US" sz="5858" dirty="0" smtClean="0">
                <a:solidFill>
                  <a:srgbClr val="7030A0"/>
                </a:solidFill>
              </a:rPr>
              <a:t>1-</a:t>
            </a:r>
            <a:r>
              <a:rPr lang="ru-RU" sz="5858" dirty="0">
                <a:solidFill>
                  <a:srgbClr val="7030A0"/>
                </a:solidFill>
              </a:rPr>
              <a:t> </a:t>
            </a:r>
            <a:r>
              <a:rPr lang="ru-RU" sz="5858" dirty="0" smtClean="0">
                <a:solidFill>
                  <a:srgbClr val="7030A0"/>
                </a:solidFill>
              </a:rPr>
              <a:t>4</a:t>
            </a:r>
            <a:r>
              <a:rPr lang="en-US" sz="5858" dirty="0" smtClean="0">
                <a:solidFill>
                  <a:srgbClr val="7030A0"/>
                </a:solidFill>
              </a:rPr>
              <a:t>- </a:t>
            </a:r>
            <a:r>
              <a:rPr lang="en-US" sz="5858" dirty="0" err="1"/>
              <a:t>masalalarni</a:t>
            </a:r>
            <a:r>
              <a:rPr lang="en-US" sz="5858" dirty="0"/>
              <a:t> </a:t>
            </a:r>
            <a:r>
              <a:rPr lang="en-US" sz="5858" dirty="0" err="1"/>
              <a:t>yechish</a:t>
            </a:r>
            <a:r>
              <a:rPr lang="en-US" sz="5858" dirty="0"/>
              <a:t>.</a:t>
            </a:r>
            <a:endParaRPr lang="ru-RU" sz="5858" dirty="0"/>
          </a:p>
        </p:txBody>
      </p:sp>
      <p:pic>
        <p:nvPicPr>
          <p:cNvPr id="6" name="Picture 2" descr="Блог для детей и родителей 4&quot;в&quot; - ЛИДЕР: ЦИРКУЛЬ!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055" y="4747447"/>
            <a:ext cx="4454882" cy="1913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847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12858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6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56603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1571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" sz="4400" i="1" dirty="0" smtClean="0"/>
          </a:p>
          <a:p>
            <a:endParaRPr lang="" sz="4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0" y="0"/>
            <a:ext cx="12192000" cy="9906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3-masala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623392" y="1142984"/>
            <a:ext cx="10801200" cy="29340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To‘g‘ri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to‘rtburchakning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perimetri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 42 cm</a:t>
            </a:r>
            <a:r>
              <a:rPr lang="en-US" sz="4800" smtClean="0">
                <a:latin typeface="Arial" pitchFamily="34" charset="0"/>
                <a:cs typeface="Arial" pitchFamily="34" charset="0"/>
              </a:rPr>
              <a:t>,  tomonlaridan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biri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esa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ikkinchisidan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ikki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marta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katta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. 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To‘g‘ri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to‘rtburchakning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tomonlarini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toping.</a:t>
            </a:r>
            <a:endParaRPr lang="ru-RU" sz="4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01452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2063552" y="5182239"/>
                <a:ext cx="3012812" cy="1035605"/>
              </a:xfrm>
              <a:prstGeom prst="rect">
                <a:avLst/>
              </a:prstGeom>
              <a:ln w="57150">
                <a:solidFill>
                  <a:srgbClr val="00B0F0"/>
                </a:solidFill>
              </a:ln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40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b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𝒏</m:t>
                        </m:r>
                      </m:sub>
                    </m:sSub>
                  </m:oMath>
                </a14:m>
                <a:r>
                  <a:rPr lang="en-US" sz="4000" b="1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𝟏𝟖𝟎</m:t>
                        </m:r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⁰(</m:t>
                        </m:r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𝒏</m:t>
                        </m:r>
                      </m:den>
                    </m:f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3552" y="5182239"/>
                <a:ext cx="3012812" cy="1035605"/>
              </a:xfrm>
              <a:prstGeom prst="rect">
                <a:avLst/>
              </a:prstGeom>
              <a:blipFill>
                <a:blip r:embed="rId2"/>
                <a:stretch>
                  <a:fillRect b="-8939"/>
                </a:stretch>
              </a:blipFill>
              <a:ln w="57150">
                <a:solidFill>
                  <a:srgbClr val="00B0F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7176120" y="5182238"/>
                <a:ext cx="2941551" cy="1035605"/>
              </a:xfrm>
              <a:prstGeom prst="rect">
                <a:avLst/>
              </a:prstGeom>
              <a:ln w="57150">
                <a:solidFill>
                  <a:srgbClr val="00B0F0"/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en-US" sz="4000" b="1" dirty="0" smtClean="0">
                    <a:ea typeface="Cambria Math" panose="02040503050406030204" pitchFamily="18" charset="0"/>
                  </a:rPr>
                  <a:t>     </a:t>
                </a:r>
                <a14:m>
                  <m:oMath xmlns:m="http://schemas.openxmlformats.org/officeDocument/2006/math">
                    <m:r>
                      <a:rPr lang="ru-RU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𝜷</m:t>
                    </m:r>
                  </m:oMath>
                </a14:m>
                <a:r>
                  <a:rPr lang="en-US" sz="4000" b="1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𝟑𝟔𝟎</m:t>
                        </m:r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⁰</m:t>
                        </m:r>
                      </m:num>
                      <m:den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𝒏</m:t>
                        </m:r>
                      </m:den>
                    </m:f>
                  </m:oMath>
                </a14:m>
                <a:endParaRPr lang="ru-RU" sz="4800" dirty="0"/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6120" y="5182238"/>
                <a:ext cx="2941551" cy="1035605"/>
              </a:xfrm>
              <a:prstGeom prst="rect">
                <a:avLst/>
              </a:prstGeom>
              <a:blipFill>
                <a:blip r:embed="rId3"/>
                <a:stretch>
                  <a:fillRect b="-8939"/>
                </a:stretch>
              </a:blipFill>
              <a:ln w="57150">
                <a:solidFill>
                  <a:srgbClr val="00B0F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Овальная выноска 13"/>
          <p:cNvSpPr/>
          <p:nvPr/>
        </p:nvSpPr>
        <p:spPr>
          <a:xfrm>
            <a:off x="1769758" y="2996952"/>
            <a:ext cx="3600400" cy="1157665"/>
          </a:xfrm>
          <a:prstGeom prst="wedgeEllipseCallout">
            <a:avLst/>
          </a:prstGeom>
          <a:solidFill>
            <a:srgbClr val="00B0F0"/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180°(n - 2) </a:t>
            </a:r>
          </a:p>
          <a:p>
            <a:endParaRPr lang="ru-RU" dirty="0"/>
          </a:p>
        </p:txBody>
      </p:sp>
      <p:sp>
        <p:nvSpPr>
          <p:cNvPr id="16" name="Овальная выноска 15"/>
          <p:cNvSpPr/>
          <p:nvPr/>
        </p:nvSpPr>
        <p:spPr>
          <a:xfrm>
            <a:off x="6882699" y="2996951"/>
            <a:ext cx="3528392" cy="1157665"/>
          </a:xfrm>
          <a:prstGeom prst="wedgeEllipseCallout">
            <a:avLst/>
          </a:prstGeom>
          <a:solidFill>
            <a:schemeClr val="bg2">
              <a:lumMod val="90000"/>
            </a:schemeClr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360° </a:t>
            </a:r>
            <a:endParaRPr lang="en-US" sz="4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-2934" y="28248"/>
            <a:ext cx="12192000" cy="112474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200000"/>
              </a:lnSpc>
            </a:pPr>
            <a:r>
              <a:rPr 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</a:t>
            </a:r>
            <a:r>
              <a:rPr lang="en-US" sz="7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Mustahkamlash</a:t>
            </a:r>
            <a:endParaRPr lang="en-US" sz="7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40438" y="1185339"/>
            <a:ext cx="1130525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Ko‘pburchak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ichki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latin typeface="Arial" pitchFamily="34" charset="0"/>
                <a:cs typeface="Arial" pitchFamily="34" charset="0"/>
              </a:rPr>
              <a:t>burchaklari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yig‘indisini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topish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formulasini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aniqlang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.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4400" dirty="0">
              <a:latin typeface="Arial" pitchFamily="34" charset="0"/>
              <a:cs typeface="Arial" pitchFamily="34" charset="0"/>
            </a:endParaRPr>
          </a:p>
          <a:p>
            <a:endParaRPr lang="ru-RU" sz="800" dirty="0"/>
          </a:p>
        </p:txBody>
      </p:sp>
    </p:spTree>
    <p:extLst>
      <p:ext uri="{BB962C8B-B14F-4D97-AF65-F5344CB8AC3E}">
        <p14:creationId xmlns:p14="http://schemas.microsoft.com/office/powerpoint/2010/main" val="169812014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250" autoRev="1" fill="remov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9" dur="250" autoRev="1" fill="remov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0" dur="250" autoRev="1" fill="remov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250" autoRev="1" fill="remov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4374" y="30498"/>
            <a:ext cx="12192000" cy="1066800"/>
          </a:xfrm>
          <a:prstGeom prst="rect">
            <a:avLst/>
          </a:prstGeom>
          <a:solidFill>
            <a:srgbClr val="0070C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Mustahkamlash</a:t>
            </a:r>
            <a:endParaRPr lang="ru-RU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79376" y="1227736"/>
            <a:ext cx="116695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err="1">
                <a:latin typeface="Arial" pitchFamily="34" charset="0"/>
                <a:cs typeface="Arial" pitchFamily="34" charset="0"/>
              </a:rPr>
              <a:t>Qarama-qarshi</a:t>
            </a:r>
            <a:r>
              <a:rPr lang="en-US" sz="4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latin typeface="Arial" pitchFamily="34" charset="0"/>
                <a:cs typeface="Arial" pitchFamily="34" charset="0"/>
              </a:rPr>
              <a:t>tomonlari</a:t>
            </a:r>
            <a:r>
              <a:rPr lang="en-US" sz="4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o‘zaro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parallel    </a:t>
            </a:r>
            <a:r>
              <a:rPr lang="en-US" sz="4800" dirty="0" err="1">
                <a:latin typeface="Arial" pitchFamily="34" charset="0"/>
                <a:cs typeface="Arial" pitchFamily="34" charset="0"/>
              </a:rPr>
              <a:t>bo‘lgan</a:t>
            </a:r>
            <a:r>
              <a:rPr lang="en-US" sz="4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to‘rtburchak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qanday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nomlanadi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?</a:t>
            </a:r>
            <a:endParaRPr lang="en-US" sz="4800" dirty="0">
              <a:latin typeface="Arial" pitchFamily="34" charset="0"/>
              <a:cs typeface="Arial" pitchFamily="34" charset="0"/>
            </a:endParaRPr>
          </a:p>
          <a:p>
            <a:r>
              <a:rPr lang="en-US" sz="4800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663952" y="3859225"/>
            <a:ext cx="533992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i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parallelogramm</a:t>
            </a:r>
            <a:endParaRPr lang="ru-RU" sz="54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1664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4374" y="30498"/>
            <a:ext cx="12192000" cy="1066800"/>
          </a:xfrm>
          <a:prstGeom prst="rect">
            <a:avLst/>
          </a:prstGeom>
          <a:solidFill>
            <a:srgbClr val="0070C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Mustahkamlash</a:t>
            </a:r>
            <a:endParaRPr lang="ru-RU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39841" y="1471400"/>
            <a:ext cx="1108923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Tomonlari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teng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bo‘lgan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parallelogramm</a:t>
            </a:r>
            <a:endParaRPr lang="en-US" sz="48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4800" dirty="0" err="1">
                <a:latin typeface="Arial" pitchFamily="34" charset="0"/>
                <a:cs typeface="Arial" pitchFamily="34" charset="0"/>
              </a:rPr>
              <a:t>n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omini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aniqlang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?</a:t>
            </a:r>
            <a:endParaRPr lang="en-US" sz="4800" dirty="0">
              <a:latin typeface="Arial" pitchFamily="34" charset="0"/>
              <a:cs typeface="Arial" pitchFamily="34" charset="0"/>
            </a:endParaRPr>
          </a:p>
          <a:p>
            <a:r>
              <a:rPr lang="en-US" sz="4800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974953" y="4844463"/>
            <a:ext cx="214674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i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Romb</a:t>
            </a:r>
            <a:endParaRPr lang="ru-RU" sz="5400" b="1" i="1" dirty="0">
              <a:solidFill>
                <a:srgbClr val="C0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628661" y="4936796"/>
            <a:ext cx="581242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4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to‘rtburchak</a:t>
            </a:r>
            <a:endParaRPr lang="ru-RU" sz="4800" b="1" i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168008" y="3649712"/>
            <a:ext cx="441659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i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5400" b="1" i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o‘pburchak</a:t>
            </a:r>
            <a:endParaRPr lang="ru-RU" sz="54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343471" y="3636811"/>
            <a:ext cx="418576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i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</a:t>
            </a:r>
            <a:endParaRPr lang="ru-RU" sz="5400" b="1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90447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4374" y="30498"/>
            <a:ext cx="12192000" cy="1066800"/>
          </a:xfrm>
          <a:prstGeom prst="rect">
            <a:avLst/>
          </a:prstGeom>
          <a:solidFill>
            <a:srgbClr val="0070C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Mustahkamlash</a:t>
            </a:r>
            <a:endParaRPr lang="ru-RU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91345" y="1471400"/>
            <a:ext cx="116652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Tomonlari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teng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burchaklari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to‘g‘ri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bo‘lgan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geometrik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shakl</a:t>
            </a:r>
            <a:r>
              <a:rPr lang="en-US" sz="4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nomini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aniqlang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?</a:t>
            </a:r>
            <a:endParaRPr lang="en-US" sz="4800" dirty="0">
              <a:latin typeface="Arial" pitchFamily="34" charset="0"/>
              <a:cs typeface="Arial" pitchFamily="34" charset="0"/>
            </a:endParaRPr>
          </a:p>
          <a:p>
            <a:r>
              <a:rPr lang="en-US" sz="4800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8013178" y="4153826"/>
            <a:ext cx="214674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i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Romb</a:t>
            </a:r>
            <a:endParaRPr lang="ru-RU" sz="5400" b="1" i="1" dirty="0">
              <a:solidFill>
                <a:srgbClr val="C0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561303" y="5301208"/>
            <a:ext cx="581242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4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to‘rtburchak</a:t>
            </a:r>
            <a:endParaRPr lang="ru-RU" sz="4800" b="1" i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567608" y="4146316"/>
            <a:ext cx="276229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i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5400" b="1" i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vadrat</a:t>
            </a:r>
            <a:endParaRPr lang="ru-RU" sz="5400" b="1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18660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1- masala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9522" y="1203378"/>
            <a:ext cx="1188247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Tashqi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burchagining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har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biri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pPr algn="ctr"/>
            <a:r>
              <a:rPr lang="en-US" sz="4000" b="1" dirty="0">
                <a:latin typeface="Arial" pitchFamily="34" charset="0"/>
                <a:cs typeface="Arial" pitchFamily="34" charset="0"/>
              </a:rPr>
              <a:t>a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18°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b)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24°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c)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60°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teng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bo‘lgan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qavariq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ko‘pburchakning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nechta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tomoni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bor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?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1127448" y="3356992"/>
                <a:ext cx="10491334" cy="31700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b="1" dirty="0" smtClean="0">
                    <a:latin typeface="Arial" pitchFamily="34" charset="0"/>
                    <a:cs typeface="Arial" pitchFamily="34" charset="0"/>
                  </a:rPr>
                  <a:t>Yechish: </a:t>
                </a:r>
                <a:r>
                  <a:rPr lang="en-US" sz="4000" b="1" dirty="0" err="1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Tashqi</a:t>
                </a:r>
                <a:r>
                  <a:rPr lang="en-US" sz="40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b="1" dirty="0" err="1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burchaklar</a:t>
                </a:r>
                <a:r>
                  <a:rPr lang="en-US" sz="40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b="1" dirty="0" err="1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yig‘indisi</a:t>
                </a:r>
                <a:r>
                  <a:rPr lang="en-US" sz="40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360⁰.</a:t>
                </a:r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40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a</m:t>
                    </m:r>
                    <m:r>
                      <a:rPr lang="en-US" sz="40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) </m:t>
                    </m:r>
                    <m:sSub>
                      <m:sSubPr>
                        <m:ctrlPr>
                          <a:rPr lang="en-US" sz="4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40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β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40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n</m:t>
                        </m:r>
                      </m:sub>
                    </m:sSub>
                  </m:oMath>
                </a14:m>
                <a:r>
                  <a:rPr lang="en-US" sz="4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=18</a:t>
                </a:r>
                <a:r>
                  <a:rPr lang="en-US" sz="40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° </a:t>
                </a:r>
                <a:r>
                  <a:rPr lang="en-US" sz="4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da,  n = </a:t>
                </a:r>
                <a:r>
                  <a:rPr lang="en-US" sz="40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360</a:t>
                </a:r>
                <a:r>
                  <a:rPr lang="en-US" sz="4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⁰ : 18⁰ = 20  </a:t>
                </a:r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4000" b="0" i="0" smtClean="0">
                        <a:latin typeface="Cambria Math" panose="02040503050406030204" pitchFamily="18" charset="0"/>
                        <a:cs typeface="Arial" pitchFamily="34" charset="0"/>
                      </a:rPr>
                      <m:t>b</m:t>
                    </m:r>
                    <m:r>
                      <a:rPr lang="en-US" sz="4000" b="0" i="0" smtClean="0">
                        <a:latin typeface="Cambria Math" panose="02040503050406030204" pitchFamily="18" charset="0"/>
                        <a:cs typeface="Arial" pitchFamily="34" charset="0"/>
                      </a:rPr>
                      <m:t>) </m:t>
                    </m:r>
                    <m:sSub>
                      <m:sSubPr>
                        <m:ctrlPr>
                          <a:rPr lang="en-US" sz="40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4000" i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β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4000" i="0">
                            <a:latin typeface="Cambria Math" panose="02040503050406030204" pitchFamily="18" charset="0"/>
                            <a:cs typeface="Arial" pitchFamily="34" charset="0"/>
                          </a:rPr>
                          <m:t>n</m:t>
                        </m:r>
                      </m:sub>
                    </m:sSub>
                  </m:oMath>
                </a14:m>
                <a:r>
                  <a:rPr lang="en-US" sz="40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dirty="0" smtClean="0">
                    <a:latin typeface="Arial" pitchFamily="34" charset="0"/>
                    <a:cs typeface="Arial" pitchFamily="34" charset="0"/>
                  </a:rPr>
                  <a:t>=24° </a:t>
                </a:r>
                <a:r>
                  <a:rPr lang="en-US" sz="4000" dirty="0">
                    <a:latin typeface="Arial" pitchFamily="34" charset="0"/>
                    <a:cs typeface="Arial" pitchFamily="34" charset="0"/>
                  </a:rPr>
                  <a:t>da,  </a:t>
                </a:r>
                <a:r>
                  <a:rPr lang="en-US" sz="4000" dirty="0" smtClean="0">
                    <a:latin typeface="Arial" pitchFamily="34" charset="0"/>
                    <a:cs typeface="Arial" pitchFamily="34" charset="0"/>
                  </a:rPr>
                  <a:t>n </a:t>
                </a:r>
                <a:r>
                  <a:rPr lang="en-US" sz="4000" dirty="0">
                    <a:latin typeface="Arial" pitchFamily="34" charset="0"/>
                    <a:cs typeface="Arial" pitchFamily="34" charset="0"/>
                  </a:rPr>
                  <a:t>= 360⁰ : </a:t>
                </a:r>
                <a:r>
                  <a:rPr lang="en-US" sz="4000" dirty="0" smtClean="0">
                    <a:latin typeface="Arial" pitchFamily="34" charset="0"/>
                    <a:cs typeface="Arial" pitchFamily="34" charset="0"/>
                  </a:rPr>
                  <a:t>24⁰ </a:t>
                </a:r>
                <a:r>
                  <a:rPr lang="en-US" sz="4000" dirty="0">
                    <a:latin typeface="Arial" pitchFamily="34" charset="0"/>
                    <a:cs typeface="Arial" pitchFamily="34" charset="0"/>
                  </a:rPr>
                  <a:t>= </a:t>
                </a:r>
                <a:r>
                  <a:rPr lang="en-US" sz="4000" dirty="0" smtClean="0">
                    <a:latin typeface="Arial" pitchFamily="34" charset="0"/>
                    <a:cs typeface="Arial" pitchFamily="34" charset="0"/>
                  </a:rPr>
                  <a:t>15  </a:t>
                </a:r>
                <a:endParaRPr lang="en-US" sz="4000" dirty="0">
                  <a:latin typeface="Arial" pitchFamily="34" charset="0"/>
                  <a:cs typeface="Arial" pitchFamily="34" charset="0"/>
                </a:endParaRPr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4000" b="0" i="0" smtClean="0">
                        <a:latin typeface="Cambria Math" panose="02040503050406030204" pitchFamily="18" charset="0"/>
                        <a:cs typeface="Arial" pitchFamily="34" charset="0"/>
                      </a:rPr>
                      <m:t>c</m:t>
                    </m:r>
                    <m:r>
                      <a:rPr lang="en-US" sz="4000" b="0" i="0" smtClean="0">
                        <a:latin typeface="Cambria Math" panose="02040503050406030204" pitchFamily="18" charset="0"/>
                        <a:cs typeface="Arial" pitchFamily="34" charset="0"/>
                      </a:rPr>
                      <m:t>) </m:t>
                    </m:r>
                    <m:sSub>
                      <m:sSubPr>
                        <m:ctrlPr>
                          <a:rPr lang="en-US" sz="40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4000" i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β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4000" i="0">
                            <a:latin typeface="Cambria Math" panose="02040503050406030204" pitchFamily="18" charset="0"/>
                            <a:cs typeface="Arial" pitchFamily="34" charset="0"/>
                          </a:rPr>
                          <m:t>n</m:t>
                        </m:r>
                      </m:sub>
                    </m:sSub>
                  </m:oMath>
                </a14:m>
                <a:r>
                  <a:rPr lang="en-US" sz="40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dirty="0" smtClean="0">
                    <a:latin typeface="Arial" pitchFamily="34" charset="0"/>
                    <a:cs typeface="Arial" pitchFamily="34" charset="0"/>
                  </a:rPr>
                  <a:t>=60° </a:t>
                </a:r>
                <a:r>
                  <a:rPr lang="en-US" sz="4000" dirty="0">
                    <a:latin typeface="Arial" pitchFamily="34" charset="0"/>
                    <a:cs typeface="Arial" pitchFamily="34" charset="0"/>
                  </a:rPr>
                  <a:t>da</a:t>
                </a:r>
                <a:r>
                  <a:rPr lang="en-US" sz="4000" dirty="0" smtClean="0">
                    <a:latin typeface="Arial" pitchFamily="34" charset="0"/>
                    <a:cs typeface="Arial" pitchFamily="34" charset="0"/>
                  </a:rPr>
                  <a:t>,  n </a:t>
                </a:r>
                <a:r>
                  <a:rPr lang="en-US" sz="4000" dirty="0">
                    <a:latin typeface="Arial" pitchFamily="34" charset="0"/>
                    <a:cs typeface="Arial" pitchFamily="34" charset="0"/>
                  </a:rPr>
                  <a:t>= 360⁰ : </a:t>
                </a:r>
                <a:r>
                  <a:rPr lang="en-US" sz="4000" dirty="0" smtClean="0">
                    <a:latin typeface="Arial" pitchFamily="34" charset="0"/>
                    <a:cs typeface="Arial" pitchFamily="34" charset="0"/>
                  </a:rPr>
                  <a:t>60⁰ </a:t>
                </a:r>
                <a:r>
                  <a:rPr lang="en-US" sz="4000" dirty="0">
                    <a:latin typeface="Arial" pitchFamily="34" charset="0"/>
                    <a:cs typeface="Arial" pitchFamily="34" charset="0"/>
                  </a:rPr>
                  <a:t>= 6</a:t>
                </a:r>
                <a:r>
                  <a:rPr lang="en-US" sz="4000" dirty="0" smtClean="0">
                    <a:latin typeface="Arial" pitchFamily="34" charset="0"/>
                    <a:cs typeface="Arial" pitchFamily="34" charset="0"/>
                  </a:rPr>
                  <a:t>  </a:t>
                </a:r>
                <a:endParaRPr lang="en-US" sz="4000" dirty="0">
                  <a:latin typeface="Arial" pitchFamily="34" charset="0"/>
                  <a:cs typeface="Arial" pitchFamily="34" charset="0"/>
                </a:endParaRPr>
              </a:p>
              <a:p>
                <a:r>
                  <a:rPr lang="en-US" sz="40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      </a:t>
                </a:r>
                <a:r>
                  <a:rPr lang="en-US" sz="4000" b="1" dirty="0" err="1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Javob</a:t>
                </a:r>
                <a:r>
                  <a:rPr lang="en-US" sz="40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: 20 ta, 15 ta </a:t>
                </a:r>
                <a:r>
                  <a:rPr lang="en-US" sz="4000" b="1" dirty="0" err="1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va</a:t>
                </a:r>
                <a:r>
                  <a:rPr lang="en-US" sz="40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6 ta  </a:t>
                </a:r>
                <a:endParaRPr lang="ru-RU" sz="40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7448" y="3356992"/>
                <a:ext cx="10491334" cy="3170099"/>
              </a:xfrm>
              <a:prstGeom prst="rect">
                <a:avLst/>
              </a:prstGeom>
              <a:blipFill>
                <a:blip r:embed="rId2"/>
                <a:stretch>
                  <a:fillRect l="-2092" t="-3462" r="-988" b="-692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57297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2- masala</a:t>
            </a:r>
            <a:endParaRPr lang="ru-RU" sz="7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8112224" y="3203372"/>
                <a:ext cx="3298660" cy="11298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44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4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b>
                        <m:r>
                          <a:rPr lang="en-US" sz="44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sub>
                    </m:sSub>
                  </m:oMath>
                </a14:m>
                <a:r>
                  <a:rPr lang="en-US" sz="4400" b="1" dirty="0" smtClean="0">
                    <a:solidFill>
                      <a:srgbClr val="00206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𝟏𝟖𝟎</m:t>
                        </m:r>
                        <m:r>
                          <a:rPr lang="en-US" sz="44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⁰(</m:t>
                        </m:r>
                        <m:r>
                          <a:rPr lang="en-US" sz="44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en-US" sz="44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4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44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44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den>
                    </m:f>
                  </m:oMath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12224" y="3203372"/>
                <a:ext cx="3298660" cy="1129861"/>
              </a:xfrm>
              <a:prstGeom prst="rect">
                <a:avLst/>
              </a:prstGeom>
              <a:blipFill>
                <a:blip r:embed="rId2"/>
                <a:stretch>
                  <a:fillRect b="-1236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407368" y="1484784"/>
            <a:ext cx="115932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ichki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burchagi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150⁰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qavariq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ko‘pburchakning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nechta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tomoni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bor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endParaRPr lang="ru-RU" sz="2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441106" y="3068960"/>
                <a:ext cx="6583854" cy="38059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Yechish: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150⁰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1">
                            <a:latin typeface="Cambria Math" panose="02040503050406030204" pitchFamily="18" charset="0"/>
                          </a:rPr>
                          <m:t>180⁰(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4000" b="0" i="1">
                            <a:latin typeface="Cambria Math" panose="02040503050406030204" pitchFamily="18" charset="0"/>
                          </a:rPr>
                          <m:t>−2)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endParaRPr lang="en-US" sz="44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150⁰n = 180⁰n - 360⁰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180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⁰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n -150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⁰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n = 360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⁰</a:t>
                </a:r>
              </a:p>
              <a:p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30⁰n = 360⁰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n = 12</a:t>
                </a:r>
                <a:endParaRPr lang="ru-RU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106" y="3068960"/>
                <a:ext cx="6583854" cy="3805978"/>
              </a:xfrm>
              <a:prstGeom prst="rect">
                <a:avLst/>
              </a:prstGeom>
              <a:blipFill>
                <a:blip r:embed="rId3"/>
                <a:stretch>
                  <a:fillRect l="-3241" r="-2037" b="-24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7752184" y="5085184"/>
            <a:ext cx="3435556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 12 ta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9073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1" name="Объект 2"/>
          <p:cNvSpPr>
            <a:spLocks noGrp="1"/>
          </p:cNvSpPr>
          <p:nvPr>
            <p:ph idx="1"/>
          </p:nvPr>
        </p:nvSpPr>
        <p:spPr>
          <a:xfrm>
            <a:off x="335360" y="1268760"/>
            <a:ext cx="11521280" cy="4024125"/>
          </a:xfrm>
        </p:spPr>
        <p:txBody>
          <a:bodyPr vert="horz">
            <a:normAutofit fontScale="92500"/>
          </a:bodyPr>
          <a:lstStyle/>
          <a:p>
            <a:pPr marL="0" indent="0">
              <a:buNone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sz="5400" dirty="0" err="1" smtClean="0">
                <a:latin typeface="Arial" pitchFamily="34" charset="0"/>
                <a:cs typeface="Arial" pitchFamily="34" charset="0"/>
              </a:rPr>
              <a:t>Parallelogramm</a:t>
            </a:r>
            <a:r>
              <a:rPr lang="en-US" sz="5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5400" dirty="0" err="1" smtClean="0">
                <a:latin typeface="Arial" pitchFamily="34" charset="0"/>
                <a:cs typeface="Arial" pitchFamily="34" charset="0"/>
              </a:rPr>
              <a:t>burchaklaridan</a:t>
            </a:r>
            <a:r>
              <a:rPr lang="en-US" sz="5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5400" dirty="0" err="1" smtClean="0">
                <a:latin typeface="Arial" pitchFamily="34" charset="0"/>
                <a:cs typeface="Arial" pitchFamily="34" charset="0"/>
              </a:rPr>
              <a:t>birining</a:t>
            </a:r>
            <a:r>
              <a:rPr lang="en-US" sz="5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5400" dirty="0" err="1" smtClean="0">
                <a:latin typeface="Arial" pitchFamily="34" charset="0"/>
                <a:cs typeface="Arial" pitchFamily="34" charset="0"/>
              </a:rPr>
              <a:t>bissektrisasi</a:t>
            </a:r>
            <a:r>
              <a:rPr lang="en-US" sz="5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5400" dirty="0" err="1" smtClean="0">
                <a:latin typeface="Arial" pitchFamily="34" charset="0"/>
                <a:cs typeface="Arial" pitchFamily="34" charset="0"/>
              </a:rPr>
              <a:t>o‘zi</a:t>
            </a:r>
            <a:r>
              <a:rPr lang="en-US" sz="5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5400" dirty="0" err="1" smtClean="0">
                <a:latin typeface="Arial" pitchFamily="34" charset="0"/>
                <a:cs typeface="Arial" pitchFamily="34" charset="0"/>
              </a:rPr>
              <a:t>kesib</a:t>
            </a:r>
            <a:r>
              <a:rPr lang="en-US" sz="5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5400" dirty="0" err="1" smtClean="0">
                <a:latin typeface="Arial" pitchFamily="34" charset="0"/>
                <a:cs typeface="Arial" pitchFamily="34" charset="0"/>
              </a:rPr>
              <a:t>o‘tadigan</a:t>
            </a:r>
            <a:r>
              <a:rPr lang="en-US" sz="5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5400" dirty="0" err="1" smtClean="0">
                <a:latin typeface="Arial" pitchFamily="34" charset="0"/>
                <a:cs typeface="Arial" pitchFamily="34" charset="0"/>
              </a:rPr>
              <a:t>tomonni</a:t>
            </a:r>
            <a:r>
              <a:rPr lang="en-US" sz="5400" dirty="0" smtClean="0">
                <a:latin typeface="Arial" pitchFamily="34" charset="0"/>
                <a:cs typeface="Arial" pitchFamily="34" charset="0"/>
              </a:rPr>
              <a:t> 4 cm </a:t>
            </a:r>
            <a:r>
              <a:rPr lang="en-US" sz="5400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5400" dirty="0" smtClean="0">
                <a:latin typeface="Arial" pitchFamily="34" charset="0"/>
                <a:cs typeface="Arial" pitchFamily="34" charset="0"/>
              </a:rPr>
              <a:t> 5 cm li </a:t>
            </a:r>
            <a:r>
              <a:rPr lang="en-US" sz="5400" dirty="0" err="1" smtClean="0">
                <a:latin typeface="Arial" pitchFamily="34" charset="0"/>
                <a:cs typeface="Arial" pitchFamily="34" charset="0"/>
              </a:rPr>
              <a:t>kesmalarga</a:t>
            </a:r>
            <a:r>
              <a:rPr lang="en-US" sz="5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5400" dirty="0" err="1" smtClean="0">
                <a:latin typeface="Arial" pitchFamily="34" charset="0"/>
                <a:cs typeface="Arial" pitchFamily="34" charset="0"/>
              </a:rPr>
              <a:t>bo‘ladi</a:t>
            </a:r>
            <a:r>
              <a:rPr lang="en-US" sz="5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5400" dirty="0" err="1" smtClean="0">
                <a:latin typeface="Arial" pitchFamily="34" charset="0"/>
                <a:cs typeface="Arial" pitchFamily="34" charset="0"/>
              </a:rPr>
              <a:t>Parallelogrammning</a:t>
            </a:r>
            <a:r>
              <a:rPr lang="en-US" sz="5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5400" dirty="0" err="1" smtClean="0">
                <a:latin typeface="Arial" pitchFamily="34" charset="0"/>
                <a:cs typeface="Arial" pitchFamily="34" charset="0"/>
              </a:rPr>
              <a:t>perimetrini</a:t>
            </a:r>
            <a:r>
              <a:rPr lang="en-US" sz="5400" dirty="0" smtClean="0">
                <a:latin typeface="Arial" pitchFamily="34" charset="0"/>
                <a:cs typeface="Arial" pitchFamily="34" charset="0"/>
              </a:rPr>
              <a:t> toping.</a:t>
            </a:r>
            <a:endParaRPr lang="" sz="8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12192000" cy="10668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3- masala</a:t>
            </a:r>
            <a:endParaRPr lang="ru-RU" sz="6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0158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араллелограмм 3"/>
          <p:cNvSpPr/>
          <p:nvPr/>
        </p:nvSpPr>
        <p:spPr>
          <a:xfrm>
            <a:off x="758486" y="1045637"/>
            <a:ext cx="5044359" cy="2599915"/>
          </a:xfrm>
          <a:prstGeom prst="parallelogram">
            <a:avLst/>
          </a:prstGeom>
          <a:solidFill>
            <a:schemeClr val="bg1"/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760891" y="1045636"/>
            <a:ext cx="3454567" cy="2615611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62523" y="3385353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A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88230" y="601579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B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30375" y="601579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C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86553" y="3219474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D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73940" y="726485"/>
            <a:ext cx="4869923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ABCD – parallelogram</a:t>
            </a:r>
          </a:p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AP –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bissektrisa</a:t>
            </a:r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BP = 5 cm, PC = 4 cm.</a:t>
            </a:r>
          </a:p>
          <a:p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Topish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P -?</a:t>
            </a:r>
            <a:endParaRPr lang="en-US" sz="2000" dirty="0" smtClean="0"/>
          </a:p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4133686" y="434098"/>
            <a:ext cx="458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04400" y="3936977"/>
                <a:ext cx="10512493" cy="29238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en-US" sz="36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en-US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∠</m:t>
                    </m:r>
                    <m:r>
                      <m:rPr>
                        <m:nor/>
                      </m:rPr>
                      <a:rPr lang="en-US" sz="3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1</m:t>
                    </m:r>
                    <m:r>
                      <m:rPr>
                        <m:nor/>
                      </m:rPr>
                      <a:rPr lang="en-US" sz="360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en-US" sz="3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=</m:t>
                    </m:r>
                    <m:r>
                      <m:rPr>
                        <m:nor/>
                      </m:rPr>
                      <a:rPr lang="en-US" sz="3600" dirty="0">
                        <a:latin typeface="Arial" pitchFamily="34" charset="0"/>
                        <a:cs typeface="Arial" pitchFamily="34" charset="0"/>
                      </a:rPr>
                      <m:t> </m:t>
                    </m:r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∠</m:t>
                    </m:r>
                    <m:r>
                      <m:rPr>
                        <m:nor/>
                      </m:rPr>
                      <a:rPr lang="en-US" sz="3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2</m:t>
                    </m:r>
                    <m:r>
                      <m:rPr>
                        <m:nor/>
                      </m:rPr>
                      <a:rPr lang="en-US" sz="3600" dirty="0">
                        <a:latin typeface="Arial" pitchFamily="34" charset="0"/>
                        <a:cs typeface="Arial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en-US" sz="3600" b="0" i="0" dirty="0" smtClean="0">
                        <a:latin typeface="Arial" pitchFamily="34" charset="0"/>
                        <a:cs typeface="Arial" pitchFamily="34" charset="0"/>
                      </a:rPr>
                      <m:t>(</m:t>
                    </m:r>
                    <m:r>
                      <m:rPr>
                        <m:nor/>
                      </m:rPr>
                      <a:rPr lang="en-US" sz="3600" b="0" i="0" dirty="0" smtClean="0">
                        <a:latin typeface="Arial" pitchFamily="34" charset="0"/>
                        <a:cs typeface="Arial" pitchFamily="34" charset="0"/>
                      </a:rPr>
                      <m:t>bissektrisa</m:t>
                    </m:r>
                    <m:r>
                      <m:rPr>
                        <m:nor/>
                      </m:rPr>
                      <a:rPr lang="en-US" sz="3600" b="0" i="0" dirty="0" smtClean="0">
                        <a:latin typeface="Arial" pitchFamily="34" charset="0"/>
                        <a:cs typeface="Arial" pitchFamily="34" charset="0"/>
                      </a:rPr>
                      <m:t> )</m:t>
                    </m:r>
                  </m:oMath>
                </a14:m>
                <a:r>
                  <a:rPr lang="en-US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,</a:t>
                </a:r>
                <a:r>
                  <a:rPr lang="en-US" sz="3600" dirty="0">
                    <a:ea typeface="Cambria Math" panose="02040503050406030204" pitchFamily="18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∠</m:t>
                    </m:r>
                    <m:r>
                      <m:rPr>
                        <m:nor/>
                      </m:rPr>
                      <a:rPr lang="en-US" sz="3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1</m:t>
                    </m:r>
                    <m:r>
                      <m:rPr>
                        <m:nor/>
                      </m:rPr>
                      <a:rPr lang="en-US" sz="360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en-US" sz="3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=</m:t>
                    </m:r>
                    <m:r>
                      <m:rPr>
                        <m:nor/>
                      </m:rPr>
                      <a:rPr lang="en-US" sz="3600" dirty="0">
                        <a:latin typeface="Arial" pitchFamily="34" charset="0"/>
                        <a:cs typeface="Arial" pitchFamily="34" charset="0"/>
                      </a:rPr>
                      <m:t> </m:t>
                    </m:r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∠</m:t>
                    </m:r>
                    <m:r>
                      <m:rPr>
                        <m:nor/>
                      </m:rPr>
                      <a:rPr lang="en-US" sz="3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4</m:t>
                    </m:r>
                  </m:oMath>
                </a14:m>
                <a:endParaRPr lang="en-US" sz="3600" b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3600" b="1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△ ABC </a:t>
                </a:r>
                <a:r>
                  <a:rPr lang="en-US" sz="3600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– </a:t>
                </a:r>
                <a:r>
                  <a:rPr lang="en-US" sz="3600" dirty="0" err="1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teng</a:t>
                </a:r>
                <a:r>
                  <a:rPr lang="en-US" sz="3600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yonli</a:t>
                </a:r>
                <a:r>
                  <a:rPr lang="en-US" sz="3600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⟹</m:t>
                    </m:r>
                  </m:oMath>
                </a14:m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AB = BP = 5 cm.</a:t>
                </a:r>
              </a:p>
              <a:p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 = 2AB + 2BC = 2∙5 + 2∙(4+5) = 10+18 = 28 (cm).</a:t>
                </a:r>
              </a:p>
              <a:p>
                <a:r>
                  <a:rPr lang="en-US" sz="4000" b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</a:t>
                </a:r>
                <a:r>
                  <a:rPr lang="en-US" sz="40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28 cm</a:t>
                </a:r>
              </a:p>
              <a:p>
                <a:endParaRPr lang="ru-RU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400" y="3936977"/>
                <a:ext cx="10512493" cy="2923877"/>
              </a:xfrm>
              <a:prstGeom prst="rect">
                <a:avLst/>
              </a:prstGeom>
              <a:blipFill>
                <a:blip r:embed="rId2"/>
                <a:stretch>
                  <a:fillRect l="-2088" t="-3758" r="-87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998370" y="27549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</a:t>
            </a:r>
            <a:endParaRPr lang="ru-RU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300056" y="329183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2</a:t>
            </a:r>
            <a:endParaRPr lang="ru-RU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4108849" y="127428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3</a:t>
            </a:r>
            <a:endParaRPr lang="ru-RU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349589" y="108962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4</a:t>
            </a:r>
            <a:endParaRPr lang="ru-RU" b="1" dirty="0"/>
          </a:p>
        </p:txBody>
      </p:sp>
      <p:sp>
        <p:nvSpPr>
          <p:cNvPr id="19" name="Дуга 18"/>
          <p:cNvSpPr/>
          <p:nvPr/>
        </p:nvSpPr>
        <p:spPr>
          <a:xfrm>
            <a:off x="715129" y="3119042"/>
            <a:ext cx="392909" cy="369332"/>
          </a:xfrm>
          <a:prstGeom prst="arc">
            <a:avLst>
              <a:gd name="adj1" fmla="val 15716835"/>
              <a:gd name="adj2" fmla="val 1405246"/>
            </a:avLst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Дуга 23"/>
          <p:cNvSpPr/>
          <p:nvPr/>
        </p:nvSpPr>
        <p:spPr>
          <a:xfrm>
            <a:off x="867530" y="3385352"/>
            <a:ext cx="398256" cy="320955"/>
          </a:xfrm>
          <a:prstGeom prst="arc">
            <a:avLst>
              <a:gd name="adj1" fmla="val 16148897"/>
              <a:gd name="adj2" fmla="val 1836646"/>
            </a:avLst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Дуга 26"/>
          <p:cNvSpPr/>
          <p:nvPr/>
        </p:nvSpPr>
        <p:spPr>
          <a:xfrm rot="10800000">
            <a:off x="3672953" y="754212"/>
            <a:ext cx="336993" cy="549998"/>
          </a:xfrm>
          <a:prstGeom prst="arc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78470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16" grpId="0"/>
      <p:bldP spid="17" grpId="0"/>
      <p:bldP spid="18" grpId="0"/>
      <p:bldP spid="19" grpId="0" animBg="1"/>
      <p:bldP spid="24" grpId="0" animBg="1"/>
      <p:bldP spid="27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1618</TotalTime>
  <Words>666</Words>
  <Application>Microsoft Office PowerPoint</Application>
  <PresentationFormat>Широкоэкранный</PresentationFormat>
  <Paragraphs>165</Paragraphs>
  <Slides>19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Cambria Math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         2- masala</vt:lpstr>
      <vt:lpstr>Презентация PowerPoint</vt:lpstr>
      <vt:lpstr>Презентация PowerPoint</vt:lpstr>
      <vt:lpstr> 4- masala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Неизвестный пользователь</dc:creator>
  <cp:lastModifiedBy>Админ</cp:lastModifiedBy>
  <cp:revision>175</cp:revision>
  <dcterms:created xsi:type="dcterms:W3CDTF">2020-06-19T20:52:49Z</dcterms:created>
  <dcterms:modified xsi:type="dcterms:W3CDTF">2021-04-03T18:49:10Z</dcterms:modified>
</cp:coreProperties>
</file>