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21"/>
  </p:notesMasterIdLst>
  <p:sldIdLst>
    <p:sldId id="306" r:id="rId2"/>
    <p:sldId id="315" r:id="rId3"/>
    <p:sldId id="314" r:id="rId4"/>
    <p:sldId id="318" r:id="rId5"/>
    <p:sldId id="319" r:id="rId6"/>
    <p:sldId id="274" r:id="rId7"/>
    <p:sldId id="311" r:id="rId8"/>
    <p:sldId id="284" r:id="rId9"/>
    <p:sldId id="307" r:id="rId10"/>
    <p:sldId id="313" r:id="rId11"/>
    <p:sldId id="312" r:id="rId12"/>
    <p:sldId id="294" r:id="rId13"/>
    <p:sldId id="308" r:id="rId14"/>
    <p:sldId id="286" r:id="rId15"/>
    <p:sldId id="310" r:id="rId16"/>
    <p:sldId id="309" r:id="rId17"/>
    <p:sldId id="298" r:id="rId18"/>
    <p:sldId id="305" r:id="rId19"/>
    <p:sldId id="29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6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10" autoAdjust="0"/>
    <p:restoredTop sz="99630" autoAdjust="0"/>
  </p:normalViewPr>
  <p:slideViewPr>
    <p:cSldViewPr>
      <p:cViewPr varScale="1">
        <p:scale>
          <a:sx n="74" d="100"/>
          <a:sy n="74" d="100"/>
        </p:scale>
        <p:origin x="81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9733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0037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1417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4/3/2021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155105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756939" y="251487"/>
            <a:ext cx="6678119" cy="1042889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6448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6448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518870" y="2377098"/>
            <a:ext cx="2360712" cy="24087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3" name="Прямоугольник 2"/>
          <p:cNvSpPr/>
          <p:nvPr/>
        </p:nvSpPr>
        <p:spPr>
          <a:xfrm>
            <a:off x="9734171" y="340933"/>
            <a:ext cx="1884793" cy="830997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67808" y="747916"/>
            <a:ext cx="56402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</a:p>
          <a:p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</a:p>
          <a:p>
            <a:pPr algn="ctr"/>
            <a:endParaRPr lang="en-US" sz="6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11191" y="1809742"/>
            <a:ext cx="335598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MAVZU: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1350690" y="5466150"/>
            <a:ext cx="9448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5360" y="2069324"/>
            <a:ext cx="892127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35359" y="4436581"/>
            <a:ext cx="892127" cy="15121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85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429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- masala</a:t>
            </a:r>
            <a:br>
              <a:rPr lang="en-US" sz="6000" b="1" dirty="0" smtClean="0">
                <a:latin typeface="Arial" pitchFamily="34" charset="0"/>
                <a:cs typeface="Arial" pitchFamily="34" charset="0"/>
              </a:rPr>
            </a:br>
            <a:endParaRPr lang="ru-RU" sz="6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95400" y="1194219"/>
            <a:ext cx="1116124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ABCD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arallelogrammning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qo‘shni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tomonlarining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20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ayirmasi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12 cm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 Shu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4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tomonlarini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араллелограмм 4"/>
          <p:cNvSpPr/>
          <p:nvPr/>
        </p:nvSpPr>
        <p:spPr>
          <a:xfrm>
            <a:off x="7064024" y="4206945"/>
            <a:ext cx="3429024" cy="1875952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20693" y="5855275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25194" y="5930067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13602" y="3760157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03340" y="3726050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</a:t>
            </a:r>
            <a:endParaRPr lang="ru-RU" sz="3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482752" y="5436566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408205" y="4606032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23592" y="4606032"/>
            <a:ext cx="198804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AB = a</a:t>
            </a:r>
          </a:p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 = b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43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араллелограмм 29"/>
          <p:cNvSpPr/>
          <p:nvPr/>
        </p:nvSpPr>
        <p:spPr>
          <a:xfrm>
            <a:off x="787310" y="900785"/>
            <a:ext cx="3429024" cy="1875952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342704" y="2386830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002020" y="2386829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93788" y="296634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216334" y="476672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C</a:t>
            </a:r>
            <a:endParaRPr lang="ru-RU" sz="4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083306" y="5907302"/>
            <a:ext cx="56044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16 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cm.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2558" y="194053"/>
            <a:ext cx="5716630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ABCD –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a + b = 20 cm,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a – b = 12 cm,</a:t>
            </a:r>
          </a:p>
          <a:p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-? 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m, b - ? 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09361" y="2191962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86697" y="1471063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704" y="3364152"/>
            <a:ext cx="54681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Yechish:</a:t>
            </a:r>
            <a:r>
              <a:rPr lang="en-US" sz="3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  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+ b = 20 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sz="3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3600" u="sng" dirty="0">
                <a:latin typeface="Arial" panose="020B0604020202020204" pitchFamily="34" charset="0"/>
                <a:cs typeface="Arial" panose="020B0604020202020204" pitchFamily="34" charset="0"/>
              </a:rPr>
              <a:t>– b = 12 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2a = 32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a = 32 : 2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a = 16 (cm)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Левая фигурная скобка 9"/>
          <p:cNvSpPr/>
          <p:nvPr/>
        </p:nvSpPr>
        <p:spPr>
          <a:xfrm>
            <a:off x="2709165" y="3501008"/>
            <a:ext cx="206146" cy="958289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2226728" y="366624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+</a:t>
            </a:r>
            <a:endParaRPr lang="ru-RU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610702" y="3398923"/>
            <a:ext cx="280076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 + b = 20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16 + b =20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b = 20 -16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b = 4 (cm)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30400" y="31886"/>
            <a:ext cx="12192000" cy="1219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5- masala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323159" y="1400382"/>
            <a:ext cx="93093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Rombning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diagonallari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orasida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hosil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burchaklarning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nisbati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4 : 5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kabi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Rombning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burchaklarini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Блок-схема: решение 2"/>
          <p:cNvSpPr/>
          <p:nvPr/>
        </p:nvSpPr>
        <p:spPr>
          <a:xfrm>
            <a:off x="3287688" y="4653136"/>
            <a:ext cx="4104456" cy="1800200"/>
          </a:xfrm>
          <a:prstGeom prst="flowChartDecision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63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2671" y="303"/>
            <a:ext cx="12192000" cy="103992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4- masala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решение 2"/>
          <p:cNvSpPr/>
          <p:nvPr/>
        </p:nvSpPr>
        <p:spPr>
          <a:xfrm>
            <a:off x="527218" y="1360662"/>
            <a:ext cx="4104456" cy="1904466"/>
          </a:xfrm>
          <a:prstGeom prst="flowChartDecision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322821" y="1244078"/>
                <a:ext cx="4896544" cy="28315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ABCD –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romb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: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B = 4:5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endParaRPr lang="en-US" sz="32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 ,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B,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C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 -?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2821" y="1244078"/>
                <a:ext cx="4896544" cy="2831544"/>
              </a:xfrm>
              <a:prstGeom prst="rect">
                <a:avLst/>
              </a:prstGeom>
              <a:blipFill>
                <a:blip r:embed="rId2"/>
                <a:stretch>
                  <a:fillRect l="-3113" t="-27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28484" y="1811726"/>
            <a:ext cx="5229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836774" y="980728"/>
            <a:ext cx="5229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77287" y="1946549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098224" y="3141698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71458" y="2030070"/>
            <a:ext cx="4812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4</a:t>
            </a:r>
            <a:r>
              <a:rPr lang="en-US" sz="2400" b="1" dirty="0" smtClean="0"/>
              <a:t>x</a:t>
            </a:r>
            <a:endParaRPr lang="ru-RU" sz="2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278798" y="1400013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8893" y="3790400"/>
                <a:ext cx="5590377" cy="28623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 = 180⁰</a:t>
                </a:r>
              </a:p>
              <a:p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4x+5x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180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9x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180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x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180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 : 9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x = 20⁰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893" y="3790400"/>
                <a:ext cx="5590377" cy="2862322"/>
              </a:xfrm>
              <a:prstGeom prst="rect">
                <a:avLst/>
              </a:prstGeom>
              <a:blipFill>
                <a:blip r:embed="rId3"/>
                <a:stretch>
                  <a:fillRect l="-3272" t="-3838" r="-2508" b="-72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158509" y="4381775"/>
                <a:ext cx="6580648" cy="23083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= 4x = 4∙ 20⁰ = 80⁰(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C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3600" dirty="0" smtClean="0">
                    <a:ea typeface="Cambria Math" panose="02040503050406030204" pitchFamily="18" charset="0"/>
                    <a:cs typeface="Arial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B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5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5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∙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20⁰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=100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⁰(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D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</a:p>
              <a:p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0⁰, 100⁰,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80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⁰,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100⁰.</a:t>
                </a:r>
                <a:endParaRPr lang="ru-RU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8509" y="4381775"/>
                <a:ext cx="6580648" cy="2308324"/>
              </a:xfrm>
              <a:prstGeom prst="rect">
                <a:avLst/>
              </a:prstGeom>
              <a:blipFill>
                <a:blip r:embed="rId4"/>
                <a:stretch>
                  <a:fillRect l="-2778" t="-4233" r="-1944" b="-87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39367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4 - 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43472" y="990600"/>
            <a:ext cx="921702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ABCD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trapetsiyada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AD-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CD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parallel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AD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kesuvchi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BC =7cm, AE =4 cm. Agar,  ABE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17 cm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trapetsiya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chizig‘ini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trapetsiyaning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6701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/>
          <p:cNvCxnSpPr/>
          <p:nvPr/>
        </p:nvCxnSpPr>
        <p:spPr>
          <a:xfrm>
            <a:off x="1534246" y="407383"/>
            <a:ext cx="774100" cy="295354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0840" y="3101484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5462" y="174745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34969" y="236570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26978" y="307835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667277" y="174745"/>
                <a:ext cx="6524723" cy="3693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ABCD –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trapetsiya</a:t>
                </a:r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 ║CD,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ABE</m:t>
                        </m:r>
                      </m:sub>
                    </m:sSub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-17 cm 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BC = 7 cm, AE = 4 cm.</a:t>
                </a:r>
              </a:p>
              <a:p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MN -?, </a:t>
                </a:r>
              </a:p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ABCD</m:t>
                        </m:r>
                      </m:sub>
                    </m:sSub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-?</a:t>
                </a:r>
                <a:endParaRPr lang="en-US" sz="2000" dirty="0" smtClean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7277" y="174745"/>
                <a:ext cx="6524723" cy="3693319"/>
              </a:xfrm>
              <a:prstGeom prst="rect">
                <a:avLst/>
              </a:prstGeom>
              <a:blipFill>
                <a:blip r:embed="rId2"/>
                <a:stretch>
                  <a:fillRect l="-2897" t="-26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2173921" y="3281030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16961" y="3786508"/>
                <a:ext cx="4510017" cy="28623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r>
                  <a:rPr lang="en-US" sz="3600" b="1" dirty="0" smtClean="0">
                    <a:solidFill>
                      <a:srgbClr val="0086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 b="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 b="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ABE</m:t>
                        </m:r>
                      </m:sub>
                    </m:sSub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AB+BE+AE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17 = AB+BE +4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AB+BE =17-4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AB+BE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13(cm)</a:t>
                </a:r>
                <a:endParaRPr lang="en-US" sz="40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961" y="3786508"/>
                <a:ext cx="4510017" cy="2862322"/>
              </a:xfrm>
              <a:prstGeom prst="rect">
                <a:avLst/>
              </a:prstGeom>
              <a:blipFill>
                <a:blip r:embed="rId3"/>
                <a:stretch>
                  <a:fillRect l="-4189" t="-3191" r="-3108" b="-70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2655629" y="451744"/>
            <a:ext cx="63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7 cm</a:t>
            </a:r>
            <a:endParaRPr lang="ru-RU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1197344" y="2981333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4cm</a:t>
            </a:r>
            <a:endParaRPr lang="ru-RU" b="1" dirty="0"/>
          </a:p>
        </p:txBody>
      </p:sp>
      <p:sp>
        <p:nvSpPr>
          <p:cNvPr id="2" name="Трапеция 1"/>
          <p:cNvSpPr/>
          <p:nvPr/>
        </p:nvSpPr>
        <p:spPr>
          <a:xfrm>
            <a:off x="778966" y="419863"/>
            <a:ext cx="4248012" cy="2941061"/>
          </a:xfrm>
          <a:prstGeom prst="trapezoid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>
            <a:stCxn id="2" idx="1"/>
            <a:endCxn id="2" idx="3"/>
          </p:cNvCxnSpPr>
          <p:nvPr/>
        </p:nvCxnSpPr>
        <p:spPr>
          <a:xfrm>
            <a:off x="1146599" y="1890394"/>
            <a:ext cx="3512746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15241" y="1498184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M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607526" y="1457406"/>
            <a:ext cx="421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N</a:t>
            </a:r>
            <a:endParaRPr lang="ru-RU" sz="28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5660515" y="4368928"/>
                <a:ext cx="6479058" cy="29238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dirty="0">
                    <a:solidFill>
                      <a:srgbClr val="0086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3600" b="1" dirty="0" smtClean="0">
                    <a:solidFill>
                      <a:srgbClr val="0086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AB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𝐶𝐷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AB+CD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+BC+AD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 = CD (BECD-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parallelog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.)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AB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𝐶𝐷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13+7+(4+7)=31 cm</a:t>
                </a:r>
              </a:p>
              <a:p>
                <a:r>
                  <a:rPr lang="en-US" sz="36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9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cm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31 cm</a:t>
                </a:r>
                <a:endParaRPr lang="en-US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0515" y="4368928"/>
                <a:ext cx="6479058" cy="2923877"/>
              </a:xfrm>
              <a:prstGeom prst="rect">
                <a:avLst/>
              </a:prstGeom>
              <a:blipFill>
                <a:blip r:embed="rId4"/>
                <a:stretch>
                  <a:fillRect l="-2919" t="-3340" r="-26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5680164" y="3763882"/>
            <a:ext cx="63273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r>
              <a:rPr lang="en-US" sz="36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MN =MK+KN=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2+7 =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9(cm)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1816550" y="1432146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K</a:t>
            </a:r>
            <a:endParaRPr lang="ru-RU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2389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5" grpId="0"/>
      <p:bldP spid="26" grpId="0"/>
      <p:bldP spid="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3255"/>
            <a:ext cx="12191999" cy="172741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sz="5275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27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27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27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275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27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3270" y="2232619"/>
            <a:ext cx="10870911" cy="1895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5858" dirty="0" err="1" smtClean="0"/>
              <a:t>Darslikning</a:t>
            </a:r>
            <a:r>
              <a:rPr lang="ru-RU" sz="5858" dirty="0"/>
              <a:t> </a:t>
            </a:r>
            <a:r>
              <a:rPr lang="ru-RU" sz="5858" dirty="0" smtClean="0">
                <a:solidFill>
                  <a:srgbClr val="7030A0"/>
                </a:solidFill>
              </a:rPr>
              <a:t>33 </a:t>
            </a:r>
            <a:r>
              <a:rPr lang="en-US" sz="5858" dirty="0" smtClean="0">
                <a:solidFill>
                  <a:srgbClr val="7030A0"/>
                </a:solidFill>
              </a:rPr>
              <a:t>- </a:t>
            </a:r>
            <a:r>
              <a:rPr lang="en-US" sz="5858" dirty="0" err="1">
                <a:solidFill>
                  <a:srgbClr val="7030A0"/>
                </a:solidFill>
              </a:rPr>
              <a:t>sahifasidagi</a:t>
            </a:r>
            <a:endParaRPr lang="en-US" sz="5858" dirty="0"/>
          </a:p>
          <a:p>
            <a:pPr algn="ctr"/>
            <a:r>
              <a:rPr lang="en-US" sz="5858" dirty="0"/>
              <a:t>       </a:t>
            </a:r>
            <a:r>
              <a:rPr lang="en-US" sz="5858" dirty="0" smtClean="0">
                <a:solidFill>
                  <a:srgbClr val="7030A0"/>
                </a:solidFill>
              </a:rPr>
              <a:t>1-</a:t>
            </a:r>
            <a:r>
              <a:rPr lang="ru-RU" sz="5858" dirty="0">
                <a:solidFill>
                  <a:srgbClr val="7030A0"/>
                </a:solidFill>
              </a:rPr>
              <a:t> </a:t>
            </a:r>
            <a:r>
              <a:rPr lang="ru-RU" sz="5858" dirty="0" smtClean="0">
                <a:solidFill>
                  <a:srgbClr val="7030A0"/>
                </a:solidFill>
              </a:rPr>
              <a:t>4</a:t>
            </a:r>
            <a:r>
              <a:rPr lang="en-US" sz="5858" dirty="0" smtClean="0">
                <a:solidFill>
                  <a:srgbClr val="7030A0"/>
                </a:solidFill>
              </a:rPr>
              <a:t>- </a:t>
            </a:r>
            <a:r>
              <a:rPr lang="en-US" sz="5858" dirty="0" err="1"/>
              <a:t>masalalarni</a:t>
            </a:r>
            <a:r>
              <a:rPr lang="en-US" sz="5858" dirty="0"/>
              <a:t> </a:t>
            </a:r>
            <a:r>
              <a:rPr lang="en-US" sz="5858" dirty="0" err="1"/>
              <a:t>yechish</a:t>
            </a:r>
            <a:r>
              <a:rPr lang="en-US" sz="5858" dirty="0"/>
              <a:t>.</a:t>
            </a:r>
            <a:endParaRPr lang="ru-RU" sz="5858" dirty="0"/>
          </a:p>
        </p:txBody>
      </p:sp>
      <p:pic>
        <p:nvPicPr>
          <p:cNvPr id="6" name="Picture 2" descr="Блог для детей и родителей 4&quot;в&quot; - ЛИДЕР: ЦИРКУЛЬ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55" y="4747447"/>
            <a:ext cx="4454882" cy="1913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847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858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6603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5716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 smtClean="0"/>
          </a:p>
          <a:p>
            <a:endParaRPr lang="" sz="4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623392" y="1142984"/>
            <a:ext cx="10801200" cy="29340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perimetri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42 cm</a:t>
            </a:r>
            <a:r>
              <a:rPr lang="en-US" sz="4800" smtClean="0">
                <a:latin typeface="Arial" pitchFamily="34" charset="0"/>
                <a:cs typeface="Arial" pitchFamily="34" charset="0"/>
              </a:rPr>
              <a:t>,  tomonlaridan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biri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ikkinchisidan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marta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katta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tomonlarini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1452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063552" y="5182239"/>
                <a:ext cx="3012812" cy="1035605"/>
              </a:xfrm>
              <a:prstGeom prst="rect">
                <a:avLst/>
              </a:prstGeom>
              <a:ln w="57150">
                <a:solidFill>
                  <a:srgbClr val="00B0F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4000" b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𝟏𝟖𝟎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⁰(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2" y="5182239"/>
                <a:ext cx="3012812" cy="1035605"/>
              </a:xfrm>
              <a:prstGeom prst="rect">
                <a:avLst/>
              </a:prstGeom>
              <a:blipFill>
                <a:blip r:embed="rId2"/>
                <a:stretch>
                  <a:fillRect b="-8939"/>
                </a:stretch>
              </a:blipFill>
              <a:ln w="57150"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7176120" y="5182238"/>
                <a:ext cx="2941551" cy="1035605"/>
              </a:xfrm>
              <a:prstGeom prst="rect">
                <a:avLst/>
              </a:prstGeom>
              <a:ln w="57150">
                <a:solidFill>
                  <a:srgbClr val="00B0F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ea typeface="Cambria Math" panose="02040503050406030204" pitchFamily="18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ru-RU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𝜷</m:t>
                    </m:r>
                  </m:oMath>
                </a14:m>
                <a:r>
                  <a:rPr lang="en-US" sz="40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𝟑𝟔𝟎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⁰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6120" y="5182238"/>
                <a:ext cx="2941551" cy="1035605"/>
              </a:xfrm>
              <a:prstGeom prst="rect">
                <a:avLst/>
              </a:prstGeom>
              <a:blipFill>
                <a:blip r:embed="rId3"/>
                <a:stretch>
                  <a:fillRect b="-8939"/>
                </a:stretch>
              </a:blipFill>
              <a:ln w="57150"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Овальная выноска 13"/>
          <p:cNvSpPr/>
          <p:nvPr/>
        </p:nvSpPr>
        <p:spPr>
          <a:xfrm>
            <a:off x="1769758" y="2996952"/>
            <a:ext cx="3600400" cy="1157665"/>
          </a:xfrm>
          <a:prstGeom prst="wedgeEllipseCallout">
            <a:avLst/>
          </a:prstGeom>
          <a:solidFill>
            <a:srgbClr val="00B0F0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180°(n - 2) </a:t>
            </a:r>
          </a:p>
          <a:p>
            <a:endParaRPr lang="ru-RU" dirty="0"/>
          </a:p>
        </p:txBody>
      </p:sp>
      <p:sp>
        <p:nvSpPr>
          <p:cNvPr id="16" name="Овальная выноска 15"/>
          <p:cNvSpPr/>
          <p:nvPr/>
        </p:nvSpPr>
        <p:spPr>
          <a:xfrm>
            <a:off x="6882699" y="2996951"/>
            <a:ext cx="3528392" cy="1157665"/>
          </a:xfrm>
          <a:prstGeom prst="wedgeEllipseCallout">
            <a:avLst/>
          </a:prstGeom>
          <a:solidFill>
            <a:schemeClr val="bg2">
              <a:lumMod val="90000"/>
            </a:schemeClr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360° </a:t>
            </a:r>
            <a:endParaRPr lang="en-US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-2934" y="28248"/>
            <a:ext cx="12192000" cy="11247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200000"/>
              </a:lnSpc>
            </a:pP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7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en-US" sz="7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40438" y="1185339"/>
            <a:ext cx="113052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ichki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yig‘indisini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topish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formulasini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aniqlang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4400" dirty="0">
              <a:latin typeface="Arial" pitchFamily="34" charset="0"/>
              <a:cs typeface="Arial" pitchFamily="34" charset="0"/>
            </a:endParaRPr>
          </a:p>
          <a:p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val="16981201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4374" y="30498"/>
            <a:ext cx="12192000" cy="1066800"/>
          </a:xfrm>
          <a:prstGeom prst="rect">
            <a:avLst/>
          </a:prstGeom>
          <a:solidFill>
            <a:srgbClr val="0070C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9376" y="1227736"/>
            <a:ext cx="116695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err="1"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o‘zaro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parallel   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to‘rtburchak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nomlanadi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4800" dirty="0">
              <a:latin typeface="Arial" pitchFamily="34" charset="0"/>
              <a:cs typeface="Arial" pitchFamily="34" charset="0"/>
            </a:endParaRPr>
          </a:p>
          <a:p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663952" y="3859225"/>
            <a:ext cx="533992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endParaRPr lang="ru-RU" sz="54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1664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4374" y="30498"/>
            <a:ext cx="12192000" cy="1066800"/>
          </a:xfrm>
          <a:prstGeom prst="rect">
            <a:avLst/>
          </a:prstGeom>
          <a:solidFill>
            <a:srgbClr val="0070C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39841" y="1471400"/>
            <a:ext cx="110892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parallelogramm</a:t>
            </a:r>
            <a:endParaRPr lang="en-US" sz="4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800" dirty="0" err="1">
                <a:latin typeface="Arial" pitchFamily="34" charset="0"/>
                <a:cs typeface="Arial" pitchFamily="34" charset="0"/>
              </a:rPr>
              <a:t>n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omini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aniqlang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4800" dirty="0">
              <a:latin typeface="Arial" pitchFamily="34" charset="0"/>
              <a:cs typeface="Arial" pitchFamily="34" charset="0"/>
            </a:endParaRPr>
          </a:p>
          <a:p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974953" y="4844463"/>
            <a:ext cx="214674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Romb</a:t>
            </a:r>
            <a:endParaRPr lang="ru-RU" sz="5400" b="1" i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628661" y="4936796"/>
            <a:ext cx="58124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endParaRPr lang="ru-RU" sz="4800" b="1" i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168008" y="3649712"/>
            <a:ext cx="441659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5400" b="1" i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o‘pburchak</a:t>
            </a:r>
            <a:endParaRPr lang="ru-RU" sz="5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343471" y="3636811"/>
            <a:ext cx="418576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sz="5400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0447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4374" y="30498"/>
            <a:ext cx="12192000" cy="1066800"/>
          </a:xfrm>
          <a:prstGeom prst="rect">
            <a:avLst/>
          </a:prstGeom>
          <a:solidFill>
            <a:srgbClr val="0070C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1345" y="1471400"/>
            <a:ext cx="116652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geometrik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shakl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nomini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aniqlang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4800" dirty="0">
              <a:latin typeface="Arial" pitchFamily="34" charset="0"/>
              <a:cs typeface="Arial" pitchFamily="34" charset="0"/>
            </a:endParaRPr>
          </a:p>
          <a:p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013178" y="4153826"/>
            <a:ext cx="214674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Romb</a:t>
            </a:r>
            <a:endParaRPr lang="ru-RU" sz="5400" b="1" i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61303" y="5301208"/>
            <a:ext cx="58124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endParaRPr lang="ru-RU" sz="4800" b="1" i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567608" y="4146316"/>
            <a:ext cx="276229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54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vadrat</a:t>
            </a:r>
            <a:endParaRPr lang="ru-RU" sz="5400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8660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1- 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9522" y="1203378"/>
            <a:ext cx="1188247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Tashqi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burchagining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ctr"/>
            <a:r>
              <a:rPr lang="en-US" sz="4000" b="1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18°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b)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24°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c)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60°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qavariq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ko‘pburchakning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nechta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tomoni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127448" y="3356992"/>
                <a:ext cx="10491334" cy="3170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Yechish: </a:t>
                </a:r>
                <a:r>
                  <a:rPr lang="en-US" sz="40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Tashqi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burchaklar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yig‘indisi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360⁰.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a</m:t>
                    </m:r>
                    <m:r>
                      <a:rPr lang="en-US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) </m:t>
                    </m:r>
                    <m:sSub>
                      <m:sSub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β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n</m:t>
                        </m:r>
                      </m:sub>
                    </m:sSub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=18</a:t>
                </a:r>
                <a:r>
                  <a:rPr lang="en-US" sz="4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° 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da,  n = </a:t>
                </a:r>
                <a:r>
                  <a:rPr lang="en-US" sz="4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360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⁰ : 18⁰ = 20  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b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) </m:t>
                    </m:r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β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 i="0">
                            <a:latin typeface="Cambria Math" panose="02040503050406030204" pitchFamily="18" charset="0"/>
                            <a:cs typeface="Arial" pitchFamily="34" charset="0"/>
                          </a:rPr>
                          <m:t>n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=24° 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da, 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n 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= 360⁰ :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24⁰ 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15  </a:t>
                </a:r>
                <a:endParaRPr lang="en-US" sz="4000" dirty="0">
                  <a:latin typeface="Arial" pitchFamily="34" charset="0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c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) </m:t>
                    </m:r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i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β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 i="0">
                            <a:latin typeface="Cambria Math" panose="02040503050406030204" pitchFamily="18" charset="0"/>
                            <a:cs typeface="Arial" pitchFamily="34" charset="0"/>
                          </a:rPr>
                          <m:t>n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=60° 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da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,  n 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= 360⁰ :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60⁰ 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= 6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 </a:t>
                </a:r>
                <a:endParaRPr lang="en-US" sz="4000" dirty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   </a:t>
                </a:r>
                <a:r>
                  <a:rPr lang="en-US" sz="40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Javob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: 20 ta, 15 ta </a:t>
                </a:r>
                <a:r>
                  <a:rPr lang="en-US" sz="40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6 ta  </a:t>
                </a:r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7448" y="3356992"/>
                <a:ext cx="10491334" cy="3170099"/>
              </a:xfrm>
              <a:prstGeom prst="rect">
                <a:avLst/>
              </a:prstGeom>
              <a:blipFill>
                <a:blip r:embed="rId2"/>
                <a:stretch>
                  <a:fillRect l="-2092" t="-3462" r="-988" b="-69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729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2- masala</a:t>
            </a:r>
            <a:endParaRPr lang="ru-RU" sz="7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112224" y="3203372"/>
                <a:ext cx="3298660" cy="11298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4400" b="1" dirty="0" smtClean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𝟏𝟖𝟎</m:t>
                        </m:r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⁰(</m:t>
                        </m:r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2224" y="3203372"/>
                <a:ext cx="3298660" cy="1129861"/>
              </a:xfrm>
              <a:prstGeom prst="rect">
                <a:avLst/>
              </a:prstGeom>
              <a:blipFill>
                <a:blip r:embed="rId2"/>
                <a:stretch>
                  <a:fillRect b="-123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07368" y="1484784"/>
            <a:ext cx="115932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150⁰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qavariq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ru-RU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41106" y="3068960"/>
                <a:ext cx="6583854" cy="38059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150⁰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180⁰(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−2)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sz="4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150⁰n = 180⁰n - 360⁰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180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 -150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 = 360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</a:p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30⁰n = 360⁰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n = 12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106" y="3068960"/>
                <a:ext cx="6583854" cy="3805978"/>
              </a:xfrm>
              <a:prstGeom prst="rect">
                <a:avLst/>
              </a:prstGeom>
              <a:blipFill>
                <a:blip r:embed="rId3"/>
                <a:stretch>
                  <a:fillRect l="-3241" r="-2037" b="-24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752184" y="5085184"/>
            <a:ext cx="3435556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12 ta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9073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Объект 2"/>
          <p:cNvSpPr>
            <a:spLocks noGrp="1"/>
          </p:cNvSpPr>
          <p:nvPr>
            <p:ph idx="1"/>
          </p:nvPr>
        </p:nvSpPr>
        <p:spPr>
          <a:xfrm>
            <a:off x="335360" y="1268760"/>
            <a:ext cx="11521280" cy="4024125"/>
          </a:xfrm>
        </p:spPr>
        <p:txBody>
          <a:bodyPr vert="horz">
            <a:normAutofit fontScale="92500"/>
          </a:bodyPr>
          <a:lstStyle/>
          <a:p>
            <a:pPr marL="0" indent="0"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burchaklaridan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birining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bissektrisasi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o‘zi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kesib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o‘tadigan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tomonni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4 cm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5 cm li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kesmalarga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perimetrini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toping.</a:t>
            </a:r>
            <a:endParaRPr lang="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66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masala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0158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араллелограмм 3"/>
          <p:cNvSpPr/>
          <p:nvPr/>
        </p:nvSpPr>
        <p:spPr>
          <a:xfrm>
            <a:off x="758486" y="1045637"/>
            <a:ext cx="5044359" cy="2599915"/>
          </a:xfrm>
          <a:prstGeom prst="parallelogram">
            <a:avLst/>
          </a:prstGeom>
          <a:solidFill>
            <a:schemeClr val="bg1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760891" y="1045636"/>
            <a:ext cx="3454567" cy="261561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2523" y="338535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88230" y="601579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30375" y="601579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86553" y="3219474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73940" y="726485"/>
            <a:ext cx="486992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ABCD – parallelogram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AP –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bissektrisa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BP = 5 cm, PC = 4 cm.</a:t>
            </a:r>
          </a:p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 -?</a:t>
            </a:r>
            <a:endParaRPr lang="en-US" sz="2000" dirty="0" smtClean="0"/>
          </a:p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133686" y="434098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04400" y="3936977"/>
                <a:ext cx="10512493" cy="29238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r>
                      <m:rPr>
                        <m:nor/>
                      </m:rPr>
                      <a:rPr lang="en-US" sz="36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en-US" sz="3600" dirty="0">
                        <a:latin typeface="Arial" pitchFamily="34" charset="0"/>
                        <a:cs typeface="Arial" pitchFamily="34" charset="0"/>
                      </a:rPr>
                      <m:t>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r>
                      <m:rPr>
                        <m:nor/>
                      </m:rPr>
                      <a:rPr lang="en-US" sz="3600" dirty="0">
                        <a:latin typeface="Arial" pitchFamily="34" charset="0"/>
                        <a:cs typeface="Arial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b="0" i="0" dirty="0" smtClean="0">
                        <a:latin typeface="Arial" pitchFamily="34" charset="0"/>
                        <a:cs typeface="Arial" pitchFamily="34" charset="0"/>
                      </a:rPr>
                      <m:t>(</m:t>
                    </m:r>
                    <m:r>
                      <m:rPr>
                        <m:nor/>
                      </m:rPr>
                      <a:rPr lang="en-US" sz="3600" b="0" i="0" dirty="0" smtClean="0">
                        <a:latin typeface="Arial" pitchFamily="34" charset="0"/>
                        <a:cs typeface="Arial" pitchFamily="34" charset="0"/>
                      </a:rPr>
                      <m:t>bissektrisa</m:t>
                    </m:r>
                    <m:r>
                      <m:rPr>
                        <m:nor/>
                      </m:rPr>
                      <a:rPr lang="en-US" sz="3600" b="0" i="0" dirty="0" smtClean="0">
                        <a:latin typeface="Arial" pitchFamily="34" charset="0"/>
                        <a:cs typeface="Arial" pitchFamily="34" charset="0"/>
                      </a:rPr>
                      <m:t> )</m:t>
                    </m:r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,</a:t>
                </a:r>
                <a:r>
                  <a:rPr lang="en-US" sz="3600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r>
                      <m:rPr>
                        <m:nor/>
                      </m:rPr>
                      <a:rPr lang="en-US" sz="36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en-US" sz="3600" dirty="0">
                        <a:latin typeface="Arial" pitchFamily="34" charset="0"/>
                        <a:cs typeface="Arial" pitchFamily="34" charset="0"/>
                      </a:rPr>
                      <m:t>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4</m:t>
                    </m:r>
                  </m:oMath>
                </a14:m>
                <a:endParaRPr lang="en-US" sz="36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△ ABC 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– </a:t>
                </a:r>
                <a:r>
                  <a:rPr lang="en-US" sz="36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yonli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AB = BP = 5 cm.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 = 2AB + 2BC = 2∙5 + 2∙(4+5) = 10+18 = 28 (cm).</a:t>
                </a:r>
              </a:p>
              <a:p>
                <a:r>
                  <a:rPr lang="en-US" sz="40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28 cm</a:t>
                </a:r>
              </a:p>
              <a:p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400" y="3936977"/>
                <a:ext cx="10512493" cy="2923877"/>
              </a:xfrm>
              <a:prstGeom prst="rect">
                <a:avLst/>
              </a:prstGeom>
              <a:blipFill>
                <a:blip r:embed="rId2"/>
                <a:stretch>
                  <a:fillRect l="-2088" t="-3758" r="-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998370" y="27549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300056" y="329183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108849" y="12742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3</a:t>
            </a:r>
            <a:endParaRPr lang="ru-RU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349589" y="108962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4</a:t>
            </a:r>
            <a:endParaRPr lang="ru-RU" b="1" dirty="0"/>
          </a:p>
        </p:txBody>
      </p:sp>
      <p:sp>
        <p:nvSpPr>
          <p:cNvPr id="19" name="Дуга 18"/>
          <p:cNvSpPr/>
          <p:nvPr/>
        </p:nvSpPr>
        <p:spPr>
          <a:xfrm>
            <a:off x="715129" y="3119042"/>
            <a:ext cx="392909" cy="369332"/>
          </a:xfrm>
          <a:prstGeom prst="arc">
            <a:avLst>
              <a:gd name="adj1" fmla="val 15716835"/>
              <a:gd name="adj2" fmla="val 1405246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>
            <a:off x="867530" y="3385352"/>
            <a:ext cx="398256" cy="320955"/>
          </a:xfrm>
          <a:prstGeom prst="arc">
            <a:avLst>
              <a:gd name="adj1" fmla="val 16148897"/>
              <a:gd name="adj2" fmla="val 1836646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Дуга 26"/>
          <p:cNvSpPr/>
          <p:nvPr/>
        </p:nvSpPr>
        <p:spPr>
          <a:xfrm rot="10800000">
            <a:off x="3672953" y="754212"/>
            <a:ext cx="336993" cy="549998"/>
          </a:xfrm>
          <a:prstGeom prst="arc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8470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" grpId="0"/>
      <p:bldP spid="17" grpId="0"/>
      <p:bldP spid="18" grpId="0"/>
      <p:bldP spid="19" grpId="0" animBg="1"/>
      <p:bldP spid="24" grpId="0" animBg="1"/>
      <p:bldP spid="2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1618</TotalTime>
  <Words>666</Words>
  <Application>Microsoft Office PowerPoint</Application>
  <PresentationFormat>Широкоэкранный</PresentationFormat>
  <Paragraphs>165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2- masala</vt:lpstr>
      <vt:lpstr>Презентация PowerPoint</vt:lpstr>
      <vt:lpstr>Презентация PowerPoint</vt:lpstr>
      <vt:lpstr> 4- masala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175</cp:revision>
  <dcterms:created xsi:type="dcterms:W3CDTF">2020-06-19T20:52:49Z</dcterms:created>
  <dcterms:modified xsi:type="dcterms:W3CDTF">2021-04-03T18:49:10Z</dcterms:modified>
</cp:coreProperties>
</file>