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9"/>
  </p:notesMasterIdLst>
  <p:sldIdLst>
    <p:sldId id="320" r:id="rId2"/>
    <p:sldId id="308" r:id="rId3"/>
    <p:sldId id="309" r:id="rId4"/>
    <p:sldId id="312" r:id="rId5"/>
    <p:sldId id="314" r:id="rId6"/>
    <p:sldId id="277" r:id="rId7"/>
    <p:sldId id="317" r:id="rId8"/>
    <p:sldId id="318" r:id="rId9"/>
    <p:sldId id="278" r:id="rId10"/>
    <p:sldId id="294" r:id="rId11"/>
    <p:sldId id="293" r:id="rId12"/>
    <p:sldId id="295" r:id="rId13"/>
    <p:sldId id="315" r:id="rId14"/>
    <p:sldId id="316" r:id="rId15"/>
    <p:sldId id="298" r:id="rId16"/>
    <p:sldId id="319" r:id="rId17"/>
    <p:sldId id="321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3" d="100"/>
          <a:sy n="73" d="100"/>
        </p:scale>
        <p:origin x="61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8271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250884"/>
            <a:ext cx="6415686" cy="112765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7200" b="1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200" b="1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0273754" y="252187"/>
            <a:ext cx="13173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402923" y="334321"/>
            <a:ext cx="1135626" cy="776645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lnSpc>
                <a:spcPct val="150000"/>
              </a:lnSpc>
              <a:spcBef>
                <a:spcPts val="167"/>
              </a:spcBef>
            </a:pPr>
            <a:r>
              <a:rPr lang="en-US" sz="3733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en-US" sz="2000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6" name="object 11"/>
          <p:cNvSpPr/>
          <p:nvPr/>
        </p:nvSpPr>
        <p:spPr>
          <a:xfrm>
            <a:off x="9146407" y="1935986"/>
            <a:ext cx="2254694" cy="2688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988855" y="5364271"/>
            <a:ext cx="956261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usupjonova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14846" y="4262315"/>
            <a:ext cx="771314" cy="153284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57225" y="2192818"/>
            <a:ext cx="739996" cy="151437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847528" y="2119565"/>
            <a:ext cx="67164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ROMB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</a:p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KVADRATNING   XOSSALARI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20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67151" y="1193614"/>
            <a:ext cx="111612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en-US" sz="44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xossa</a:t>
            </a:r>
            <a:r>
              <a:rPr lang="en-US" sz="4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Kvadratning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hamma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92144" y="2999471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928325" y="3034396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92144" y="5516524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983396" y="5516524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856491" y="3357562"/>
            <a:ext cx="3071834" cy="24288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7875882" y="5485409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7864860" y="3371047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10631978" y="5484593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0627507" y="3357562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rot="5400000">
            <a:off x="9178094" y="3321843"/>
            <a:ext cx="357190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9178888" y="5749941"/>
            <a:ext cx="357190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0800000">
            <a:off x="7642177" y="4572008"/>
            <a:ext cx="428628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0800000">
            <a:off x="10714011" y="4572008"/>
            <a:ext cx="428628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23392" y="4144894"/>
                <a:ext cx="6546770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A =</a:t>
                </a:r>
                <a:r>
                  <a:rPr lang="en-US" sz="4000" b="1" dirty="0" smtClean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B =</a:t>
                </a:r>
                <a:r>
                  <a:rPr lang="en-US" sz="4000" b="1" dirty="0" smtClean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C =</a:t>
                </a:r>
                <a:r>
                  <a:rPr lang="en-US" sz="4000" b="1" dirty="0" smtClean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D = 90</a:t>
                </a:r>
                <a:r>
                  <a:rPr lang="en-US" sz="4000" b="1" dirty="0">
                    <a:latin typeface="Arial" pitchFamily="34" charset="0"/>
                    <a:cs typeface="Arial" pitchFamily="34" charset="0"/>
                  </a:rPr>
                  <a:t>°          </a:t>
                </a:r>
                <a:r>
                  <a:rPr lang="en-US" sz="4400" b="1" dirty="0">
                    <a:latin typeface="Arial" pitchFamily="34" charset="0"/>
                    <a:cs typeface="Arial" pitchFamily="34" charset="0"/>
                  </a:rPr>
                  <a:t>                               </a:t>
                </a:r>
                <a:endParaRPr lang="ru-RU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92" y="4144894"/>
                <a:ext cx="6546770" cy="769441"/>
              </a:xfrm>
              <a:prstGeom prst="rect">
                <a:avLst/>
              </a:prstGeom>
              <a:blipFill>
                <a:blip r:embed="rId3"/>
                <a:stretch>
                  <a:fillRect t="-8730" b="-309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66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5411" y="1081429"/>
            <a:ext cx="11561178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en-US" sz="44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xossa</a:t>
            </a:r>
            <a:r>
              <a:rPr lang="en-US" sz="4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Kvadratning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07404" y="313294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52154" y="3039057"/>
            <a:ext cx="487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08102" y="5520184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51456" y="5463289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608168" y="3357562"/>
            <a:ext cx="2843288" cy="2428892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7608168" y="3357562"/>
            <a:ext cx="2843288" cy="242889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 flipV="1">
            <a:off x="7608168" y="3357562"/>
            <a:ext cx="2843288" cy="242889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91544" y="4214818"/>
            <a:ext cx="29738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 = BD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6599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551384" y="29290"/>
            <a:ext cx="109291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3-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xossa.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Kvadratning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perpendikular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kesishish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nuqtasida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ikkiga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hamda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kvadratning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burchaklarini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ikkiga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27448" y="3349465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64611" y="339721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56094" y="5519205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4187" y="5563912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36651" y="3623539"/>
            <a:ext cx="2807045" cy="2431886"/>
          </a:xfrm>
          <a:prstGeom prst="rect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758868" y="3629631"/>
            <a:ext cx="2805743" cy="240403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1736651" y="3603783"/>
            <a:ext cx="2796972" cy="242988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3715120" y="4202086"/>
            <a:ext cx="247624" cy="166840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2477698" y="4202086"/>
            <a:ext cx="166710" cy="209208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 flipV="1">
            <a:off x="2561053" y="5079602"/>
            <a:ext cx="250065" cy="266442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3715120" y="5346044"/>
            <a:ext cx="247624" cy="173161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Дуга 41"/>
          <p:cNvSpPr/>
          <p:nvPr/>
        </p:nvSpPr>
        <p:spPr>
          <a:xfrm rot="6171047">
            <a:off x="1486925" y="3232068"/>
            <a:ext cx="645666" cy="604580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 rot="10800000">
            <a:off x="4216647" y="3337787"/>
            <a:ext cx="571504" cy="571504"/>
          </a:xfrm>
          <a:prstGeom prst="arc">
            <a:avLst>
              <a:gd name="adj1" fmla="val 15549169"/>
              <a:gd name="adj2" fmla="val 0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916958" y="4057351"/>
            <a:ext cx="5838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O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5820957" y="3672630"/>
                <a:ext cx="5095113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BD</a:t>
                </a:r>
              </a:p>
              <a:p>
                <a:pPr algn="ctr"/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 = OC, BO = OD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4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=∠</m:t>
                      </m:r>
                      <m:r>
                        <a:rPr lang="en-US" sz="4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en-US" sz="4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4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=∠</m:t>
                      </m:r>
                      <m:r>
                        <a:rPr lang="en-US" sz="4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4000" b="1" i="1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0957" y="3672630"/>
                <a:ext cx="5095113" cy="1938992"/>
              </a:xfrm>
              <a:prstGeom prst="rect">
                <a:avLst/>
              </a:prstGeom>
              <a:blipFill>
                <a:blip r:embed="rId2"/>
                <a:stretch>
                  <a:fillRect l="-1555" t="-5643" r="-14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1805377" y="4041962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1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53185" y="362353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892633" y="363915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137940" y="397972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 rot="18950982">
            <a:off x="3039177" y="4888725"/>
            <a:ext cx="191919" cy="14443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610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 animBg="1"/>
      <p:bldP spid="42" grpId="0" animBg="1"/>
      <p:bldP spid="43" grpId="0" animBg="1"/>
      <p:bldP spid="11" grpId="0"/>
      <p:bldP spid="23" grpId="0"/>
      <p:bldP spid="24" grpId="0"/>
      <p:bldP spid="34" grpId="0"/>
      <p:bldP spid="35" grpId="0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182"/>
            <a:ext cx="12192000" cy="908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5- masala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(18- bet)</a:t>
            </a:r>
            <a:endParaRPr lang="ru-RU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79377" y="840566"/>
            <a:ext cx="113772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yonli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ichiga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kvadrat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chizilganki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unung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ikkita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uchi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gipotenuzada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qolgan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ikkita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uchi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katetlarda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yotadi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Gipotenuza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21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ekani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ma’lum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kvadrat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rot="16200000">
            <a:off x="4682705" y="4291577"/>
            <a:ext cx="2263768" cy="2317497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13564994">
            <a:off x="5666861" y="5283691"/>
            <a:ext cx="1087995" cy="1070206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206890" y="5146825"/>
            <a:ext cx="420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x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0293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1608083" y="27085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574120" y="3426547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70946" y="3215213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053676" y="712413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ru-RU" sz="3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261377" y="3570412"/>
            <a:ext cx="537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3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663418" y="2069480"/>
            <a:ext cx="459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</a:t>
            </a:r>
            <a:endParaRPr lang="ru-RU" sz="3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rot="16200000">
            <a:off x="8259154" y="184525"/>
            <a:ext cx="3337591" cy="343167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8167384">
            <a:off x="9712573" y="1650353"/>
            <a:ext cx="1590550" cy="15894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908668" y="1900360"/>
            <a:ext cx="4045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ru-RU" sz="3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76683" y="348781"/>
                <a:ext cx="7901522" cy="61863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△ABC- </a:t>
                </a:r>
                <a:r>
                  <a:rPr lang="en-US" sz="44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teng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yonli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, 90⁰li.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MNLK- </a:t>
                </a:r>
                <a:r>
                  <a:rPr lang="en-US" sz="44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kvadrat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, </a:t>
                </a:r>
                <a:r>
                  <a:rPr lang="en-US" sz="44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ichki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chizilgan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AB= 21 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m </a:t>
                </a:r>
              </a:p>
              <a:p>
                <a:r>
                  <a:rPr lang="en-US" sz="4400" b="1" i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Topish</a:t>
                </a:r>
                <a:r>
                  <a:rPr lang="en-US" sz="4400" b="1" i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b="1" i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kerak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KM-?</a:t>
                </a:r>
                <a:endParaRPr lang="en-US" sz="4400" b="1" i="1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4400" b="1" i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Y:  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AC=BC (</a:t>
                </a:r>
                <a:r>
                  <a:rPr lang="en-US" sz="44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teng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yonli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</a:t>
                </a:r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endParaRPr lang="en-US" sz="4400" i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△</m:t>
                    </m:r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AKN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△</m:t>
                    </m:r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BML (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teng </a:t>
                </a:r>
                <a:r>
                  <a:rPr lang="en-US" sz="44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yonli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</a:t>
                </a:r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</a:t>
                </a:r>
                <a:endParaRPr lang="en-US" sz="44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AK=BM=KM</a:t>
                </a:r>
              </a:p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KM=21:3=7 </a:t>
                </a:r>
                <a:r>
                  <a:rPr lang="en-US" sz="44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</a:t>
                </a:r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m</a:t>
                </a:r>
                <a:endParaRPr lang="en-US" sz="440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683" y="348781"/>
                <a:ext cx="7901522" cy="6186309"/>
              </a:xfrm>
              <a:prstGeom prst="rect">
                <a:avLst/>
              </a:prstGeom>
              <a:blipFill>
                <a:blip r:embed="rId2"/>
                <a:stretch>
                  <a:fillRect l="-3084" t="-2069" r="-2082" b="-37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7350941" y="5700348"/>
            <a:ext cx="34483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7 </a:t>
            </a:r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4837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85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6- masala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(18-bet)</a:t>
            </a:r>
            <a:endParaRPr lang="ru-RU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23392" y="1405243"/>
            <a:ext cx="112585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Rombning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orasida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burchaklarning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nisbati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2:7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kabi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Rombning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burchaklarini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4341691" y="3969429"/>
            <a:ext cx="3024336" cy="2160240"/>
          </a:xfrm>
          <a:prstGeom prst="parallelogram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719736" y="5890980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60476" y="3573016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469891" y="354068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09600" y="583591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4341691" y="3969429"/>
            <a:ext cx="3024336" cy="21164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859782" y="3969429"/>
            <a:ext cx="1959029" cy="21178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5519936" y="4869160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519936" y="5013176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660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араллелограмм 13"/>
          <p:cNvSpPr/>
          <p:nvPr/>
        </p:nvSpPr>
        <p:spPr>
          <a:xfrm>
            <a:off x="776615" y="545378"/>
            <a:ext cx="3024336" cy="2160240"/>
          </a:xfrm>
          <a:prstGeom prst="parallelogram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91344" y="2488856"/>
            <a:ext cx="40464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95400" y="14896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04815" y="11663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44524" y="2411864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776615" y="545378"/>
            <a:ext cx="3024336" cy="21164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294706" y="545378"/>
            <a:ext cx="1959029" cy="21178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1954860" y="1445109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954860" y="1589125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877936" y="2027727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02443" y="660414"/>
            <a:ext cx="302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635680" y="333029"/>
                <a:ext cx="4753224" cy="3170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ABCD-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romb</a:t>
                </a:r>
                <a:endParaRPr lang="en-US" sz="4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z:y = 2:7</a:t>
                </a:r>
              </a:p>
              <a:p>
                <a:r>
                  <a:rPr lang="en-US" sz="40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sz="40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A, </a:t>
                </a:r>
                <a:r>
                  <a:rPr lang="en-US" sz="40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B,</a:t>
                </a:r>
                <a:r>
                  <a:rPr lang="en-US" sz="40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C,</a:t>
                </a:r>
                <a:r>
                  <a:rPr lang="en-US" sz="40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D-?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5680" y="333029"/>
                <a:ext cx="4753224" cy="3170099"/>
              </a:xfrm>
              <a:prstGeom prst="rect">
                <a:avLst/>
              </a:prstGeom>
              <a:blipFill>
                <a:blip r:embed="rId2"/>
                <a:stretch>
                  <a:fillRect l="-4487" t="-3462" r="-3462" b="-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8762" y="3212179"/>
            <a:ext cx="868828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44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z+y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=90⁰ </a:t>
            </a:r>
            <a:endParaRPr lang="en-US" sz="4400" dirty="0" smtClean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2x+7x=90⁰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9x=90⁰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x=10⁰</a:t>
            </a:r>
          </a:p>
          <a:p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38761" y="912519"/>
            <a:ext cx="5437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4447" y="3661025"/>
            <a:ext cx="3552576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z=2∙10⁰=20⁰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y=7∙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10⁰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=70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762615" y="5150580"/>
                <a:ext cx="541366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A = 2∙20⁰=40⁰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  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D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B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= 2∙70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⁰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=140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⁰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615" y="5150580"/>
                <a:ext cx="5413661" cy="1200329"/>
              </a:xfrm>
              <a:prstGeom prst="rect">
                <a:avLst/>
              </a:prstGeom>
              <a:blipFill>
                <a:blip r:embed="rId3"/>
                <a:stretch>
                  <a:fillRect l="-3378" t="-8122" r="-2590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8310629" y="3805638"/>
            <a:ext cx="3863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i="1" dirty="0" err="1" smtClean="0">
                <a:solidFill>
                  <a:srgbClr val="0070C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40</a:t>
            </a:r>
            <a:r>
              <a:rPr lang="en-US" sz="3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⁰, 140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⁰,</a:t>
            </a:r>
            <a:r>
              <a:rPr lang="en-US" sz="3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40⁰, </a:t>
            </a:r>
            <a:r>
              <a:rPr lang="en-US" sz="3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140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⁰. </a:t>
            </a:r>
            <a:endParaRPr lang="ru-RU" sz="3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319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17639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en-US" sz="53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53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3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53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3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53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3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sz="53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5333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72994" y="2492896"/>
            <a:ext cx="10300862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err="1"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solidFill>
                  <a:srgbClr val="1B5513"/>
                </a:solidFill>
                <a:latin typeface="Arial" pitchFamily="34" charset="0"/>
                <a:cs typeface="Arial" pitchFamily="34" charset="0"/>
              </a:rPr>
              <a:t>18- </a:t>
            </a:r>
            <a:r>
              <a:rPr lang="en-US" sz="6000" b="1" dirty="0" err="1" smtClean="0">
                <a:solidFill>
                  <a:srgbClr val="1B5513"/>
                </a:solidFill>
                <a:latin typeface="Arial" pitchFamily="34" charset="0"/>
                <a:cs typeface="Arial" pitchFamily="34" charset="0"/>
              </a:rPr>
              <a:t>sahifa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sida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keltirilgan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    </a:t>
            </a:r>
            <a:endParaRPr lang="en-US" sz="60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6000" b="1" dirty="0" smtClean="0">
                <a:solidFill>
                  <a:srgbClr val="1B5513"/>
                </a:solidFill>
                <a:latin typeface="Arial" pitchFamily="34" charset="0"/>
                <a:cs typeface="Arial" pitchFamily="34" charset="0"/>
              </a:rPr>
              <a:t>10- 12 –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6000" dirty="0">
                <a:latin typeface="Arial" pitchFamily="34" charset="0"/>
                <a:cs typeface="Arial" pitchFamily="34" charset="0"/>
              </a:rPr>
              <a:t>.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8" descr="GUEST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1556792"/>
            <a:ext cx="1787236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99282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Объект 2"/>
          <p:cNvSpPr>
            <a:spLocks noGrp="1"/>
          </p:cNvSpPr>
          <p:nvPr>
            <p:ph idx="1"/>
          </p:nvPr>
        </p:nvSpPr>
        <p:spPr>
          <a:xfrm>
            <a:off x="107811" y="1995189"/>
            <a:ext cx="10820400" cy="2225899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 </a:t>
            </a:r>
            <a:endParaRPr lang="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48478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1364" y="1995189"/>
            <a:ext cx="114492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>
                <a:latin typeface="Arial" pitchFamily="34" charset="0"/>
                <a:cs typeface="Arial" pitchFamily="34" charset="0"/>
              </a:rPr>
              <a:t>Hamma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… 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3930640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8084" y="1214422"/>
            <a:ext cx="1176257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Hamma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b="1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latin typeface="Arial" pitchFamily="34" charset="0"/>
                <a:cs typeface="Arial" pitchFamily="34" charset="0"/>
              </a:rPr>
              <a:t>to‘rtburchakdir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algn="ctr"/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57202" y="3609210"/>
            <a:ext cx="3918718" cy="26432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562438" y="3874387"/>
                <a:ext cx="643821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A=</a:t>
                </a:r>
                <a:r>
                  <a:rPr lang="en-US" sz="4000" b="1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B=</a:t>
                </a:r>
                <a:r>
                  <a:rPr lang="en-US" sz="4000" b="1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C=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D = 90°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438" y="3874387"/>
                <a:ext cx="6438217" cy="707886"/>
              </a:xfrm>
              <a:prstGeom prst="rect">
                <a:avLst/>
              </a:prstGeom>
              <a:blipFill>
                <a:blip r:embed="rId2"/>
                <a:stretch>
                  <a:fillRect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767408" y="5734134"/>
            <a:ext cx="2318291" cy="645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A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0677" y="307051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B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4354" y="307051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C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77909" y="5734134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595920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6" y="-151004"/>
            <a:ext cx="121920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3826" y="603118"/>
            <a:ext cx="1143008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4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Chizmadagi</a:t>
            </a:r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noma’lum</a:t>
            </a:r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tomonlar</a:t>
            </a:r>
            <a:r>
              <a:rPr lang="en-US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toping.</a:t>
            </a:r>
            <a:endParaRPr lang="ru-RU" sz="5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38756" y="3768634"/>
            <a:ext cx="3703376" cy="228601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807043" y="3056770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92866" y="3009075"/>
            <a:ext cx="633418" cy="65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45196" y="5811453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19971" y="5649997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03526" y="4525914"/>
            <a:ext cx="27000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 cm </a:t>
            </a:r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48503" y="3252454"/>
            <a:ext cx="1225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x+4=?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85088" y="4498003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-?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664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6" y="-151004"/>
            <a:ext cx="121920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82540" y="1095985"/>
            <a:ext cx="1143008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 2(</a:t>
            </a:r>
            <a:r>
              <a:rPr lang="en-US" sz="4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a+b</a:t>
            </a: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2∙(x+x+4) = 36</a:t>
            </a:r>
          </a:p>
          <a:p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2x+4 = 36:2</a:t>
            </a:r>
          </a:p>
          <a:p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2x</a:t>
            </a:r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18 - 4</a:t>
            </a:r>
          </a:p>
          <a:p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x=</a:t>
            </a:r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14 : 2</a:t>
            </a:r>
          </a:p>
          <a:p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7(</a:t>
            </a:r>
            <a:r>
              <a:rPr lang="en-US" sz="4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AB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7+4=11(</a:t>
            </a:r>
            <a:r>
              <a:rPr lang="en-US" sz="4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BC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969290" y="2301301"/>
            <a:ext cx="3703376" cy="228601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0632065" y="1805575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28503" y="1874085"/>
            <a:ext cx="633418" cy="65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95308" y="4403010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83164" y="443671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69268" y="3090366"/>
            <a:ext cx="25574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= 36 cm</a:t>
            </a:r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19867" y="1778080"/>
            <a:ext cx="7954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4412" y="3277248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-?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15670" y="5348156"/>
            <a:ext cx="46476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7cm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11cm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364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1129" y="0"/>
            <a:ext cx="12192000" cy="777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romb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1384" y="743471"/>
            <a:ext cx="112872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Ta’rif</a:t>
            </a:r>
            <a:r>
              <a:rPr lang="en-US" sz="40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4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kvadrat</a:t>
            </a:r>
            <a:r>
              <a:rPr lang="en-US" sz="4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17756" y="3887117"/>
            <a:ext cx="531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56887" y="3861048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13440" y="6015209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56887" y="5977908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73944" y="4288780"/>
            <a:ext cx="2382943" cy="20456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2132890"/>
            <a:ext cx="108677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Ta’rif</a:t>
            </a:r>
            <a:r>
              <a:rPr lang="en-US" sz="40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4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romb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араллелограмм 4"/>
          <p:cNvSpPr/>
          <p:nvPr/>
        </p:nvSpPr>
        <p:spPr>
          <a:xfrm>
            <a:off x="7510043" y="4185453"/>
            <a:ext cx="3024336" cy="2160240"/>
          </a:xfrm>
          <a:prstGeom prst="parallelogram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88088" y="6107004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28828" y="3789040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502724" y="3823231"/>
            <a:ext cx="4667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77952" y="6051939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20290390">
            <a:off x="2511043" y="4998015"/>
            <a:ext cx="1710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624134">
            <a:off x="8230401" y="4999700"/>
            <a:ext cx="14927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Romb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13" grpId="0" animBg="1"/>
      <p:bldP spid="5" grpId="0" animBg="1"/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1129" y="0"/>
            <a:ext cx="12192000" cy="1052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1384" y="1060064"/>
            <a:ext cx="11225643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Rombning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perpendikular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hamda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rombning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burchaklarini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ikkiga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араллелограмм 4"/>
          <p:cNvSpPr/>
          <p:nvPr/>
        </p:nvSpPr>
        <p:spPr>
          <a:xfrm>
            <a:off x="4341691" y="3969429"/>
            <a:ext cx="3024336" cy="2160240"/>
          </a:xfrm>
          <a:prstGeom prst="parallelogram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719736" y="5890980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60476" y="3573016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69891" y="354068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09600" y="583591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>
            <a:off x="4341691" y="3969429"/>
            <a:ext cx="3024336" cy="21164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859782" y="3969429"/>
            <a:ext cx="1959029" cy="21178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5519936" y="4869160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519936" y="5013176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120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араллелограмм 4"/>
          <p:cNvSpPr/>
          <p:nvPr/>
        </p:nvSpPr>
        <p:spPr>
          <a:xfrm>
            <a:off x="1009549" y="689394"/>
            <a:ext cx="3024336" cy="2160240"/>
          </a:xfrm>
          <a:prstGeom prst="parallelogram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87594" y="261094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8334" y="292981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37749" y="260648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77458" y="2555880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>
            <a:off x="1005840" y="689394"/>
            <a:ext cx="3028045" cy="215830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527640" y="689394"/>
            <a:ext cx="1959029" cy="21178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2187794" y="1589125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187794" y="1733141"/>
            <a:ext cx="7200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75920" y="139755"/>
                <a:ext cx="6615594" cy="34778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ABCD –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romb</a:t>
                </a:r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AC, BD –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diagonallar</a:t>
                </a:r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4400" dirty="0" smtClean="0"/>
                  <a:t>AC </a:t>
                </a:r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4400" dirty="0" smtClean="0"/>
                  <a:t> BD </a:t>
                </a:r>
                <a:r>
                  <a:rPr lang="en-US" sz="4400" dirty="0" err="1" smtClean="0"/>
                  <a:t>va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OAB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OAD</m:t>
                    </m:r>
                  </m:oMath>
                </a14:m>
                <a:r>
                  <a:rPr lang="en-US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920" y="139755"/>
                <a:ext cx="6615594" cy="3477875"/>
              </a:xfrm>
              <a:prstGeom prst="rect">
                <a:avLst/>
              </a:prstGeom>
              <a:blipFill>
                <a:blip r:embed="rId2"/>
                <a:stretch>
                  <a:fillRect l="-3779" t="-3860" b="-7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6423" y="3599627"/>
                <a:ext cx="10922862" cy="26161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Isbot: </a:t>
                </a:r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△ABD = △BCD (BD- </a:t>
                </a:r>
                <a:r>
                  <a:rPr lang="en-US" sz="4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umumiy</a:t>
                </a:r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tomon</a:t>
                </a:r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),</a:t>
                </a:r>
              </a:p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BO = OD  (</a:t>
                </a:r>
                <a:r>
                  <a:rPr lang="en-US" sz="4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parallelogramm</a:t>
                </a:r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xossasiga</a:t>
                </a:r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ko‘ra</a:t>
                </a:r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),</a:t>
                </a:r>
              </a:p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AO-</a:t>
                </a:r>
                <a:r>
                  <a:rPr lang="en-US" sz="4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mediana</a:t>
                </a:r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 △ABD- teng yonli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 -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balandlik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bissektrisadir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40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smtClean="0"/>
                  <a:t>AC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4000" b="1" dirty="0"/>
                  <a:t> </a:t>
                </a:r>
                <a:r>
                  <a:rPr lang="en-US" sz="4000" b="1" dirty="0" smtClean="0"/>
                  <a:t>BD  </a:t>
                </a:r>
                <a:r>
                  <a:rPr lang="en-US" sz="4000" b="1" dirty="0" err="1"/>
                  <a:t>va</a:t>
                </a:r>
                <a14:m>
                  <m:oMath xmlns:m="http://schemas.openxmlformats.org/officeDocument/2006/math">
                    <m:r>
                      <a:rPr lang="en-US" sz="40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𝐎𝐀𝐁</m:t>
                    </m:r>
                    <m:r>
                      <a:rPr lang="en-US" sz="40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𝐎𝐀𝐃</m:t>
                    </m:r>
                  </m:oMath>
                </a14:m>
                <a:r>
                  <a:rPr lang="en-US" sz="4000" b="1" dirty="0"/>
                  <a:t>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423" y="3599627"/>
                <a:ext cx="10922862" cy="2616101"/>
              </a:xfrm>
              <a:prstGeom prst="rect">
                <a:avLst/>
              </a:prstGeom>
              <a:blipFill>
                <a:blip r:embed="rId4"/>
                <a:stretch>
                  <a:fillRect l="-2288" t="-4884" r="-837" b="-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2239214" y="1062139"/>
            <a:ext cx="5437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82953" y="583813"/>
            <a:ext cx="216703" cy="323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988735" y="2698498"/>
            <a:ext cx="216703" cy="323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3601838" y="1708470"/>
            <a:ext cx="296165" cy="168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1101087" y="1661133"/>
            <a:ext cx="358759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9636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12288843" cy="1060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85538" y="3567697"/>
            <a:ext cx="9870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453850" y="3523137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95503" y="5731878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434248" y="5733927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382016" y="3748606"/>
            <a:ext cx="2890874" cy="2428892"/>
          </a:xfrm>
          <a:prstGeom prst="rect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8391666" y="5869483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8382016" y="3748606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0955413" y="5856027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0960790" y="3751330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35360" y="1060255"/>
            <a:ext cx="116185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romb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5400000">
            <a:off x="9703619" y="3712887"/>
            <a:ext cx="357190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704413" y="6140985"/>
            <a:ext cx="357190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0800000">
            <a:off x="8167702" y="4963052"/>
            <a:ext cx="428628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0800000">
            <a:off x="11025222" y="4993115"/>
            <a:ext cx="428628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54307" y="4034358"/>
                <a:ext cx="7091848" cy="15081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smtClean="0">
                    <a:latin typeface="Arial" pitchFamily="34" charset="0"/>
                    <a:cs typeface="Arial" pitchFamily="34" charset="0"/>
                  </a:rPr>
                  <a:t>  AB = BC = CD = AD</a:t>
                </a:r>
              </a:p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4400" b="1" dirty="0" smtClean="0">
                    <a:latin typeface="Arial" pitchFamily="34" charset="0"/>
                    <a:cs typeface="Arial" pitchFamily="34" charset="0"/>
                  </a:rPr>
                  <a:t>A=</a:t>
                </a:r>
                <a:r>
                  <a:rPr lang="en-US" sz="4400" b="1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400" b="1" dirty="0" smtClean="0">
                    <a:latin typeface="Arial" pitchFamily="34" charset="0"/>
                    <a:cs typeface="Arial" pitchFamily="34" charset="0"/>
                  </a:rPr>
                  <a:t>B=</a:t>
                </a:r>
                <a:r>
                  <a:rPr lang="en-US" sz="4400" b="1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400" b="1" dirty="0" smtClean="0">
                    <a:latin typeface="Arial" pitchFamily="34" charset="0"/>
                    <a:cs typeface="Arial" pitchFamily="34" charset="0"/>
                  </a:rPr>
                  <a:t>C=</a:t>
                </a:r>
                <a:r>
                  <a:rPr lang="en-US" sz="4400" b="1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4400" b="1" dirty="0" smtClean="0">
                    <a:latin typeface="Arial" pitchFamily="34" charset="0"/>
                    <a:cs typeface="Arial" pitchFamily="34" charset="0"/>
                  </a:rPr>
                  <a:t>D= 90°          </a:t>
                </a:r>
                <a:r>
                  <a:rPr lang="en-US" sz="4800" b="1" dirty="0" smtClean="0">
                    <a:latin typeface="Arial" pitchFamily="34" charset="0"/>
                    <a:cs typeface="Arial" pitchFamily="34" charset="0"/>
                  </a:rPr>
                  <a:t>                               </a:t>
                </a:r>
                <a:endParaRPr lang="ru-RU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07" y="4034358"/>
                <a:ext cx="7091848" cy="1508105"/>
              </a:xfrm>
              <a:prstGeom prst="rect">
                <a:avLst/>
              </a:prstGeom>
              <a:blipFill>
                <a:blip r:embed="rId2"/>
                <a:stretch>
                  <a:fillRect t="-8907" b="-170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9e887bb2e38cb57e8c8d92bdf5f689848a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</TotalTime>
  <Words>629</Words>
  <Application>Microsoft Office PowerPoint</Application>
  <PresentationFormat>Широкоэкранный</PresentationFormat>
  <Paragraphs>162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Arial Unicode MS</vt:lpstr>
      <vt:lpstr>Calibri</vt:lpstr>
      <vt:lpstr>Calibri Light</vt:lpstr>
      <vt:lpstr>Cambria Math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Пользователь</cp:lastModifiedBy>
  <cp:revision>185</cp:revision>
  <dcterms:created xsi:type="dcterms:W3CDTF">2020-06-19T20:52:49Z</dcterms:created>
  <dcterms:modified xsi:type="dcterms:W3CDTF">2020-09-07T05:09:31Z</dcterms:modified>
</cp:coreProperties>
</file>