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7" r:id="rId2"/>
    <p:sldId id="313" r:id="rId3"/>
    <p:sldId id="278" r:id="rId4"/>
    <p:sldId id="314" r:id="rId5"/>
    <p:sldId id="315" r:id="rId6"/>
    <p:sldId id="281" r:id="rId7"/>
    <p:sldId id="279" r:id="rId8"/>
    <p:sldId id="316" r:id="rId9"/>
    <p:sldId id="309" r:id="rId10"/>
    <p:sldId id="310" r:id="rId11"/>
    <p:sldId id="296" r:id="rId12"/>
    <p:sldId id="292" r:id="rId13"/>
    <p:sldId id="308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10" autoAdjust="0"/>
    <p:restoredTop sz="99630" autoAdjust="0"/>
  </p:normalViewPr>
  <p:slideViewPr>
    <p:cSldViewPr>
      <p:cViewPr varScale="1">
        <p:scale>
          <a:sx n="74" d="100"/>
          <a:sy n="74" d="100"/>
        </p:scale>
        <p:origin x="81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98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6445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18281" indent="-160877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643509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900913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158316" indent="-128702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1415720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1673123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930527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2187931" indent="-12870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197892A3-708E-4B3F-9A37-7785276FDBA5}" type="slidenum">
              <a:rPr lang="ru-RU" smtClean="0"/>
              <a:pPr eaLnBrk="1" hangingPunct="1"/>
              <a:t>8</a:t>
            </a:fld>
            <a:endParaRPr lang="ru-RU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smtClean="0"/>
              <a:t>Алтынов П.И. Тесты. 7-9 кл.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62617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7250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1/9/2021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44" y="-34126"/>
            <a:ext cx="12178423" cy="144516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955093" y="189465"/>
            <a:ext cx="6678119" cy="1042889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6448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6448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8905563" y="2458616"/>
            <a:ext cx="2876290" cy="27433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113486" y="2132856"/>
            <a:ext cx="8294882" cy="3069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448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644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6448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4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6448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r>
              <a:rPr lang="en-US" sz="644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448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4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448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48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6448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81287" y="303737"/>
            <a:ext cx="14832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8-sinf</a:t>
            </a:r>
            <a:endParaRPr lang="ru-RU" sz="44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976434"/>
            <a:ext cx="720080" cy="159658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4108297"/>
            <a:ext cx="720080" cy="159658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48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5360" y="279552"/>
            <a:ext cx="450059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P= 108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a:b:c:d=2:4:5:7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a=2x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b=4x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c=5x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d=7x</a:t>
            </a:r>
          </a:p>
          <a:p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a, b, c, d= ? 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7768" y="365033"/>
            <a:ext cx="852489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i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 =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a+b+c+d</a:t>
            </a:r>
            <a:endParaRPr lang="en-US" sz="4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1) 2x+4x+5x+7x=108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18x=108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x=6       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2)   a= 2·6=12 (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m)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b= 4·6=24 (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m)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c= 5·6=30 (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m)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  d= 7·6=42 (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m)</a:t>
            </a:r>
          </a:p>
          <a:p>
            <a:r>
              <a:rPr lang="en-US" sz="38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3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3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a=12 </a:t>
            </a:r>
            <a:r>
              <a:rPr lang="en-US" sz="3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m, b= 24 </a:t>
            </a:r>
            <a:r>
              <a:rPr lang="en-US" sz="3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m,</a:t>
            </a:r>
          </a:p>
          <a:p>
            <a:r>
              <a:rPr lang="en-US" sz="3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       c= 30 </a:t>
            </a:r>
            <a:r>
              <a:rPr lang="en-US" sz="3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m, d= 42 cm.    </a:t>
            </a:r>
            <a:endParaRPr lang="ru-RU" sz="3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ручной ввод 5"/>
          <p:cNvSpPr/>
          <p:nvPr/>
        </p:nvSpPr>
        <p:spPr>
          <a:xfrm>
            <a:off x="9524266" y="1051287"/>
            <a:ext cx="2404382" cy="1728192"/>
          </a:xfrm>
          <a:prstGeom prst="flowChartManualInpu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0496323" y="2750302"/>
            <a:ext cx="469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564448" y="1988270"/>
            <a:ext cx="469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15683" y="620688"/>
            <a:ext cx="469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005192" y="2139859"/>
            <a:ext cx="4691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22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0041"/>
            <a:ext cx="12192000" cy="128021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en-US" sz="6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2398" y="1148757"/>
            <a:ext cx="1173960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ABCD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, BD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diagonali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11 cm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 ABD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uchburchakning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perimetrini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14578" y="4054719"/>
            <a:ext cx="3703376" cy="2286016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938897" y="4064525"/>
            <a:ext cx="3679057" cy="227621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736556" y="374832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305479" y="3717892"/>
            <a:ext cx="633418" cy="65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35356" y="6031231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670509" y="5968617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316630" y="5260731"/>
                <a:ext cx="176888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𝑷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△</m:t>
                        </m:r>
                      </m:sub>
                    </m:sSub>
                  </m:oMath>
                </a14:m>
                <a:r>
                  <a:rPr lang="en-US" sz="40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?</a:t>
                </a:r>
                <a:endParaRPr lang="ru-RU" sz="4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6630" y="5260731"/>
                <a:ext cx="1768882" cy="707886"/>
              </a:xfrm>
              <a:prstGeom prst="rect">
                <a:avLst/>
              </a:prstGeom>
              <a:blipFill>
                <a:blip r:embed="rId2"/>
                <a:stretch>
                  <a:fillRect t="-15517" r="-11724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767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/>
      <p:bldP spid="17" grpId="0"/>
      <p:bldP spid="18" grpId="0"/>
      <p:bldP spid="19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50766" y="3825840"/>
                <a:ext cx="10668032" cy="25545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000" b="1" i="1" dirty="0" smtClean="0">
                    <a:latin typeface="Arial" pitchFamily="34" charset="0"/>
                    <a:cs typeface="Arial" pitchFamily="34" charset="0"/>
                  </a:rPr>
                  <a:t>Yechish.   </a:t>
                </a:r>
                <a:r>
                  <a:rPr lang="en-US" sz="4000" b="1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𝑨𝑩𝑫</m:t>
                        </m:r>
                      </m:sub>
                    </m:sSub>
                  </m:oMath>
                </a14:m>
                <a:r>
                  <a:rPr lang="en-US" sz="4000" b="1" dirty="0" smtClean="0"/>
                  <a:t>= AB+AD+BD</a:t>
                </a:r>
                <a:endParaRPr lang="en-US" sz="4000" b="1" dirty="0"/>
              </a:p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AB + AD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000" b="0" i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:2</a:t>
                </a:r>
                <a:endParaRPr lang="en-US" sz="4000" dirty="0">
                  <a:latin typeface="Arial" pitchFamily="34" charset="0"/>
                  <a:cs typeface="Arial" pitchFamily="34" charset="0"/>
                </a:endParaRPr>
              </a:p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AB+AD= 36 : 2 = 18 </a:t>
                </a:r>
              </a:p>
              <a:p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</a:rPr>
                          <m:t>𝑨𝑩𝑫</m:t>
                        </m:r>
                      </m:sub>
                    </m:sSub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= 18 + 11 = 29 (</a:t>
                </a:r>
                <a:r>
                  <a:rPr lang="en-US" sz="4000" dirty="0">
                    <a:latin typeface="Arial" pitchFamily="34" charset="0"/>
                    <a:cs typeface="Arial" pitchFamily="34" charset="0"/>
                  </a:rPr>
                  <a:t>c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m).</a:t>
                </a:r>
                <a:endParaRPr lang="ru-RU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766" y="3825840"/>
                <a:ext cx="10668032" cy="2554545"/>
              </a:xfrm>
              <a:prstGeom prst="rect">
                <a:avLst/>
              </a:prstGeom>
              <a:blipFill>
                <a:blip r:embed="rId2"/>
                <a:stretch>
                  <a:fillRect l="-2057" t="-4773" b="-93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Прямоугольник 23"/>
          <p:cNvSpPr/>
          <p:nvPr/>
        </p:nvSpPr>
        <p:spPr>
          <a:xfrm>
            <a:off x="7512821" y="4681910"/>
            <a:ext cx="42194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 P=29 cm 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36160" y="1000139"/>
            <a:ext cx="3703376" cy="228601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7560479" y="1009945"/>
            <a:ext cx="3679057" cy="227621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1025393" y="363614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0150" y="460914"/>
            <a:ext cx="633418" cy="655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417558" y="320256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025222" y="3214717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18134" y="260648"/>
                <a:ext cx="6551794" cy="37548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400" b="1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ABCD-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endParaRPr lang="en-US" sz="44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P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4400" i="0">
                            <a:latin typeface="Cambria Math" panose="02040503050406030204" pitchFamily="18" charset="0"/>
                            <a:cs typeface="Arial" pitchFamily="34" charset="0"/>
                          </a:rPr>
                          <m:t>ABCD</m:t>
                        </m:r>
                      </m:sub>
                    </m:sSub>
                  </m:oMath>
                </a14:m>
                <a:r>
                  <a:rPr lang="en-US" sz="4400" dirty="0" smtClean="0"/>
                  <a:t>= 36 </a:t>
                </a:r>
                <a:r>
                  <a:rPr lang="en-US" sz="4400" dirty="0"/>
                  <a:t>c</a:t>
                </a:r>
                <a:r>
                  <a:rPr lang="en-US" sz="4400" dirty="0" smtClean="0"/>
                  <a:t>m</a:t>
                </a:r>
              </a:p>
              <a:p>
                <a:r>
                  <a:rPr lang="en-US" sz="4400" dirty="0" smtClean="0"/>
                  <a:t>BD= 11 </a:t>
                </a:r>
                <a:r>
                  <a:rPr lang="en-US" sz="4400" dirty="0"/>
                  <a:t>c</a:t>
                </a:r>
                <a:r>
                  <a:rPr lang="en-US" sz="4400" dirty="0" smtClean="0"/>
                  <a:t>m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4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sz="4400" b="1" i="1" smtClean="0">
                            <a:latin typeface="Cambria Math" panose="02040503050406030204" pitchFamily="18" charset="0"/>
                          </a:rPr>
                          <m:t>𝑨𝑩𝑫</m:t>
                        </m:r>
                      </m:sub>
                    </m:sSub>
                  </m:oMath>
                </a14:m>
                <a:r>
                  <a:rPr lang="en-US" sz="4400" b="1" dirty="0" smtClean="0"/>
                  <a:t>-?</a:t>
                </a:r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34" y="260648"/>
                <a:ext cx="6551794" cy="3754874"/>
              </a:xfrm>
              <a:prstGeom prst="rect">
                <a:avLst/>
              </a:prstGeom>
              <a:blipFill>
                <a:blip r:embed="rId3"/>
                <a:stretch>
                  <a:fillRect l="-3818" t="-3571" r="-30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7253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8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495600" y="1988840"/>
            <a:ext cx="802976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 </a:t>
            </a:r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4-6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:\Documents and Settings\Сергей\Рабочий стол\ОЛЯ ДОК\ГИУ\199_fro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4739218"/>
            <a:ext cx="3672408" cy="1629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35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65" name="Rectangle 117"/>
          <p:cNvSpPr>
            <a:spLocks noChangeArrowheads="1"/>
          </p:cNvSpPr>
          <p:nvPr/>
        </p:nvSpPr>
        <p:spPr bwMode="auto">
          <a:xfrm>
            <a:off x="7154651" y="1841500"/>
            <a:ext cx="3657600" cy="198120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 sz="3733" b="1">
              <a:solidFill>
                <a:srgbClr val="002060"/>
              </a:solidFill>
            </a:endParaRPr>
          </a:p>
        </p:txBody>
      </p:sp>
      <p:grpSp>
        <p:nvGrpSpPr>
          <p:cNvPr id="2" name="Group 116"/>
          <p:cNvGrpSpPr>
            <a:grpSpLocks/>
          </p:cNvGrpSpPr>
          <p:nvPr/>
        </p:nvGrpSpPr>
        <p:grpSpPr bwMode="auto">
          <a:xfrm>
            <a:off x="1117600" y="1905000"/>
            <a:ext cx="5046133" cy="1854200"/>
            <a:chOff x="1248" y="1536"/>
            <a:chExt cx="2384" cy="1168"/>
          </a:xfrm>
        </p:grpSpPr>
        <p:sp>
          <p:nvSpPr>
            <p:cNvPr id="8213" name="Freeform 17"/>
            <p:cNvSpPr>
              <a:spLocks/>
            </p:cNvSpPr>
            <p:nvPr/>
          </p:nvSpPr>
          <p:spPr bwMode="auto">
            <a:xfrm>
              <a:off x="1776" y="1536"/>
              <a:ext cx="1856" cy="8"/>
            </a:xfrm>
            <a:custGeom>
              <a:avLst/>
              <a:gdLst>
                <a:gd name="T0" fmla="*/ 0 w 1856"/>
                <a:gd name="T1" fmla="*/ 8 h 8"/>
                <a:gd name="T2" fmla="*/ 1856 w 1856"/>
                <a:gd name="T3" fmla="*/ 0 h 8"/>
                <a:gd name="T4" fmla="*/ 0 60000 65536"/>
                <a:gd name="T5" fmla="*/ 0 60000 65536"/>
                <a:gd name="T6" fmla="*/ 0 w 1856"/>
                <a:gd name="T7" fmla="*/ 0 h 8"/>
                <a:gd name="T8" fmla="*/ 1856 w 1856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856" h="8">
                  <a:moveTo>
                    <a:pt x="0" y="8"/>
                  </a:moveTo>
                  <a:lnTo>
                    <a:pt x="1856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  <p:sp>
          <p:nvSpPr>
            <p:cNvPr id="8214" name="Freeform 18"/>
            <p:cNvSpPr>
              <a:spLocks/>
            </p:cNvSpPr>
            <p:nvPr/>
          </p:nvSpPr>
          <p:spPr bwMode="auto">
            <a:xfrm>
              <a:off x="3168" y="1544"/>
              <a:ext cx="464" cy="1136"/>
            </a:xfrm>
            <a:custGeom>
              <a:avLst/>
              <a:gdLst>
                <a:gd name="T0" fmla="*/ 464 w 464"/>
                <a:gd name="T1" fmla="*/ 0 h 1136"/>
                <a:gd name="T2" fmla="*/ 0 w 464"/>
                <a:gd name="T3" fmla="*/ 1136 h 1136"/>
                <a:gd name="T4" fmla="*/ 0 60000 65536"/>
                <a:gd name="T5" fmla="*/ 0 60000 65536"/>
                <a:gd name="T6" fmla="*/ 0 w 464"/>
                <a:gd name="T7" fmla="*/ 0 h 1136"/>
                <a:gd name="T8" fmla="*/ 464 w 464"/>
                <a:gd name="T9" fmla="*/ 1136 h 1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64" h="1136">
                  <a:moveTo>
                    <a:pt x="464" y="0"/>
                  </a:moveTo>
                  <a:lnTo>
                    <a:pt x="0" y="1136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  <p:sp>
          <p:nvSpPr>
            <p:cNvPr id="8215" name="Freeform 19"/>
            <p:cNvSpPr>
              <a:spLocks/>
            </p:cNvSpPr>
            <p:nvPr/>
          </p:nvSpPr>
          <p:spPr bwMode="auto">
            <a:xfrm>
              <a:off x="1248" y="1544"/>
              <a:ext cx="528" cy="1144"/>
            </a:xfrm>
            <a:custGeom>
              <a:avLst/>
              <a:gdLst>
                <a:gd name="T0" fmla="*/ 528 w 528"/>
                <a:gd name="T1" fmla="*/ 0 h 1144"/>
                <a:gd name="T2" fmla="*/ 0 w 528"/>
                <a:gd name="T3" fmla="*/ 1144 h 1144"/>
                <a:gd name="T4" fmla="*/ 0 60000 65536"/>
                <a:gd name="T5" fmla="*/ 0 60000 65536"/>
                <a:gd name="T6" fmla="*/ 0 w 528"/>
                <a:gd name="T7" fmla="*/ 0 h 1144"/>
                <a:gd name="T8" fmla="*/ 528 w 528"/>
                <a:gd name="T9" fmla="*/ 1144 h 1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28" h="1144">
                  <a:moveTo>
                    <a:pt x="528" y="0"/>
                  </a:moveTo>
                  <a:lnTo>
                    <a:pt x="0" y="1144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  <p:sp>
          <p:nvSpPr>
            <p:cNvPr id="8216" name="Freeform 20"/>
            <p:cNvSpPr>
              <a:spLocks/>
            </p:cNvSpPr>
            <p:nvPr/>
          </p:nvSpPr>
          <p:spPr bwMode="auto">
            <a:xfrm>
              <a:off x="1248" y="2696"/>
              <a:ext cx="1920" cy="8"/>
            </a:xfrm>
            <a:custGeom>
              <a:avLst/>
              <a:gdLst>
                <a:gd name="T0" fmla="*/ 0 w 1920"/>
                <a:gd name="T1" fmla="*/ 0 h 8"/>
                <a:gd name="T2" fmla="*/ 1920 w 1920"/>
                <a:gd name="T3" fmla="*/ 8 h 8"/>
                <a:gd name="T4" fmla="*/ 0 60000 65536"/>
                <a:gd name="T5" fmla="*/ 0 60000 65536"/>
                <a:gd name="T6" fmla="*/ 0 w 1920"/>
                <a:gd name="T7" fmla="*/ 0 h 8"/>
                <a:gd name="T8" fmla="*/ 1920 w 1920"/>
                <a:gd name="T9" fmla="*/ 8 h 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920" h="8">
                  <a:moveTo>
                    <a:pt x="0" y="0"/>
                  </a:moveTo>
                  <a:lnTo>
                    <a:pt x="1920" y="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</p:grpSp>
      <p:sp>
        <p:nvSpPr>
          <p:cNvPr id="206960" name="Rectangle 112"/>
          <p:cNvSpPr>
            <a:spLocks noChangeArrowheads="1"/>
          </p:cNvSpPr>
          <p:nvPr/>
        </p:nvSpPr>
        <p:spPr bwMode="auto">
          <a:xfrm>
            <a:off x="1117600" y="1828800"/>
            <a:ext cx="4775200" cy="1905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733" b="1">
              <a:solidFill>
                <a:srgbClr val="002060"/>
              </a:solidFill>
            </a:endParaRPr>
          </a:p>
        </p:txBody>
      </p:sp>
      <p:sp>
        <p:nvSpPr>
          <p:cNvPr id="8197" name="Text Box 8"/>
          <p:cNvSpPr txBox="1">
            <a:spLocks noChangeArrowheads="1"/>
          </p:cNvSpPr>
          <p:nvPr/>
        </p:nvSpPr>
        <p:spPr bwMode="auto">
          <a:xfrm>
            <a:off x="406402" y="3657601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2060"/>
                </a:solidFill>
              </a:rPr>
              <a:t>А</a:t>
            </a:r>
          </a:p>
        </p:txBody>
      </p:sp>
      <p:sp>
        <p:nvSpPr>
          <p:cNvPr id="206862" name="Text Box 14"/>
          <p:cNvSpPr txBox="1">
            <a:spLocks noChangeArrowheads="1"/>
          </p:cNvSpPr>
          <p:nvPr/>
        </p:nvSpPr>
        <p:spPr bwMode="auto">
          <a:xfrm>
            <a:off x="508000" y="351077"/>
            <a:ext cx="109728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burchaklari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parallelogramm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deyiladi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8199" name="Oval 28"/>
          <p:cNvSpPr>
            <a:spLocks noChangeArrowheads="1"/>
          </p:cNvSpPr>
          <p:nvPr/>
        </p:nvSpPr>
        <p:spPr bwMode="auto">
          <a:xfrm>
            <a:off x="1016000" y="3670300"/>
            <a:ext cx="203200" cy="152400"/>
          </a:xfrm>
          <a:prstGeom prst="ellipse">
            <a:avLst/>
          </a:prstGeom>
          <a:solidFill>
            <a:srgbClr val="0066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3733" b="1">
              <a:solidFill>
                <a:srgbClr val="002060"/>
              </a:solidFill>
            </a:endParaRPr>
          </a:p>
        </p:txBody>
      </p:sp>
      <p:sp>
        <p:nvSpPr>
          <p:cNvPr id="8200" name="Line 101"/>
          <p:cNvSpPr>
            <a:spLocks noChangeShapeType="1"/>
          </p:cNvSpPr>
          <p:nvPr/>
        </p:nvSpPr>
        <p:spPr bwMode="auto">
          <a:xfrm>
            <a:off x="5588000" y="1295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3733" b="1">
              <a:solidFill>
                <a:srgbClr val="002060"/>
              </a:solidFill>
            </a:endParaRPr>
          </a:p>
        </p:txBody>
      </p: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1524000" y="1612900"/>
            <a:ext cx="812800" cy="584201"/>
            <a:chOff x="1440" y="1352"/>
            <a:chExt cx="384" cy="368"/>
          </a:xfrm>
        </p:grpSpPr>
        <p:sp>
          <p:nvSpPr>
            <p:cNvPr id="8211" name="Text Box 7"/>
            <p:cNvSpPr txBox="1">
              <a:spLocks noChangeArrowheads="1"/>
            </p:cNvSpPr>
            <p:nvPr/>
          </p:nvSpPr>
          <p:spPr bwMode="auto">
            <a:xfrm>
              <a:off x="1440" y="1352"/>
              <a:ext cx="2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2060"/>
                  </a:solidFill>
                </a:rPr>
                <a:t>В</a:t>
              </a:r>
            </a:p>
          </p:txBody>
        </p:sp>
        <p:sp>
          <p:nvSpPr>
            <p:cNvPr id="8212" name="Oval 24"/>
            <p:cNvSpPr>
              <a:spLocks noChangeArrowheads="1"/>
            </p:cNvSpPr>
            <p:nvPr/>
          </p:nvSpPr>
          <p:spPr bwMode="auto">
            <a:xfrm>
              <a:off x="1728" y="1496"/>
              <a:ext cx="96" cy="96"/>
            </a:xfrm>
            <a:prstGeom prst="ellipse">
              <a:avLst/>
            </a:prstGeom>
            <a:solidFill>
              <a:srgbClr val="0066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Group 114"/>
          <p:cNvGrpSpPr>
            <a:grpSpLocks/>
          </p:cNvGrpSpPr>
          <p:nvPr/>
        </p:nvGrpSpPr>
        <p:grpSpPr bwMode="auto">
          <a:xfrm>
            <a:off x="6096005" y="1612900"/>
            <a:ext cx="683684" cy="584201"/>
            <a:chOff x="3600" y="1352"/>
            <a:chExt cx="323" cy="368"/>
          </a:xfrm>
        </p:grpSpPr>
        <p:sp>
          <p:nvSpPr>
            <p:cNvPr id="8209" name="Text Box 9"/>
            <p:cNvSpPr txBox="1">
              <a:spLocks noChangeArrowheads="1"/>
            </p:cNvSpPr>
            <p:nvPr/>
          </p:nvSpPr>
          <p:spPr bwMode="auto">
            <a:xfrm>
              <a:off x="3696" y="1352"/>
              <a:ext cx="2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ru-RU" sz="3200" b="1">
                  <a:solidFill>
                    <a:srgbClr val="002060"/>
                  </a:solidFill>
                </a:rPr>
                <a:t>С</a:t>
              </a:r>
            </a:p>
          </p:txBody>
        </p:sp>
        <p:sp>
          <p:nvSpPr>
            <p:cNvPr id="8210" name="Oval 25"/>
            <p:cNvSpPr>
              <a:spLocks noChangeArrowheads="1"/>
            </p:cNvSpPr>
            <p:nvPr/>
          </p:nvSpPr>
          <p:spPr bwMode="auto">
            <a:xfrm>
              <a:off x="3600" y="1496"/>
              <a:ext cx="96" cy="96"/>
            </a:xfrm>
            <a:prstGeom prst="ellipse">
              <a:avLst/>
            </a:prstGeom>
            <a:solidFill>
              <a:srgbClr val="0066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Group 115"/>
          <p:cNvGrpSpPr>
            <a:grpSpLocks/>
          </p:cNvGrpSpPr>
          <p:nvPr/>
        </p:nvGrpSpPr>
        <p:grpSpPr bwMode="auto">
          <a:xfrm>
            <a:off x="5080003" y="3594102"/>
            <a:ext cx="704850" cy="584201"/>
            <a:chOff x="3120" y="2600"/>
            <a:chExt cx="333" cy="368"/>
          </a:xfrm>
        </p:grpSpPr>
        <p:sp>
          <p:nvSpPr>
            <p:cNvPr id="8207" name="Text Box 10"/>
            <p:cNvSpPr txBox="1">
              <a:spLocks noChangeArrowheads="1"/>
            </p:cNvSpPr>
            <p:nvPr/>
          </p:nvSpPr>
          <p:spPr bwMode="auto">
            <a:xfrm>
              <a:off x="3226" y="2600"/>
              <a:ext cx="227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2060"/>
                  </a:solidFill>
                </a:rPr>
                <a:t>D</a:t>
              </a:r>
              <a:endParaRPr lang="ru-RU" sz="3200" b="1">
                <a:solidFill>
                  <a:srgbClr val="002060"/>
                </a:solidFill>
              </a:endParaRPr>
            </a:p>
          </p:txBody>
        </p:sp>
        <p:sp>
          <p:nvSpPr>
            <p:cNvPr id="8208" name="Oval 27"/>
            <p:cNvSpPr>
              <a:spLocks noChangeArrowheads="1"/>
            </p:cNvSpPr>
            <p:nvPr/>
          </p:nvSpPr>
          <p:spPr bwMode="auto">
            <a:xfrm>
              <a:off x="3120" y="2648"/>
              <a:ext cx="96" cy="96"/>
            </a:xfrm>
            <a:prstGeom prst="ellipse">
              <a:avLst/>
            </a:prstGeom>
            <a:solidFill>
              <a:srgbClr val="0066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3733" b="1">
                <a:solidFill>
                  <a:srgbClr val="002060"/>
                </a:solidFill>
              </a:endParaRPr>
            </a:p>
          </p:txBody>
        </p:sp>
      </p:grpSp>
      <p:sp>
        <p:nvSpPr>
          <p:cNvPr id="8206" name="Text Box 119"/>
          <p:cNvSpPr txBox="1">
            <a:spLocks noChangeArrowheads="1"/>
          </p:cNvSpPr>
          <p:nvPr/>
        </p:nvSpPr>
        <p:spPr bwMode="auto">
          <a:xfrm>
            <a:off x="575733" y="4550948"/>
            <a:ext cx="11176000" cy="2164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sz="2800" b="1" dirty="0"/>
          </a:p>
          <a:p>
            <a:pPr eaLnBrk="1" hangingPunct="1"/>
            <a:r>
              <a:rPr lang="ru-RU" sz="2667" b="1" dirty="0">
                <a:solidFill>
                  <a:srgbClr val="002060"/>
                </a:solidFill>
              </a:rPr>
              <a:t>  В параллелограмме противоположные стороны</a:t>
            </a:r>
          </a:p>
          <a:p>
            <a:pPr eaLnBrk="1" hangingPunct="1"/>
            <a:r>
              <a:rPr lang="ru-RU" sz="2667" b="1" dirty="0">
                <a:solidFill>
                  <a:srgbClr val="002060"/>
                </a:solidFill>
              </a:rPr>
              <a:t>      равны и противоположные углы равны. </a:t>
            </a:r>
          </a:p>
          <a:p>
            <a:pPr eaLnBrk="1" hangingPunct="1"/>
            <a:r>
              <a:rPr lang="ru-RU" sz="2667" b="1" dirty="0">
                <a:solidFill>
                  <a:srgbClr val="002060"/>
                </a:solidFill>
              </a:rPr>
              <a:t>2</a:t>
            </a:r>
            <a:r>
              <a:rPr lang="ru-RU" sz="2667" b="1" baseline="30000" dirty="0">
                <a:solidFill>
                  <a:srgbClr val="002060"/>
                </a:solidFill>
              </a:rPr>
              <a:t>0</a:t>
            </a:r>
            <a:r>
              <a:rPr lang="ru-RU" sz="2667" b="1" dirty="0">
                <a:solidFill>
                  <a:srgbClr val="002060"/>
                </a:solidFill>
              </a:rPr>
              <a:t>.  Диагонали параллелограмма точкой пересечения</a:t>
            </a:r>
          </a:p>
          <a:p>
            <a:pPr eaLnBrk="1" hangingPunct="1"/>
            <a:r>
              <a:rPr lang="ru-RU" sz="2667" b="1" dirty="0">
                <a:solidFill>
                  <a:srgbClr val="002060"/>
                </a:solidFill>
              </a:rPr>
              <a:t>      делятся пополам.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73590" y="4131274"/>
                <a:ext cx="502252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A=</a:t>
                </a:r>
                <a:r>
                  <a:rPr lang="en-US" sz="36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B=</a:t>
                </a:r>
                <a:r>
                  <a:rPr lang="en-US" sz="3600" b="1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C=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 </m:t>
                    </m:r>
                  </m:oMath>
                </a14:m>
                <a:r>
                  <a:rPr lang="en-US" sz="3600" b="1" dirty="0">
                    <a:latin typeface="Arial" pitchFamily="34" charset="0"/>
                    <a:cs typeface="Arial" pitchFamily="34" charset="0"/>
                  </a:rPr>
                  <a:t>D=90°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590" y="4131274"/>
                <a:ext cx="5022529" cy="646331"/>
              </a:xfrm>
              <a:prstGeom prst="rect">
                <a:avLst/>
              </a:prstGeom>
              <a:blipFill>
                <a:blip r:embed="rId2"/>
                <a:stretch>
                  <a:fillRect t="-16981" r="-3277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826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8.88889E-6 L -0.09166 -0.01111 " pathEditMode="relative" ptsTypes="AA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8.88889E-6 L -0.02501 -0.01111 " pathEditMode="relative" ptsTypes="AA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945E-18 1.11111E-6 L 0.05833 1.11111E-6 " pathEditMode="relative" ptsTypes="AA">
                                      <p:cBhvr>
                                        <p:cTn id="1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0"/>
                                        <p:tgtEl>
                                          <p:spTgt spid="206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6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6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65" grpId="0" animBg="1"/>
      <p:bldP spid="2069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63352" y="188640"/>
            <a:ext cx="1202533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xususiy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holi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bo‘lgani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parallelogramning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barcha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xossalariga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ega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qarama-qarshi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tomonlari</a:t>
            </a:r>
            <a:r>
              <a:rPr lang="en-US" sz="3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3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kesishish</a:t>
            </a:r>
            <a:r>
              <a:rPr lang="en-US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nuqtasida</a:t>
            </a:r>
            <a:r>
              <a:rPr lang="en-US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ikkiga</a:t>
            </a:r>
            <a:r>
              <a:rPr lang="en-US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bo‘linadi</a:t>
            </a:r>
            <a:r>
              <a:rPr lang="en-US" sz="3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36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diagonali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ikkita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burchakli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uchburchakka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ajratadi</a:t>
            </a:r>
            <a:r>
              <a:rPr lang="en-US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36160" y="4266398"/>
            <a:ext cx="3703376" cy="22860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V="1">
            <a:off x="7536160" y="4266399"/>
            <a:ext cx="3703376" cy="2286015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560479" y="4276204"/>
            <a:ext cx="3679057" cy="227621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232766" y="3921778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61494" y="4030660"/>
            <a:ext cx="633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68822" y="6211693"/>
            <a:ext cx="7143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298726" y="6208275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D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8906" y="4509548"/>
            <a:ext cx="2193229" cy="20005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CD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AD = BC</a:t>
            </a:r>
          </a:p>
          <a:p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103956" y="4841177"/>
            <a:ext cx="5677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179195" y="4527477"/>
            <a:ext cx="242245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AO = CO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BO = OD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20555" y="5967639"/>
            <a:ext cx="3307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△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ACD = </a:t>
            </a:r>
            <a:r>
              <a:rPr lang="en-US" sz="32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Arial" panose="020B0604020202020204" pitchFamily="34" charset="0"/>
              </a:rPr>
              <a:t>△ </a:t>
            </a:r>
            <a:r>
              <a:rPr lang="en-US" sz="3200" b="1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38" name="Freeform 34"/>
          <p:cNvSpPr>
            <a:spLocks/>
          </p:cNvSpPr>
          <p:nvPr/>
        </p:nvSpPr>
        <p:spPr bwMode="auto">
          <a:xfrm>
            <a:off x="812800" y="1752600"/>
            <a:ext cx="4876800" cy="2362200"/>
          </a:xfrm>
          <a:custGeom>
            <a:avLst/>
            <a:gdLst>
              <a:gd name="T0" fmla="*/ 0 w 2304"/>
              <a:gd name="T1" fmla="*/ 2362200 h 1488"/>
              <a:gd name="T2" fmla="*/ 3657600 w 2304"/>
              <a:gd name="T3" fmla="*/ 2362200 h 1488"/>
              <a:gd name="T4" fmla="*/ 3657600 w 2304"/>
              <a:gd name="T5" fmla="*/ 0 h 1488"/>
              <a:gd name="T6" fmla="*/ 0 w 2304"/>
              <a:gd name="T7" fmla="*/ 2362200 h 1488"/>
              <a:gd name="T8" fmla="*/ 0 60000 65536"/>
              <a:gd name="T9" fmla="*/ 0 60000 65536"/>
              <a:gd name="T10" fmla="*/ 0 60000 65536"/>
              <a:gd name="T11" fmla="*/ 0 60000 65536"/>
              <a:gd name="T12" fmla="*/ 0 w 2304"/>
              <a:gd name="T13" fmla="*/ 0 h 1488"/>
              <a:gd name="T14" fmla="*/ 2304 w 2304"/>
              <a:gd name="T15" fmla="*/ 1488 h 14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4" h="1488">
                <a:moveTo>
                  <a:pt x="0" y="1488"/>
                </a:moveTo>
                <a:lnTo>
                  <a:pt x="2304" y="1488"/>
                </a:lnTo>
                <a:lnTo>
                  <a:pt x="2304" y="0"/>
                </a:lnTo>
                <a:lnTo>
                  <a:pt x="0" y="1488"/>
                </a:lnTo>
                <a:close/>
              </a:path>
            </a:pathLst>
          </a:cu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 sz="2400"/>
          </a:p>
        </p:txBody>
      </p:sp>
      <p:sp>
        <p:nvSpPr>
          <p:cNvPr id="277539" name="Freeform 35"/>
          <p:cNvSpPr>
            <a:spLocks/>
          </p:cNvSpPr>
          <p:nvPr/>
        </p:nvSpPr>
        <p:spPr bwMode="auto">
          <a:xfrm flipH="1">
            <a:off x="812800" y="1752600"/>
            <a:ext cx="4876800" cy="2362200"/>
          </a:xfrm>
          <a:custGeom>
            <a:avLst/>
            <a:gdLst>
              <a:gd name="T0" fmla="*/ 0 w 2304"/>
              <a:gd name="T1" fmla="*/ 2362200 h 1488"/>
              <a:gd name="T2" fmla="*/ 3657600 w 2304"/>
              <a:gd name="T3" fmla="*/ 2362200 h 1488"/>
              <a:gd name="T4" fmla="*/ 3657600 w 2304"/>
              <a:gd name="T5" fmla="*/ 0 h 1488"/>
              <a:gd name="T6" fmla="*/ 0 w 2304"/>
              <a:gd name="T7" fmla="*/ 2362200 h 1488"/>
              <a:gd name="T8" fmla="*/ 0 60000 65536"/>
              <a:gd name="T9" fmla="*/ 0 60000 65536"/>
              <a:gd name="T10" fmla="*/ 0 60000 65536"/>
              <a:gd name="T11" fmla="*/ 0 60000 65536"/>
              <a:gd name="T12" fmla="*/ 0 w 2304"/>
              <a:gd name="T13" fmla="*/ 0 h 1488"/>
              <a:gd name="T14" fmla="*/ 2304 w 2304"/>
              <a:gd name="T15" fmla="*/ 1488 h 14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4" h="1488">
                <a:moveTo>
                  <a:pt x="0" y="1488"/>
                </a:moveTo>
                <a:lnTo>
                  <a:pt x="2304" y="1488"/>
                </a:lnTo>
                <a:lnTo>
                  <a:pt x="2304" y="0"/>
                </a:lnTo>
                <a:lnTo>
                  <a:pt x="0" y="1488"/>
                </a:lnTo>
                <a:close/>
              </a:path>
            </a:pathLst>
          </a:custGeom>
          <a:solidFill>
            <a:srgbClr val="FFFF00">
              <a:alpha val="56078"/>
            </a:srgbClr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 sz="2400"/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1676400" y="92913"/>
            <a:ext cx="762000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US" sz="3200" b="1" dirty="0"/>
          </a:p>
        </p:txBody>
      </p:sp>
      <p:sp>
        <p:nvSpPr>
          <p:cNvPr id="277529" name="Text Box 25"/>
          <p:cNvSpPr txBox="1">
            <a:spLocks noChangeArrowheads="1"/>
          </p:cNvSpPr>
          <p:nvPr/>
        </p:nvSpPr>
        <p:spPr bwMode="auto">
          <a:xfrm>
            <a:off x="402714" y="211533"/>
            <a:ext cx="11162208" cy="169277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Teorema</a:t>
            </a:r>
            <a:r>
              <a:rPr lang="en-US" sz="36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o‘zaro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200" b="1" dirty="0">
              <a:solidFill>
                <a:srgbClr val="660066"/>
              </a:solidFill>
            </a:endParaRPr>
          </a:p>
        </p:txBody>
      </p:sp>
      <p:sp>
        <p:nvSpPr>
          <p:cNvPr id="1032" name="Rectangle 26"/>
          <p:cNvSpPr>
            <a:spLocks noChangeArrowheads="1"/>
          </p:cNvSpPr>
          <p:nvPr/>
        </p:nvSpPr>
        <p:spPr bwMode="auto">
          <a:xfrm>
            <a:off x="812800" y="1752600"/>
            <a:ext cx="4876800" cy="23622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2400"/>
          </a:p>
        </p:txBody>
      </p:sp>
      <p:sp>
        <p:nvSpPr>
          <p:cNvPr id="1033" name="Text Box 27"/>
          <p:cNvSpPr txBox="1">
            <a:spLocks noChangeArrowheads="1"/>
          </p:cNvSpPr>
          <p:nvPr/>
        </p:nvSpPr>
        <p:spPr bwMode="auto">
          <a:xfrm>
            <a:off x="203201" y="39624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034" name="Text Box 28"/>
          <p:cNvSpPr txBox="1">
            <a:spLocks noChangeArrowheads="1"/>
          </p:cNvSpPr>
          <p:nvPr/>
        </p:nvSpPr>
        <p:spPr bwMode="auto">
          <a:xfrm>
            <a:off x="224369" y="13716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035" name="Text Box 29"/>
          <p:cNvSpPr txBox="1">
            <a:spLocks noChangeArrowheads="1"/>
          </p:cNvSpPr>
          <p:nvPr/>
        </p:nvSpPr>
        <p:spPr bwMode="auto">
          <a:xfrm>
            <a:off x="5588002" y="1279525"/>
            <a:ext cx="58843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036" name="Text Box 30"/>
          <p:cNvSpPr txBox="1">
            <a:spLocks noChangeArrowheads="1"/>
          </p:cNvSpPr>
          <p:nvPr/>
        </p:nvSpPr>
        <p:spPr bwMode="auto">
          <a:xfrm>
            <a:off x="5689602" y="3886200"/>
            <a:ext cx="588433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733" b="1">
                <a:solidFill>
                  <a:srgbClr val="000099"/>
                </a:solidFill>
              </a:rPr>
              <a:t>D</a:t>
            </a:r>
            <a:endParaRPr lang="ru-RU" sz="3733" b="1">
              <a:solidFill>
                <a:srgbClr val="000099"/>
              </a:solidFill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762001" y="1771220"/>
            <a:ext cx="4876800" cy="2362200"/>
            <a:chOff x="384" y="1104"/>
            <a:chExt cx="2304" cy="1488"/>
          </a:xfrm>
        </p:grpSpPr>
        <p:sp>
          <p:nvSpPr>
            <p:cNvPr id="1049" name="Line 31"/>
            <p:cNvSpPr>
              <a:spLocks noChangeShapeType="1"/>
            </p:cNvSpPr>
            <p:nvPr/>
          </p:nvSpPr>
          <p:spPr bwMode="auto">
            <a:xfrm>
              <a:off x="384" y="1104"/>
              <a:ext cx="2304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050" name="Line 32"/>
            <p:cNvSpPr>
              <a:spLocks noChangeShapeType="1"/>
            </p:cNvSpPr>
            <p:nvPr/>
          </p:nvSpPr>
          <p:spPr bwMode="auto">
            <a:xfrm flipH="1">
              <a:off x="384" y="1104"/>
              <a:ext cx="2304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</p:grpSp>
      <p:sp>
        <p:nvSpPr>
          <p:cNvPr id="277541" name="Freeform 37"/>
          <p:cNvSpPr>
            <a:spLocks/>
          </p:cNvSpPr>
          <p:nvPr/>
        </p:nvSpPr>
        <p:spPr bwMode="auto">
          <a:xfrm>
            <a:off x="2868086" y="3962400"/>
            <a:ext cx="687916" cy="304800"/>
          </a:xfrm>
          <a:custGeom>
            <a:avLst/>
            <a:gdLst>
              <a:gd name="T0" fmla="*/ 0 w 469"/>
              <a:gd name="T1" fmla="*/ 304800 h 195"/>
              <a:gd name="T2" fmla="*/ 140810 w 469"/>
              <a:gd name="T3" fmla="*/ 4689 h 195"/>
              <a:gd name="T4" fmla="*/ 334424 w 469"/>
              <a:gd name="T5" fmla="*/ 279791 h 195"/>
              <a:gd name="T6" fmla="*/ 492835 w 469"/>
              <a:gd name="T7" fmla="*/ 54708 h 195"/>
              <a:gd name="T8" fmla="*/ 475234 w 469"/>
              <a:gd name="T9" fmla="*/ 29698 h 1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9"/>
              <a:gd name="T16" fmla="*/ 0 h 195"/>
              <a:gd name="T17" fmla="*/ 469 w 469"/>
              <a:gd name="T18" fmla="*/ 195 h 1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9" h="195">
                <a:moveTo>
                  <a:pt x="0" y="195"/>
                </a:moveTo>
                <a:cubicBezTo>
                  <a:pt x="19" y="163"/>
                  <a:pt x="77" y="6"/>
                  <a:pt x="128" y="3"/>
                </a:cubicBezTo>
                <a:cubicBezTo>
                  <a:pt x="179" y="0"/>
                  <a:pt x="251" y="174"/>
                  <a:pt x="304" y="179"/>
                </a:cubicBezTo>
                <a:cubicBezTo>
                  <a:pt x="357" y="184"/>
                  <a:pt x="427" y="62"/>
                  <a:pt x="448" y="35"/>
                </a:cubicBezTo>
                <a:cubicBezTo>
                  <a:pt x="469" y="8"/>
                  <a:pt x="435" y="22"/>
                  <a:pt x="432" y="1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2400"/>
          </a:p>
        </p:txBody>
      </p: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609600" y="2743200"/>
            <a:ext cx="5283200" cy="152400"/>
            <a:chOff x="288" y="1728"/>
            <a:chExt cx="2496" cy="96"/>
          </a:xfrm>
        </p:grpSpPr>
        <p:sp>
          <p:nvSpPr>
            <p:cNvPr id="1047" name="Line 38"/>
            <p:cNvSpPr>
              <a:spLocks noChangeShapeType="1"/>
            </p:cNvSpPr>
            <p:nvPr/>
          </p:nvSpPr>
          <p:spPr bwMode="auto">
            <a:xfrm>
              <a:off x="288" y="1776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048" name="Line 39"/>
            <p:cNvSpPr>
              <a:spLocks noChangeShapeType="1"/>
            </p:cNvSpPr>
            <p:nvPr/>
          </p:nvSpPr>
          <p:spPr bwMode="auto">
            <a:xfrm>
              <a:off x="2592" y="1728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6278035" y="1501769"/>
            <a:ext cx="6096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ABCD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AC, BD-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diagonallar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.</a:t>
            </a:r>
          </a:p>
          <a:p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Isbot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 = BD </a:t>
            </a:r>
          </a:p>
          <a:p>
            <a:endParaRPr lang="ru-RU" sz="36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500" y="4965624"/>
            <a:ext cx="84914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Isbot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  </a:t>
            </a:r>
            <a:r>
              <a:rPr lang="en-US" sz="32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△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ACD =  </a:t>
            </a:r>
            <a:r>
              <a:rPr lang="en-US" sz="3200" dirty="0">
                <a:solidFill>
                  <a:srgbClr val="002060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Arial" pitchFamily="34" charset="0"/>
              </a:rPr>
              <a:t>△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ABD (KK-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alomatga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ko‘ra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32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5534249"/>
            <a:ext cx="96036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(AD–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umumiy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CD = AB) 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AC = BD, </a:t>
            </a: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Demak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AC = BD </a:t>
            </a:r>
            <a:r>
              <a:rPr lang="en-US" sz="32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</a:t>
            </a:r>
            <a:r>
              <a:rPr lang="en-US" sz="3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Teorema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isbotlandi</a:t>
            </a:r>
            <a:r>
              <a:rPr lang="en-US" sz="32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87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27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38" grpId="0" animBg="1"/>
      <p:bldP spid="277539" grpId="0" animBg="1"/>
      <p:bldP spid="2775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Freeform 2"/>
          <p:cNvSpPr>
            <a:spLocks/>
          </p:cNvSpPr>
          <p:nvPr/>
        </p:nvSpPr>
        <p:spPr bwMode="auto">
          <a:xfrm>
            <a:off x="812800" y="2057744"/>
            <a:ext cx="4876800" cy="2362200"/>
          </a:xfrm>
          <a:custGeom>
            <a:avLst/>
            <a:gdLst>
              <a:gd name="T0" fmla="*/ 0 w 2304"/>
              <a:gd name="T1" fmla="*/ 2362200 h 1488"/>
              <a:gd name="T2" fmla="*/ 3657600 w 2304"/>
              <a:gd name="T3" fmla="*/ 2362200 h 1488"/>
              <a:gd name="T4" fmla="*/ 3657600 w 2304"/>
              <a:gd name="T5" fmla="*/ 0 h 1488"/>
              <a:gd name="T6" fmla="*/ 0 w 2304"/>
              <a:gd name="T7" fmla="*/ 2362200 h 1488"/>
              <a:gd name="T8" fmla="*/ 0 60000 65536"/>
              <a:gd name="T9" fmla="*/ 0 60000 65536"/>
              <a:gd name="T10" fmla="*/ 0 60000 65536"/>
              <a:gd name="T11" fmla="*/ 0 60000 65536"/>
              <a:gd name="T12" fmla="*/ 0 w 2304"/>
              <a:gd name="T13" fmla="*/ 0 h 1488"/>
              <a:gd name="T14" fmla="*/ 2304 w 2304"/>
              <a:gd name="T15" fmla="*/ 1488 h 14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4" h="1488">
                <a:moveTo>
                  <a:pt x="0" y="1488"/>
                </a:moveTo>
                <a:lnTo>
                  <a:pt x="2304" y="1488"/>
                </a:lnTo>
                <a:lnTo>
                  <a:pt x="2304" y="0"/>
                </a:lnTo>
                <a:lnTo>
                  <a:pt x="0" y="1488"/>
                </a:lnTo>
                <a:close/>
              </a:path>
            </a:pathLst>
          </a:cu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 sz="3733"/>
          </a:p>
        </p:txBody>
      </p:sp>
      <p:sp>
        <p:nvSpPr>
          <p:cNvPr id="278531" name="Freeform 3"/>
          <p:cNvSpPr>
            <a:spLocks/>
          </p:cNvSpPr>
          <p:nvPr/>
        </p:nvSpPr>
        <p:spPr bwMode="auto">
          <a:xfrm flipH="1">
            <a:off x="812800" y="2057744"/>
            <a:ext cx="4876800" cy="2362200"/>
          </a:xfrm>
          <a:custGeom>
            <a:avLst/>
            <a:gdLst>
              <a:gd name="T0" fmla="*/ 0 w 2304"/>
              <a:gd name="T1" fmla="*/ 2362200 h 1488"/>
              <a:gd name="T2" fmla="*/ 3657600 w 2304"/>
              <a:gd name="T3" fmla="*/ 2362200 h 1488"/>
              <a:gd name="T4" fmla="*/ 3657600 w 2304"/>
              <a:gd name="T5" fmla="*/ 0 h 1488"/>
              <a:gd name="T6" fmla="*/ 0 w 2304"/>
              <a:gd name="T7" fmla="*/ 2362200 h 1488"/>
              <a:gd name="T8" fmla="*/ 0 60000 65536"/>
              <a:gd name="T9" fmla="*/ 0 60000 65536"/>
              <a:gd name="T10" fmla="*/ 0 60000 65536"/>
              <a:gd name="T11" fmla="*/ 0 60000 65536"/>
              <a:gd name="T12" fmla="*/ 0 w 2304"/>
              <a:gd name="T13" fmla="*/ 0 h 1488"/>
              <a:gd name="T14" fmla="*/ 2304 w 2304"/>
              <a:gd name="T15" fmla="*/ 1488 h 14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04" h="1488">
                <a:moveTo>
                  <a:pt x="0" y="1488"/>
                </a:moveTo>
                <a:lnTo>
                  <a:pt x="2304" y="1488"/>
                </a:lnTo>
                <a:lnTo>
                  <a:pt x="2304" y="0"/>
                </a:lnTo>
                <a:lnTo>
                  <a:pt x="0" y="1488"/>
                </a:lnTo>
                <a:close/>
              </a:path>
            </a:pathLst>
          </a:custGeom>
          <a:solidFill>
            <a:srgbClr val="FFFF00">
              <a:alpha val="76077"/>
            </a:srgbClr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</p:spPr>
        <p:txBody>
          <a:bodyPr/>
          <a:lstStyle/>
          <a:p>
            <a:endParaRPr lang="ru-RU" sz="3733"/>
          </a:p>
        </p:txBody>
      </p:sp>
      <p:sp>
        <p:nvSpPr>
          <p:cNvPr id="278533" name="Text Box 5"/>
          <p:cNvSpPr txBox="1">
            <a:spLocks noChangeArrowheads="1"/>
          </p:cNvSpPr>
          <p:nvPr/>
        </p:nvSpPr>
        <p:spPr bwMode="auto">
          <a:xfrm>
            <a:off x="101600" y="228140"/>
            <a:ext cx="11176000" cy="1610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Teskari</a:t>
            </a:r>
            <a:r>
              <a:rPr lang="en-US" sz="32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teorema</a:t>
            </a:r>
            <a:r>
              <a:rPr lang="en-US" sz="2800" b="1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parallelogrammning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diagonallari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u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to‘rtburchakdir</a:t>
            </a:r>
            <a:r>
              <a:rPr lang="en-US" sz="36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2667" b="1" dirty="0">
              <a:solidFill>
                <a:srgbClr val="660066"/>
              </a:solidFill>
            </a:endParaRPr>
          </a:p>
        </p:txBody>
      </p:sp>
      <p:sp>
        <p:nvSpPr>
          <p:cNvPr id="2058" name="Rectangle 6"/>
          <p:cNvSpPr>
            <a:spLocks noChangeArrowheads="1"/>
          </p:cNvSpPr>
          <p:nvPr/>
        </p:nvSpPr>
        <p:spPr bwMode="auto">
          <a:xfrm>
            <a:off x="812800" y="2057744"/>
            <a:ext cx="4876800" cy="23622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3733"/>
          </a:p>
        </p:txBody>
      </p:sp>
      <p:sp>
        <p:nvSpPr>
          <p:cNvPr id="2059" name="Text Box 7"/>
          <p:cNvSpPr txBox="1">
            <a:spLocks noChangeArrowheads="1"/>
          </p:cNvSpPr>
          <p:nvPr/>
        </p:nvSpPr>
        <p:spPr bwMode="auto">
          <a:xfrm>
            <a:off x="203200" y="4267545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2060" name="Text Box 8"/>
          <p:cNvSpPr txBox="1">
            <a:spLocks noChangeArrowheads="1"/>
          </p:cNvSpPr>
          <p:nvPr/>
        </p:nvSpPr>
        <p:spPr bwMode="auto">
          <a:xfrm>
            <a:off x="224368" y="1579246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2061" name="Text Box 9"/>
          <p:cNvSpPr txBox="1">
            <a:spLocks noChangeArrowheads="1"/>
          </p:cNvSpPr>
          <p:nvPr/>
        </p:nvSpPr>
        <p:spPr bwMode="auto">
          <a:xfrm>
            <a:off x="5588002" y="1579246"/>
            <a:ext cx="58843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 dirty="0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2062" name="Text Box 10"/>
          <p:cNvSpPr txBox="1">
            <a:spLocks noChangeArrowheads="1"/>
          </p:cNvSpPr>
          <p:nvPr/>
        </p:nvSpPr>
        <p:spPr bwMode="auto">
          <a:xfrm>
            <a:off x="5689602" y="4191345"/>
            <a:ext cx="58843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0099"/>
                </a:solidFill>
              </a:rPr>
              <a:t>D</a:t>
            </a:r>
            <a:endParaRPr lang="ru-RU" sz="3200" b="1">
              <a:solidFill>
                <a:srgbClr val="000099"/>
              </a:solidFill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812800" y="2057744"/>
            <a:ext cx="4876800" cy="2362200"/>
            <a:chOff x="384" y="1104"/>
            <a:chExt cx="2304" cy="1488"/>
          </a:xfrm>
        </p:grpSpPr>
        <p:sp>
          <p:nvSpPr>
            <p:cNvPr id="2090" name="Line 12"/>
            <p:cNvSpPr>
              <a:spLocks noChangeShapeType="1"/>
            </p:cNvSpPr>
            <p:nvPr/>
          </p:nvSpPr>
          <p:spPr bwMode="auto">
            <a:xfrm>
              <a:off x="384" y="1104"/>
              <a:ext cx="2304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733"/>
            </a:p>
          </p:txBody>
        </p:sp>
        <p:sp>
          <p:nvSpPr>
            <p:cNvPr id="2091" name="Line 13"/>
            <p:cNvSpPr>
              <a:spLocks noChangeShapeType="1"/>
            </p:cNvSpPr>
            <p:nvPr/>
          </p:nvSpPr>
          <p:spPr bwMode="auto">
            <a:xfrm flipH="1">
              <a:off x="384" y="1104"/>
              <a:ext cx="2304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733"/>
            </a:p>
          </p:txBody>
        </p:sp>
      </p:grpSp>
      <p:sp>
        <p:nvSpPr>
          <p:cNvPr id="278542" name="Freeform 14"/>
          <p:cNvSpPr>
            <a:spLocks/>
          </p:cNvSpPr>
          <p:nvPr/>
        </p:nvSpPr>
        <p:spPr bwMode="auto">
          <a:xfrm>
            <a:off x="2868086" y="4267544"/>
            <a:ext cx="687916" cy="304800"/>
          </a:xfrm>
          <a:custGeom>
            <a:avLst/>
            <a:gdLst>
              <a:gd name="T0" fmla="*/ 0 w 469"/>
              <a:gd name="T1" fmla="*/ 304800 h 195"/>
              <a:gd name="T2" fmla="*/ 140810 w 469"/>
              <a:gd name="T3" fmla="*/ 4689 h 195"/>
              <a:gd name="T4" fmla="*/ 334424 w 469"/>
              <a:gd name="T5" fmla="*/ 279791 h 195"/>
              <a:gd name="T6" fmla="*/ 492835 w 469"/>
              <a:gd name="T7" fmla="*/ 54708 h 195"/>
              <a:gd name="T8" fmla="*/ 475234 w 469"/>
              <a:gd name="T9" fmla="*/ 29698 h 1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9"/>
              <a:gd name="T16" fmla="*/ 0 h 195"/>
              <a:gd name="T17" fmla="*/ 469 w 469"/>
              <a:gd name="T18" fmla="*/ 195 h 1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9" h="195">
                <a:moveTo>
                  <a:pt x="0" y="195"/>
                </a:moveTo>
                <a:cubicBezTo>
                  <a:pt x="19" y="163"/>
                  <a:pt x="77" y="6"/>
                  <a:pt x="128" y="3"/>
                </a:cubicBezTo>
                <a:cubicBezTo>
                  <a:pt x="179" y="0"/>
                  <a:pt x="251" y="174"/>
                  <a:pt x="304" y="179"/>
                </a:cubicBezTo>
                <a:cubicBezTo>
                  <a:pt x="357" y="184"/>
                  <a:pt x="427" y="62"/>
                  <a:pt x="448" y="35"/>
                </a:cubicBezTo>
                <a:cubicBezTo>
                  <a:pt x="469" y="8"/>
                  <a:pt x="435" y="22"/>
                  <a:pt x="432" y="19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733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609600" y="3048344"/>
            <a:ext cx="5283200" cy="152400"/>
            <a:chOff x="288" y="1728"/>
            <a:chExt cx="2496" cy="96"/>
          </a:xfrm>
        </p:grpSpPr>
        <p:sp>
          <p:nvSpPr>
            <p:cNvPr id="2088" name="Line 16"/>
            <p:cNvSpPr>
              <a:spLocks noChangeShapeType="1"/>
            </p:cNvSpPr>
            <p:nvPr/>
          </p:nvSpPr>
          <p:spPr bwMode="auto">
            <a:xfrm>
              <a:off x="288" y="1776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733"/>
            </a:p>
          </p:txBody>
        </p:sp>
        <p:sp>
          <p:nvSpPr>
            <p:cNvPr id="2089" name="Line 17"/>
            <p:cNvSpPr>
              <a:spLocks noChangeShapeType="1"/>
            </p:cNvSpPr>
            <p:nvPr/>
          </p:nvSpPr>
          <p:spPr bwMode="auto">
            <a:xfrm>
              <a:off x="2592" y="1728"/>
              <a:ext cx="192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733"/>
            </a:p>
          </p:txBody>
        </p:sp>
      </p:grpSp>
      <p:sp>
        <p:nvSpPr>
          <p:cNvPr id="278546" name="Text Box 18"/>
          <p:cNvSpPr txBox="1">
            <a:spLocks noChangeArrowheads="1"/>
          </p:cNvSpPr>
          <p:nvPr/>
        </p:nvSpPr>
        <p:spPr bwMode="auto">
          <a:xfrm>
            <a:off x="6744072" y="1898806"/>
            <a:ext cx="591396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189" indent="-457189">
              <a:defRPr/>
            </a:pPr>
            <a:r>
              <a:rPr lang="en-US" sz="2800" b="1" i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2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i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>
              <a:defRPr/>
            </a:pPr>
            <a:r>
              <a:rPr lang="ru-RU" sz="2800" b="1" i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parallelogramm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9" indent="-457189">
              <a:defRPr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           АС = В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85817" y="3297870"/>
            <a:ext cx="11669184" cy="2433639"/>
            <a:chOff x="-48" y="1992"/>
            <a:chExt cx="5513" cy="1533"/>
          </a:xfrm>
        </p:grpSpPr>
        <p:sp>
          <p:nvSpPr>
            <p:cNvPr id="278548" name="Text Box 20"/>
            <p:cNvSpPr txBox="1">
              <a:spLocks noChangeArrowheads="1"/>
            </p:cNvSpPr>
            <p:nvPr/>
          </p:nvSpPr>
          <p:spPr bwMode="auto">
            <a:xfrm>
              <a:off x="2628" y="1992"/>
              <a:ext cx="2837" cy="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457189" indent="-457189">
                <a:defRPr/>
              </a:pPr>
              <a:r>
                <a:rPr lang="en-US" sz="2667" b="1" i="1" dirty="0" err="1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Isbot</a:t>
              </a:r>
              <a:r>
                <a:rPr lang="en-US" sz="2667" b="1" i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b="1" i="1" dirty="0" err="1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qilish</a:t>
              </a:r>
              <a:r>
                <a:rPr lang="en-US" sz="2667" b="1" i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667" b="1" i="1" dirty="0" err="1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kerak</a:t>
              </a:r>
              <a:r>
                <a:rPr lang="en-US" sz="2667" b="1" i="1" dirty="0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marL="457189" indent="-457189">
                <a:defRPr/>
              </a:pPr>
              <a:r>
                <a:rPr lang="ru-RU" sz="2667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АВС</a:t>
              </a:r>
              <a:r>
                <a:rPr lang="en-US" sz="2667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2667" b="1" i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- </a:t>
              </a:r>
              <a:r>
                <a:rPr lang="en-US" sz="2800" b="1" dirty="0" err="1">
                  <a:latin typeface="Arial" pitchFamily="34" charset="0"/>
                  <a:cs typeface="Arial" pitchFamily="34" charset="0"/>
                </a:rPr>
                <a:t>to‘g‘ri</a:t>
              </a:r>
              <a:r>
                <a:rPr lang="en-US" sz="2800" b="1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b="1" dirty="0" err="1" smtClean="0">
                  <a:latin typeface="Arial" pitchFamily="34" charset="0"/>
                  <a:cs typeface="Arial" pitchFamily="34" charset="0"/>
                </a:rPr>
                <a:t>to‘rtburchak</a:t>
              </a:r>
              <a:r>
                <a:rPr lang="en-US" sz="2800" b="1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800" b="1" dirty="0" err="1" smtClean="0">
                  <a:latin typeface="Arial" pitchFamily="34" charset="0"/>
                  <a:cs typeface="Arial" pitchFamily="34" charset="0"/>
                </a:rPr>
                <a:t>ekanligini</a:t>
              </a:r>
              <a:endParaRPr lang="ru-RU" sz="2667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549" name="Text Box 21"/>
            <p:cNvSpPr txBox="1">
              <a:spLocks noChangeArrowheads="1"/>
            </p:cNvSpPr>
            <p:nvPr/>
          </p:nvSpPr>
          <p:spPr bwMode="auto">
            <a:xfrm>
              <a:off x="-48" y="2898"/>
              <a:ext cx="2744" cy="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457189" indent="-457189">
                <a:defRPr/>
              </a:pPr>
              <a:r>
                <a:rPr lang="en-US" sz="3200" b="1" i="1" dirty="0" err="1" smtClean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Isbot</a:t>
              </a:r>
              <a:r>
                <a:rPr lang="en-US" sz="3200" b="1" i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: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  <a:p>
              <a:pPr marL="457189" indent="-457189">
                <a:defRPr/>
              </a:pPr>
              <a:endParaRPr lang="ru-RU" sz="2667" dirty="0"/>
            </a:p>
          </p:txBody>
        </p:sp>
      </p:grp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2133600" y="2667344"/>
            <a:ext cx="2336800" cy="304800"/>
            <a:chOff x="1008" y="1488"/>
            <a:chExt cx="1104" cy="192"/>
          </a:xfrm>
        </p:grpSpPr>
        <p:grpSp>
          <p:nvGrpSpPr>
            <p:cNvPr id="2073" name="Group 55"/>
            <p:cNvGrpSpPr>
              <a:grpSpLocks/>
            </p:cNvGrpSpPr>
            <p:nvPr/>
          </p:nvGrpSpPr>
          <p:grpSpPr bwMode="auto">
            <a:xfrm>
              <a:off x="1872" y="1488"/>
              <a:ext cx="240" cy="192"/>
              <a:chOff x="1872" y="1488"/>
              <a:chExt cx="240" cy="192"/>
            </a:xfrm>
          </p:grpSpPr>
          <p:sp>
            <p:nvSpPr>
              <p:cNvPr id="2077" name="Line 53"/>
              <p:cNvSpPr>
                <a:spLocks noChangeShapeType="1"/>
              </p:cNvSpPr>
              <p:nvPr/>
            </p:nvSpPr>
            <p:spPr bwMode="auto">
              <a:xfrm>
                <a:off x="1872" y="1536"/>
                <a:ext cx="192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733"/>
              </a:p>
            </p:txBody>
          </p:sp>
          <p:sp>
            <p:nvSpPr>
              <p:cNvPr id="2078" name="Line 54"/>
              <p:cNvSpPr>
                <a:spLocks noChangeShapeType="1"/>
              </p:cNvSpPr>
              <p:nvPr/>
            </p:nvSpPr>
            <p:spPr bwMode="auto">
              <a:xfrm>
                <a:off x="1920" y="1488"/>
                <a:ext cx="192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733"/>
              </a:p>
            </p:txBody>
          </p:sp>
        </p:grpSp>
        <p:grpSp>
          <p:nvGrpSpPr>
            <p:cNvPr id="2074" name="Group 56"/>
            <p:cNvGrpSpPr>
              <a:grpSpLocks/>
            </p:cNvGrpSpPr>
            <p:nvPr/>
          </p:nvGrpSpPr>
          <p:grpSpPr bwMode="auto">
            <a:xfrm flipH="1">
              <a:off x="1008" y="1488"/>
              <a:ext cx="240" cy="192"/>
              <a:chOff x="1872" y="1488"/>
              <a:chExt cx="240" cy="192"/>
            </a:xfrm>
          </p:grpSpPr>
          <p:sp>
            <p:nvSpPr>
              <p:cNvPr id="2075" name="Line 57"/>
              <p:cNvSpPr>
                <a:spLocks noChangeShapeType="1"/>
              </p:cNvSpPr>
              <p:nvPr/>
            </p:nvSpPr>
            <p:spPr bwMode="auto">
              <a:xfrm>
                <a:off x="1872" y="1536"/>
                <a:ext cx="192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733"/>
              </a:p>
            </p:txBody>
          </p:sp>
          <p:sp>
            <p:nvSpPr>
              <p:cNvPr id="2076" name="Line 58"/>
              <p:cNvSpPr>
                <a:spLocks noChangeShapeType="1"/>
              </p:cNvSpPr>
              <p:nvPr/>
            </p:nvSpPr>
            <p:spPr bwMode="auto">
              <a:xfrm>
                <a:off x="1920" y="1488"/>
                <a:ext cx="192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none" w="lg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3733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7510" y="5228068"/>
                <a:ext cx="1219785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Arial" pitchFamily="34" charset="0"/>
                    <a:ea typeface="Cambria Math" panose="02040503050406030204" pitchFamily="18" charset="0"/>
                    <a:cs typeface="Arial" pitchFamily="34" charset="0"/>
                  </a:rPr>
                  <a:t>△</a:t>
                </a:r>
                <a:r>
                  <a:rPr lang="en-US" sz="3200" b="1" dirty="0">
                    <a:latin typeface="Arial" pitchFamily="34" charset="0"/>
                    <a:cs typeface="Arial" pitchFamily="34" charset="0"/>
                  </a:rPr>
                  <a:t>ABD=</a:t>
                </a:r>
                <a:r>
                  <a:rPr lang="en-US" sz="3200" b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△</a:t>
                </a:r>
                <a:r>
                  <a:rPr lang="en-US" sz="3200" b="1" dirty="0">
                    <a:latin typeface="Arial" pitchFamily="34" charset="0"/>
                    <a:cs typeface="Arial" pitchFamily="34" charset="0"/>
                  </a:rPr>
                  <a:t>ACD (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AB=DC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, BD=AC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en-US" sz="2800" dirty="0" smtClean="0">
                    <a:latin typeface="Arial" pitchFamily="34" charset="0"/>
                    <a:cs typeface="Arial" pitchFamily="34" charset="0"/>
                  </a:rPr>
                  <a:t>AD 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– </a:t>
                </a:r>
                <a:r>
                  <a:rPr lang="en-US" sz="2800" dirty="0" err="1">
                    <a:latin typeface="Arial" pitchFamily="34" charset="0"/>
                    <a:cs typeface="Arial" pitchFamily="34" charset="0"/>
                  </a:rPr>
                  <a:t>umumiy</a:t>
                </a:r>
                <a:r>
                  <a:rPr lang="en-US" sz="28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dirty="0" err="1">
                    <a:latin typeface="Arial" pitchFamily="34" charset="0"/>
                    <a:cs typeface="Arial" pitchFamily="34" charset="0"/>
                  </a:rPr>
                  <a:t>tomon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).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Bundan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A =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D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kelib</a:t>
                </a:r>
                <a:r>
                  <a:rPr lang="en-US" sz="3200" dirty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3200" dirty="0" err="1">
                    <a:latin typeface="Arial" pitchFamily="34" charset="0"/>
                    <a:cs typeface="Arial" pitchFamily="34" charset="0"/>
                  </a:rPr>
                  <a:t>chiqadi</a:t>
                </a:r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.</a:t>
                </a:r>
                <a:r>
                  <a:rPr lang="en-US" sz="3600" dirty="0">
                    <a:ea typeface="Cambria Math" panose="02040503050406030204" pitchFamily="18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A =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C</m:t>
                    </m:r>
                  </m:oMath>
                </a14:m>
                <a:r>
                  <a:rPr lang="en-US" sz="3600" dirty="0" smtClean="0">
                    <a:latin typeface="Arial" pitchFamily="34" charset="0"/>
                    <a:cs typeface="Arial" pitchFamily="34" charset="0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D</m:t>
                    </m:r>
                  </m:oMath>
                </a14:m>
                <a:r>
                  <a:rPr lang="en-US" sz="3600" dirty="0">
                    <a:latin typeface="Arial" pitchFamily="34" charset="0"/>
                    <a:cs typeface="Arial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B</m:t>
                    </m:r>
                  </m:oMath>
                </a14:m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(qarama- qarshi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∠</m:t>
                    </m:r>
                  </m:oMath>
                </a14:m>
                <a:r>
                  <a:rPr lang="en-US" sz="3200" dirty="0" smtClean="0">
                    <a:latin typeface="Arial" pitchFamily="34" charset="0"/>
                    <a:cs typeface="Arial" pitchFamily="34" charset="0"/>
                  </a:rPr>
                  <a:t>lar)  360⁰:4 = 90⁰. </a:t>
                </a:r>
                <a:endParaRPr lang="en-US" sz="3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10" y="5228068"/>
                <a:ext cx="12197850" cy="1631216"/>
              </a:xfrm>
              <a:prstGeom prst="rect">
                <a:avLst/>
              </a:prstGeom>
              <a:blipFill>
                <a:blip r:embed="rId2"/>
                <a:stretch>
                  <a:fillRect l="-1299" t="-4869" r="-450" b="-116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539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78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27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8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8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78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0" grpId="0" animBg="1"/>
      <p:bldP spid="278531" grpId="0" animBg="1"/>
      <p:bldP spid="278533" grpId="0"/>
      <p:bldP spid="278542" grpId="0" animBg="1"/>
      <p:bldP spid="2785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114298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7</a:t>
            </a:r>
            <a:r>
              <a:rPr lang="en-US" sz="72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- masala </a:t>
            </a:r>
            <a:endParaRPr lang="en-US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5361" y="1449231"/>
            <a:ext cx="108012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42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m,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biri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ikkinchisidan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ikki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marta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096132" y="4357694"/>
            <a:ext cx="3929090" cy="221457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 = 42 cm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453190" y="4857760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060677" y="3676745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6123"/>
            <a:ext cx="12192000" cy="9087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P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=2(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79376" y="188640"/>
            <a:ext cx="5261761" cy="37856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Berilgan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P = 42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4000" dirty="0">
              <a:latin typeface="Arial" pitchFamily="34" charset="0"/>
              <a:cs typeface="Arial" pitchFamily="34" charset="0"/>
            </a:endParaRPr>
          </a:p>
          <a:p>
            <a:r>
              <a:rPr lang="en-US" sz="40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= x, b = 2x</a:t>
            </a:r>
          </a:p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Topish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:  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a,b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=?</a:t>
            </a:r>
          </a:p>
          <a:p>
            <a:endParaRPr lang="en-US" sz="4000" b="1" i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80176" y="1482351"/>
            <a:ext cx="3929090" cy="2214578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P = 42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44488" y="2313348"/>
            <a:ext cx="1331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x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36360" y="920777"/>
            <a:ext cx="1860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2x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9376" y="3266406"/>
            <a:ext cx="23024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1384" y="3861048"/>
            <a:ext cx="318548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(2x+x)∙2=42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3x=42:2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3x= 21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x=21:3</a:t>
            </a:r>
          </a:p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x=7(a)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61244" y="4358465"/>
            <a:ext cx="3523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b = 2∙7=14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61244" y="5881047"/>
            <a:ext cx="5461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7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226" name="Freeform 50"/>
          <p:cNvSpPr>
            <a:spLocks/>
          </p:cNvSpPr>
          <p:nvPr/>
        </p:nvSpPr>
        <p:spPr bwMode="auto">
          <a:xfrm>
            <a:off x="1320802" y="3343277"/>
            <a:ext cx="912284" cy="1019175"/>
          </a:xfrm>
          <a:custGeom>
            <a:avLst/>
            <a:gdLst>
              <a:gd name="T0" fmla="*/ 684213 w 431"/>
              <a:gd name="T1" fmla="*/ 382587 h 642"/>
              <a:gd name="T2" fmla="*/ 527050 w 431"/>
              <a:gd name="T3" fmla="*/ 111125 h 642"/>
              <a:gd name="T4" fmla="*/ 312738 w 431"/>
              <a:gd name="T5" fmla="*/ 0 h 642"/>
              <a:gd name="T6" fmla="*/ 0 w 431"/>
              <a:gd name="T7" fmla="*/ 47625 h 642"/>
              <a:gd name="T8" fmla="*/ 26988 w 431"/>
              <a:gd name="T9" fmla="*/ 1019175 h 642"/>
              <a:gd name="T10" fmla="*/ 628650 w 431"/>
              <a:gd name="T11" fmla="*/ 434975 h 642"/>
              <a:gd name="T12" fmla="*/ 684213 w 431"/>
              <a:gd name="T13" fmla="*/ 382587 h 64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31"/>
              <a:gd name="T22" fmla="*/ 0 h 642"/>
              <a:gd name="T23" fmla="*/ 431 w 431"/>
              <a:gd name="T24" fmla="*/ 642 h 64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31" h="642">
                <a:moveTo>
                  <a:pt x="431" y="241"/>
                </a:moveTo>
                <a:lnTo>
                  <a:pt x="332" y="70"/>
                </a:lnTo>
                <a:lnTo>
                  <a:pt x="197" y="0"/>
                </a:lnTo>
                <a:lnTo>
                  <a:pt x="0" y="30"/>
                </a:lnTo>
                <a:lnTo>
                  <a:pt x="17" y="642"/>
                </a:lnTo>
                <a:lnTo>
                  <a:pt x="396" y="274"/>
                </a:lnTo>
                <a:lnTo>
                  <a:pt x="431" y="241"/>
                </a:lnTo>
                <a:close/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lg" len="lg"/>
              </a14:hiddenLine>
            </a:ext>
          </a:extLst>
        </p:spPr>
        <p:txBody>
          <a:bodyPr/>
          <a:lstStyle/>
          <a:p>
            <a:endParaRPr lang="ru-RU" sz="2400"/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1320800" y="2349501"/>
            <a:ext cx="2641600" cy="2070100"/>
            <a:chOff x="624" y="1480"/>
            <a:chExt cx="1248" cy="1304"/>
          </a:xfrm>
        </p:grpSpPr>
        <p:sp>
          <p:nvSpPr>
            <p:cNvPr id="10267" name="Freeform 46"/>
            <p:cNvSpPr>
              <a:spLocks/>
            </p:cNvSpPr>
            <p:nvPr/>
          </p:nvSpPr>
          <p:spPr bwMode="auto">
            <a:xfrm>
              <a:off x="1245" y="1480"/>
              <a:ext cx="627" cy="504"/>
            </a:xfrm>
            <a:custGeom>
              <a:avLst/>
              <a:gdLst>
                <a:gd name="T0" fmla="*/ 38 w 627"/>
                <a:gd name="T1" fmla="*/ 22 h 504"/>
                <a:gd name="T2" fmla="*/ 0 w 627"/>
                <a:gd name="T3" fmla="*/ 216 h 504"/>
                <a:gd name="T4" fmla="*/ 56 w 627"/>
                <a:gd name="T5" fmla="*/ 357 h 504"/>
                <a:gd name="T6" fmla="*/ 160 w 627"/>
                <a:gd name="T7" fmla="*/ 504 h 504"/>
                <a:gd name="T8" fmla="*/ 627 w 627"/>
                <a:gd name="T9" fmla="*/ 0 h 504"/>
                <a:gd name="T10" fmla="*/ 86 w 627"/>
                <a:gd name="T11" fmla="*/ 19 h 504"/>
                <a:gd name="T12" fmla="*/ 38 w 627"/>
                <a:gd name="T13" fmla="*/ 22 h 5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7"/>
                <a:gd name="T22" fmla="*/ 0 h 504"/>
                <a:gd name="T23" fmla="*/ 627 w 627"/>
                <a:gd name="T24" fmla="*/ 504 h 5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7" h="504">
                  <a:moveTo>
                    <a:pt x="38" y="22"/>
                  </a:moveTo>
                  <a:lnTo>
                    <a:pt x="0" y="216"/>
                  </a:lnTo>
                  <a:lnTo>
                    <a:pt x="56" y="357"/>
                  </a:lnTo>
                  <a:lnTo>
                    <a:pt x="160" y="504"/>
                  </a:lnTo>
                  <a:lnTo>
                    <a:pt x="627" y="0"/>
                  </a:lnTo>
                  <a:lnTo>
                    <a:pt x="86" y="19"/>
                  </a:lnTo>
                  <a:lnTo>
                    <a:pt x="38" y="22"/>
                  </a:lnTo>
                  <a:close/>
                </a:path>
              </a:pathLst>
            </a:custGeom>
            <a:gradFill rotWithShape="1">
              <a:gsLst>
                <a:gs pos="0">
                  <a:srgbClr val="FF00FF"/>
                </a:gs>
                <a:gs pos="100000">
                  <a:schemeClr val="bg1"/>
                </a:gs>
              </a:gsLst>
              <a:path path="rect">
                <a:fillToRect l="100000" b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lg" len="lg"/>
                </a14:hiddenLine>
              </a:ext>
            </a:extLst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0268" name="Freeform 45"/>
            <p:cNvSpPr>
              <a:spLocks/>
            </p:cNvSpPr>
            <p:nvPr/>
          </p:nvSpPr>
          <p:spPr bwMode="auto">
            <a:xfrm>
              <a:off x="624" y="2296"/>
              <a:ext cx="624" cy="488"/>
            </a:xfrm>
            <a:custGeom>
              <a:avLst/>
              <a:gdLst>
                <a:gd name="T0" fmla="*/ 576 w 624"/>
                <a:gd name="T1" fmla="*/ 488 h 488"/>
                <a:gd name="T2" fmla="*/ 624 w 624"/>
                <a:gd name="T3" fmla="*/ 296 h 488"/>
                <a:gd name="T4" fmla="*/ 576 w 624"/>
                <a:gd name="T5" fmla="*/ 152 h 488"/>
                <a:gd name="T6" fmla="*/ 480 w 624"/>
                <a:gd name="T7" fmla="*/ 0 h 488"/>
                <a:gd name="T8" fmla="*/ 0 w 624"/>
                <a:gd name="T9" fmla="*/ 488 h 488"/>
                <a:gd name="T10" fmla="*/ 528 w 624"/>
                <a:gd name="T11" fmla="*/ 488 h 488"/>
                <a:gd name="T12" fmla="*/ 576 w 624"/>
                <a:gd name="T13" fmla="*/ 488 h 4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24"/>
                <a:gd name="T22" fmla="*/ 0 h 488"/>
                <a:gd name="T23" fmla="*/ 624 w 624"/>
                <a:gd name="T24" fmla="*/ 488 h 4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24" h="488">
                  <a:moveTo>
                    <a:pt x="576" y="488"/>
                  </a:moveTo>
                  <a:lnTo>
                    <a:pt x="624" y="296"/>
                  </a:lnTo>
                  <a:lnTo>
                    <a:pt x="576" y="152"/>
                  </a:lnTo>
                  <a:lnTo>
                    <a:pt x="480" y="0"/>
                  </a:lnTo>
                  <a:lnTo>
                    <a:pt x="0" y="488"/>
                  </a:lnTo>
                  <a:lnTo>
                    <a:pt x="528" y="488"/>
                  </a:lnTo>
                  <a:lnTo>
                    <a:pt x="576" y="488"/>
                  </a:lnTo>
                  <a:close/>
                </a:path>
              </a:pathLst>
            </a:custGeom>
            <a:gradFill rotWithShape="1">
              <a:gsLst>
                <a:gs pos="0">
                  <a:srgbClr val="FF00FF"/>
                </a:gs>
                <a:gs pos="100000">
                  <a:schemeClr val="bg1"/>
                </a:gs>
              </a:gsLst>
              <a:path path="rect">
                <a:fillToRect t="100000" r="10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lg" len="lg"/>
                </a14:hiddenLine>
              </a:ext>
            </a:extLst>
          </p:spPr>
          <p:txBody>
            <a:bodyPr/>
            <a:lstStyle/>
            <a:p>
              <a:endParaRPr lang="ru-RU" sz="2400"/>
            </a:p>
          </p:txBody>
        </p:sp>
      </p:grpSp>
      <p:sp>
        <p:nvSpPr>
          <p:cNvPr id="306199" name="Text Box 23"/>
          <p:cNvSpPr txBox="1">
            <a:spLocks noChangeArrowheads="1"/>
          </p:cNvSpPr>
          <p:nvPr/>
        </p:nvSpPr>
        <p:spPr bwMode="auto">
          <a:xfrm>
            <a:off x="1284820" y="3657601"/>
            <a:ext cx="7922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/>
              <a:t>45</a:t>
            </a:r>
            <a:r>
              <a:rPr lang="ru-RU" sz="3200" b="1" baseline="30000"/>
              <a:t>0</a:t>
            </a:r>
            <a:endParaRPr lang="ru-RU" sz="3200" b="1"/>
          </a:p>
        </p:txBody>
      </p:sp>
      <p:sp>
        <p:nvSpPr>
          <p:cNvPr id="10246" name="Text Box 24"/>
          <p:cNvSpPr txBox="1">
            <a:spLocks noChangeArrowheads="1"/>
          </p:cNvSpPr>
          <p:nvPr/>
        </p:nvSpPr>
        <p:spPr bwMode="auto">
          <a:xfrm>
            <a:off x="812802" y="20574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В</a:t>
            </a:r>
          </a:p>
        </p:txBody>
      </p:sp>
      <p:sp>
        <p:nvSpPr>
          <p:cNvPr id="10247" name="Text Box 25"/>
          <p:cNvSpPr txBox="1">
            <a:spLocks noChangeArrowheads="1"/>
          </p:cNvSpPr>
          <p:nvPr/>
        </p:nvSpPr>
        <p:spPr bwMode="auto">
          <a:xfrm>
            <a:off x="812802" y="41148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А</a:t>
            </a:r>
          </a:p>
        </p:txBody>
      </p:sp>
      <p:sp>
        <p:nvSpPr>
          <p:cNvPr id="10248" name="Text Box 26"/>
          <p:cNvSpPr txBox="1">
            <a:spLocks noChangeArrowheads="1"/>
          </p:cNvSpPr>
          <p:nvPr/>
        </p:nvSpPr>
        <p:spPr bwMode="auto">
          <a:xfrm>
            <a:off x="7416802" y="21336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733" b="1">
                <a:solidFill>
                  <a:srgbClr val="000099"/>
                </a:solidFill>
              </a:rPr>
              <a:t>С</a:t>
            </a:r>
          </a:p>
        </p:txBody>
      </p:sp>
      <p:sp>
        <p:nvSpPr>
          <p:cNvPr id="10249" name="Text Box 27"/>
          <p:cNvSpPr txBox="1">
            <a:spLocks noChangeArrowheads="1"/>
          </p:cNvSpPr>
          <p:nvPr/>
        </p:nvSpPr>
        <p:spPr bwMode="auto">
          <a:xfrm>
            <a:off x="7518402" y="42672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733" b="1">
                <a:solidFill>
                  <a:srgbClr val="000099"/>
                </a:solidFill>
              </a:rPr>
              <a:t>D</a:t>
            </a:r>
            <a:endParaRPr lang="ru-RU" sz="3733" b="1">
              <a:solidFill>
                <a:srgbClr val="000099"/>
              </a:solidFill>
            </a:endParaRPr>
          </a:p>
        </p:txBody>
      </p:sp>
      <p:sp>
        <p:nvSpPr>
          <p:cNvPr id="306205" name="Text Box 29"/>
          <p:cNvSpPr txBox="1">
            <a:spLocks noChangeArrowheads="1"/>
          </p:cNvSpPr>
          <p:nvPr/>
        </p:nvSpPr>
        <p:spPr bwMode="auto">
          <a:xfrm>
            <a:off x="4876801" y="1600202"/>
            <a:ext cx="845103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3х</a:t>
            </a:r>
          </a:p>
        </p:txBody>
      </p:sp>
      <p:sp>
        <p:nvSpPr>
          <p:cNvPr id="306206" name="Text Box 30"/>
          <p:cNvSpPr txBox="1">
            <a:spLocks noChangeArrowheads="1"/>
          </p:cNvSpPr>
          <p:nvPr/>
        </p:nvSpPr>
        <p:spPr bwMode="auto">
          <a:xfrm>
            <a:off x="111595" y="4943374"/>
            <a:ext cx="4488729" cy="165167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</a:t>
            </a:r>
            <a:r>
              <a:rPr lang="ru-RU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Р=56см</a:t>
            </a:r>
          </a:p>
          <a:p>
            <a:pPr>
              <a:defRPr/>
            </a:pPr>
            <a:r>
              <a:rPr lang="ru-RU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2(2х+2х+3х) = 56</a:t>
            </a:r>
          </a:p>
        </p:txBody>
      </p:sp>
      <p:sp>
        <p:nvSpPr>
          <p:cNvPr id="306207" name="Text Box 31"/>
          <p:cNvSpPr txBox="1">
            <a:spLocks noChangeArrowheads="1"/>
          </p:cNvSpPr>
          <p:nvPr/>
        </p:nvSpPr>
        <p:spPr bwMode="auto">
          <a:xfrm>
            <a:off x="6888088" y="4953000"/>
            <a:ext cx="3642344" cy="159011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4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2х+2х+3х = </a:t>
            </a:r>
            <a:r>
              <a:rPr lang="ru-RU" sz="4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28</a:t>
            </a:r>
            <a:endParaRPr lang="en-US" sz="4400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sz="4400" b="1" i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x=4</a:t>
            </a:r>
            <a:endParaRPr lang="ru-RU" sz="4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53" name="Rectangle 32"/>
          <p:cNvSpPr>
            <a:spLocks noChangeArrowheads="1"/>
          </p:cNvSpPr>
          <p:nvPr/>
        </p:nvSpPr>
        <p:spPr bwMode="auto">
          <a:xfrm>
            <a:off x="1320800" y="2362200"/>
            <a:ext cx="6197600" cy="2057400"/>
          </a:xfrm>
          <a:prstGeom prst="rect">
            <a:avLst/>
          </a:prstGeom>
          <a:noFill/>
          <a:ln w="190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 sz="2400"/>
          </a:p>
        </p:txBody>
      </p:sp>
      <p:sp>
        <p:nvSpPr>
          <p:cNvPr id="10254" name="Line 33"/>
          <p:cNvSpPr>
            <a:spLocks noChangeShapeType="1"/>
          </p:cNvSpPr>
          <p:nvPr/>
        </p:nvSpPr>
        <p:spPr bwMode="auto">
          <a:xfrm flipV="1">
            <a:off x="1320800" y="2362200"/>
            <a:ext cx="2641600" cy="20574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2400"/>
          </a:p>
        </p:txBody>
      </p:sp>
      <p:sp>
        <p:nvSpPr>
          <p:cNvPr id="10255" name="Text Box 34"/>
          <p:cNvSpPr txBox="1">
            <a:spLocks noChangeArrowheads="1"/>
          </p:cNvSpPr>
          <p:nvPr/>
        </p:nvSpPr>
        <p:spPr bwMode="auto">
          <a:xfrm>
            <a:off x="3759201" y="1828800"/>
            <a:ext cx="530915" cy="66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3733" b="1" dirty="0">
                <a:solidFill>
                  <a:srgbClr val="000099"/>
                </a:solidFill>
              </a:rPr>
              <a:t>N</a:t>
            </a:r>
            <a:endParaRPr lang="ru-RU" sz="3733" b="1" dirty="0">
              <a:solidFill>
                <a:srgbClr val="000099"/>
              </a:solidFill>
            </a:endParaRPr>
          </a:p>
        </p:txBody>
      </p:sp>
      <p:sp>
        <p:nvSpPr>
          <p:cNvPr id="10256" name="Freeform 35"/>
          <p:cNvSpPr>
            <a:spLocks/>
          </p:cNvSpPr>
          <p:nvPr/>
        </p:nvSpPr>
        <p:spPr bwMode="auto">
          <a:xfrm>
            <a:off x="7145867" y="4127500"/>
            <a:ext cx="372533" cy="279400"/>
          </a:xfrm>
          <a:custGeom>
            <a:avLst/>
            <a:gdLst>
              <a:gd name="T0" fmla="*/ 279400 w 176"/>
              <a:gd name="T1" fmla="*/ 0 h 176"/>
              <a:gd name="T2" fmla="*/ 0 w 176"/>
              <a:gd name="T3" fmla="*/ 0 h 176"/>
              <a:gd name="T4" fmla="*/ 0 w 176"/>
              <a:gd name="T5" fmla="*/ 279400 h 176"/>
              <a:gd name="T6" fmla="*/ 0 60000 65536"/>
              <a:gd name="T7" fmla="*/ 0 60000 65536"/>
              <a:gd name="T8" fmla="*/ 0 60000 65536"/>
              <a:gd name="T9" fmla="*/ 0 w 176"/>
              <a:gd name="T10" fmla="*/ 0 h 176"/>
              <a:gd name="T11" fmla="*/ 176 w 176"/>
              <a:gd name="T12" fmla="*/ 176 h 1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176">
                <a:moveTo>
                  <a:pt x="176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2400"/>
          </a:p>
        </p:txBody>
      </p:sp>
      <p:sp>
        <p:nvSpPr>
          <p:cNvPr id="306212" name="AutoShape 36"/>
          <p:cNvSpPr>
            <a:spLocks noChangeArrowheads="1"/>
          </p:cNvSpPr>
          <p:nvPr/>
        </p:nvSpPr>
        <p:spPr bwMode="auto">
          <a:xfrm rot="7298525">
            <a:off x="1433778" y="3967957"/>
            <a:ext cx="163513" cy="27940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sz="2400"/>
          </a:p>
        </p:txBody>
      </p:sp>
      <p:sp>
        <p:nvSpPr>
          <p:cNvPr id="10258" name="Freeform 37"/>
          <p:cNvSpPr>
            <a:spLocks/>
          </p:cNvSpPr>
          <p:nvPr/>
        </p:nvSpPr>
        <p:spPr bwMode="auto">
          <a:xfrm flipV="1">
            <a:off x="7112000" y="2362200"/>
            <a:ext cx="372533" cy="279400"/>
          </a:xfrm>
          <a:custGeom>
            <a:avLst/>
            <a:gdLst>
              <a:gd name="T0" fmla="*/ 279400 w 176"/>
              <a:gd name="T1" fmla="*/ 0 h 176"/>
              <a:gd name="T2" fmla="*/ 0 w 176"/>
              <a:gd name="T3" fmla="*/ 0 h 176"/>
              <a:gd name="T4" fmla="*/ 0 w 176"/>
              <a:gd name="T5" fmla="*/ 279400 h 176"/>
              <a:gd name="T6" fmla="*/ 0 60000 65536"/>
              <a:gd name="T7" fmla="*/ 0 60000 65536"/>
              <a:gd name="T8" fmla="*/ 0 60000 65536"/>
              <a:gd name="T9" fmla="*/ 0 w 176"/>
              <a:gd name="T10" fmla="*/ 0 h 176"/>
              <a:gd name="T11" fmla="*/ 176 w 176"/>
              <a:gd name="T12" fmla="*/ 176 h 1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176">
                <a:moveTo>
                  <a:pt x="176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2400"/>
          </a:p>
        </p:txBody>
      </p:sp>
      <p:sp>
        <p:nvSpPr>
          <p:cNvPr id="10259" name="Freeform 38"/>
          <p:cNvSpPr>
            <a:spLocks/>
          </p:cNvSpPr>
          <p:nvPr/>
        </p:nvSpPr>
        <p:spPr bwMode="auto">
          <a:xfrm flipH="1" flipV="1">
            <a:off x="1320800" y="2362200"/>
            <a:ext cx="372533" cy="279400"/>
          </a:xfrm>
          <a:custGeom>
            <a:avLst/>
            <a:gdLst>
              <a:gd name="T0" fmla="*/ 279400 w 176"/>
              <a:gd name="T1" fmla="*/ 0 h 176"/>
              <a:gd name="T2" fmla="*/ 0 w 176"/>
              <a:gd name="T3" fmla="*/ 0 h 176"/>
              <a:gd name="T4" fmla="*/ 0 w 176"/>
              <a:gd name="T5" fmla="*/ 279400 h 176"/>
              <a:gd name="T6" fmla="*/ 0 60000 65536"/>
              <a:gd name="T7" fmla="*/ 0 60000 65536"/>
              <a:gd name="T8" fmla="*/ 0 60000 65536"/>
              <a:gd name="T9" fmla="*/ 0 w 176"/>
              <a:gd name="T10" fmla="*/ 0 h 176"/>
              <a:gd name="T11" fmla="*/ 176 w 176"/>
              <a:gd name="T12" fmla="*/ 176 h 1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176">
                <a:moveTo>
                  <a:pt x="176" y="0"/>
                </a:moveTo>
                <a:lnTo>
                  <a:pt x="0" y="0"/>
                </a:lnTo>
                <a:lnTo>
                  <a:pt x="0" y="176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2400"/>
          </a:p>
        </p:txBody>
      </p:sp>
      <p:sp>
        <p:nvSpPr>
          <p:cNvPr id="306215" name="Text Box 39"/>
          <p:cNvSpPr txBox="1">
            <a:spLocks noChangeArrowheads="1"/>
          </p:cNvSpPr>
          <p:nvPr/>
        </p:nvSpPr>
        <p:spPr bwMode="auto">
          <a:xfrm>
            <a:off x="1284820" y="3657601"/>
            <a:ext cx="7922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/>
              <a:t>45</a:t>
            </a:r>
            <a:r>
              <a:rPr lang="ru-RU" sz="3200" b="1" baseline="30000"/>
              <a:t>0</a:t>
            </a:r>
            <a:endParaRPr lang="ru-RU" sz="3200" b="1"/>
          </a:p>
        </p:txBody>
      </p:sp>
      <p:sp>
        <p:nvSpPr>
          <p:cNvPr id="306216" name="Text Box 40"/>
          <p:cNvSpPr txBox="1">
            <a:spLocks noChangeArrowheads="1"/>
          </p:cNvSpPr>
          <p:nvPr/>
        </p:nvSpPr>
        <p:spPr bwMode="auto">
          <a:xfrm>
            <a:off x="1589620" y="4038601"/>
            <a:ext cx="7922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3200" b="1"/>
              <a:t>45</a:t>
            </a:r>
            <a:r>
              <a:rPr lang="ru-RU" sz="3200" b="1" baseline="30000"/>
              <a:t>0</a:t>
            </a:r>
            <a:endParaRPr lang="ru-RU" sz="3200" b="1"/>
          </a:p>
        </p:txBody>
      </p: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117600" y="2209800"/>
            <a:ext cx="1524000" cy="990600"/>
            <a:chOff x="528" y="1392"/>
            <a:chExt cx="720" cy="624"/>
          </a:xfrm>
        </p:grpSpPr>
        <p:sp>
          <p:nvSpPr>
            <p:cNvPr id="10265" name="Line 42"/>
            <p:cNvSpPr>
              <a:spLocks noChangeShapeType="1"/>
            </p:cNvSpPr>
            <p:nvPr/>
          </p:nvSpPr>
          <p:spPr bwMode="auto">
            <a:xfrm>
              <a:off x="528" y="2016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0266" name="Line 43"/>
            <p:cNvSpPr>
              <a:spLocks noChangeShapeType="1"/>
            </p:cNvSpPr>
            <p:nvPr/>
          </p:nvSpPr>
          <p:spPr bwMode="auto">
            <a:xfrm>
              <a:off x="1200" y="1392"/>
              <a:ext cx="48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</p:grpSp>
      <p:sp>
        <p:nvSpPr>
          <p:cNvPr id="306204" name="Text Box 28"/>
          <p:cNvSpPr txBox="1">
            <a:spLocks noChangeArrowheads="1"/>
          </p:cNvSpPr>
          <p:nvPr/>
        </p:nvSpPr>
        <p:spPr bwMode="auto">
          <a:xfrm>
            <a:off x="2235202" y="1600202"/>
            <a:ext cx="867545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2х</a:t>
            </a:r>
          </a:p>
        </p:txBody>
      </p:sp>
      <p:sp>
        <p:nvSpPr>
          <p:cNvPr id="306220" name="Text Box 44"/>
          <p:cNvSpPr txBox="1">
            <a:spLocks noChangeArrowheads="1"/>
          </p:cNvSpPr>
          <p:nvPr/>
        </p:nvSpPr>
        <p:spPr bwMode="auto">
          <a:xfrm>
            <a:off x="2235202" y="1600202"/>
            <a:ext cx="867545" cy="91300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333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2х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6592" y="234202"/>
            <a:ext cx="1185540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ABCD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perimetri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56 </a:t>
            </a:r>
            <a:r>
              <a:rPr lang="en-US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cm </a:t>
            </a:r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BC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AN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bissektrisa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BN:NC= 2:3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BC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uzunligini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toping.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89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6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6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0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6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6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02657 0.05555 " pathEditMode="relative" rAng="0" ptsTypes="AA">
                                      <p:cBhvr>
                                        <p:cTn id="33" dur="500" fill="hold"/>
                                        <p:tgtEl>
                                          <p:spTgt spid="306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9" y="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 -0.24444 " pathEditMode="relative" ptsTypes="AA">
                                      <p:cBhvr>
                                        <p:cTn id="44" dur="2000" fill="hold"/>
                                        <p:tgtEl>
                                          <p:spTgt spid="306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7.40741E-7 L -0.15607 0.2266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06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13" y="1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226" grpId="0" animBg="1"/>
      <p:bldP spid="306199" grpId="0"/>
      <p:bldP spid="306205" grpId="0"/>
      <p:bldP spid="306206" grpId="0"/>
      <p:bldP spid="306207" grpId="0"/>
      <p:bldP spid="306212" grpId="0" animBg="1"/>
      <p:bldP spid="306215" grpId="0"/>
      <p:bldP spid="306215" grpId="1"/>
      <p:bldP spid="306216" grpId="0"/>
      <p:bldP spid="306216" grpId="1"/>
      <p:bldP spid="306204" grpId="0"/>
      <p:bldP spid="306220" grpId="0"/>
      <p:bldP spid="306220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0"/>
            <a:ext cx="12192000" cy="15001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07368" y="1643050"/>
            <a:ext cx="106571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2 : 4 : 5 : 7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kabi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nisbatda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perimetri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esa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108 </a:t>
            </a:r>
            <a:r>
              <a:rPr lang="en-US" sz="44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teng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to‘rtburchakning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tomonlarini</a:t>
            </a:r>
            <a:r>
              <a:rPr lang="en-US" sz="4400" dirty="0" smtClean="0">
                <a:latin typeface="Arial" pitchFamily="34" charset="0"/>
                <a:cs typeface="Arial" pitchFamily="34" charset="0"/>
              </a:rPr>
              <a:t> toping.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Блок-схема: ручной ввод 20"/>
          <p:cNvSpPr/>
          <p:nvPr/>
        </p:nvSpPr>
        <p:spPr>
          <a:xfrm>
            <a:off x="8667768" y="4318728"/>
            <a:ext cx="2928958" cy="1928826"/>
          </a:xfrm>
          <a:prstGeom prst="flowChartManualInpu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256240" y="5198960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a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264352" y="3964785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b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53652" y="6150114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d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1620496" y="5000636"/>
            <a:ext cx="571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c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815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4efe6e5a53807d31e51cecdd2933bd026365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</TotalTime>
  <Words>602</Words>
  <Application>Microsoft Office PowerPoint</Application>
  <PresentationFormat>Широкоэкранный</PresentationFormat>
  <Paragraphs>153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 Unicode MS</vt:lpstr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155</cp:revision>
  <dcterms:created xsi:type="dcterms:W3CDTF">2020-06-19T20:52:49Z</dcterms:created>
  <dcterms:modified xsi:type="dcterms:W3CDTF">2021-01-09T06:44:51Z</dcterms:modified>
</cp:coreProperties>
</file>