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8"/>
  </p:notesMasterIdLst>
  <p:sldIdLst>
    <p:sldId id="306" r:id="rId2"/>
    <p:sldId id="277" r:id="rId3"/>
    <p:sldId id="278" r:id="rId4"/>
    <p:sldId id="293" r:id="rId5"/>
    <p:sldId id="313" r:id="rId6"/>
    <p:sldId id="296" r:id="rId7"/>
    <p:sldId id="314" r:id="rId8"/>
    <p:sldId id="312" r:id="rId9"/>
    <p:sldId id="316" r:id="rId10"/>
    <p:sldId id="318" r:id="rId11"/>
    <p:sldId id="315" r:id="rId12"/>
    <p:sldId id="319" r:id="rId13"/>
    <p:sldId id="281" r:id="rId14"/>
    <p:sldId id="320" r:id="rId15"/>
    <p:sldId id="321" r:id="rId16"/>
    <p:sldId id="311" r:id="rId17"/>
  </p:sldIdLst>
  <p:sldSz cx="12192000" cy="6858000"/>
  <p:notesSz cx="6858000" cy="9144000"/>
  <p:custDataLst>
    <p:tags r:id="rId19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10" autoAdjust="0"/>
    <p:restoredTop sz="99630" autoAdjust="0"/>
  </p:normalViewPr>
  <p:slideViewPr>
    <p:cSldViewPr>
      <p:cViewPr varScale="1">
        <p:scale>
          <a:sx n="73" d="100"/>
          <a:sy n="73" d="100"/>
        </p:scale>
        <p:origin x="85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4907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7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9/3/2020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9/3/2020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9/3/2020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9/3/2020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9/3/2020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9/3/2020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9/3/2020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9/3/2020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9/3/2020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9/3/2020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9/3/2020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9/3/2020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410" y="3065"/>
            <a:ext cx="12184590" cy="115251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1789062" y="60788"/>
            <a:ext cx="6678119" cy="1133092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8184232" y="2482917"/>
            <a:ext cx="3619142" cy="302433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  <p:sp>
        <p:nvSpPr>
          <p:cNvPr id="16" name="TextBox 15"/>
          <p:cNvSpPr txBox="1"/>
          <p:nvPr/>
        </p:nvSpPr>
        <p:spPr>
          <a:xfrm>
            <a:off x="1502352" y="1671799"/>
            <a:ext cx="103717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PARALLELOGRAMMNING ALOMATLARI</a:t>
            </a:r>
            <a:endParaRPr lang="en-US" sz="4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696400" y="175287"/>
            <a:ext cx="1414170" cy="769441"/>
          </a:xfrm>
          <a:prstGeom prst="rect">
            <a:avLst/>
          </a:prstGeom>
          <a:solidFill>
            <a:srgbClr val="00B050"/>
          </a:solidFill>
        </p:spPr>
        <p:txBody>
          <a:bodyPr wrap="none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72209" y="1761746"/>
            <a:ext cx="898574" cy="2027294"/>
          </a:xfrm>
          <a:prstGeom prst="rect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72209" y="4395206"/>
            <a:ext cx="898574" cy="192027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70782" y="5555670"/>
            <a:ext cx="93337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O‘qituvchi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uz-Cyrl-UZ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Yusupjonova</a:t>
            </a:r>
            <a:r>
              <a:rPr lang="uz-Cyrl-UZ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Shahnoza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Mirzatillayevna</a:t>
            </a:r>
            <a:endParaRPr lang="ru-RU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3751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Box 4"/>
          <p:cNvSpPr txBox="1">
            <a:spLocks noChangeArrowheads="1"/>
          </p:cNvSpPr>
          <p:nvPr/>
        </p:nvSpPr>
        <p:spPr bwMode="auto">
          <a:xfrm>
            <a:off x="3503613" y="5516564"/>
            <a:ext cx="863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10527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5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3-teorema</a:t>
            </a:r>
            <a:r>
              <a:rPr lang="en-US" sz="5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5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(3-alomat</a:t>
            </a:r>
            <a:r>
              <a:rPr lang="en-US" sz="5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7368" y="1052736"/>
            <a:ext cx="1175350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dirty="0">
                <a:latin typeface="Arial" pitchFamily="34" charset="0"/>
                <a:cs typeface="Arial" pitchFamily="34" charset="0"/>
              </a:rPr>
              <a:t>Agar 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to‘rtburchakning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diagonallari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kesishish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nuqtasida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teng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ikkiga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bo‘linsa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, 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bu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to‘rtburchak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parallelogrammdir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26737" y="5680412"/>
            <a:ext cx="54665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i="1" dirty="0" smtClean="0"/>
              <a:t>ABCD-</a:t>
            </a:r>
            <a:r>
              <a:rPr lang="en-US" sz="4000" b="1" i="1" dirty="0" err="1" smtClean="0">
                <a:latin typeface="Arial" pitchFamily="34" charset="0"/>
                <a:cs typeface="Arial" pitchFamily="34" charset="0"/>
              </a:rPr>
              <a:t>parallelogramm</a:t>
            </a:r>
            <a:r>
              <a:rPr lang="en-US" sz="4000" b="1" i="1" dirty="0" smtClean="0"/>
              <a:t> </a:t>
            </a:r>
            <a:endParaRPr lang="ru-RU" sz="4000" b="1" i="1" dirty="0"/>
          </a:p>
        </p:txBody>
      </p:sp>
      <p:sp>
        <p:nvSpPr>
          <p:cNvPr id="7" name="Выноска со стрелкой вниз 6"/>
          <p:cNvSpPr/>
          <p:nvPr/>
        </p:nvSpPr>
        <p:spPr>
          <a:xfrm>
            <a:off x="6888088" y="3717032"/>
            <a:ext cx="3528392" cy="2192266"/>
          </a:xfrm>
          <a:prstGeom prst="downArrowCallou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i="1">
                <a:latin typeface="Arial" panose="020B0604020202020204" pitchFamily="34" charset="0"/>
                <a:cs typeface="Arial" panose="020B0604020202020204" pitchFamily="34" charset="0"/>
              </a:rPr>
              <a:t>AB=CD</a:t>
            </a:r>
          </a:p>
          <a:p>
            <a:r>
              <a:rPr lang="en-US" b="1" i="1">
                <a:latin typeface="Arial" panose="020B0604020202020204" pitchFamily="34" charset="0"/>
                <a:cs typeface="Arial" panose="020B0604020202020204" pitchFamily="34" charset="0"/>
              </a:rPr>
              <a:t>AD=BC</a:t>
            </a:r>
            <a:endParaRPr lang="ru-RU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64152" y="3717032"/>
            <a:ext cx="259228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BO =OD</a:t>
            </a:r>
            <a:endParaRPr lang="en-US" sz="4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AO =OC</a:t>
            </a:r>
            <a:endParaRPr lang="ru-RU" sz="4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40" y="3361060"/>
            <a:ext cx="5071688" cy="348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9521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085"/>
            <a:ext cx="12192000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3 - masala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7408" y="1231777"/>
            <a:ext cx="11017224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ABCD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to‘rtburchakda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AB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CD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tomonlar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parallel, AB = CD = 11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m, AD = 5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m . Shu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to‘rtburchak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perimetrini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2" descr="C:\Documents and Settings\Asus\Рабочий стол\Шах дарслари\Геометрия.Презент\00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03512" y="3717032"/>
            <a:ext cx="2880320" cy="26524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663952" y="4365104"/>
                <a:ext cx="2822889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800" b="1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800" b="1" i="0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𝐏</m:t>
                        </m:r>
                      </m:e>
                      <m:sub>
                        <m:r>
                          <a:rPr lang="en-US" sz="4800" b="1" i="0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𝐀𝐁𝐂𝐃</m:t>
                        </m:r>
                      </m:sub>
                    </m:sSub>
                  </m:oMath>
                </a14:m>
                <a:r>
                  <a:rPr lang="en-US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en-US" sz="4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?</a:t>
                </a:r>
                <a:endParaRPr lang="ru-RU" sz="4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3952" y="4365104"/>
                <a:ext cx="2822889" cy="830997"/>
              </a:xfrm>
              <a:prstGeom prst="rect">
                <a:avLst/>
              </a:prstGeom>
              <a:blipFill>
                <a:blip r:embed="rId3"/>
                <a:stretch>
                  <a:fillRect t="-17647" r="-8855" b="-37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2915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12192000" cy="7910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3- masala</a:t>
            </a:r>
          </a:p>
        </p:txBody>
      </p:sp>
      <p:sp>
        <p:nvSpPr>
          <p:cNvPr id="7" name="Параллелограмм 6"/>
          <p:cNvSpPr/>
          <p:nvPr/>
        </p:nvSpPr>
        <p:spPr>
          <a:xfrm>
            <a:off x="1195466" y="1094118"/>
            <a:ext cx="3429024" cy="1680321"/>
          </a:xfrm>
          <a:prstGeom prst="parallelogram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710070" y="2527905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rot="10800000" flipV="1">
            <a:off x="1102979" y="667106"/>
            <a:ext cx="1428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itchFamily="34" charset="0"/>
                <a:cs typeface="Arial" pitchFamily="34" charset="0"/>
              </a:rPr>
              <a:t>D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34336" y="659615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81370" y="2575698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B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27205" y="2187584"/>
            <a:ext cx="1428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11sm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49479" y="1390069"/>
            <a:ext cx="10100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5sm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424725" y="867658"/>
                <a:ext cx="4390946" cy="29854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i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40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ABCD –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to‘rtburchak</a:t>
                </a:r>
                <a:endParaRPr lang="en-US" sz="3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AB#DC=11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m,</a:t>
                </a:r>
              </a:p>
              <a:p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AD =5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m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𝐏</m:t>
                        </m:r>
                      </m:e>
                      <m:sub>
                        <m:r>
                          <a:rPr lang="en-US" sz="3600" b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𝐀𝐁𝐂𝐃</m:t>
                        </m:r>
                      </m:sub>
                    </m:sSub>
                  </m:oMath>
                </a14:m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ru-RU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4725" y="867658"/>
                <a:ext cx="4390946" cy="2985433"/>
              </a:xfrm>
              <a:prstGeom prst="rect">
                <a:avLst/>
              </a:prstGeom>
              <a:blipFill>
                <a:blip r:embed="rId2"/>
                <a:stretch>
                  <a:fillRect l="-5000" t="-3673" r="-3611" b="-46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04900" y="3646506"/>
                <a:ext cx="11977959" cy="31700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000" b="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P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4000" b="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ABCD</m:t>
                        </m:r>
                      </m:sub>
                    </m:sSub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AB+AD+DC+BC</a:t>
                </a:r>
              </a:p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AB#DC (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shartga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asosan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⇔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ABCD –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parallelogrammdir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0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P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40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ABCD</m:t>
                        </m:r>
                      </m:sub>
                    </m:sSub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2AB + 2DC = 2∙11 + 2∙5 = 32(cm).</a:t>
                </a:r>
              </a:p>
              <a:p>
                <a:r>
                  <a:rPr lang="en-US" sz="4000" b="1" i="1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:r>
                  <a:rPr lang="en-US" sz="40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0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𝐏</m:t>
                        </m:r>
                      </m:e>
                      <m:sub>
                        <m:r>
                          <a:rPr lang="en-US" sz="4000" b="1" i="0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𝐀𝐁𝐂𝐃</m:t>
                        </m:r>
                      </m:sub>
                    </m:sSub>
                  </m:oMath>
                </a14:m>
                <a:r>
                  <a:rPr lang="en-US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32 cm</a:t>
                </a:r>
                <a:endParaRPr lang="en-US" sz="40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900" y="3646506"/>
                <a:ext cx="11977959" cy="3170099"/>
              </a:xfrm>
              <a:prstGeom prst="rect">
                <a:avLst/>
              </a:prstGeom>
              <a:blipFill>
                <a:blip r:embed="rId3"/>
                <a:stretch>
                  <a:fillRect l="-1832" t="-3462" r="-407" b="-73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522251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12192000" cy="91624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9- masala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199191" y="986994"/>
            <a:ext cx="979361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Parallelogramm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burchaklaridan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birining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bissektrisasi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o‘zi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kesib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o‘tadigan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tomonni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4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c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m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5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c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m li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kesmalarga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bo‘ladi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Parallelogrammning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perimetrini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toping.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араллелограмм 6"/>
          <p:cNvSpPr/>
          <p:nvPr/>
        </p:nvSpPr>
        <p:spPr>
          <a:xfrm>
            <a:off x="2958909" y="4043667"/>
            <a:ext cx="5225234" cy="2571768"/>
          </a:xfrm>
          <a:prstGeom prst="parallelogram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2985442" y="4043667"/>
            <a:ext cx="3444498" cy="2536003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423592" y="6211669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22276" y="3731151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275426" y="3661011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540733" y="6256504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04094" y="4014954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965257" y="4054316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араллелограмм 6"/>
          <p:cNvSpPr/>
          <p:nvPr/>
        </p:nvSpPr>
        <p:spPr>
          <a:xfrm>
            <a:off x="590543" y="1038484"/>
            <a:ext cx="4353329" cy="1710929"/>
          </a:xfrm>
          <a:prstGeom prst="parallelogram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dirty="0"/>
          </a:p>
        </p:txBody>
      </p:sp>
      <p:cxnSp>
        <p:nvCxnSpPr>
          <p:cNvPr id="8" name="Прямая соединительная линия 7"/>
          <p:cNvCxnSpPr>
            <a:endCxn id="7" idx="0"/>
          </p:cNvCxnSpPr>
          <p:nvPr/>
        </p:nvCxnSpPr>
        <p:spPr>
          <a:xfrm flipV="1">
            <a:off x="597734" y="1038484"/>
            <a:ext cx="2169474" cy="1699026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86418" y="2542721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26070" y="453535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20102" y="491790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344666" y="2627312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D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68141" y="527652"/>
            <a:ext cx="11215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101370" y="560300"/>
            <a:ext cx="15398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143810" y="230062"/>
                <a:ext cx="6023992" cy="39087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4000" b="1" dirty="0" err="1" smtClean="0">
                    <a:solidFill>
                      <a:schemeClr val="accent5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4000" b="1" dirty="0" smtClean="0">
                    <a:solidFill>
                      <a:schemeClr val="accent5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en-US" sz="4400" b="1" dirty="0" smtClean="0">
                  <a:solidFill>
                    <a:schemeClr val="accent5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ABCD -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parallelogramm</a:t>
                </a:r>
                <a:endParaRPr lang="en-US" sz="4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AK -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bissektrisa</a:t>
                </a:r>
                <a:endParaRPr lang="en-US" sz="4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BK = 4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m</a:t>
                </a:r>
              </a:p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KC = 5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m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0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𝐏</m:t>
                        </m:r>
                      </m:e>
                      <m:sub>
                        <m:r>
                          <a:rPr lang="en-US" sz="4000" b="1" i="0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𝐀𝐁𝐂𝐃</m:t>
                        </m:r>
                      </m:sub>
                    </m:sSub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? cm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3810" y="230062"/>
                <a:ext cx="6023992" cy="3908762"/>
              </a:xfrm>
              <a:prstGeom prst="rect">
                <a:avLst/>
              </a:prstGeom>
              <a:blipFill>
                <a:blip r:embed="rId2"/>
                <a:stretch>
                  <a:fillRect l="-3644" t="-312" b="-577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2449491" y="404541"/>
            <a:ext cx="56618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K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557335" y="3128922"/>
                <a:ext cx="11154318" cy="3170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b="1" dirty="0" smtClean="0">
                    <a:solidFill>
                      <a:schemeClr val="accent5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400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∠</m:t>
                      </m:r>
                      <m:r>
                        <a:rPr lang="en-US" sz="40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1=</m:t>
                      </m:r>
                      <m:r>
                        <a:rPr lang="en-US" sz="400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∠</m:t>
                      </m:r>
                      <m:r>
                        <a:rPr lang="en-US" sz="40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2 </m:t>
                      </m:r>
                      <m:d>
                        <m:dPr>
                          <m:ctrlP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40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bissektrisa</m:t>
                          </m:r>
                        </m:e>
                      </m:d>
                    </m:oMath>
                  </m:oMathPara>
                </a14:m>
                <a:endParaRPr lang="en-US" sz="4000" b="0" dirty="0" smtClean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400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2=</m:t>
                    </m:r>
                    <m:r>
                      <a:rPr lang="en-US" sz="400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3 </m:t>
                    </m:r>
                    <m:d>
                      <m:d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ichki</m:t>
                        </m:r>
                        <m:r>
                          <a:rPr lang="en-US" sz="40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almashinuvchi</m:t>
                        </m:r>
                      </m:e>
                    </m:d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r>
                      <a:rPr lang="en-US" sz="400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1=</m:t>
                    </m:r>
                    <m:r>
                      <a:rPr lang="en-US" sz="400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r>
                  <a:rPr lang="en-US" sz="40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△ABK – </a:t>
                </a:r>
                <a:r>
                  <a:rPr lang="en-US" sz="4000" dirty="0" err="1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teng</a:t>
                </a:r>
                <a:r>
                  <a:rPr lang="en-US" sz="4000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yonli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 = BK = 5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m,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000" b="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P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4000" b="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ABCD</m:t>
                        </m:r>
                      </m:sub>
                    </m:sSub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2AB + 2BC = 2∙4 + 2∙(5+4) = 26 cm.</a:t>
                </a: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335" y="3128922"/>
                <a:ext cx="11154318" cy="3170099"/>
              </a:xfrm>
              <a:prstGeom prst="rect">
                <a:avLst/>
              </a:prstGeom>
              <a:blipFill>
                <a:blip r:embed="rId3"/>
                <a:stretch>
                  <a:fillRect l="-1913" t="-3462" b="-73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Прямоугольник 18"/>
          <p:cNvSpPr/>
          <p:nvPr/>
        </p:nvSpPr>
        <p:spPr>
          <a:xfrm>
            <a:off x="703226" y="2128044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984250" y="2360991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2085357" y="1013067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2605831" y="1049896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3389600" y="6245781"/>
            <a:ext cx="32367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26 cm.</a:t>
            </a:r>
            <a:endParaRPr lang="ru-RU" sz="36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92652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3" grpId="0"/>
      <p:bldP spid="19" grpId="0"/>
      <p:bldP spid="20" grpId="0"/>
      <p:bldP spid="21" grpId="0"/>
      <p:bldP spid="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5055" y="1828800"/>
            <a:ext cx="10916771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857250" indent="-857250"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11-12 </a:t>
            </a:r>
            <a:r>
              <a:rPr lang="en-US" sz="4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sahifalarini</a:t>
            </a:r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o‘qib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>
              <a:lnSpc>
                <a:spcPct val="150000"/>
              </a:lnSpc>
            </a:pP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erakli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ma‘lumotlarni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4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 algn="ctr">
              <a:buFont typeface="Arial" panose="020B0604020202020204" pitchFamily="34" charset="0"/>
              <a:buChar char="•"/>
            </a:pP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13 - </a:t>
            </a:r>
            <a:r>
              <a:rPr lang="en-US" sz="4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sahifada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endParaRPr lang="en-US" sz="4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n-US" sz="4800" b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800" b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</a:t>
            </a:r>
            <a:r>
              <a:rPr lang="en-US" sz="48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06708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429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 smtClean="0">
                <a:latin typeface="Arial" pitchFamily="34" charset="0"/>
                <a:cs typeface="Arial" pitchFamily="34" charset="0"/>
              </a:rPr>
              <a:t>5- masala</a:t>
            </a:r>
            <a:br>
              <a:rPr lang="en-US" sz="4800" b="1" dirty="0" smtClean="0">
                <a:latin typeface="Arial" pitchFamily="34" charset="0"/>
                <a:cs typeface="Arial" pitchFamily="34" charset="0"/>
              </a:rPr>
            </a:br>
            <a:endParaRPr lang="ru-RU" sz="4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91344" y="1194219"/>
            <a:ext cx="80648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Parallelogrammning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qo‘shni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tomonlarining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yig‘indisi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20 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c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m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ayirmasi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esa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12 cm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. Shu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parallelogramm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tomonlarini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toping.</a:t>
            </a:r>
            <a:endParaRPr lang="ru-RU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Параллелограмм 29"/>
          <p:cNvSpPr/>
          <p:nvPr/>
        </p:nvSpPr>
        <p:spPr>
          <a:xfrm>
            <a:off x="8499624" y="1842544"/>
            <a:ext cx="3429024" cy="2571768"/>
          </a:xfrm>
          <a:prstGeom prst="parallelogram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33" name="TextBox 32"/>
          <p:cNvSpPr txBox="1"/>
          <p:nvPr/>
        </p:nvSpPr>
        <p:spPr>
          <a:xfrm>
            <a:off x="8142434" y="4271436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8606978" y="1375803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1142830" y="4271436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D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1642896" y="1286559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C</a:t>
            </a:r>
            <a:endParaRPr lang="ru-RU" sz="3600" dirty="0"/>
          </a:p>
        </p:txBody>
      </p:sp>
      <p:sp>
        <p:nvSpPr>
          <p:cNvPr id="2" name="TextBox 1"/>
          <p:cNvSpPr txBox="1"/>
          <p:nvPr/>
        </p:nvSpPr>
        <p:spPr>
          <a:xfrm>
            <a:off x="3145226" y="5764974"/>
            <a:ext cx="54617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16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4413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4374" y="30498"/>
            <a:ext cx="12192000" cy="1066800"/>
          </a:xfrm>
          <a:prstGeom prst="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9416" y="1279535"/>
            <a:ext cx="1108923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dirty="0" err="1">
                <a:latin typeface="Arial" pitchFamily="34" charset="0"/>
                <a:cs typeface="Arial" pitchFamily="34" charset="0"/>
              </a:rPr>
              <a:t>Qarama-qarshi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tomonlari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o‘zaro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parallel   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bo‘lgan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800" dirty="0" err="1">
                <a:latin typeface="Arial" pitchFamily="34" charset="0"/>
                <a:cs typeface="Arial" pitchFamily="34" charset="0"/>
              </a:rPr>
              <a:t>to‘rtburchak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8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nomlanadi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?</a:t>
            </a:r>
            <a:endParaRPr lang="en-US" sz="4800" dirty="0">
              <a:latin typeface="Arial" pitchFamily="34" charset="0"/>
              <a:cs typeface="Arial" pitchFamily="34" charset="0"/>
            </a:endParaRPr>
          </a:p>
          <a:p>
            <a:r>
              <a:rPr lang="en-US" sz="48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330198" y="4775105"/>
            <a:ext cx="480612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i="1" dirty="0" err="1">
                <a:solidFill>
                  <a:srgbClr val="7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4800" b="1" i="1" dirty="0" err="1" smtClean="0">
                <a:solidFill>
                  <a:srgbClr val="7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arallelogramm</a:t>
            </a:r>
            <a:endParaRPr lang="ru-RU" sz="4800" b="1" i="1" dirty="0">
              <a:solidFill>
                <a:srgbClr val="70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27448" y="5624845"/>
            <a:ext cx="581242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to‘rtburchak</a:t>
            </a:r>
            <a:endParaRPr lang="ru-RU" sz="4800" b="1" i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240016" y="3914401"/>
            <a:ext cx="192873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i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Romb</a:t>
            </a:r>
            <a:endParaRPr lang="ru-RU" sz="48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281850" y="3313482"/>
            <a:ext cx="247856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48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vadrat</a:t>
            </a:r>
            <a:endParaRPr lang="ru-RU" sz="4800" b="1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96844" y="-99518"/>
            <a:ext cx="12288843" cy="1171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Parallelogramm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51384" y="1193626"/>
            <a:ext cx="1123324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Qarama-qarshi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tomonlari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o‘zaro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parallel  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to‘rtburchak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parallelogramm</a:t>
            </a:r>
            <a:endParaRPr lang="ru-RU" sz="4400" b="1" dirty="0"/>
          </a:p>
          <a:p>
            <a:pPr algn="ctr"/>
            <a:r>
              <a:rPr lang="en-US" sz="4400" dirty="0" smtClean="0">
                <a:latin typeface="Arial" pitchFamily="34" charset="0"/>
                <a:cs typeface="Arial" pitchFamily="34" charset="0"/>
              </a:rPr>
              <a:t> deb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ataladi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6" name="Параллелограмм 15"/>
          <p:cNvSpPr/>
          <p:nvPr/>
        </p:nvSpPr>
        <p:spPr>
          <a:xfrm>
            <a:off x="3252564" y="3994393"/>
            <a:ext cx="4297110" cy="2000264"/>
          </a:xfrm>
          <a:prstGeom prst="parallelogram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711624" y="5590469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</a:t>
            </a:r>
            <a:endParaRPr lang="ru-RU" sz="36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52564" y="3633008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</a:t>
            </a:r>
            <a:endParaRPr lang="ru-RU" sz="36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527578" y="3663073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</a:t>
            </a:r>
            <a:endParaRPr lang="ru-RU" sz="36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134669" y="5597371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</a:t>
            </a:r>
            <a:endParaRPr lang="ru-RU" sz="36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043621" y="3996066"/>
            <a:ext cx="237917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AB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II 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DC </a:t>
            </a:r>
            <a:endParaRPr lang="ru-RU" sz="40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043621" y="4882583"/>
            <a:ext cx="22365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AD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II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BC</a:t>
            </a:r>
            <a:endParaRPr lang="ru-RU" sz="4000" b="1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/>
      <p:bldP spid="18" grpId="0"/>
      <p:bldP spid="19" grpId="0"/>
      <p:bldP spid="20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0001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911424" y="1196752"/>
            <a:ext cx="1083145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Parallelogrammning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tomonida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yotgan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nuqtadan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qarama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qarshi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tomonini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o‘z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ichiga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olgan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chiziqqa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tushirilgan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perpendikulyar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nomlanadi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?  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550572" y="4273526"/>
            <a:ext cx="295465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5400" b="1" i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ediana</a:t>
            </a:r>
            <a:endParaRPr lang="ru-RU" sz="5400" b="1" i="1" dirty="0">
              <a:solidFill>
                <a:srgbClr val="7030A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296222" y="5314137"/>
            <a:ext cx="444665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5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issektrisa</a:t>
            </a:r>
            <a:endParaRPr lang="ru-RU" sz="5400" b="1" i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809842" y="5314137"/>
            <a:ext cx="360387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i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6000" b="1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alandlik</a:t>
            </a:r>
            <a:endParaRPr lang="ru-RU" sz="6000" b="1" i="1" dirty="0">
              <a:solidFill>
                <a:srgbClr val="0070C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978197" y="4319692"/>
            <a:ext cx="354135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48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endParaRPr lang="ru-RU" sz="48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65992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0001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Parallelogramm</a:t>
            </a:r>
            <a:r>
              <a:rPr lang="en-US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balandligi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араллелограмм 29"/>
          <p:cNvSpPr/>
          <p:nvPr/>
        </p:nvSpPr>
        <p:spPr>
          <a:xfrm>
            <a:off x="7718642" y="1730601"/>
            <a:ext cx="3357586" cy="2357478"/>
          </a:xfrm>
          <a:prstGeom prst="parallelogram">
            <a:avLst/>
          </a:prstGeom>
          <a:solidFill>
            <a:schemeClr val="bg1"/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rot="5400000">
            <a:off x="7175741" y="2909352"/>
            <a:ext cx="2357454" cy="1588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7890915" y="2908558"/>
            <a:ext cx="2357454" cy="1588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9891179" y="2908558"/>
            <a:ext cx="2357454" cy="1588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9568914" y="4088079"/>
            <a:ext cx="164307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Прямоугольник 39"/>
          <p:cNvSpPr/>
          <p:nvPr/>
        </p:nvSpPr>
        <p:spPr>
          <a:xfrm>
            <a:off x="8132941" y="3863136"/>
            <a:ext cx="214314" cy="21431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 flipH="1" flipV="1">
            <a:off x="8854534" y="3863136"/>
            <a:ext cx="214314" cy="21431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 flipV="1">
            <a:off x="8854534" y="1730625"/>
            <a:ext cx="214314" cy="21431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 flipH="1">
            <a:off x="10854798" y="3873765"/>
            <a:ext cx="214314" cy="21431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TextBox 43"/>
          <p:cNvSpPr txBox="1"/>
          <p:nvPr/>
        </p:nvSpPr>
        <p:spPr>
          <a:xfrm>
            <a:off x="7275685" y="3970293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11069112" y="1373411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0176137" y="4077450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7828090" y="1144238"/>
            <a:ext cx="9286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8354468" y="2516419"/>
            <a:ext cx="285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 smtClean="0"/>
              <a:t>h</a:t>
            </a:r>
            <a:endParaRPr lang="ru-RU" sz="3600" i="1" dirty="0"/>
          </a:p>
        </p:txBody>
      </p:sp>
      <p:sp>
        <p:nvSpPr>
          <p:cNvPr id="61" name="TextBox 60"/>
          <p:cNvSpPr txBox="1"/>
          <p:nvPr/>
        </p:nvSpPr>
        <p:spPr>
          <a:xfrm>
            <a:off x="9140286" y="2587857"/>
            <a:ext cx="285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 smtClean="0"/>
              <a:t>h</a:t>
            </a:r>
            <a:endParaRPr lang="ru-RU" sz="3600" i="1" dirty="0"/>
          </a:p>
        </p:txBody>
      </p:sp>
      <p:sp>
        <p:nvSpPr>
          <p:cNvPr id="62" name="TextBox 61"/>
          <p:cNvSpPr txBox="1"/>
          <p:nvPr/>
        </p:nvSpPr>
        <p:spPr>
          <a:xfrm>
            <a:off x="11140550" y="2659295"/>
            <a:ext cx="4905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 smtClean="0"/>
              <a:t>h</a:t>
            </a:r>
            <a:endParaRPr lang="ru-RU" sz="3600" i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064409" y="4181411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893808" y="4181411"/>
            <a:ext cx="444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007105" y="4088079"/>
            <a:ext cx="4347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L</a:t>
            </a:r>
            <a:endParaRPr lang="ru-RU" sz="3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826634" y="1196752"/>
            <a:ext cx="4844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22252" y="5090735"/>
            <a:ext cx="36182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BK=MN=CL=h</a:t>
            </a:r>
            <a:endParaRPr lang="ru-RU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араллелограмм 24"/>
          <p:cNvSpPr/>
          <p:nvPr/>
        </p:nvSpPr>
        <p:spPr>
          <a:xfrm>
            <a:off x="1355442" y="1670160"/>
            <a:ext cx="3687798" cy="2500330"/>
          </a:xfrm>
          <a:prstGeom prst="parallelogram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1982200" y="1683368"/>
            <a:ext cx="2841577" cy="995556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>
            <a:off x="732829" y="2932739"/>
            <a:ext cx="2500330" cy="1588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Прямоугольник 28"/>
          <p:cNvSpPr/>
          <p:nvPr/>
        </p:nvSpPr>
        <p:spPr>
          <a:xfrm>
            <a:off x="1998384" y="3991390"/>
            <a:ext cx="198130" cy="1550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 rot="859987" flipV="1">
            <a:off x="4570634" y="2432777"/>
            <a:ext cx="228477" cy="1745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911424" y="4108053"/>
            <a:ext cx="642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A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768680" y="1111070"/>
            <a:ext cx="642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197572" y="1111070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554630" y="4108053"/>
            <a:ext cx="642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D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697242" y="4108053"/>
            <a:ext cx="642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</a:t>
            </a:r>
            <a:endParaRPr lang="ru-RU" sz="3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741304" y="2591683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</a:t>
            </a:r>
            <a:endParaRPr lang="ru-RU" sz="3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706762" y="5035823"/>
            <a:ext cx="249081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BP ≠ BF </a:t>
            </a:r>
            <a:endParaRPr lang="ru-RU" sz="4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998384" y="2894142"/>
            <a:ext cx="39626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i="1"/>
              <a:t>h</a:t>
            </a:r>
            <a:endParaRPr lang="ru-RU" sz="3200" i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493173" y="1757401"/>
            <a:ext cx="39626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i="1" dirty="0"/>
              <a:t>h</a:t>
            </a:r>
            <a:endParaRPr lang="ru-RU" sz="3200" i="1" dirty="0"/>
          </a:p>
        </p:txBody>
      </p:sp>
    </p:spTree>
    <p:extLst>
      <p:ext uri="{BB962C8B-B14F-4D97-AF65-F5344CB8AC3E}">
        <p14:creationId xmlns:p14="http://schemas.microsoft.com/office/powerpoint/2010/main" val="311089074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5001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en-US" sz="5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23392" y="1714488"/>
            <a:ext cx="1008112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Parallelogrammning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bir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tomoniga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yopishgan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burchaklari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yig‘indisi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necha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gradusga</a:t>
            </a:r>
            <a:r>
              <a:rPr lang="en-US" sz="5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5400" dirty="0">
                <a:latin typeface="Arial" pitchFamily="34" charset="0"/>
                <a:cs typeface="Arial" pitchFamily="34" charset="0"/>
              </a:rPr>
              <a:t>?</a:t>
            </a:r>
            <a:endParaRPr lang="en-US" sz="5400" dirty="0" smtClean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8397209" y="4941168"/>
                <a:ext cx="1955985" cy="10156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60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m:t>180</m:t>
                      </m:r>
                      <m:r>
                        <a:rPr lang="en-US" sz="6000" b="1" i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⁰</m:t>
                      </m:r>
                    </m:oMath>
                  </m:oMathPara>
                </a14:m>
                <a:endParaRPr lang="ru-RU" sz="6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7209" y="4941168"/>
                <a:ext cx="1955985" cy="10156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663952" y="4941168"/>
                <a:ext cx="1994456" cy="10156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6000" b="1" dirty="0" smtClean="0">
                          <a:solidFill>
                            <a:srgbClr val="7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3</m:t>
                      </m:r>
                      <m:r>
                        <m:rPr>
                          <m:nor/>
                        </m:rPr>
                        <a:rPr lang="en-US" sz="6000" b="1" i="0" dirty="0" smtClean="0">
                          <a:solidFill>
                            <a:srgbClr val="7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60</m:t>
                      </m:r>
                      <m:r>
                        <a:rPr lang="en-US" sz="6000" b="1" i="1" dirty="0">
                          <a:solidFill>
                            <a:srgbClr val="700000"/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⁰</m:t>
                      </m:r>
                    </m:oMath>
                  </m:oMathPara>
                </a14:m>
                <a:endParaRPr lang="ru-RU" sz="6000" b="1" dirty="0">
                  <a:solidFill>
                    <a:srgbClr val="7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3952" y="4941168"/>
                <a:ext cx="1994456" cy="101566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3387284" y="4941168"/>
                <a:ext cx="1566454" cy="10156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60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9</m:t>
                      </m:r>
                      <m:r>
                        <m:rPr>
                          <m:nor/>
                        </m:rPr>
                        <a:rPr lang="en-US" sz="6000" b="1" i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m:t>0</m:t>
                      </m:r>
                      <m:r>
                        <a:rPr lang="en-US" sz="6000" b="1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⁰</m:t>
                      </m:r>
                    </m:oMath>
                  </m:oMathPara>
                </a14:m>
                <a:endParaRPr lang="ru-RU" sz="6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7284" y="4941168"/>
                <a:ext cx="1566454" cy="101566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682614" y="4941168"/>
                <a:ext cx="1994456" cy="10156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60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m:t>1</m:t>
                      </m:r>
                      <m:r>
                        <m:rPr>
                          <m:nor/>
                        </m:rPr>
                        <a:rPr lang="en-US" sz="6000" b="1" i="0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m:t>0</m:t>
                      </m:r>
                      <m:r>
                        <m:rPr>
                          <m:nor/>
                        </m:rPr>
                        <a:rPr lang="en-US" sz="60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m:t>0</m:t>
                      </m:r>
                      <m:r>
                        <a:rPr lang="en-US" sz="6000" b="1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⁰</m:t>
                      </m:r>
                    </m:oMath>
                  </m:oMathPara>
                </a14:m>
                <a:endParaRPr lang="ru-RU" sz="6000" b="1" dirty="0">
                  <a:solidFill>
                    <a:srgbClr val="7030A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614" y="4941168"/>
                <a:ext cx="1994456" cy="101566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7673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980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PARALLELOGRAMMNING ALOMATLARI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1344" y="1607513"/>
            <a:ext cx="10801199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4400" dirty="0" smtClean="0">
                <a:latin typeface="Arial" pitchFamily="34" charset="0"/>
                <a:cs typeface="Arial" pitchFamily="34" charset="0"/>
              </a:rPr>
              <a:t>  Agar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to‘rtburchakning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ikkita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tomoni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teng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va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parallel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bo‘lsa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bu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to‘rtburchak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parallelogrammdir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.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847528" y="980728"/>
            <a:ext cx="580639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1- </a:t>
            </a:r>
            <a:r>
              <a:rPr lang="en-US" sz="4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teorema</a:t>
            </a:r>
            <a:r>
              <a:rPr lang="en-US" sz="4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.(1- </a:t>
            </a:r>
            <a:r>
              <a:rPr lang="en-US" sz="4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alomat</a:t>
            </a:r>
            <a:r>
              <a:rPr lang="en-US" sz="4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  <a:endParaRPr lang="ru-RU" sz="4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Выноска со стрелкой вниз 9"/>
          <p:cNvSpPr/>
          <p:nvPr/>
        </p:nvSpPr>
        <p:spPr>
          <a:xfrm>
            <a:off x="7465779" y="3618190"/>
            <a:ext cx="3960440" cy="2232248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66406"/>
            </a:avLst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AB=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8217137" y="3696002"/>
            <a:ext cx="245772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AB = CD</a:t>
            </a:r>
          </a:p>
          <a:p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AB II CD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672064" y="5737456"/>
            <a:ext cx="535114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dirty="0"/>
              <a:t>ABCD-</a:t>
            </a:r>
            <a:r>
              <a:rPr lang="en-US" sz="4000" b="1" i="1" dirty="0" err="1">
                <a:latin typeface="Arial" pitchFamily="34" charset="0"/>
                <a:cs typeface="Arial" pitchFamily="34" charset="0"/>
              </a:rPr>
              <a:t>parallelogramm</a:t>
            </a:r>
            <a:endParaRPr lang="ru-RU" sz="4000" dirty="0"/>
          </a:p>
        </p:txBody>
      </p:sp>
      <p:pic>
        <p:nvPicPr>
          <p:cNvPr id="13" name="Picture 2" descr="C:\Documents and Settings\Asus\Рабочий стол\Шах дарслари\Геометрия.Презент\00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6085" y="3731171"/>
            <a:ext cx="6120804" cy="282364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4928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91344" y="3262924"/>
                <a:ext cx="11665296" cy="31700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ru-RU" sz="40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</a:rPr>
                  <a:t>Isbot</a:t>
                </a:r>
                <a:r>
                  <a:rPr lang="en-US" altLang="ru-RU" sz="4000" b="1" i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. </a:t>
                </a:r>
                <a:r>
                  <a:rPr lang="en-US" altLang="ru-RU" sz="4000" b="1" i="1" dirty="0" smtClean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 </a:t>
                </a:r>
                <a:r>
                  <a:rPr lang="en-US" altLang="ru-RU" sz="4000" dirty="0" smtClean="0">
                    <a:solidFill>
                      <a:schemeClr val="tx1"/>
                    </a:solidFill>
                    <a:latin typeface="Arial" panose="020B0604020202020204" pitchFamily="34" charset="0"/>
                  </a:rPr>
                  <a:t>AB</a:t>
                </a:r>
                <a14:m>
                  <m:oMath xmlns:m="http://schemas.openxmlformats.org/officeDocument/2006/math">
                    <m:r>
                      <a:rPr lang="en-US" altLang="ru-RU" sz="40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⋕</m:t>
                    </m:r>
                  </m:oMath>
                </a14:m>
                <a:r>
                  <a:rPr lang="en-US" altLang="ru-RU" sz="4000" dirty="0" smtClean="0">
                    <a:solidFill>
                      <a:schemeClr val="tx1"/>
                    </a:solidFill>
                    <a:latin typeface="Arial" panose="020B0604020202020204" pitchFamily="34" charset="0"/>
                  </a:rPr>
                  <a:t>CD </a:t>
                </a:r>
                <a:r>
                  <a:rPr lang="en-US" altLang="ru-RU" sz="4000" dirty="0" err="1" smtClean="0">
                    <a:solidFill>
                      <a:schemeClr val="tx1"/>
                    </a:solidFill>
                    <a:latin typeface="Arial" panose="020B0604020202020204" pitchFamily="34" charset="0"/>
                  </a:rPr>
                  <a:t>bo‘lsin</a:t>
                </a:r>
                <a:r>
                  <a:rPr lang="en-US" altLang="ru-RU" sz="4000" dirty="0" smtClean="0">
                    <a:solidFill>
                      <a:schemeClr val="tx1"/>
                    </a:solidFill>
                    <a:latin typeface="Arial" panose="020B0604020202020204" pitchFamily="34" charset="0"/>
                  </a:rPr>
                  <a:t>. BD  </a:t>
                </a:r>
                <a:r>
                  <a:rPr lang="en-US" altLang="ru-RU" sz="4000" dirty="0" err="1">
                    <a:solidFill>
                      <a:schemeClr val="tx1"/>
                    </a:solidFill>
                    <a:latin typeface="Arial" panose="020B0604020202020204" pitchFamily="34" charset="0"/>
                  </a:rPr>
                  <a:t>diagonalini</a:t>
                </a:r>
                <a:r>
                  <a:rPr lang="en-US" altLang="ru-RU" sz="40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en-US" altLang="ru-RU" sz="4000" dirty="0" err="1">
                    <a:solidFill>
                      <a:schemeClr val="tx1"/>
                    </a:solidFill>
                    <a:latin typeface="Arial" panose="020B0604020202020204" pitchFamily="34" charset="0"/>
                  </a:rPr>
                  <a:t>o’tkazamiz</a:t>
                </a:r>
                <a:r>
                  <a:rPr lang="en-US" altLang="ru-RU" sz="40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.  </a:t>
                </a:r>
                <a:r>
                  <a:rPr lang="en-US" altLang="ru-RU" sz="4000" dirty="0" err="1" smtClean="0">
                    <a:solidFill>
                      <a:schemeClr val="tx1"/>
                    </a:solidFill>
                    <a:latin typeface="Arial" panose="020B0604020202020204" pitchFamily="34" charset="0"/>
                  </a:rPr>
                  <a:t>Natijada</a:t>
                </a:r>
                <a:r>
                  <a:rPr lang="en-US" altLang="ru-RU" sz="4000" dirty="0" smtClean="0">
                    <a:solidFill>
                      <a:schemeClr val="tx1"/>
                    </a:solidFill>
                    <a:latin typeface="Arial" panose="020B0604020202020204" pitchFamily="34" charset="0"/>
                  </a:rPr>
                  <a:t>,    </a:t>
                </a:r>
                <a:r>
                  <a:rPr lang="en-US" altLang="ru-RU" sz="400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△</a:t>
                </a:r>
                <a:r>
                  <a:rPr lang="en-US" altLang="ru-RU" sz="4000" dirty="0" smtClean="0">
                    <a:solidFill>
                      <a:schemeClr val="tx1"/>
                    </a:solidFill>
                    <a:latin typeface="Arial" panose="020B0604020202020204" pitchFamily="34" charset="0"/>
                  </a:rPr>
                  <a:t>ABD </a:t>
                </a:r>
                <a:r>
                  <a:rPr lang="en-US" altLang="ru-RU" sz="40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=</a:t>
                </a:r>
                <a:r>
                  <a:rPr lang="en-US" altLang="ru-RU" sz="4000" dirty="0" smtClean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en-US" altLang="ru-RU" sz="4000" dirty="0" smtClean="0">
                    <a:solidFill>
                      <a:schemeClr val="tx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△</a:t>
                </a:r>
                <a:r>
                  <a:rPr lang="ru-RU" altLang="ru-RU" sz="4000" dirty="0" smtClean="0">
                    <a:solidFill>
                      <a:schemeClr val="tx1"/>
                    </a:solidFill>
                    <a:latin typeface="Arial" panose="020B0604020202020204" pitchFamily="34" charset="0"/>
                  </a:rPr>
                  <a:t>С</a:t>
                </a:r>
                <a:r>
                  <a:rPr lang="en-US" altLang="ru-RU" sz="40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DB </a:t>
                </a:r>
                <a:r>
                  <a:rPr lang="en-US" altLang="ru-RU" sz="4000" dirty="0" smtClean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(TBT </a:t>
                </a:r>
                <a:r>
                  <a:rPr lang="en-US" altLang="ru-RU" sz="4000" dirty="0" err="1" smtClean="0">
                    <a:solidFill>
                      <a:schemeClr val="tx1"/>
                    </a:solidFill>
                    <a:latin typeface="Arial" panose="020B0604020202020204" pitchFamily="34" charset="0"/>
                  </a:rPr>
                  <a:t>alomat</a:t>
                </a:r>
                <a:r>
                  <a:rPr lang="en-US" altLang="ru-RU" sz="4000" dirty="0" smtClean="0">
                    <a:solidFill>
                      <a:schemeClr val="tx1"/>
                    </a:solidFill>
                    <a:latin typeface="Arial" panose="020B0604020202020204" pitchFamily="34" charset="0"/>
                  </a:rPr>
                  <a:t>:</a:t>
                </a:r>
                <a:r>
                  <a:rPr lang="en-US" altLang="ru-RU" sz="40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en-US" altLang="ru-RU" sz="4000" dirty="0" smtClean="0">
                    <a:solidFill>
                      <a:schemeClr val="tx1"/>
                    </a:solidFill>
                    <a:latin typeface="Arial" panose="020B0604020202020204" pitchFamily="34" charset="0"/>
                  </a:rPr>
                  <a:t>AB=CD, BD- </a:t>
                </a:r>
                <a:r>
                  <a:rPr lang="en-US" altLang="ru-RU" sz="4000" dirty="0" err="1" smtClean="0">
                    <a:solidFill>
                      <a:schemeClr val="tx1"/>
                    </a:solidFill>
                    <a:latin typeface="Arial" panose="020B0604020202020204" pitchFamily="34" charset="0"/>
                  </a:rPr>
                  <a:t>umumiy</a:t>
                </a:r>
                <a:r>
                  <a:rPr lang="en-US" altLang="ru-RU" sz="4000" dirty="0" smtClean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en-US" altLang="ru-RU" sz="4000" dirty="0" err="1" smtClean="0">
                    <a:solidFill>
                      <a:schemeClr val="tx1"/>
                    </a:solidFill>
                    <a:latin typeface="Arial" panose="020B0604020202020204" pitchFamily="34" charset="0"/>
                  </a:rPr>
                  <a:t>tomon</a:t>
                </a:r>
                <a:r>
                  <a:rPr lang="en-US" altLang="ru-RU" sz="4000" dirty="0" smtClean="0">
                    <a:solidFill>
                      <a:schemeClr val="tx1"/>
                    </a:solidFill>
                    <a:latin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ru-RU" sz="400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altLang="ru-RU" sz="40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1=2</m:t>
                    </m:r>
                    <m:r>
                      <a:rPr lang="en-US" altLang="ru-RU" sz="400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altLang="ru-RU" sz="4000" dirty="0" smtClean="0">
                    <a:solidFill>
                      <a:schemeClr val="tx1"/>
                    </a:solidFill>
                    <a:latin typeface="Arial" panose="020B0604020202020204" pitchFamily="34" charset="0"/>
                  </a:rPr>
                  <a:t>).</a:t>
                </a:r>
                <a14:m>
                  <m:oMath xmlns:m="http://schemas.openxmlformats.org/officeDocument/2006/math">
                    <m:r>
                      <a:rPr lang="en-US" altLang="ru-RU" sz="40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</m:oMath>
                </a14:m>
                <a:r>
                  <a:rPr lang="en-US" altLang="ru-RU" sz="40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4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  <m:r>
                      <a:rPr lang="en-US" altLang="ru-RU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  <m:r>
                      <a:rPr lang="en-US" altLang="ru-RU" sz="4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=∠</m:t>
                    </m:r>
                    <m:r>
                      <a:rPr lang="en-US" altLang="ru-RU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altLang="ru-RU" sz="4000" dirty="0" smtClean="0">
                    <a:solidFill>
                      <a:schemeClr val="tx1"/>
                    </a:solidFill>
                    <a:latin typeface="Arial" panose="020B0604020202020204" pitchFamily="34" charset="0"/>
                  </a:rPr>
                  <a:t>(ich.al.</a:t>
                </a:r>
                <a14:m>
                  <m:oMath xmlns:m="http://schemas.openxmlformats.org/officeDocument/2006/math">
                    <m:r>
                      <a:rPr lang="en-US" altLang="ru-RU" sz="4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altLang="ru-RU" sz="4000" dirty="0" smtClean="0">
                    <a:solidFill>
                      <a:schemeClr val="tx1"/>
                    </a:solidFill>
                    <a:latin typeface="Arial" panose="020B0604020202020204" pitchFamily="34" charset="0"/>
                  </a:rPr>
                  <a:t>)</a:t>
                </a:r>
              </a:p>
              <a:p>
                <a:r>
                  <a:rPr lang="en-US" altLang="ru-RU" sz="4000" dirty="0" err="1" smtClean="0">
                    <a:latin typeface="Arial" panose="020B0604020202020204" pitchFamily="34" charset="0"/>
                  </a:rPr>
                  <a:t>Demak</a:t>
                </a:r>
                <a:r>
                  <a:rPr lang="en-US" altLang="ru-RU" sz="4000" dirty="0" smtClean="0">
                    <a:latin typeface="Arial" panose="020B0604020202020204" pitchFamily="34" charset="0"/>
                  </a:rPr>
                  <a:t>, BD- </a:t>
                </a:r>
                <a:r>
                  <a:rPr lang="en-US" altLang="ru-RU" sz="4000" dirty="0" err="1" smtClean="0">
                    <a:latin typeface="Arial" panose="020B0604020202020204" pitchFamily="34" charset="0"/>
                  </a:rPr>
                  <a:t>kesuvchi</a:t>
                </a:r>
                <a:r>
                  <a:rPr lang="en-US" altLang="ru-RU" sz="4000" dirty="0" smtClean="0">
                    <a:latin typeface="Arial" panose="020B0604020202020204" pitchFamily="34" charset="0"/>
                  </a:rPr>
                  <a:t>, AD = BC </a:t>
                </a:r>
                <a:r>
                  <a:rPr lang="en-US" altLang="ru-RU" sz="4000" dirty="0" err="1" smtClean="0">
                    <a:latin typeface="Arial" panose="020B0604020202020204" pitchFamily="34" charset="0"/>
                  </a:rPr>
                  <a:t>va</a:t>
                </a:r>
                <a:r>
                  <a:rPr lang="en-US" altLang="ru-RU" sz="4000" dirty="0" smtClean="0">
                    <a:latin typeface="Arial" panose="020B0604020202020204" pitchFamily="34" charset="0"/>
                  </a:rPr>
                  <a:t> AD II BC.</a:t>
                </a:r>
              </a:p>
              <a:p>
                <a:r>
                  <a:rPr lang="en-US" altLang="ru-RU" sz="4000" dirty="0" err="1" smtClean="0">
                    <a:solidFill>
                      <a:schemeClr val="tx1"/>
                    </a:solidFill>
                    <a:latin typeface="Arial" panose="020B0604020202020204" pitchFamily="34" charset="0"/>
                  </a:rPr>
                  <a:t>Bundan</a:t>
                </a:r>
                <a:r>
                  <a:rPr lang="en-US" altLang="ru-RU" sz="4000" dirty="0" smtClean="0">
                    <a:solidFill>
                      <a:schemeClr val="tx1"/>
                    </a:solidFill>
                    <a:latin typeface="Arial" panose="020B0604020202020204" pitchFamily="34" charset="0"/>
                  </a:rPr>
                  <a:t>, 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ABCD-</a:t>
                </a:r>
                <a:r>
                  <a:rPr lang="en-US" sz="40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parallelogrammdir</a:t>
                </a:r>
                <a:r>
                  <a:rPr lang="en-US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344" y="3262924"/>
                <a:ext cx="11665296" cy="3170099"/>
              </a:xfrm>
              <a:prstGeom prst="rect">
                <a:avLst/>
              </a:prstGeom>
              <a:blipFill>
                <a:blip r:embed="rId2"/>
                <a:stretch>
                  <a:fillRect l="-1829" t="-3462" r="-4284" b="-73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6240016" y="126009"/>
            <a:ext cx="5317481" cy="29854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ABCD-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to‘rtburchak</a:t>
            </a: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AD = BC,  AD II BC</a:t>
            </a:r>
          </a:p>
          <a:p>
            <a:r>
              <a:rPr lang="en-US" sz="4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Isbot</a:t>
            </a:r>
            <a:r>
              <a:rPr lang="en-US" sz="4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4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4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ABCD-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parallelogramm</a:t>
            </a:r>
            <a:endParaRPr lang="ru-RU" sz="4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араллелограмм 6"/>
          <p:cNvSpPr/>
          <p:nvPr/>
        </p:nvSpPr>
        <p:spPr>
          <a:xfrm>
            <a:off x="1606195" y="460906"/>
            <a:ext cx="3429024" cy="2571768"/>
          </a:xfrm>
          <a:prstGeom prst="parallelogram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1127448" y="2898161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70390" y="44054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85100" y="-27384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71097" y="2766426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 D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846260" y="482448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2</a:t>
            </a:r>
            <a:endParaRPr lang="ru-RU" sz="3200" dirty="0"/>
          </a:p>
        </p:txBody>
      </p:sp>
      <p:sp>
        <p:nvSpPr>
          <p:cNvPr id="16" name="TextBox 15"/>
          <p:cNvSpPr txBox="1"/>
          <p:nvPr/>
        </p:nvSpPr>
        <p:spPr>
          <a:xfrm>
            <a:off x="3699216" y="2401508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1</a:t>
            </a:r>
            <a:endParaRPr lang="ru-RU" sz="3200" dirty="0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rot="16200000" flipH="1">
            <a:off x="2056142" y="686996"/>
            <a:ext cx="2571768" cy="214314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Дуга 19"/>
          <p:cNvSpPr/>
          <p:nvPr/>
        </p:nvSpPr>
        <p:spPr>
          <a:xfrm rot="4395773">
            <a:off x="2172717" y="300015"/>
            <a:ext cx="368066" cy="378052"/>
          </a:xfrm>
          <a:prstGeom prst="arc">
            <a:avLst>
              <a:gd name="adj1" fmla="val 16839141"/>
              <a:gd name="adj2" fmla="val 21411536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Дуга 20"/>
          <p:cNvSpPr/>
          <p:nvPr/>
        </p:nvSpPr>
        <p:spPr>
          <a:xfrm rot="4125299">
            <a:off x="2261233" y="333364"/>
            <a:ext cx="383198" cy="548956"/>
          </a:xfrm>
          <a:prstGeom prst="arc">
            <a:avLst>
              <a:gd name="adj1" fmla="val 15521474"/>
              <a:gd name="adj2" fmla="val 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Дуга 21"/>
          <p:cNvSpPr/>
          <p:nvPr/>
        </p:nvSpPr>
        <p:spPr>
          <a:xfrm rot="14647495">
            <a:off x="4122762" y="2817748"/>
            <a:ext cx="368066" cy="378052"/>
          </a:xfrm>
          <a:prstGeom prst="arc">
            <a:avLst>
              <a:gd name="adj1" fmla="val 16839141"/>
              <a:gd name="adj2" fmla="val 628227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Дуга 22"/>
          <p:cNvSpPr/>
          <p:nvPr/>
        </p:nvSpPr>
        <p:spPr>
          <a:xfrm rot="14377021">
            <a:off x="4071356" y="2607257"/>
            <a:ext cx="276446" cy="517196"/>
          </a:xfrm>
          <a:prstGeom prst="arc">
            <a:avLst>
              <a:gd name="adj1" fmla="val 15521474"/>
              <a:gd name="adj2" fmla="val 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 flipV="1">
            <a:off x="1770390" y="1758565"/>
            <a:ext cx="303032" cy="137159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4502573" y="1725693"/>
            <a:ext cx="380121" cy="101451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Дуга 37"/>
          <p:cNvSpPr/>
          <p:nvPr/>
        </p:nvSpPr>
        <p:spPr>
          <a:xfrm rot="6186984">
            <a:off x="1911002" y="327883"/>
            <a:ext cx="415593" cy="548956"/>
          </a:xfrm>
          <a:prstGeom prst="arc">
            <a:avLst>
              <a:gd name="adj1" fmla="val 15521474"/>
              <a:gd name="adj2" fmla="val 19840178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Дуга 38"/>
          <p:cNvSpPr/>
          <p:nvPr/>
        </p:nvSpPr>
        <p:spPr>
          <a:xfrm rot="17683151">
            <a:off x="4227573" y="2619410"/>
            <a:ext cx="354882" cy="432271"/>
          </a:xfrm>
          <a:prstGeom prst="arc">
            <a:avLst>
              <a:gd name="adj1" fmla="val 15521474"/>
              <a:gd name="adj2" fmla="val 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2208525" y="742560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3</a:t>
            </a:r>
            <a:endParaRPr lang="ru-RU" sz="3200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4047846" y="2102483"/>
            <a:ext cx="393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4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230112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5" grpId="0"/>
      <p:bldP spid="16" grpId="0"/>
      <p:bldP spid="20" grpId="0" animBg="1"/>
      <p:bldP spid="21" grpId="0" animBg="1"/>
      <p:bldP spid="22" grpId="0" animBg="1"/>
      <p:bldP spid="23" grpId="0" animBg="1"/>
      <p:bldP spid="38" grpId="0" animBg="1"/>
      <p:bldP spid="39" grpId="0" animBg="1"/>
      <p:bldP spid="40" grpId="0"/>
      <p:bldP spid="4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Box 4"/>
          <p:cNvSpPr txBox="1">
            <a:spLocks noChangeArrowheads="1"/>
          </p:cNvSpPr>
          <p:nvPr/>
        </p:nvSpPr>
        <p:spPr bwMode="auto">
          <a:xfrm>
            <a:off x="3503613" y="5516564"/>
            <a:ext cx="863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10527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5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2-teorema</a:t>
            </a:r>
            <a:r>
              <a:rPr lang="en-US" sz="5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(2-alomat)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09853" y="1052736"/>
            <a:ext cx="1125101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4400" dirty="0">
                <a:latin typeface="Arial" pitchFamily="34" charset="0"/>
                <a:cs typeface="Arial" pitchFamily="34" charset="0"/>
              </a:rPr>
              <a:t>Agar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to‘rtburchakning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qarama-qarshi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tomonlari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jufti-jufti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bilan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teng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bo‘lsa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400" dirty="0" err="1">
                <a:latin typeface="Arial" pitchFamily="34" charset="0"/>
                <a:cs typeface="Arial" pitchFamily="34" charset="0"/>
              </a:rPr>
              <a:t>bu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to‘rtburchak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parallelogrammdir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.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84032" y="5701507"/>
            <a:ext cx="54665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i="1" dirty="0" smtClean="0"/>
              <a:t>ABCD-</a:t>
            </a:r>
            <a:r>
              <a:rPr lang="en-US" sz="4000" b="1" i="1" dirty="0" err="1" smtClean="0">
                <a:latin typeface="Arial" pitchFamily="34" charset="0"/>
                <a:cs typeface="Arial" pitchFamily="34" charset="0"/>
              </a:rPr>
              <a:t>parallelogramm</a:t>
            </a:r>
            <a:r>
              <a:rPr lang="en-US" sz="4000" b="1" i="1" dirty="0" smtClean="0"/>
              <a:t> </a:t>
            </a:r>
            <a:endParaRPr lang="ru-RU" sz="4000" b="1" i="1" dirty="0"/>
          </a:p>
        </p:txBody>
      </p:sp>
      <p:sp>
        <p:nvSpPr>
          <p:cNvPr id="7" name="Выноска со стрелкой вниз 6"/>
          <p:cNvSpPr/>
          <p:nvPr/>
        </p:nvSpPr>
        <p:spPr>
          <a:xfrm>
            <a:off x="6888088" y="3468982"/>
            <a:ext cx="3528392" cy="2192266"/>
          </a:xfrm>
          <a:prstGeom prst="downArrowCallou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i="1">
                <a:latin typeface="Arial" panose="020B0604020202020204" pitchFamily="34" charset="0"/>
                <a:cs typeface="Arial" panose="020B0604020202020204" pitchFamily="34" charset="0"/>
              </a:rPr>
              <a:t>AB=CD</a:t>
            </a:r>
          </a:p>
          <a:p>
            <a:r>
              <a:rPr lang="en-US" b="1" i="1">
                <a:latin typeface="Arial" panose="020B0604020202020204" pitchFamily="34" charset="0"/>
                <a:cs typeface="Arial" panose="020B0604020202020204" pitchFamily="34" charset="0"/>
              </a:rPr>
              <a:t>AD=BC</a:t>
            </a:r>
            <a:endParaRPr lang="ru-RU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64152" y="3468982"/>
            <a:ext cx="259228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i="1" dirty="0">
                <a:latin typeface="Arial" panose="020B0604020202020204" pitchFamily="34" charset="0"/>
                <a:cs typeface="Arial" panose="020B0604020202020204" pitchFamily="34" charset="0"/>
              </a:rPr>
              <a:t>AB=CD</a:t>
            </a:r>
          </a:p>
          <a:p>
            <a:r>
              <a:rPr lang="en-US" sz="4800" b="1" i="1" dirty="0">
                <a:latin typeface="Arial" panose="020B0604020202020204" pitchFamily="34" charset="0"/>
                <a:cs typeface="Arial" panose="020B0604020202020204" pitchFamily="34" charset="0"/>
              </a:rPr>
              <a:t>AD=BC</a:t>
            </a:r>
            <a:endParaRPr lang="ru-RU" sz="4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376" y="3620155"/>
            <a:ext cx="6283992" cy="2789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8242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88ffcb6f4dd68df1bcfc39a34cd964eaa2b3f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1291</TotalTime>
  <Words>478</Words>
  <Application>Microsoft Office PowerPoint</Application>
  <PresentationFormat>Широкоэкранный</PresentationFormat>
  <Paragraphs>155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5- masala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Пользователь</cp:lastModifiedBy>
  <cp:revision>151</cp:revision>
  <dcterms:created xsi:type="dcterms:W3CDTF">2020-06-19T20:52:49Z</dcterms:created>
  <dcterms:modified xsi:type="dcterms:W3CDTF">2020-09-02T19:37:25Z</dcterms:modified>
</cp:coreProperties>
</file>