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8"/>
  </p:notesMasterIdLst>
  <p:sldIdLst>
    <p:sldId id="306" r:id="rId2"/>
    <p:sldId id="277" r:id="rId3"/>
    <p:sldId id="278" r:id="rId4"/>
    <p:sldId id="293" r:id="rId5"/>
    <p:sldId id="313" r:id="rId6"/>
    <p:sldId id="296" r:id="rId7"/>
    <p:sldId id="314" r:id="rId8"/>
    <p:sldId id="312" r:id="rId9"/>
    <p:sldId id="316" r:id="rId10"/>
    <p:sldId id="318" r:id="rId11"/>
    <p:sldId id="315" r:id="rId12"/>
    <p:sldId id="319" r:id="rId13"/>
    <p:sldId id="281" r:id="rId14"/>
    <p:sldId id="320" r:id="rId15"/>
    <p:sldId id="321" r:id="rId16"/>
    <p:sldId id="311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10" autoAdjust="0"/>
    <p:restoredTop sz="99630" autoAdjust="0"/>
  </p:normalViewPr>
  <p:slideViewPr>
    <p:cSldViewPr>
      <p:cViewPr varScale="1">
        <p:scale>
          <a:sx n="73" d="100"/>
          <a:sy n="73" d="100"/>
        </p:scale>
        <p:origin x="8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9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10" y="3065"/>
            <a:ext cx="12184590" cy="11525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789062" y="60788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8184232" y="2482917"/>
            <a:ext cx="3619142" cy="30243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502352" y="1671799"/>
            <a:ext cx="103717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PARALLELOGRAMMNING ALOMATLARI</a:t>
            </a:r>
            <a:endParaRPr lang="en-US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96400" y="175287"/>
            <a:ext cx="1414170" cy="769441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2209" y="1761746"/>
            <a:ext cx="898574" cy="2027294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2209" y="4395206"/>
            <a:ext cx="898574" cy="19202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0782" y="5555670"/>
            <a:ext cx="9333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z-Cyrl-U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uz-Cyrl-U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503613" y="5516564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3-teorema</a:t>
            </a:r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(3-alomat</a:t>
            </a:r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052736"/>
            <a:ext cx="117535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itchFamily="34" charset="0"/>
                <a:cs typeface="Arial" pitchFamily="34" charset="0"/>
              </a:rPr>
              <a:t>Agar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kesishish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nuqtasida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ikkiga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bo‘linsa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parallelogrammdir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737" y="5680412"/>
            <a:ext cx="5466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/>
              <a:t>ABCD-</a:t>
            </a:r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000" b="1" i="1" dirty="0" smtClean="0"/>
              <a:t> </a:t>
            </a:r>
            <a:endParaRPr lang="ru-RU" sz="4000" b="1" i="1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6888088" y="3717032"/>
            <a:ext cx="3528392" cy="2192266"/>
          </a:xfrm>
          <a:prstGeom prst="downArrowCallou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>
                <a:latin typeface="Arial" panose="020B0604020202020204" pitchFamily="34" charset="0"/>
                <a:cs typeface="Arial" panose="020B0604020202020204" pitchFamily="34" charset="0"/>
              </a:rPr>
              <a:t>AB=CD</a:t>
            </a:r>
          </a:p>
          <a:p>
            <a:r>
              <a:rPr lang="en-US" b="1" i="1">
                <a:latin typeface="Arial" panose="020B0604020202020204" pitchFamily="34" charset="0"/>
                <a:cs typeface="Arial" panose="020B0604020202020204" pitchFamily="34" charset="0"/>
              </a:rPr>
              <a:t>AD=BC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4152" y="3717032"/>
            <a:ext cx="25922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 =OD</a:t>
            </a: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AO =OC</a:t>
            </a:r>
            <a:endParaRPr lang="ru-RU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40" y="3361060"/>
            <a:ext cx="5071688" cy="348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5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085"/>
            <a:ext cx="12192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3 - 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7408" y="1231777"/>
            <a:ext cx="110172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ABCD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AB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CD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parallel, AB = CD = 11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m, AD = 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 . Shu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Documents and Settings\Asus\Рабочий стол\Шах дарслари\Геометрия.Презент\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3512" y="3717032"/>
            <a:ext cx="2880320" cy="2652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63952" y="4365104"/>
                <a:ext cx="282288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800" b="1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4800" b="1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𝐀𝐁𝐂𝐃</m:t>
                        </m:r>
                      </m:sub>
                    </m:sSub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952" y="4365104"/>
                <a:ext cx="2822889" cy="830997"/>
              </a:xfrm>
              <a:prstGeom prst="rect">
                <a:avLst/>
              </a:prstGeom>
              <a:blipFill>
                <a:blip r:embed="rId3"/>
                <a:stretch>
                  <a:fillRect t="-17647" r="-8855" b="-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91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791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masala</a:t>
            </a:r>
          </a:p>
        </p:txBody>
      </p:sp>
      <p:sp>
        <p:nvSpPr>
          <p:cNvPr id="7" name="Параллелограмм 6"/>
          <p:cNvSpPr/>
          <p:nvPr/>
        </p:nvSpPr>
        <p:spPr>
          <a:xfrm>
            <a:off x="1195466" y="1094118"/>
            <a:ext cx="3429024" cy="1680321"/>
          </a:xfrm>
          <a:prstGeom prst="parallelogram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0070" y="252790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1102979" y="66710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4336" y="65961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1370" y="257569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7205" y="218758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11sm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9479" y="1390069"/>
            <a:ext cx="1010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5sm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24725" y="867658"/>
                <a:ext cx="4390946" cy="2985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ABCD –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to‘rtburchak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AB#DC=11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m,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 =5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3600" b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𝐀𝐁𝐂𝐃</m:t>
                        </m:r>
                      </m:sub>
                    </m:sSub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725" y="867658"/>
                <a:ext cx="4390946" cy="2985433"/>
              </a:xfrm>
              <a:prstGeom prst="rect">
                <a:avLst/>
              </a:prstGeom>
              <a:blipFill>
                <a:blip r:embed="rId2"/>
                <a:stretch>
                  <a:fillRect l="-5000" t="-3673" r="-3611" b="-46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4900" y="3646506"/>
                <a:ext cx="11977959" cy="3170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ABCD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AB+AD+DC+BC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AB#DC (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shartga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⇔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ABCD –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parallelogrammdir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ABCD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2AB + 2DC = 2∙11 + 2∙5 = 32(cm).</a:t>
                </a:r>
              </a:p>
              <a:p>
                <a:r>
                  <a:rPr lang="en-US" sz="40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4000" b="1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𝐀𝐁𝐂𝐃</m:t>
                        </m:r>
                      </m:sub>
                    </m:sSub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32 cm</a:t>
                </a:r>
                <a:endParaRPr lang="en-US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0" y="3646506"/>
                <a:ext cx="11977959" cy="3170099"/>
              </a:xfrm>
              <a:prstGeom prst="rect">
                <a:avLst/>
              </a:prstGeom>
              <a:blipFill>
                <a:blip r:embed="rId3"/>
                <a:stretch>
                  <a:fillRect l="-1832" t="-3462" r="-407" b="-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225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9162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9- masala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99191" y="986994"/>
            <a:ext cx="97936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burchaklaridan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birining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bissektrisasi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kesib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o‘tadigan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 li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kesmalarga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2958909" y="4043667"/>
            <a:ext cx="5225234" cy="2571768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985442" y="4043667"/>
            <a:ext cx="3444498" cy="253600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23592" y="621166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22276" y="373115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426" y="366101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0733" y="625650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4094" y="401495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5257" y="405431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/>
          <p:cNvSpPr/>
          <p:nvPr/>
        </p:nvSpPr>
        <p:spPr>
          <a:xfrm>
            <a:off x="590543" y="1038484"/>
            <a:ext cx="4353329" cy="1710929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8" name="Прямая соединительная линия 7"/>
          <p:cNvCxnSpPr>
            <a:endCxn id="7" idx="0"/>
          </p:cNvCxnSpPr>
          <p:nvPr/>
        </p:nvCxnSpPr>
        <p:spPr>
          <a:xfrm flipV="1">
            <a:off x="597734" y="1038484"/>
            <a:ext cx="2169474" cy="169902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6418" y="254272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6070" y="45353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0102" y="49179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4666" y="262731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8141" y="527652"/>
            <a:ext cx="1121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1370" y="560300"/>
            <a:ext cx="1539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43810" y="230062"/>
                <a:ext cx="6023992" cy="390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 err="1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4400" b="1" dirty="0" smtClean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ABCD -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parallelogramm</a:t>
                </a:r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AK -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</a:t>
                </a:r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BK = 4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KC = 5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4000" b="1" i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𝐀𝐁𝐂𝐃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 cm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810" y="230062"/>
                <a:ext cx="6023992" cy="3908762"/>
              </a:xfrm>
              <a:prstGeom prst="rect">
                <a:avLst/>
              </a:prstGeom>
              <a:blipFill>
                <a:blip r:embed="rId2"/>
                <a:stretch>
                  <a:fillRect l="-3644" t="-312" b="-57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449491" y="404541"/>
            <a:ext cx="5661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7335" y="3128922"/>
                <a:ext cx="11154318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2 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bissektrisa</m:t>
                          </m:r>
                        </m:e>
                      </m:d>
                    </m:oMath>
                  </m:oMathPara>
                </a14:m>
                <a:endParaRPr lang="en-US" sz="4000" b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2=</m:t>
                    </m:r>
                    <m:r>
                      <a:rPr lang="en-US" sz="4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ichki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almashinuvchi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4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</m:t>
                    </m:r>
                    <m:r>
                      <a:rPr lang="en-US" sz="4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△ABK – </a:t>
                </a:r>
                <a:r>
                  <a:rPr lang="en-US" sz="40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teng</a:t>
                </a:r>
                <a:r>
                  <a:rPr lang="en-US" sz="40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yonli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 = BK = 5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ABCD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2AB + 2BC = 2∙4 + 2∙(5+4) = 26 cm.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35" y="3128922"/>
                <a:ext cx="11154318" cy="3170099"/>
              </a:xfrm>
              <a:prstGeom prst="rect">
                <a:avLst/>
              </a:prstGeom>
              <a:blipFill>
                <a:blip r:embed="rId3"/>
                <a:stretch>
                  <a:fillRect l="-1913" t="-3462" b="-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703226" y="212804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84250" y="236099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85357" y="101306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05831" y="104989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389600" y="6245781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26 cm.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65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055" y="1828800"/>
            <a:ext cx="109167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11-12 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sahifalarini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erakli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ma‘lumotlarni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13 - 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8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4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70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2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5- masala</a:t>
            </a:r>
            <a:br>
              <a:rPr lang="en-US" sz="4800" b="1" dirty="0" smtClean="0">
                <a:latin typeface="Arial" pitchFamily="34" charset="0"/>
                <a:cs typeface="Arial" pitchFamily="34" charset="0"/>
              </a:rPr>
            </a:b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1344" y="1194219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qo‘shni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ayirmasi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12 cm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 Shu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араллелограмм 29"/>
          <p:cNvSpPr/>
          <p:nvPr/>
        </p:nvSpPr>
        <p:spPr>
          <a:xfrm>
            <a:off x="8499624" y="1842544"/>
            <a:ext cx="3429024" cy="2571768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142434" y="42714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06978" y="137580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42830" y="42714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642896" y="128655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145226" y="5764974"/>
            <a:ext cx="5461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1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374" y="30498"/>
            <a:ext cx="12192000" cy="10668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9416" y="1279535"/>
            <a:ext cx="110892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parallel  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nomlanadi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30198" y="4775105"/>
            <a:ext cx="48061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err="1">
                <a:solidFill>
                  <a:srgbClr val="7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800" b="1" i="1" dirty="0" err="1" smtClean="0">
                <a:solidFill>
                  <a:srgbClr val="7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arallelogramm</a:t>
            </a:r>
            <a:endParaRPr lang="ru-RU" sz="4800" b="1" i="1" dirty="0">
              <a:solidFill>
                <a:srgbClr val="7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27448" y="5624845"/>
            <a:ext cx="58124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endParaRPr lang="ru-RU" sz="4800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40016" y="3914401"/>
            <a:ext cx="19287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Romb</a:t>
            </a:r>
            <a:endParaRPr lang="ru-RU" sz="4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81850" y="3313482"/>
            <a:ext cx="24785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8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vadrat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844" y="-99518"/>
            <a:ext cx="12288843" cy="1171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1384" y="1193626"/>
            <a:ext cx="112332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parallel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ru-RU" sz="4400" b="1" dirty="0"/>
          </a:p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 deb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ataladi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Параллелограмм 15"/>
          <p:cNvSpPr/>
          <p:nvPr/>
        </p:nvSpPr>
        <p:spPr>
          <a:xfrm>
            <a:off x="3252564" y="3994393"/>
            <a:ext cx="4297110" cy="2000264"/>
          </a:xfrm>
          <a:prstGeom prst="parallelogram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711624" y="559046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2564" y="363300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27578" y="366307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34669" y="559737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43621" y="3996066"/>
            <a:ext cx="2379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AB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DC 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43621" y="4882583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AD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BC</a:t>
            </a:r>
            <a:endParaRPr lang="ru-RU" sz="40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11424" y="1196752"/>
            <a:ext cx="108314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tomonida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yotgan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nuqtadan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qarama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qarshi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o‘z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ichiga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olgan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chiziqqa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tushirilgan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perpendikulyar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nomlanadi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? 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50572" y="4273526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ediana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96222" y="5314137"/>
            <a:ext cx="44466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5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issektrisa</a:t>
            </a:r>
            <a:endParaRPr lang="ru-RU" sz="5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09842" y="5314137"/>
            <a:ext cx="36038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60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alandlik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78197" y="4319692"/>
            <a:ext cx="35413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59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араллелограмм 29"/>
          <p:cNvSpPr/>
          <p:nvPr/>
        </p:nvSpPr>
        <p:spPr>
          <a:xfrm>
            <a:off x="7718642" y="1730601"/>
            <a:ext cx="3357586" cy="2357478"/>
          </a:xfrm>
          <a:prstGeom prst="parallelogram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7175741" y="2909352"/>
            <a:ext cx="2357454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7890915" y="2908558"/>
            <a:ext cx="2357454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9891179" y="2908558"/>
            <a:ext cx="2357454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9568914" y="4088079"/>
            <a:ext cx="164307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8132941" y="38631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 flipH="1" flipV="1">
            <a:off x="8854534" y="3863136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flipV="1">
            <a:off x="8854534" y="1730625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flipH="1">
            <a:off x="10854798" y="3873765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7275685" y="397029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069112" y="1373411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176137" y="407745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28090" y="1144238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54468" y="2516419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h</a:t>
            </a:r>
            <a:endParaRPr lang="ru-RU" sz="36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9140286" y="2587857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h</a:t>
            </a:r>
            <a:endParaRPr lang="ru-RU" sz="36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1140550" y="2659295"/>
            <a:ext cx="49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h</a:t>
            </a:r>
            <a:endParaRPr lang="ru-RU" sz="3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64409" y="418141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93808" y="418141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07105" y="4088079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26634" y="1196752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2252" y="5090735"/>
            <a:ext cx="3618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BK=MN=CL=h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араллелограмм 24"/>
          <p:cNvSpPr/>
          <p:nvPr/>
        </p:nvSpPr>
        <p:spPr>
          <a:xfrm>
            <a:off x="1355442" y="1670160"/>
            <a:ext cx="3687798" cy="2500330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982200" y="1683368"/>
            <a:ext cx="2841577" cy="9955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732829" y="2932739"/>
            <a:ext cx="250033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998384" y="3991390"/>
            <a:ext cx="198130" cy="1550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859987" flipV="1">
            <a:off x="4570634" y="2432777"/>
            <a:ext cx="228477" cy="174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11424" y="4108053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68680" y="111107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97572" y="111107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54630" y="4108053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97242" y="4108053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41304" y="259168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06762" y="5035823"/>
            <a:ext cx="24908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 ≠ BF </a:t>
            </a:r>
            <a:endParaRPr lang="ru-RU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98384" y="2894142"/>
            <a:ext cx="3962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/>
              <a:t>h</a:t>
            </a:r>
            <a:endParaRPr lang="ru-RU" sz="32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93173" y="1757401"/>
            <a:ext cx="3962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/>
              <a:t>h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1108907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00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392" y="1714488"/>
            <a:ext cx="100811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tomoniga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yopishgan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necha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gradusga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?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397209" y="4941168"/>
                <a:ext cx="1955985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60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m:t>180</m:t>
                      </m:r>
                      <m:r>
                        <a:rPr lang="en-US" sz="60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⁰</m:t>
                      </m:r>
                    </m:oMath>
                  </m:oMathPara>
                </a14:m>
                <a:endParaRPr lang="ru-RU" sz="6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7209" y="4941168"/>
                <a:ext cx="1955985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663952" y="4941168"/>
                <a:ext cx="1994456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6000" b="1" dirty="0" smtClean="0">
                          <a:solidFill>
                            <a:srgbClr val="7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6000" b="1" i="0" dirty="0" smtClean="0">
                          <a:solidFill>
                            <a:srgbClr val="7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60</m:t>
                      </m:r>
                      <m:r>
                        <a:rPr lang="en-US" sz="6000" b="1" i="1" dirty="0">
                          <a:solidFill>
                            <a:srgbClr val="70000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⁰</m:t>
                      </m:r>
                    </m:oMath>
                  </m:oMathPara>
                </a14:m>
                <a:endParaRPr lang="ru-RU" sz="6000" b="1" dirty="0">
                  <a:solidFill>
                    <a:srgbClr val="7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952" y="4941168"/>
                <a:ext cx="1994456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387284" y="4941168"/>
                <a:ext cx="1566454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6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9</m:t>
                      </m:r>
                      <m:r>
                        <m:rPr>
                          <m:nor/>
                        </m:rPr>
                        <a:rPr lang="en-US" sz="6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sz="60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⁰</m:t>
                      </m:r>
                    </m:oMath>
                  </m:oMathPara>
                </a14:m>
                <a:endParaRPr lang="ru-RU" sz="6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284" y="4941168"/>
                <a:ext cx="1566454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82614" y="4941168"/>
                <a:ext cx="1994456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6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6000" b="1" i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US" sz="6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m:t>0</m:t>
                      </m:r>
                      <m:r>
                        <a:rPr lang="en-US" sz="60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⁰</m:t>
                      </m:r>
                    </m:oMath>
                  </m:oMathPara>
                </a14:m>
                <a:endParaRPr lang="ru-RU" sz="60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14" y="4941168"/>
                <a:ext cx="1994456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76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PARALLELOGRAMMNING ALOMATLARI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1344" y="1607513"/>
            <a:ext cx="108011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  Agar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ikkita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tomoni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parallel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parallelogrammdir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47528" y="980728"/>
            <a:ext cx="5806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.(1- </a:t>
            </a:r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alomat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7465779" y="3618190"/>
            <a:ext cx="3960440" cy="2232248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6406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AB=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217137" y="3696002"/>
            <a:ext cx="2457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 = CD</a:t>
            </a:r>
          </a:p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 II CD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72064" y="5737456"/>
            <a:ext cx="53511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/>
              <a:t>ABCD-</a:t>
            </a:r>
            <a:r>
              <a:rPr lang="en-US" sz="4000" b="1" i="1" dirty="0" err="1">
                <a:latin typeface="Arial" pitchFamily="34" charset="0"/>
                <a:cs typeface="Arial" pitchFamily="34" charset="0"/>
              </a:rPr>
              <a:t>parallelogramm</a:t>
            </a:r>
            <a:endParaRPr lang="ru-RU" sz="4000" dirty="0"/>
          </a:p>
        </p:txBody>
      </p:sp>
      <p:pic>
        <p:nvPicPr>
          <p:cNvPr id="13" name="Picture 2" descr="C:\Documents and Settings\Asus\Рабочий стол\Шах дарслари\Геометрия.Презент\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085" y="3731171"/>
            <a:ext cx="6120804" cy="2823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92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91344" y="3262924"/>
                <a:ext cx="11665296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sz="4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Isbot</a:t>
                </a:r>
                <a:r>
                  <a:rPr lang="en-US" altLang="ru-RU" sz="4000" b="1" i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. </a:t>
                </a:r>
                <a:r>
                  <a:rPr lang="en-US" altLang="ru-RU" sz="4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AB</a:t>
                </a:r>
                <a14:m>
                  <m:oMath xmlns:m="http://schemas.openxmlformats.org/officeDocument/2006/math">
                    <m:r>
                      <a:rPr lang="en-US" altLang="ru-RU" sz="4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⋕</m:t>
                    </m:r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CD </a:t>
                </a:r>
                <a:r>
                  <a:rPr lang="en-US" altLang="ru-RU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bo‘lsin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. BD  </a:t>
                </a:r>
                <a:r>
                  <a:rPr lang="en-US" altLang="ru-RU" sz="4000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diagonalini</a:t>
                </a:r>
                <a:r>
                  <a:rPr lang="en-US" altLang="ru-RU" sz="4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ru-RU" sz="4000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o’tkazamiz</a:t>
                </a:r>
                <a:r>
                  <a:rPr lang="en-US" altLang="ru-RU" sz="4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.  </a:t>
                </a:r>
                <a:r>
                  <a:rPr lang="en-US" altLang="ru-RU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Natijada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,   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△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ABD </a:t>
                </a:r>
                <a:r>
                  <a:rPr lang="en-US" altLang="ru-RU" sz="4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△</a:t>
                </a:r>
                <a:r>
                  <a:rPr lang="ru-RU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С</a:t>
                </a:r>
                <a:r>
                  <a:rPr lang="en-US" altLang="ru-RU" sz="4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DB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(TBT </a:t>
                </a:r>
                <a:r>
                  <a:rPr lang="en-US" altLang="ru-RU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alomat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:</a:t>
                </a:r>
                <a:r>
                  <a:rPr lang="en-US" altLang="ru-RU" sz="4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AB=CD, BD- </a:t>
                </a:r>
                <a:r>
                  <a:rPr lang="en-US" altLang="ru-RU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umumiy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ru-RU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tomon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ru-RU" sz="40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1=2</m:t>
                    </m:r>
                    <m:r>
                      <a:rPr lang="en-US" altLang="ru-RU" sz="40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).</a:t>
                </a:r>
                <a14:m>
                  <m:oMath xmlns:m="http://schemas.openxmlformats.org/officeDocument/2006/math">
                    <m:r>
                      <a:rPr lang="en-US" altLang="ru-RU" sz="4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altLang="ru-RU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ru-RU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altLang="ru-RU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(ich.al.</a:t>
                </a:r>
                <a14:m>
                  <m:oMath xmlns:m="http://schemas.openxmlformats.org/officeDocument/2006/math">
                    <m:r>
                      <a:rPr lang="en-US" altLang="ru-RU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en-US" altLang="ru-RU" sz="4000" dirty="0" err="1" smtClean="0">
                    <a:latin typeface="Arial" panose="020B0604020202020204" pitchFamily="34" charset="0"/>
                  </a:rPr>
                  <a:t>Demak</a:t>
                </a:r>
                <a:r>
                  <a:rPr lang="en-US" altLang="ru-RU" sz="4000" dirty="0" smtClean="0">
                    <a:latin typeface="Arial" panose="020B0604020202020204" pitchFamily="34" charset="0"/>
                  </a:rPr>
                  <a:t>, BD- </a:t>
                </a:r>
                <a:r>
                  <a:rPr lang="en-US" altLang="ru-RU" sz="4000" dirty="0" err="1" smtClean="0">
                    <a:latin typeface="Arial" panose="020B0604020202020204" pitchFamily="34" charset="0"/>
                  </a:rPr>
                  <a:t>kesuvchi</a:t>
                </a:r>
                <a:r>
                  <a:rPr lang="en-US" altLang="ru-RU" sz="4000" dirty="0" smtClean="0">
                    <a:latin typeface="Arial" panose="020B0604020202020204" pitchFamily="34" charset="0"/>
                  </a:rPr>
                  <a:t>, AD = BC </a:t>
                </a:r>
                <a:r>
                  <a:rPr lang="en-US" altLang="ru-RU" sz="4000" dirty="0" err="1" smtClean="0">
                    <a:latin typeface="Arial" panose="020B0604020202020204" pitchFamily="34" charset="0"/>
                  </a:rPr>
                  <a:t>va</a:t>
                </a:r>
                <a:r>
                  <a:rPr lang="en-US" altLang="ru-RU" sz="4000" dirty="0" smtClean="0">
                    <a:latin typeface="Arial" panose="020B0604020202020204" pitchFamily="34" charset="0"/>
                  </a:rPr>
                  <a:t> AD II BC.</a:t>
                </a:r>
              </a:p>
              <a:p>
                <a:r>
                  <a:rPr lang="en-US" altLang="ru-RU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Bundan</a:t>
                </a:r>
                <a:r>
                  <a:rPr lang="en-US" alt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,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ABCD-</a:t>
                </a:r>
                <a:r>
                  <a:rPr lang="en-US" sz="40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parallelogrammdir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4" y="3262924"/>
                <a:ext cx="11665296" cy="3170099"/>
              </a:xfrm>
              <a:prstGeom prst="rect">
                <a:avLst/>
              </a:prstGeom>
              <a:blipFill>
                <a:blip r:embed="rId2"/>
                <a:stretch>
                  <a:fillRect l="-1829" t="-3462" r="-4284" b="-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40016" y="126009"/>
            <a:ext cx="5317481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ABCD-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AD = BC,  AD II BC</a:t>
            </a:r>
          </a:p>
          <a:p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ABCD-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parallelogramm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1606195" y="460906"/>
            <a:ext cx="3429024" cy="2571768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127448" y="289816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0390" y="4405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5100" y="-2738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1097" y="276642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6260" y="48244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99216" y="240150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056142" y="686996"/>
            <a:ext cx="2571768" cy="214314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4395773">
            <a:off x="2172717" y="300015"/>
            <a:ext cx="368066" cy="378052"/>
          </a:xfrm>
          <a:prstGeom prst="arc">
            <a:avLst>
              <a:gd name="adj1" fmla="val 16839141"/>
              <a:gd name="adj2" fmla="val 2141153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4125299">
            <a:off x="2261233" y="333364"/>
            <a:ext cx="383198" cy="548956"/>
          </a:xfrm>
          <a:prstGeom prst="arc">
            <a:avLst>
              <a:gd name="adj1" fmla="val 15521474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4647495">
            <a:off x="4122762" y="2817748"/>
            <a:ext cx="368066" cy="378052"/>
          </a:xfrm>
          <a:prstGeom prst="arc">
            <a:avLst>
              <a:gd name="adj1" fmla="val 16839141"/>
              <a:gd name="adj2" fmla="val 62822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4377021">
            <a:off x="4071356" y="2607257"/>
            <a:ext cx="276446" cy="517196"/>
          </a:xfrm>
          <a:prstGeom prst="arc">
            <a:avLst>
              <a:gd name="adj1" fmla="val 15521474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1770390" y="1758565"/>
            <a:ext cx="303032" cy="13715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502573" y="1725693"/>
            <a:ext cx="380121" cy="10145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Дуга 37"/>
          <p:cNvSpPr/>
          <p:nvPr/>
        </p:nvSpPr>
        <p:spPr>
          <a:xfrm rot="6186984">
            <a:off x="1911002" y="327883"/>
            <a:ext cx="415593" cy="548956"/>
          </a:xfrm>
          <a:prstGeom prst="arc">
            <a:avLst>
              <a:gd name="adj1" fmla="val 15521474"/>
              <a:gd name="adj2" fmla="val 1984017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17683151">
            <a:off x="4227573" y="2619410"/>
            <a:ext cx="354882" cy="432271"/>
          </a:xfrm>
          <a:prstGeom prst="arc">
            <a:avLst>
              <a:gd name="adj1" fmla="val 15521474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208525" y="74256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047846" y="210248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011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20" grpId="0" animBg="1"/>
      <p:bldP spid="21" grpId="0" animBg="1"/>
      <p:bldP spid="22" grpId="0" animBg="1"/>
      <p:bldP spid="23" grpId="0" animBg="1"/>
      <p:bldP spid="38" grpId="0" animBg="1"/>
      <p:bldP spid="39" grpId="0" animBg="1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503613" y="5516564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2-teorema</a:t>
            </a:r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(2-alomat)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9853" y="1052736"/>
            <a:ext cx="112510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dirty="0">
                <a:latin typeface="Arial" pitchFamily="34" charset="0"/>
                <a:cs typeface="Arial" pitchFamily="34" charset="0"/>
              </a:rPr>
              <a:t>Agar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jufti-jufti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parallelogrammdir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4032" y="5701507"/>
            <a:ext cx="5466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/>
              <a:t>ABCD-</a:t>
            </a:r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000" b="1" i="1" dirty="0" smtClean="0"/>
              <a:t> </a:t>
            </a:r>
            <a:endParaRPr lang="ru-RU" sz="4000" b="1" i="1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6888088" y="3468982"/>
            <a:ext cx="3528392" cy="2192266"/>
          </a:xfrm>
          <a:prstGeom prst="downArrow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>
                <a:latin typeface="Arial" panose="020B0604020202020204" pitchFamily="34" charset="0"/>
                <a:cs typeface="Arial" panose="020B0604020202020204" pitchFamily="34" charset="0"/>
              </a:rPr>
              <a:t>AB=CD</a:t>
            </a:r>
          </a:p>
          <a:p>
            <a:r>
              <a:rPr lang="en-US" b="1" i="1">
                <a:latin typeface="Arial" panose="020B0604020202020204" pitchFamily="34" charset="0"/>
                <a:cs typeface="Arial" panose="020B0604020202020204" pitchFamily="34" charset="0"/>
              </a:rPr>
              <a:t>AD=BC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4152" y="3468982"/>
            <a:ext cx="25922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AB=CD</a:t>
            </a:r>
          </a:p>
          <a:p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AD=BC</a:t>
            </a:r>
            <a:endParaRPr lang="ru-RU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3620155"/>
            <a:ext cx="6283992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24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478</Words>
  <Application>Microsoft Office PowerPoint</Application>
  <PresentationFormat>Широкоэкранный</PresentationFormat>
  <Paragraphs>155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5- masala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Пользователь</cp:lastModifiedBy>
  <cp:revision>151</cp:revision>
  <dcterms:created xsi:type="dcterms:W3CDTF">2020-06-19T20:52:49Z</dcterms:created>
  <dcterms:modified xsi:type="dcterms:W3CDTF">2020-09-02T19:37:25Z</dcterms:modified>
</cp:coreProperties>
</file>