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sldIdLst>
    <p:sldId id="306" r:id="rId2"/>
    <p:sldId id="313" r:id="rId3"/>
    <p:sldId id="314" r:id="rId4"/>
    <p:sldId id="315" r:id="rId5"/>
    <p:sldId id="277" r:id="rId6"/>
    <p:sldId id="278" r:id="rId7"/>
    <p:sldId id="316" r:id="rId8"/>
    <p:sldId id="307" r:id="rId9"/>
    <p:sldId id="292" r:id="rId10"/>
    <p:sldId id="295" r:id="rId11"/>
    <p:sldId id="299" r:id="rId12"/>
    <p:sldId id="309" r:id="rId13"/>
    <p:sldId id="310" r:id="rId14"/>
    <p:sldId id="311" r:id="rId15"/>
    <p:sldId id="305" r:id="rId16"/>
    <p:sldId id="312" r:id="rId17"/>
    <p:sldId id="294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3" d="100"/>
          <a:sy n="73" d="100"/>
        </p:scale>
        <p:origin x="8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97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589"/>
            <a:ext cx="12130002" cy="13710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458184" y="16589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136303" y="2564904"/>
            <a:ext cx="2662485" cy="2880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343471" y="1812880"/>
            <a:ext cx="10117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PARALLELOGRAMM 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 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20904" y="163280"/>
            <a:ext cx="1653017" cy="92333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7333" y="5567338"/>
            <a:ext cx="8223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usupjonova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1785355"/>
            <a:ext cx="864096" cy="17156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43471" y="4286185"/>
            <a:ext cx="864096" cy="15190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>
            <a:off x="553353" y="526868"/>
            <a:ext cx="4297110" cy="2000264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533" y="218672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118" y="18864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8134" y="26668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5225" y="214098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6601" y="266681"/>
            <a:ext cx="428835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ABCD-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dioganal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△ABC</a:t>
            </a:r>
            <a:r>
              <a:rPr lang="ru-RU" sz="3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</a:t>
            </a:r>
            <a:r>
              <a:rPr lang="ru-RU" sz="3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△ACD</a:t>
            </a:r>
            <a:endParaRPr lang="en-US" sz="1600" b="1" dirty="0" smtClean="0"/>
          </a:p>
          <a:p>
            <a:endParaRPr lang="en-US" b="1" dirty="0" smtClean="0"/>
          </a:p>
          <a:p>
            <a:endParaRPr lang="ru-RU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74766" y="538254"/>
            <a:ext cx="4262054" cy="198487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07202" y="180383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1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28320" y="40354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50417" y="1938352"/>
            <a:ext cx="674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4</a:t>
            </a:r>
            <a:endParaRPr lang="ru-RU" sz="32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95728" y="76037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3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25052" y="3942481"/>
                <a:ext cx="1173290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Isbot: 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AC –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dioganal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o‘tkaziladi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△lar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tengligining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BTBga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ko‘ra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△ABC = △ACD 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(AC-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umumiy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tomon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),</a:t>
                </a:r>
              </a:p>
              <a:p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1=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3 </m:t>
                    </m:r>
                    <m:r>
                      <m:rPr>
                        <m:nor/>
                      </m:rPr>
                      <a:rPr lang="en-US" sz="3600" dirty="0" err="1">
                        <a:latin typeface="Arial" pitchFamily="34" charset="0"/>
                        <a:cs typeface="Arial" pitchFamily="34" charset="0"/>
                      </a:rPr>
                      <m:t>va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2=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4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3600" i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II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t/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kesuvchilar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hosil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qilgan</a:t>
                </a:r>
                <a:r>
                  <a:rPr lang="en-US" sz="3600" b="1" dirty="0">
                    <a:solidFill>
                      <a:srgbClr val="002060"/>
                    </a:solidFill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⇔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CD,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AD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Arial" pitchFamily="34" charset="0"/>
                        <a:cs typeface="Arial" pitchFamily="34" charset="0"/>
                      </a:rPr>
                      <m:t> +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3 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Arial" pitchFamily="34" charset="0"/>
                        <a:cs typeface="Arial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2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4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⇔</m:t>
                    </m:r>
                  </m:oMath>
                </a14:m>
                <a:endParaRPr lang="en-US" sz="36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1" dirty="0" smtClean="0">
                    <a:solidFill>
                      <a:srgbClr val="002060"/>
                    </a:solidFill>
                    <a:ea typeface="Cambria Math" panose="02040503050406030204" pitchFamily="18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n-US" sz="36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m:t> ,</m:t>
                    </m:r>
                    <m:r>
                      <a:rPr lang="en-US" sz="36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  </m:t>
                    </m:r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36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52" y="3942481"/>
                <a:ext cx="117329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1610" t="-3198" r="-312" b="-6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52191" y="2906010"/>
                <a:ext cx="9816752" cy="1138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:AB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CD,  AD = B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r>
                  <a:rPr lang="en-US" sz="3200" b="1" dirty="0" smtClean="0">
                    <a:solidFill>
                      <a:srgbClr val="002060"/>
                    </a:solidFill>
                    <a:ea typeface="Cambria Math" panose="02040503050406030204" pitchFamily="18" charset="0"/>
                    <a:cs typeface="Arial" pitchFamily="34" charset="0"/>
                  </a:rPr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2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n-US" sz="32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US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2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m:t> ,</m:t>
                    </m:r>
                    <m:r>
                      <a:rPr lang="en-US" sz="32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  </m:t>
                    </m:r>
                    <m:r>
                      <a:rPr lang="en-US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2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32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US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2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</m:oMath>
                </a14:m>
                <a:endPara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91" y="2906010"/>
                <a:ext cx="9816752" cy="1138773"/>
              </a:xfrm>
              <a:prstGeom prst="rect">
                <a:avLst/>
              </a:prstGeom>
              <a:blipFill>
                <a:blip r:embed="rId3"/>
                <a:stretch>
                  <a:fillRect l="-1242" t="-8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610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95401" y="529813"/>
            <a:ext cx="979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kesishadi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kesishish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nuqtasida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ikkiga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1771530" y="3309518"/>
            <a:ext cx="4317152" cy="2571768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771530" y="3306104"/>
            <a:ext cx="4317152" cy="257176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71464" y="573499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4406" y="288089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1558" y="298293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4302" y="574769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414472" y="3309518"/>
            <a:ext cx="2959830" cy="256835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664505" y="5175183"/>
            <a:ext cx="285752" cy="2143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4692129" y="3988179"/>
            <a:ext cx="285752" cy="2143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352174" y="4977540"/>
            <a:ext cx="285752" cy="2857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245017" y="4900793"/>
            <a:ext cx="285752" cy="2857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178929" y="3994233"/>
            <a:ext cx="285752" cy="2857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057240" y="3903330"/>
            <a:ext cx="285752" cy="2857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24542" y="405056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72064" y="3978666"/>
            <a:ext cx="3327758" cy="144655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AO = OC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BO = OD</a:t>
            </a:r>
          </a:p>
        </p:txBody>
      </p:sp>
      <p:sp>
        <p:nvSpPr>
          <p:cNvPr id="33" name="Волна 32"/>
          <p:cNvSpPr/>
          <p:nvPr/>
        </p:nvSpPr>
        <p:spPr>
          <a:xfrm>
            <a:off x="695400" y="128313"/>
            <a:ext cx="3599585" cy="1327594"/>
          </a:xfrm>
          <a:prstGeom prst="wave">
            <a:avLst>
              <a:gd name="adj1" fmla="val 12500"/>
              <a:gd name="adj2" fmla="val -1296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eorema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29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3- masala</a:t>
            </a:r>
            <a:br>
              <a:rPr lang="en-US" sz="4800" b="1" dirty="0" smtClean="0">
                <a:latin typeface="Arial" pitchFamily="34" charset="0"/>
                <a:cs typeface="Arial" pitchFamily="34" charset="0"/>
              </a:rPr>
            </a:b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1344" y="1194219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burchaklaridan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ikkitasining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1) 70⁰ga, 2) 110⁰</a:t>
            </a:r>
          </a:p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3)  170⁰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,  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8499624" y="1842544"/>
            <a:ext cx="3429024" cy="2571768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142434" y="42714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06978" y="137580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42830" y="42714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42896" y="128655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30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108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echim:</a:t>
            </a:r>
            <a:br>
              <a:rPr lang="en-US" sz="4800" b="1" dirty="0" smtClean="0">
                <a:latin typeface="Arial" pitchFamily="34" charset="0"/>
                <a:cs typeface="Arial" pitchFamily="34" charset="0"/>
              </a:rPr>
            </a:b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04499" y="836712"/>
                <a:ext cx="7539109" cy="5570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3600" b="1" i="1" dirty="0" err="1" smtClean="0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3600" b="1" i="1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ABCD-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arallelogramm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A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 70⁰</a:t>
                </a:r>
              </a:p>
              <a:p>
                <a:r>
                  <a:rPr lang="en-US" sz="4000" b="1" i="1" dirty="0" err="1" smtClean="0"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40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i="1" dirty="0" err="1" smtClean="0"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4000" b="1" i="1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4000" b="1" i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:endParaRPr lang="en-US" sz="4000" b="1" i="1" dirty="0" smtClean="0">
                  <a:ea typeface="Cambria Math" panose="02040503050406030204" pitchFamily="18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A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B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va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D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-?</a:t>
                </a:r>
              </a:p>
              <a:p>
                <a:r>
                  <a:rPr lang="en-US" sz="4000" b="1" i="1" dirty="0" err="1" smtClean="0"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4000" b="1" i="1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40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A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(2- teorema)</a:t>
                </a:r>
              </a:p>
              <a:p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A = 70⁰ : 2 = 35⁰ </a:t>
                </a:r>
                <a14:m>
                  <m:oMath xmlns:m="http://schemas.openxmlformats.org/officeDocument/2006/math">
                    <m:r>
                      <a:rPr lang="en-US" sz="4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endParaRPr lang="en-US" sz="4000" dirty="0" smtClean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A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B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180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b="0" dirty="0" smtClean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(1-teorema)</a:t>
                </a:r>
              </a:p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B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= 180⁰ - 35⁰ = 145⁰(D)</a:t>
                </a:r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9" y="836712"/>
                <a:ext cx="7539109" cy="5570756"/>
              </a:xfrm>
              <a:prstGeom prst="rect">
                <a:avLst/>
              </a:prstGeom>
              <a:blipFill>
                <a:blip r:embed="rId2"/>
                <a:stretch>
                  <a:fillRect l="-2910" t="-1641" b="-35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араллелограмм 29"/>
          <p:cNvSpPr/>
          <p:nvPr/>
        </p:nvSpPr>
        <p:spPr>
          <a:xfrm>
            <a:off x="7856068" y="1748123"/>
            <a:ext cx="3429024" cy="1840653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151378" y="309708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72188" y="129667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873386" y="329892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80987" y="12342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19697" y="4506448"/>
            <a:ext cx="3954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Javob</a:t>
            </a:r>
            <a:r>
              <a:rPr lang="en-US" sz="4000" b="1" dirty="0" smtClean="0">
                <a:solidFill>
                  <a:srgbClr val="0070C0"/>
                </a:solidFill>
              </a:rPr>
              <a:t>: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35⁰; 145⁰; </a:t>
            </a:r>
          </a:p>
          <a:p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35</a:t>
            </a: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⁰ ;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145⁰. </a:t>
            </a:r>
            <a:r>
              <a:rPr lang="en-US" sz="4000" b="1" dirty="0" smtClean="0">
                <a:solidFill>
                  <a:srgbClr val="0070C0"/>
                </a:solidFill>
              </a:rPr>
              <a:t> 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 rot="21167912">
            <a:off x="7770386" y="3364674"/>
            <a:ext cx="327445" cy="422502"/>
          </a:xfrm>
          <a:prstGeom prst="arc">
            <a:avLst>
              <a:gd name="adj1" fmla="val 16291084"/>
              <a:gd name="adj2" fmla="val 640811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0300662">
            <a:off x="10673173" y="1226930"/>
            <a:ext cx="914400" cy="91440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0300662">
            <a:off x="10774951" y="1100249"/>
            <a:ext cx="914400" cy="914400"/>
          </a:xfrm>
          <a:prstGeom prst="arc">
            <a:avLst>
              <a:gd name="adj1" fmla="val 16792029"/>
              <a:gd name="adj2" fmla="val 2062756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20331056">
            <a:off x="7885854" y="3162242"/>
            <a:ext cx="392909" cy="853067"/>
          </a:xfrm>
          <a:prstGeom prst="arc">
            <a:avLst>
              <a:gd name="adj1" fmla="val 16606703"/>
              <a:gd name="adj2" fmla="val 1224423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5615316">
            <a:off x="7707897" y="1152465"/>
            <a:ext cx="914400" cy="914400"/>
          </a:xfrm>
          <a:prstGeom prst="arc">
            <a:avLst>
              <a:gd name="adj1" fmla="val 16894018"/>
              <a:gd name="adj2" fmla="val 20854421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7501568">
            <a:off x="10409967" y="3322504"/>
            <a:ext cx="914400" cy="914400"/>
          </a:xfrm>
          <a:prstGeom prst="arc">
            <a:avLst>
              <a:gd name="adj1" fmla="val 16200000"/>
              <a:gd name="adj2" fmla="val 2078676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2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5- masala</a:t>
            </a:r>
            <a:br>
              <a:rPr lang="en-US" sz="4800" b="1" dirty="0" smtClean="0">
                <a:latin typeface="Arial" pitchFamily="34" charset="0"/>
                <a:cs typeface="Arial" pitchFamily="34" charset="0"/>
              </a:rPr>
            </a:b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4825" y="1353860"/>
            <a:ext cx="64807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tomonlarining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20 cm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ayirmasi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12 cm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larini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8499624" y="1842544"/>
            <a:ext cx="3429024" cy="2571768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980596" y="409114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06978" y="137580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42830" y="42714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42896" y="128655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791744" y="5532658"/>
            <a:ext cx="5461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1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279576" y="2492896"/>
            <a:ext cx="96103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sida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3-, 5-, 6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1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066" y="-21551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52398" y="1214422"/>
                <a:ext cx="107157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i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asala. 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△</m:t>
                    </m:r>
                  </m:oMath>
                </a14:m>
                <a:r>
                  <a:rPr lang="en-US" sz="4000" b="1" i="1" dirty="0" smtClean="0">
                    <a:latin typeface="Arial" pitchFamily="34" charset="0"/>
                    <a:cs typeface="Arial" pitchFamily="34" charset="0"/>
                  </a:rPr>
                  <a:t>ABC =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△</m:t>
                    </m:r>
                  </m:oMath>
                </a14:m>
                <a:r>
                  <a:rPr lang="en-US" sz="4000" b="1" i="1" dirty="0" smtClean="0">
                    <a:latin typeface="Arial" pitchFamily="34" charset="0"/>
                    <a:cs typeface="Arial" pitchFamily="34" charset="0"/>
                  </a:rPr>
                  <a:t>CDA.  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ABCD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to‘rtburchak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parallelogramm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ekanini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isbotlang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98" y="1214422"/>
                <a:ext cx="10715700" cy="1384995"/>
              </a:xfrm>
              <a:prstGeom prst="rect">
                <a:avLst/>
              </a:prstGeom>
              <a:blipFill>
                <a:blip r:embed="rId2"/>
                <a:stretch>
                  <a:fillRect l="-1991" t="-9251" r="-341" b="-18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араллелограмм 3"/>
          <p:cNvSpPr/>
          <p:nvPr/>
        </p:nvSpPr>
        <p:spPr>
          <a:xfrm>
            <a:off x="1488249" y="3361429"/>
            <a:ext cx="5651582" cy="2571768"/>
          </a:xfrm>
          <a:prstGeom prst="parallelogram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452530" y="3394975"/>
            <a:ext cx="5639873" cy="253435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95340" y="571501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5406" y="307181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403" y="295722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2608" y="582217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>
          <a:xfrm>
            <a:off x="1963459" y="2364109"/>
            <a:ext cx="2899263" cy="2711224"/>
          </a:xfrm>
          <a:custGeom>
            <a:avLst/>
            <a:gdLst>
              <a:gd name="connsiteX0" fmla="*/ 3 w 2643206"/>
              <a:gd name="connsiteY0" fmla="*/ 1173333 h 3071834"/>
              <a:gd name="connsiteX1" fmla="*/ 1321603 w 2643206"/>
              <a:gd name="connsiteY1" fmla="*/ 0 h 3071834"/>
              <a:gd name="connsiteX2" fmla="*/ 2643203 w 2643206"/>
              <a:gd name="connsiteY2" fmla="*/ 1173333 h 3071834"/>
              <a:gd name="connsiteX3" fmla="*/ 2138399 w 2643206"/>
              <a:gd name="connsiteY3" fmla="*/ 3071824 h 3071834"/>
              <a:gd name="connsiteX4" fmla="*/ 504807 w 2643206"/>
              <a:gd name="connsiteY4" fmla="*/ 3071824 h 3071834"/>
              <a:gd name="connsiteX5" fmla="*/ 3 w 2643206"/>
              <a:gd name="connsiteY5" fmla="*/ 1173333 h 307183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213839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200" h="3071824">
                <a:moveTo>
                  <a:pt x="0" y="1173333"/>
                </a:moveTo>
                <a:lnTo>
                  <a:pt x="1321600" y="0"/>
                </a:lnTo>
                <a:lnTo>
                  <a:pt x="2643200" y="1173333"/>
                </a:lnTo>
                <a:lnTo>
                  <a:pt x="1804976" y="3071824"/>
                </a:lnTo>
                <a:lnTo>
                  <a:pt x="504804" y="3071824"/>
                </a:lnTo>
                <a:lnTo>
                  <a:pt x="0" y="1173333"/>
                </a:lnTo>
                <a:close/>
              </a:path>
            </a:pathLst>
          </a:cu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82065" y="497709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42711" y="3340247"/>
            <a:ext cx="790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85154" y="175871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41260" y="300363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35760" y="5081452"/>
            <a:ext cx="388046" cy="59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68686" y="1834819"/>
            <a:ext cx="644021" cy="90886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567187" y="3396540"/>
            <a:ext cx="2357454" cy="100013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8642521" y="2300828"/>
            <a:ext cx="746467" cy="97599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245848" y="2717879"/>
            <a:ext cx="1428760" cy="57150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8888922" y="2789317"/>
            <a:ext cx="1643074" cy="64294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8245980" y="3932325"/>
            <a:ext cx="1785950" cy="114300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88790" y="493245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960096" y="228925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304442" y="267058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960360" y="193206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031930" y="371801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220045" y="1932061"/>
            <a:ext cx="571504" cy="90886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349"/>
            <a:ext cx="12192000" cy="13709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677597" y="1891413"/>
            <a:ext cx="2022908" cy="266606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1041" y="5967731"/>
            <a:ext cx="8450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ko‘pburchakni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8996" y="3992269"/>
            <a:ext cx="22252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endParaRPr lang="en-US" sz="2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</a:t>
            </a:r>
            <a:r>
              <a:rPr lang="en-US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75639" y="2213326"/>
            <a:ext cx="2591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Noqavariq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919503" y="1985475"/>
            <a:ext cx="2397080" cy="17243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72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858626" y="918011"/>
            <a:ext cx="2643200" cy="2675180"/>
          </a:xfrm>
          <a:custGeom>
            <a:avLst/>
            <a:gdLst>
              <a:gd name="connsiteX0" fmla="*/ 3 w 2643206"/>
              <a:gd name="connsiteY0" fmla="*/ 1173333 h 3071834"/>
              <a:gd name="connsiteX1" fmla="*/ 1321603 w 2643206"/>
              <a:gd name="connsiteY1" fmla="*/ 0 h 3071834"/>
              <a:gd name="connsiteX2" fmla="*/ 2643203 w 2643206"/>
              <a:gd name="connsiteY2" fmla="*/ 1173333 h 3071834"/>
              <a:gd name="connsiteX3" fmla="*/ 2138399 w 2643206"/>
              <a:gd name="connsiteY3" fmla="*/ 3071824 h 3071834"/>
              <a:gd name="connsiteX4" fmla="*/ 504807 w 2643206"/>
              <a:gd name="connsiteY4" fmla="*/ 3071824 h 3071834"/>
              <a:gd name="connsiteX5" fmla="*/ 3 w 2643206"/>
              <a:gd name="connsiteY5" fmla="*/ 1173333 h 307183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213839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200" h="3071824">
                <a:moveTo>
                  <a:pt x="0" y="1173333"/>
                </a:moveTo>
                <a:lnTo>
                  <a:pt x="1321600" y="0"/>
                </a:lnTo>
                <a:lnTo>
                  <a:pt x="2643200" y="1173333"/>
                </a:lnTo>
                <a:lnTo>
                  <a:pt x="1804976" y="3071824"/>
                </a:lnTo>
                <a:lnTo>
                  <a:pt x="504804" y="3071824"/>
                </a:lnTo>
                <a:lnTo>
                  <a:pt x="0" y="1173333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1502" y="352176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742" y="1735812"/>
            <a:ext cx="790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39615" y="40466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1832" y="17358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3138" y="3521763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9393" y="2191112"/>
            <a:ext cx="325922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chki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i="1" dirty="0" err="1">
                <a:latin typeface="Arial" pitchFamily="34" charset="0"/>
                <a:cs typeface="Arial" pitchFamily="34" charset="0"/>
              </a:rPr>
              <a:t>y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ig‘indisi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  <a:p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08855" y="2191112"/>
            <a:ext cx="324929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3250274" y="3827932"/>
                <a:ext cx="3012812" cy="1035605"/>
              </a:xfrm>
              <a:prstGeom prst="rect">
                <a:avLst/>
              </a:prstGeom>
              <a:ln w="57150">
                <a:solidFill>
                  <a:srgbClr val="00B0F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274" y="3827932"/>
                <a:ext cx="3012812" cy="1035605"/>
              </a:xfrm>
              <a:prstGeom prst="rect">
                <a:avLst/>
              </a:prstGeom>
              <a:blipFill>
                <a:blip r:embed="rId2"/>
                <a:stretch>
                  <a:fillRect b="-8939"/>
                </a:stretch>
              </a:blipFill>
              <a:ln w="571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7301042" y="3809098"/>
                <a:ext cx="2941551" cy="1035605"/>
              </a:xfrm>
              <a:prstGeom prst="rect">
                <a:avLst/>
              </a:prstGeom>
              <a:ln w="57150"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40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𝟑𝟔𝟎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⁰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042" y="3809098"/>
                <a:ext cx="2941551" cy="1035605"/>
              </a:xfrm>
              <a:prstGeom prst="rect">
                <a:avLst/>
              </a:prstGeom>
              <a:blipFill>
                <a:blip r:embed="rId3"/>
                <a:stretch>
                  <a:fillRect b="-8939"/>
                </a:stretch>
              </a:blipFill>
              <a:ln w="571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ьная выноска 13"/>
          <p:cNvSpPr/>
          <p:nvPr/>
        </p:nvSpPr>
        <p:spPr>
          <a:xfrm>
            <a:off x="3673677" y="877812"/>
            <a:ext cx="3600400" cy="1157665"/>
          </a:xfrm>
          <a:prstGeom prst="wedgeEllipseCallout">
            <a:avLst/>
          </a:prstGeom>
          <a:solidFill>
            <a:srgbClr val="00B0F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180°(n - 2) </a:t>
            </a:r>
          </a:p>
          <a:p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8182386" y="908720"/>
            <a:ext cx="3528392" cy="1157665"/>
          </a:xfrm>
          <a:prstGeom prst="wedgeEllipseCallou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360° 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26744" y="5242836"/>
            <a:ext cx="43943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untazam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ko‘pburchak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burchagi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30360" y="5323916"/>
            <a:ext cx="4282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Muntazam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ko‘pburchak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burchagi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80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 animBg="1"/>
      <p:bldP spid="13" grpId="0" animBg="1"/>
      <p:bldP spid="2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839416" y="3165913"/>
                <a:ext cx="4608512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3600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1260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⁰, n = ?</a:t>
                </a:r>
              </a:p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 </a:t>
                </a:r>
                <a:r>
                  <a:rPr lang="en-US" sz="3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180°(n - 2) </a:t>
                </a:r>
                <a:endParaRPr lang="en-US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°(n - 2) 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1260⁰ </a:t>
                </a:r>
              </a:p>
              <a:p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 n – 2 = 12</a:t>
                </a:r>
              </a:p>
              <a:p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 n = 14.  </a:t>
                </a:r>
                <a:r>
                  <a:rPr lang="en-US" sz="3200" b="1" dirty="0" err="1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: 14 ta.</a:t>
                </a:r>
                <a:endParaRPr lang="en-US" sz="32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3165913"/>
                <a:ext cx="4608512" cy="3170099"/>
              </a:xfrm>
              <a:prstGeom prst="rect">
                <a:avLst/>
              </a:prstGeom>
              <a:blipFill>
                <a:blip r:embed="rId2"/>
                <a:stretch>
                  <a:fillRect l="-3439" t="-2885" b="-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ая выноска 11"/>
          <p:cNvSpPr/>
          <p:nvPr/>
        </p:nvSpPr>
        <p:spPr>
          <a:xfrm>
            <a:off x="623392" y="267040"/>
            <a:ext cx="5400600" cy="2441880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1260⁰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ko‘pburchakning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6240016" y="267040"/>
            <a:ext cx="5400600" cy="2441880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burchagining</a:t>
            </a:r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72⁰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ko‘pburchakning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6457078" y="3165913"/>
                <a:ext cx="4966476" cy="3465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3600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72⁰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n = ?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2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3600" b="1" dirty="0">
                    <a:solidFill>
                      <a:schemeClr val="accent5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𝟑𝟔𝟎</m:t>
                        </m:r>
                        <m:r>
                          <a:rPr lang="en-US" sz="36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⁰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3200" dirty="0"/>
              </a:p>
              <a:p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n =360⁰ : 72⁰</a:t>
                </a:r>
              </a:p>
              <a:p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n = 5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3200" b="1" dirty="0" err="1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32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: 5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ta.</a:t>
                </a:r>
              </a:p>
              <a:p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078" y="3165913"/>
                <a:ext cx="4966476" cy="3465051"/>
              </a:xfrm>
              <a:prstGeom prst="rect">
                <a:avLst/>
              </a:prstGeom>
              <a:blipFill>
                <a:blip r:embed="rId3"/>
                <a:stretch>
                  <a:fillRect l="-3067" t="-2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887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551384" y="1202862"/>
            <a:ext cx="10539006" cy="2571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Tekislikda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ikkita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parallel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to‘g‘ri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chiziqning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boshqa</a:t>
            </a:r>
            <a:r>
              <a:rPr lang="en-US" sz="4400" dirty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ikkita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parallel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to‘g‘ri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chiziq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bilan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kesishishidan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hosil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bo‘lgan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to‘rtburchak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  </a:t>
            </a:r>
            <a:r>
              <a:rPr lang="en-US" sz="4400" b="1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parallelogramm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deyiladi</a:t>
            </a:r>
            <a:r>
              <a:rPr lang="en-US" sz="44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6482" y="43189"/>
            <a:ext cx="12192000" cy="1066800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3657600" y="4146065"/>
            <a:ext cx="4238600" cy="2022983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39811" y="558639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3588" y="356619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6810" y="363719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0331" y="562005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34805" y="4146066"/>
            <a:ext cx="4249427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215680" y="6169049"/>
            <a:ext cx="4532135" cy="113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567931" y="3899763"/>
            <a:ext cx="661170" cy="261613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320136" y="3774654"/>
            <a:ext cx="691580" cy="271107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844" y="-99518"/>
            <a:ext cx="12288843" cy="1171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0097" y="285088"/>
            <a:ext cx="116619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Ta’rif</a:t>
            </a:r>
            <a:r>
              <a:rPr lang="en-US" sz="4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parallel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ataladi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Параллелограмм 15"/>
          <p:cNvSpPr/>
          <p:nvPr/>
        </p:nvSpPr>
        <p:spPr>
          <a:xfrm>
            <a:off x="1161846" y="3237570"/>
            <a:ext cx="4216780" cy="2518932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46825" y="533524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75465" y="293485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6127" y="293485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6390" y="539181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1665" y="3401412"/>
            <a:ext cx="22172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DC 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777" y="4429939"/>
            <a:ext cx="2089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BC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198398" y="3195248"/>
            <a:ext cx="636834" cy="257001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732218" y="3207453"/>
            <a:ext cx="636834" cy="257001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198398" y="5765258"/>
            <a:ext cx="3510418" cy="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835232" y="3248109"/>
            <a:ext cx="3510418" cy="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араллелограмм 22"/>
          <p:cNvSpPr/>
          <p:nvPr/>
        </p:nvSpPr>
        <p:spPr>
          <a:xfrm>
            <a:off x="6688074" y="3219502"/>
            <a:ext cx="3687798" cy="25003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312381" y="3279834"/>
            <a:ext cx="2839988" cy="87838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061421" y="4497691"/>
            <a:ext cx="250033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326976" y="5556342"/>
            <a:ext cx="198130" cy="155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859987" flipV="1">
            <a:off x="9916717" y="3901778"/>
            <a:ext cx="231875" cy="207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069513" y="542548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25970" y="2896337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75872" y="28529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04983" y="5454297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25834" y="5673005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69896" y="415663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611510" y="3241021"/>
                <a:ext cx="3214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510" y="3241021"/>
                <a:ext cx="321471" cy="584775"/>
              </a:xfrm>
              <a:prstGeom prst="rect">
                <a:avLst/>
              </a:prstGeom>
              <a:blipFill>
                <a:blip r:embed="rId2"/>
                <a:stretch>
                  <a:fillRect r="-5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 rot="5400000">
            <a:off x="8470044" y="4468873"/>
            <a:ext cx="2500330" cy="1588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047441" y="4264835"/>
                <a:ext cx="112831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441" y="4264835"/>
                <a:ext cx="112831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9118242" y="4264835"/>
                <a:ext cx="7339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8242" y="4264835"/>
                <a:ext cx="73391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284999" y="4700977"/>
                <a:ext cx="1754614" cy="58477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999" y="4700977"/>
                <a:ext cx="17546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11" grpId="0"/>
      <p:bldP spid="38" grpId="0"/>
      <p:bldP spid="39" grpId="0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6738"/>
            <a:ext cx="12192000" cy="1215513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to‘gri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II b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3417" y="228944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a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743" y="144998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b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3851" y="135800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c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941766" y="2037455"/>
            <a:ext cx="3722186" cy="265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47227" y="2846638"/>
            <a:ext cx="391672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260064" y="1379813"/>
            <a:ext cx="896090" cy="186456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60064" y="2064002"/>
            <a:ext cx="50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93994" y="24991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70990" y="263004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a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23022" y="144392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b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91860" y="112474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c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7486382" y="2028851"/>
            <a:ext cx="3722186" cy="265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291843" y="2838034"/>
            <a:ext cx="391672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8444640" y="1371209"/>
            <a:ext cx="896090" cy="186456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512540" y="1674455"/>
            <a:ext cx="50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9138610" y="2490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652395" y="513751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a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0573" y="423454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b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62322" y="402103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c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4759965" y="4844615"/>
            <a:ext cx="3253783" cy="27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565426" y="5627252"/>
            <a:ext cx="3227523" cy="276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078263" y="4188125"/>
            <a:ext cx="896090" cy="186456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03641" y="4924406"/>
            <a:ext cx="50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412193" y="53074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8579" name="Прямоугольник 1048578"/>
              <p:cNvSpPr/>
              <p:nvPr/>
            </p:nvSpPr>
            <p:spPr>
              <a:xfrm>
                <a:off x="1971065" y="3427965"/>
                <a:ext cx="3291264" cy="51625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 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m:t>= 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 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48579" name="Прямоугольник 10485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065" y="3427965"/>
                <a:ext cx="3291264" cy="516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643821" y="3479087"/>
                <a:ext cx="3291264" cy="5145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 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m:t>= 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 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821" y="3479087"/>
                <a:ext cx="3291264" cy="514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4506694" y="6084044"/>
                <a:ext cx="4037578" cy="62513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 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1 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 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 = 180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⁰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694" y="6084044"/>
                <a:ext cx="4037578" cy="625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вал 2"/>
          <p:cNvSpPr/>
          <p:nvPr/>
        </p:nvSpPr>
        <p:spPr>
          <a:xfrm>
            <a:off x="1028312" y="1443922"/>
            <a:ext cx="576506" cy="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31" name="Овал 30"/>
          <p:cNvSpPr/>
          <p:nvPr/>
        </p:nvSpPr>
        <p:spPr>
          <a:xfrm>
            <a:off x="3533724" y="4400272"/>
            <a:ext cx="576506" cy="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  <a:endParaRPr lang="ru-RU" sz="2800" b="1" dirty="0"/>
          </a:p>
        </p:txBody>
      </p:sp>
      <p:sp>
        <p:nvSpPr>
          <p:cNvPr id="32" name="Овал 31"/>
          <p:cNvSpPr/>
          <p:nvPr/>
        </p:nvSpPr>
        <p:spPr>
          <a:xfrm>
            <a:off x="6828191" y="1460468"/>
            <a:ext cx="576506" cy="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34601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2" grpId="0"/>
      <p:bldP spid="43" grpId="0"/>
      <p:bldP spid="44" grpId="0"/>
      <p:bldP spid="45" grpId="0"/>
      <p:bldP spid="46" grpId="0"/>
      <p:bldP spid="50" grpId="0"/>
      <p:bldP spid="51" grpId="0"/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48349" y="610059"/>
            <a:ext cx="110892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yopishgan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180°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8996" y="2175242"/>
                <a:ext cx="623622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</a:t>
                </a:r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sbot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qilish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      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44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1 </m:t>
                      </m:r>
                      <m:r>
                        <m:rPr>
                          <m:nor/>
                        </m:rPr>
                        <a:rPr lang="en-US" sz="4400" b="1" dirty="0">
                          <a:latin typeface="Arial" pitchFamily="34" charset="0"/>
                          <a:cs typeface="Arial" pitchFamily="34" charset="0"/>
                        </a:rPr>
                        <m:t>+ 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44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4400" b="1" dirty="0">
                          <a:latin typeface="Arial" pitchFamily="34" charset="0"/>
                          <a:cs typeface="Arial" pitchFamily="34" charset="0"/>
                        </a:rPr>
                        <m:t> =180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⁰</m:t>
                      </m:r>
                    </m:oMath>
                  </m:oMathPara>
                </a14:m>
                <a:endParaRPr lang="en-US" sz="44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b="1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AB II CD(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parall.m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) </a:t>
                </a:r>
              </a:p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BC-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kesuvchi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chizig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en-US" sz="3600" i="1" dirty="0" smtClean="0">
                    <a:latin typeface="Arial" pitchFamily="34" charset="0"/>
                    <a:cs typeface="Arial" pitchFamily="34" charset="0"/>
                  </a:rPr>
                  <a:t>II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kesuvchi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chizig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-</a:t>
                </a:r>
              </a:p>
              <a:p>
                <a:r>
                  <a:rPr lang="en-US" sz="3600" dirty="0" err="1">
                    <a:latin typeface="Arial" pitchFamily="34" charset="0"/>
                    <a:cs typeface="Arial" pitchFamily="34" charset="0"/>
                  </a:rPr>
                  <a:t>l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arning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3–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xossasiga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asosan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1 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+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3600" dirty="0">
                        <a:latin typeface="Arial" pitchFamily="34" charset="0"/>
                        <a:cs typeface="Arial" pitchFamily="34" charset="0"/>
                      </a:rPr>
                      <m:t> =180</m:t>
                    </m:r>
                    <m:r>
                      <a:rPr lang="en-US" sz="3600" i="1" dirty="0">
                        <a:latin typeface="Cambria Math" panose="02040503050406030204" pitchFamily="18" charset="0"/>
                        <a:cs typeface="Arial" pitchFamily="34" charset="0"/>
                      </a:rPr>
                      <m:t>⁰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996" y="2175242"/>
                <a:ext cx="6236221" cy="4278094"/>
              </a:xfrm>
              <a:prstGeom prst="rect">
                <a:avLst/>
              </a:prstGeom>
              <a:blipFill rotWithShape="1">
                <a:blip r:embed="rId2"/>
                <a:stretch>
                  <a:fillRect l="-3519" t="-2564" r="-587" b="-4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араллелограмм 16"/>
          <p:cNvSpPr/>
          <p:nvPr/>
        </p:nvSpPr>
        <p:spPr>
          <a:xfrm>
            <a:off x="911424" y="3316405"/>
            <a:ext cx="4213698" cy="2571768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7364" y="578070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5440" y="273123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0419" y="271835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82180" y="578929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7234" y="536437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1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48848" y="327150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2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5137" y="530339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4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618" y="320305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3</a:t>
            </a:r>
            <a:endParaRPr lang="ru-RU" sz="3200" dirty="0">
              <a:solidFill>
                <a:srgbClr val="7030A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02969" y="3316405"/>
            <a:ext cx="5003268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845845" y="2936949"/>
            <a:ext cx="820017" cy="32543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7364" y="5903777"/>
            <a:ext cx="4746091" cy="2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Волна 40"/>
          <p:cNvSpPr/>
          <p:nvPr/>
        </p:nvSpPr>
        <p:spPr>
          <a:xfrm>
            <a:off x="210359" y="132722"/>
            <a:ext cx="3024336" cy="1327594"/>
          </a:xfrm>
          <a:prstGeom prst="wave">
            <a:avLst>
              <a:gd name="adj1" fmla="val 12500"/>
              <a:gd name="adj2" fmla="val -1296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1 -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eorema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3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211936" y="683669"/>
            <a:ext cx="98690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qarama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qarshi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7832" y="3341772"/>
                <a:ext cx="6118280" cy="1785104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CD,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 = BC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44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4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n-US" sz="44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4400" b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m:t>,</m:t>
                      </m:r>
                      <m:r>
                        <a:rPr lang="en-US" sz="4400" b="1" i="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  </m:t>
                      </m:r>
                      <m:r>
                        <a:rPr lang="en-US" sz="44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4400" b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4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400" b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m:t> </m:t>
                      </m:r>
                      <m:r>
                        <a:rPr lang="en-US" sz="44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4400" b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</m:t>
                      </m:r>
                    </m:oMath>
                  </m:oMathPara>
                </a14:m>
                <a:endParaRPr lang="en-US" sz="4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32" y="3341772"/>
                <a:ext cx="6118280" cy="1785104"/>
              </a:xfrm>
              <a:prstGeom prst="rect">
                <a:avLst/>
              </a:prstGeom>
              <a:blipFill>
                <a:blip r:embed="rId2"/>
                <a:stretch>
                  <a:fillRect t="-6757"/>
                </a:stretch>
              </a:blipFill>
              <a:ln w="19050">
                <a:solidFill>
                  <a:srgbClr val="00B050"/>
                </a:solidFill>
                <a:prstDash val="sysDash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Волна 14"/>
          <p:cNvSpPr/>
          <p:nvPr/>
        </p:nvSpPr>
        <p:spPr>
          <a:xfrm>
            <a:off x="210359" y="132722"/>
            <a:ext cx="3024336" cy="1327594"/>
          </a:xfrm>
          <a:prstGeom prst="wave">
            <a:avLst>
              <a:gd name="adj1" fmla="val 12500"/>
              <a:gd name="adj2" fmla="val -1296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eorema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6" name="Параллелограмм 15"/>
          <p:cNvSpPr/>
          <p:nvPr/>
        </p:nvSpPr>
        <p:spPr>
          <a:xfrm>
            <a:off x="7182253" y="3082807"/>
            <a:ext cx="4216780" cy="2518932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632348" y="537851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7743" y="278092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16820" y="533932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98341" y="2782683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 </a:t>
            </a:r>
            <a:endParaRPr lang="ru-RU" sz="36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246040" y="4234324"/>
            <a:ext cx="344612" cy="19626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46040" y="4370810"/>
            <a:ext cx="344612" cy="2139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916820" y="4304624"/>
            <a:ext cx="328405" cy="1323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916820" y="4430592"/>
            <a:ext cx="328405" cy="15424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9477933" y="2950979"/>
            <a:ext cx="87467" cy="26075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883274" y="5432545"/>
            <a:ext cx="161070" cy="3010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>
            <a:off x="6650943" y="5230711"/>
            <a:ext cx="910082" cy="972478"/>
          </a:xfrm>
          <a:prstGeom prst="arc">
            <a:avLst>
              <a:gd name="adj1" fmla="val 17272099"/>
              <a:gd name="adj2" fmla="val 21043129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1127953">
            <a:off x="10973020" y="2472338"/>
            <a:ext cx="910082" cy="972478"/>
          </a:xfrm>
          <a:prstGeom prst="arc">
            <a:avLst>
              <a:gd name="adj1" fmla="val 16738825"/>
              <a:gd name="adj2" fmla="val 20451425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5677710">
            <a:off x="10546288" y="5025108"/>
            <a:ext cx="910082" cy="972478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6072946">
            <a:off x="7356460" y="2506901"/>
            <a:ext cx="910082" cy="972478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53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/>
      <p:bldP spid="18" grpId="0"/>
      <p:bldP spid="19" grpId="0"/>
      <p:bldP spid="20" grpId="0"/>
      <p:bldP spid="13" grpId="0" animBg="1"/>
      <p:bldP spid="26" grpId="0" animBg="1"/>
      <p:bldP spid="28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1ecbf3ecb75c6c6a3b277326f1f7d08dbc219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676</Words>
  <Application>Microsoft Office PowerPoint</Application>
  <PresentationFormat>Широкоэкранный</PresentationFormat>
  <Paragraphs>198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Ink Free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3- masala </vt:lpstr>
      <vt:lpstr> 1-yechim: </vt:lpstr>
      <vt:lpstr> 5- masala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166</cp:revision>
  <dcterms:created xsi:type="dcterms:W3CDTF">2020-06-19T20:52:49Z</dcterms:created>
  <dcterms:modified xsi:type="dcterms:W3CDTF">2020-08-29T03:37:43Z</dcterms:modified>
</cp:coreProperties>
</file>