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9"/>
  </p:notesMasterIdLst>
  <p:sldIdLst>
    <p:sldId id="306" r:id="rId2"/>
    <p:sldId id="313" r:id="rId3"/>
    <p:sldId id="314" r:id="rId4"/>
    <p:sldId id="315" r:id="rId5"/>
    <p:sldId id="277" r:id="rId6"/>
    <p:sldId id="278" r:id="rId7"/>
    <p:sldId id="316" r:id="rId8"/>
    <p:sldId id="307" r:id="rId9"/>
    <p:sldId id="292" r:id="rId10"/>
    <p:sldId id="295" r:id="rId11"/>
    <p:sldId id="299" r:id="rId12"/>
    <p:sldId id="309" r:id="rId13"/>
    <p:sldId id="310" r:id="rId14"/>
    <p:sldId id="311" r:id="rId15"/>
    <p:sldId id="305" r:id="rId16"/>
    <p:sldId id="312" r:id="rId17"/>
    <p:sldId id="294" r:id="rId18"/>
  </p:sldIdLst>
  <p:sldSz cx="12192000" cy="6858000"/>
  <p:notesSz cx="6858000" cy="9144000"/>
  <p:custDataLst>
    <p:tags r:id="rId2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310" autoAdjust="0"/>
    <p:restoredTop sz="99630" autoAdjust="0"/>
  </p:normalViewPr>
  <p:slideViewPr>
    <p:cSldViewPr>
      <p:cViewPr varScale="1">
        <p:scale>
          <a:sx n="73" d="100"/>
          <a:sy n="73" d="100"/>
        </p:scale>
        <p:origin x="85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2970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8/29/2020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8/29/2020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8/29/2020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8/29/2020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8/29/2020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8/29/2020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8/29/2020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8/29/2020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8/29/2020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8/29/2020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8/29/2020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8/29/2020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6589"/>
            <a:ext cx="12130002" cy="137104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458184" y="16589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9136303" y="2564904"/>
            <a:ext cx="2662485" cy="28803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1343471" y="1812880"/>
            <a:ext cx="101170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PARALLELOGRAMM </a:t>
            </a:r>
            <a:endParaRPr lang="en-US" sz="4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 </a:t>
            </a:r>
            <a:r>
              <a:rPr lang="en-US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 </a:t>
            </a:r>
            <a:endParaRPr lang="en-US" sz="4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endParaRPr lang="en-US" sz="4800" b="1" i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20904" y="163280"/>
            <a:ext cx="1653017" cy="923330"/>
          </a:xfrm>
          <a:prstGeom prst="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-sinf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7333" y="5567338"/>
            <a:ext cx="82231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usupjonova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Shahnoza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Mirzatillayevna</a:t>
            </a:r>
            <a:endParaRPr lang="ru-RU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5360" y="1785355"/>
            <a:ext cx="864096" cy="171565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343471" y="4286185"/>
            <a:ext cx="864096" cy="151908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араллелограмм 4"/>
          <p:cNvSpPr/>
          <p:nvPr/>
        </p:nvSpPr>
        <p:spPr>
          <a:xfrm>
            <a:off x="553353" y="526868"/>
            <a:ext cx="4297110" cy="2000264"/>
          </a:xfrm>
          <a:prstGeom prst="parallelogram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61533" y="2186720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</a:t>
            </a:r>
            <a:endParaRPr lang="ru-RU" sz="3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4118" y="188640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sz="3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78134" y="266681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sz="3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85225" y="2140987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sz="3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46601" y="266681"/>
            <a:ext cx="4288353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ABCD-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dioganal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△ABC</a:t>
            </a:r>
            <a:r>
              <a:rPr lang="ru-RU" sz="3600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=</a:t>
            </a:r>
            <a:r>
              <a:rPr lang="ru-RU" sz="3600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△ACD</a:t>
            </a:r>
            <a:endParaRPr lang="en-US" sz="1600" b="1" dirty="0" smtClean="0"/>
          </a:p>
          <a:p>
            <a:endParaRPr lang="en-US" b="1" dirty="0" smtClean="0"/>
          </a:p>
          <a:p>
            <a:endParaRPr lang="ru-RU" b="1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V="1">
            <a:off x="574766" y="538254"/>
            <a:ext cx="4262054" cy="1984873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807202" y="1803837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1</a:t>
            </a:r>
            <a:endParaRPr lang="ru-RU" sz="28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928320" y="403549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2</a:t>
            </a:r>
            <a:endParaRPr lang="ru-RU" sz="28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450417" y="1938352"/>
            <a:ext cx="67426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4</a:t>
            </a:r>
            <a:endParaRPr lang="ru-RU" sz="3200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295728" y="760375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/>
              <a:t>3</a:t>
            </a:r>
            <a:endParaRPr lang="ru-RU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225052" y="3942481"/>
                <a:ext cx="11732900" cy="286232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Isbot: </a:t>
                </a:r>
                <a:r>
                  <a:rPr lang="en-US" sz="36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AC – </a:t>
                </a:r>
                <a:r>
                  <a:rPr lang="en-US" sz="3600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dioganal</a:t>
                </a:r>
                <a:r>
                  <a:rPr lang="en-US" sz="36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o‘tkaziladi</a:t>
                </a:r>
                <a:r>
                  <a:rPr lang="en-US" sz="3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. </a:t>
                </a:r>
                <a:r>
                  <a:rPr lang="en-US" sz="36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△lar </a:t>
                </a:r>
                <a:r>
                  <a:rPr lang="en-US" sz="3600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tengligining</a:t>
                </a:r>
                <a:r>
                  <a:rPr lang="en-US" sz="36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36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BTBga</a:t>
                </a:r>
                <a:r>
                  <a:rPr lang="en-US" sz="36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ko‘ra</a:t>
                </a:r>
                <a:r>
                  <a:rPr lang="en-US" sz="36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,</a:t>
                </a:r>
                <a:r>
                  <a:rPr lang="en-US" sz="3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△ABC = △ACD </a:t>
                </a:r>
                <a:r>
                  <a:rPr lang="en-US" sz="36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(AC-</a:t>
                </a:r>
                <a:r>
                  <a:rPr lang="en-US" sz="3600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umumiy</a:t>
                </a:r>
                <a:r>
                  <a:rPr lang="en-US" sz="36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tomon</a:t>
                </a:r>
                <a:r>
                  <a:rPr lang="en-US" sz="36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),</a:t>
                </a:r>
              </a:p>
              <a:p>
                <a14:m>
                  <m:oMath xmlns:m="http://schemas.openxmlformats.org/officeDocument/2006/math">
                    <m:r>
                      <a:rPr lang="en-US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  <m:r>
                      <m:rPr>
                        <m:nor/>
                      </m:rPr>
                      <a:rPr lang="en-US" sz="3600" dirty="0">
                        <a:latin typeface="Arial" pitchFamily="34" charset="0"/>
                        <a:cs typeface="Arial" pitchFamily="34" charset="0"/>
                      </a:rPr>
                      <m:t>1= 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  <m:r>
                      <m:rPr>
                        <m:nor/>
                      </m:rPr>
                      <a:rPr lang="en-US" sz="3600" dirty="0">
                        <a:latin typeface="Arial" pitchFamily="34" charset="0"/>
                        <a:cs typeface="Arial" pitchFamily="34" charset="0"/>
                      </a:rPr>
                      <m:t>3 </m:t>
                    </m:r>
                    <m:r>
                      <m:rPr>
                        <m:nor/>
                      </m:rPr>
                      <a:rPr lang="en-US" sz="3600" dirty="0" err="1">
                        <a:latin typeface="Arial" pitchFamily="34" charset="0"/>
                        <a:cs typeface="Arial" pitchFamily="34" charset="0"/>
                      </a:rPr>
                      <m:t>va</m:t>
                    </m:r>
                    <m:r>
                      <m:rPr>
                        <m:nor/>
                      </m:rPr>
                      <a:rPr lang="en-US" sz="3600" dirty="0">
                        <a:latin typeface="Arial" pitchFamily="34" charset="0"/>
                        <a:cs typeface="Arial" pitchFamily="34" charset="0"/>
                      </a:rPr>
                      <m:t>  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  <m:r>
                      <m:rPr>
                        <m:nor/>
                      </m:rPr>
                      <a:rPr lang="en-US" sz="3600" dirty="0">
                        <a:latin typeface="Arial" pitchFamily="34" charset="0"/>
                        <a:cs typeface="Arial" pitchFamily="34" charset="0"/>
                      </a:rPr>
                      <m:t>2= 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  <m:r>
                      <m:rPr>
                        <m:nor/>
                      </m:rPr>
                      <a:rPr lang="en-US" sz="3600" dirty="0">
                        <a:latin typeface="Arial" pitchFamily="34" charset="0"/>
                        <a:cs typeface="Arial" pitchFamily="34" charset="0"/>
                      </a:rPr>
                      <m:t>4</m:t>
                    </m:r>
                  </m:oMath>
                </a14:m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 (</a:t>
                </a:r>
                <a:r>
                  <a:rPr lang="en-US" sz="3600" i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II</a:t>
                </a:r>
                <a:r>
                  <a:rPr lang="en-US" sz="36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t/ </a:t>
                </a:r>
                <a:r>
                  <a:rPr lang="en-US" sz="3600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ch</a:t>
                </a:r>
                <a:r>
                  <a:rPr lang="en-US" sz="36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, </a:t>
                </a:r>
                <a:r>
                  <a:rPr lang="en-US" sz="3600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kesuvchilar</a:t>
                </a:r>
                <a:r>
                  <a:rPr lang="en-US" sz="36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hosil</a:t>
                </a:r>
                <a:r>
                  <a:rPr lang="en-US" sz="36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qilgan</a:t>
                </a:r>
                <a:r>
                  <a:rPr lang="en-US" sz="3600" b="1" dirty="0">
                    <a:solidFill>
                      <a:srgbClr val="002060"/>
                    </a:solidFill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en-US" sz="36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⇔</m:t>
                    </m:r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 = CD, 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AD </a:t>
                </a:r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BC </a:t>
                </a:r>
                <a:r>
                  <a:rPr lang="en-US" sz="36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  <m:r>
                      <m:rPr>
                        <m:nor/>
                      </m:rPr>
                      <a:rPr lang="en-US" sz="3600" dirty="0">
                        <a:latin typeface="Arial" pitchFamily="34" charset="0"/>
                        <a:cs typeface="Arial" pitchFamily="34" charset="0"/>
                      </a:rPr>
                      <m:t>1</m:t>
                    </m:r>
                    <m:r>
                      <m:rPr>
                        <m:nor/>
                      </m:rPr>
                      <a:rPr lang="en-US" sz="3600" b="0" i="0" dirty="0" smtClean="0">
                        <a:latin typeface="Arial" pitchFamily="34" charset="0"/>
                        <a:cs typeface="Arial" pitchFamily="34" charset="0"/>
                      </a:rPr>
                      <m:t> +</m:t>
                    </m:r>
                    <m:r>
                      <m:rPr>
                        <m:nor/>
                      </m:rPr>
                      <a:rPr lang="en-US" sz="3600" dirty="0">
                        <a:latin typeface="Arial" pitchFamily="34" charset="0"/>
                        <a:cs typeface="Arial" pitchFamily="34" charset="0"/>
                      </a:rPr>
                      <m:t> 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  <m:r>
                      <m:rPr>
                        <m:nor/>
                      </m:rPr>
                      <a:rPr lang="en-US" sz="3600" dirty="0">
                        <a:latin typeface="Arial" pitchFamily="34" charset="0"/>
                        <a:cs typeface="Arial" pitchFamily="34" charset="0"/>
                      </a:rPr>
                      <m:t>3 </m:t>
                    </m:r>
                    <m:r>
                      <m:rPr>
                        <m:nor/>
                      </m:rPr>
                      <a:rPr lang="en-US" sz="3600" b="0" i="0" dirty="0" smtClean="0">
                        <a:latin typeface="Arial" pitchFamily="34" charset="0"/>
                        <a:cs typeface="Arial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en-US" sz="3600" dirty="0">
                        <a:latin typeface="Arial" pitchFamily="34" charset="0"/>
                        <a:cs typeface="Arial" pitchFamily="34" charset="0"/>
                      </a:rPr>
                      <m:t> 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  <m:r>
                      <m:rPr>
                        <m:nor/>
                      </m:rPr>
                      <a:rPr lang="en-US" sz="3600" dirty="0">
                        <a:latin typeface="Arial" pitchFamily="34" charset="0"/>
                        <a:cs typeface="Arial" pitchFamily="34" charset="0"/>
                      </a:rPr>
                      <m:t>2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+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  <m:r>
                      <m:rPr>
                        <m:nor/>
                      </m:rPr>
                      <a:rPr lang="en-US" sz="3600" dirty="0">
                        <a:latin typeface="Arial" pitchFamily="34" charset="0"/>
                        <a:cs typeface="Arial" pitchFamily="34" charset="0"/>
                      </a:rPr>
                      <m:t>4</m:t>
                    </m:r>
                  </m:oMath>
                </a14:m>
                <a:r>
                  <a:rPr lang="en-US" sz="36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⇔</m:t>
                    </m:r>
                  </m:oMath>
                </a14:m>
                <a:endParaRPr lang="en-US" sz="3600" i="1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US" sz="3600" b="1" dirty="0" smtClean="0">
                    <a:solidFill>
                      <a:srgbClr val="002060"/>
                    </a:solidFill>
                    <a:ea typeface="Cambria Math" panose="02040503050406030204" pitchFamily="18" charset="0"/>
                    <a:cs typeface="Arial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6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  <m:r>
                      <m:rPr>
                        <m:nor/>
                      </m:rPr>
                      <a:rPr lang="en-US" sz="3600" b="1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US" sz="3600" b="1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= </m:t>
                    </m:r>
                    <m:r>
                      <a:rPr lang="en-US" sz="36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  <m:r>
                      <m:rPr>
                        <m:nor/>
                      </m:rPr>
                      <a:rPr lang="en-US" sz="3600" b="1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C</m:t>
                    </m:r>
                    <m:r>
                      <m:rPr>
                        <m:nor/>
                      </m:rPr>
                      <a:rPr lang="en-US" sz="3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rPr>
                      <m:t> ,</m:t>
                    </m:r>
                    <m:r>
                      <a:rPr lang="en-US" sz="3600" b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   </m:t>
                    </m:r>
                    <m:r>
                      <a:rPr lang="en-US" sz="36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  <m:r>
                      <m:rPr>
                        <m:nor/>
                      </m:rPr>
                      <a:rPr lang="en-US" sz="3600" b="1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  <m:r>
                      <m:rPr>
                        <m:nor/>
                      </m:rPr>
                      <a:rPr lang="en-US" sz="3600" b="1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= </m:t>
                    </m:r>
                    <m:r>
                      <a:rPr lang="en-US" sz="36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  <m:r>
                      <m:rPr>
                        <m:nor/>
                      </m:rPr>
                      <a:rPr lang="en-US" sz="3600" b="1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D</m:t>
                    </m:r>
                  </m:oMath>
                </a14:m>
                <a:r>
                  <a:rPr lang="en-US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endParaRPr lang="en-US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052" y="3942481"/>
                <a:ext cx="11732900" cy="2862322"/>
              </a:xfrm>
              <a:prstGeom prst="rect">
                <a:avLst/>
              </a:prstGeom>
              <a:blipFill rotWithShape="1">
                <a:blip r:embed="rId2"/>
                <a:stretch>
                  <a:fillRect l="-1610" t="-3198" r="-312" b="-68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52191" y="2906010"/>
                <a:ext cx="9816752" cy="11387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Isbot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qilish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:AB </a:t>
                </a:r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CD,  AD = B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</a:p>
              <a:p>
                <a:r>
                  <a:rPr lang="en-US" sz="3200" b="1" dirty="0" smtClean="0">
                    <a:solidFill>
                      <a:srgbClr val="002060"/>
                    </a:solidFill>
                    <a:ea typeface="Cambria Math" panose="02040503050406030204" pitchFamily="18" charset="0"/>
                    <a:cs typeface="Arial" pitchFamily="34" charset="0"/>
                  </a:rPr>
                  <a:t>                                             </a:t>
                </a:r>
                <a14:m>
                  <m:oMath xmlns:m="http://schemas.openxmlformats.org/officeDocument/2006/math">
                    <m:r>
                      <a:rPr lang="en-US" sz="32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  <m:r>
                      <m:rPr>
                        <m:nor/>
                      </m:rPr>
                      <a:rPr lang="en-US" sz="3200" b="1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US" sz="3200" b="1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= </m:t>
                    </m:r>
                    <m:r>
                      <a:rPr lang="en-US" sz="32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  <m:r>
                      <m:rPr>
                        <m:nor/>
                      </m:rPr>
                      <a:rPr lang="en-US" sz="3200" b="1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C</m:t>
                    </m:r>
                    <m:r>
                      <m:rPr>
                        <m:nor/>
                      </m:rPr>
                      <a:rPr lang="en-US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rPr>
                      <m:t> ,</m:t>
                    </m:r>
                    <m:r>
                      <a:rPr lang="en-US" sz="3200" b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   </m:t>
                    </m:r>
                    <m:r>
                      <a:rPr lang="en-US" sz="32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  <m:r>
                      <m:rPr>
                        <m:nor/>
                      </m:rPr>
                      <a:rPr lang="en-US" sz="3200" b="1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  <m:r>
                      <m:rPr>
                        <m:nor/>
                      </m:rPr>
                      <a:rPr lang="en-US" sz="3200" b="1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= </m:t>
                    </m:r>
                    <m:r>
                      <a:rPr lang="en-US" sz="32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  <m:r>
                      <m:rPr>
                        <m:nor/>
                      </m:rPr>
                      <a:rPr lang="en-US" sz="3200" b="1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D</m:t>
                    </m:r>
                  </m:oMath>
                </a14:m>
                <a:endParaRPr lang="en-US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191" y="2906010"/>
                <a:ext cx="9816752" cy="1138773"/>
              </a:xfrm>
              <a:prstGeom prst="rect">
                <a:avLst/>
              </a:prstGeom>
              <a:blipFill>
                <a:blip r:embed="rId3"/>
                <a:stretch>
                  <a:fillRect l="-1242" t="-8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961020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695401" y="529813"/>
            <a:ext cx="97930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                    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Parallelogrammning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diagonallari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kesishadi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kesishish</a:t>
            </a:r>
            <a:r>
              <a:rPr lang="ru-RU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nuqtasida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ikkiga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bo‘linadi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араллелограмм 7"/>
          <p:cNvSpPr/>
          <p:nvPr/>
        </p:nvSpPr>
        <p:spPr>
          <a:xfrm>
            <a:off x="1771530" y="3309518"/>
            <a:ext cx="4317152" cy="2571768"/>
          </a:xfrm>
          <a:prstGeom prst="parallelogram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1771530" y="3306104"/>
            <a:ext cx="4317152" cy="2571769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271464" y="5734997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14406" y="2880890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31558" y="2982939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74302" y="5747695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D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2414472" y="3309518"/>
            <a:ext cx="2959830" cy="2568355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16200000" flipH="1">
            <a:off x="2664505" y="5175183"/>
            <a:ext cx="285752" cy="21431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16200000" flipH="1">
            <a:off x="4692129" y="3988179"/>
            <a:ext cx="285752" cy="21431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>
            <a:off x="4352174" y="4977540"/>
            <a:ext cx="285752" cy="28575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4245017" y="4900793"/>
            <a:ext cx="285752" cy="28575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3178929" y="3994233"/>
            <a:ext cx="285752" cy="28575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3057240" y="3903330"/>
            <a:ext cx="285752" cy="28575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724542" y="4050565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O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672064" y="3978666"/>
            <a:ext cx="3327758" cy="1446550"/>
          </a:xfrm>
          <a:prstGeom prst="rect">
            <a:avLst/>
          </a:prstGeom>
          <a:noFill/>
          <a:ln w="571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AO = OC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BO = OD</a:t>
            </a:r>
          </a:p>
        </p:txBody>
      </p:sp>
      <p:sp>
        <p:nvSpPr>
          <p:cNvPr id="33" name="Волна 32"/>
          <p:cNvSpPr/>
          <p:nvPr/>
        </p:nvSpPr>
        <p:spPr>
          <a:xfrm>
            <a:off x="695400" y="128313"/>
            <a:ext cx="3599585" cy="1327594"/>
          </a:xfrm>
          <a:prstGeom prst="wave">
            <a:avLst>
              <a:gd name="adj1" fmla="val 12500"/>
              <a:gd name="adj2" fmla="val -1296"/>
            </a:avLst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en-US" sz="36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eorema</a:t>
            </a:r>
            <a:r>
              <a:rPr lang="en-US" sz="3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4298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3- masala</a:t>
            </a:r>
            <a:br>
              <a:rPr lang="en-US" sz="4800" b="1" dirty="0" smtClean="0">
                <a:latin typeface="Arial" pitchFamily="34" charset="0"/>
                <a:cs typeface="Arial" pitchFamily="34" charset="0"/>
              </a:rPr>
            </a:br>
            <a:endParaRPr lang="ru-RU" sz="4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91344" y="1194219"/>
            <a:ext cx="77768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Parallelogramm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burchaklaridan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ikkitasining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yig‘indisi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 1) 70⁰ga, 2) 110⁰</a:t>
            </a:r>
          </a:p>
          <a:p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,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3)  170⁰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bo‘lsa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,    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uning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hamma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burchaklarini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toping.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Параллелограмм 29"/>
          <p:cNvSpPr/>
          <p:nvPr/>
        </p:nvSpPr>
        <p:spPr>
          <a:xfrm>
            <a:off x="8499624" y="1842544"/>
            <a:ext cx="3429024" cy="2571768"/>
          </a:xfrm>
          <a:prstGeom prst="parallelogram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8142434" y="4271436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606978" y="1375803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1142830" y="4271436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D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1642896" y="1286559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C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99309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2"/>
            <a:ext cx="12192000" cy="9108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1-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y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echim:</a:t>
            </a:r>
            <a:br>
              <a:rPr lang="en-US" sz="4800" b="1" dirty="0" smtClean="0">
                <a:latin typeface="Arial" pitchFamily="34" charset="0"/>
                <a:cs typeface="Arial" pitchFamily="34" charset="0"/>
              </a:rPr>
            </a:br>
            <a:endParaRPr lang="ru-RU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04499" y="836712"/>
                <a:ext cx="7539109" cy="55707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36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3600" b="1" i="1" dirty="0" err="1" smtClean="0">
                    <a:latin typeface="Arial" pitchFamily="34" charset="0"/>
                    <a:cs typeface="Arial" pitchFamily="34" charset="0"/>
                  </a:rPr>
                  <a:t>Berilgan</a:t>
                </a:r>
                <a:r>
                  <a:rPr lang="en-US" sz="3600" b="1" i="1" dirty="0" smtClean="0"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ABCD- </a:t>
                </a:r>
                <a:r>
                  <a:rPr lang="en-US" sz="4000" dirty="0" err="1">
                    <a:latin typeface="Arial" pitchFamily="34" charset="0"/>
                    <a:cs typeface="Arial" pitchFamily="34" charset="0"/>
                  </a:rPr>
                  <a:t>p</a:t>
                </a:r>
                <a:r>
                  <a:rPr lang="en-US" sz="4000" dirty="0" err="1" smtClean="0">
                    <a:latin typeface="Arial" pitchFamily="34" charset="0"/>
                    <a:cs typeface="Arial" pitchFamily="34" charset="0"/>
                  </a:rPr>
                  <a:t>arallelogramm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r>
                      <a:rPr lang="en-US" sz="400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A</m:t>
                    </m:r>
                    <m: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+∠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C</m:t>
                    </m:r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= 70⁰</a:t>
                </a:r>
              </a:p>
              <a:p>
                <a:r>
                  <a:rPr lang="en-US" sz="4000" b="1" i="1" dirty="0" err="1" smtClean="0">
                    <a:latin typeface="Arial" pitchFamily="34" charset="0"/>
                    <a:cs typeface="Arial" pitchFamily="34" charset="0"/>
                  </a:rPr>
                  <a:t>Topish</a:t>
                </a:r>
                <a:r>
                  <a:rPr lang="en-US" sz="4000" b="1" i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b="1" i="1" dirty="0" err="1" smtClean="0">
                    <a:latin typeface="Arial" pitchFamily="34" charset="0"/>
                    <a:cs typeface="Arial" pitchFamily="34" charset="0"/>
                  </a:rPr>
                  <a:t>kerak</a:t>
                </a:r>
                <a:r>
                  <a:rPr lang="en-US" sz="4000" b="1" i="1" dirty="0" smtClean="0">
                    <a:latin typeface="Arial" pitchFamily="34" charset="0"/>
                    <a:cs typeface="Arial" pitchFamily="34" charset="0"/>
                  </a:rPr>
                  <a:t>:</a:t>
                </a:r>
                <a:r>
                  <a:rPr lang="en-US" sz="4000" b="1" i="1" dirty="0"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:endParaRPr lang="en-US" sz="4000" b="1" i="1" dirty="0" smtClean="0">
                  <a:ea typeface="Cambria Math" panose="02040503050406030204" pitchFamily="18" charset="0"/>
                  <a:cs typeface="Arial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40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sz="40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A</m:t>
                    </m:r>
                    <m: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,</m:t>
                    </m:r>
                    <m:r>
                      <a:rPr lang="en-US" sz="40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sz="40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C</m:t>
                    </m:r>
                    <m: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,</m:t>
                    </m:r>
                    <m:r>
                      <a:rPr lang="en-US" sz="40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B</m:t>
                    </m:r>
                    <m: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,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va</m:t>
                    </m:r>
                    <m: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∠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D</m:t>
                    </m:r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-?</a:t>
                </a:r>
              </a:p>
              <a:p>
                <a:r>
                  <a:rPr lang="en-US" sz="4000" b="1" i="1" dirty="0" err="1" smtClean="0">
                    <a:latin typeface="Arial" pitchFamily="34" charset="0"/>
                    <a:cs typeface="Arial" pitchFamily="34" charset="0"/>
                  </a:rPr>
                  <a:t>Yechish</a:t>
                </a:r>
                <a:r>
                  <a:rPr lang="en-US" sz="4000" b="1" i="1" dirty="0" smtClean="0">
                    <a:latin typeface="Arial" pitchFamily="34" charset="0"/>
                    <a:cs typeface="Arial" pitchFamily="34" charset="0"/>
                  </a:rPr>
                  <a:t>:</a:t>
                </a:r>
                <a:r>
                  <a:rPr lang="en-US" sz="4000" dirty="0"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sz="40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A</m:t>
                    </m:r>
                    <m: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a:rPr lang="en-US" sz="40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sz="4000" b="0" i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C</m:t>
                    </m:r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(2- teorema)</a:t>
                </a:r>
              </a:p>
              <a:p>
                <a14:m>
                  <m:oMath xmlns:m="http://schemas.openxmlformats.org/officeDocument/2006/math">
                    <m:r>
                      <a:rPr lang="en-US" sz="40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A = 70⁰ : 2 = 35⁰ </a:t>
                </a:r>
                <a14:m>
                  <m:oMath xmlns:m="http://schemas.openxmlformats.org/officeDocument/2006/math">
                    <m:r>
                      <a:rPr lang="en-US" sz="400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(</m:t>
                    </m:r>
                    <m:r>
                      <a:rPr lang="en-US" sz="40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sz="40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C</m:t>
                    </m:r>
                    <m: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)</m:t>
                    </m:r>
                  </m:oMath>
                </a14:m>
                <a:endParaRPr lang="en-US" sz="4000" dirty="0" smtClean="0">
                  <a:latin typeface="Arial" pitchFamily="34" charset="0"/>
                  <a:cs typeface="Arial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40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sz="40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A</m:t>
                    </m:r>
                    <m:r>
                      <a:rPr lang="en-US" sz="40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+∠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B</m:t>
                    </m:r>
                    <m: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40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180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4000" b="0" dirty="0" smtClean="0">
                    <a:latin typeface="Arial" pitchFamily="34" charset="0"/>
                    <a:ea typeface="Cambria Math" panose="02040503050406030204" pitchFamily="18" charset="0"/>
                    <a:cs typeface="Arial" pitchFamily="34" charset="0"/>
                  </a:rPr>
                  <a:t>(1-teorema)</a:t>
                </a:r>
              </a:p>
              <a:p>
                <a:r>
                  <a:rPr lang="en-US" sz="4000" dirty="0" smtClean="0"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B</m:t>
                    </m:r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= 180⁰ - 35⁰ = 145⁰(D)</a:t>
                </a:r>
                <a:endParaRPr lang="ru-RU" sz="4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499" y="836712"/>
                <a:ext cx="7539109" cy="5570756"/>
              </a:xfrm>
              <a:prstGeom prst="rect">
                <a:avLst/>
              </a:prstGeom>
              <a:blipFill>
                <a:blip r:embed="rId2"/>
                <a:stretch>
                  <a:fillRect l="-2910" t="-1641" b="-35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Параллелограмм 29"/>
          <p:cNvSpPr/>
          <p:nvPr/>
        </p:nvSpPr>
        <p:spPr>
          <a:xfrm>
            <a:off x="7856068" y="1748123"/>
            <a:ext cx="3429024" cy="1840653"/>
          </a:xfrm>
          <a:prstGeom prst="parallelogram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7151378" y="3097085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</a:t>
            </a:r>
            <a:endParaRPr lang="ru-RU" sz="3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772188" y="1296678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sz="3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0873386" y="3298924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sz="3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1280987" y="1234283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70C0"/>
                </a:solidFill>
              </a:rPr>
              <a:t>C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119697" y="4506448"/>
            <a:ext cx="395492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0070C0"/>
                </a:solidFill>
              </a:rPr>
              <a:t>Javob</a:t>
            </a:r>
            <a:r>
              <a:rPr lang="en-US" sz="4000" b="1" dirty="0" smtClean="0">
                <a:solidFill>
                  <a:srgbClr val="0070C0"/>
                </a:solidFill>
              </a:rPr>
              <a:t>: </a:t>
            </a:r>
            <a:r>
              <a:rPr lang="en-US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35⁰; 145⁰; </a:t>
            </a:r>
          </a:p>
          <a:p>
            <a:r>
              <a:rPr lang="en-US" sz="3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  35</a:t>
            </a:r>
            <a:r>
              <a:rPr lang="en-US" sz="3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⁰ ;</a:t>
            </a:r>
            <a:r>
              <a:rPr lang="en-US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145⁰. </a:t>
            </a:r>
            <a:r>
              <a:rPr lang="en-US" sz="4000" b="1" dirty="0" smtClean="0">
                <a:solidFill>
                  <a:srgbClr val="0070C0"/>
                </a:solidFill>
              </a:rPr>
              <a:t>  </a:t>
            </a:r>
            <a:endParaRPr lang="ru-RU" sz="4000" b="1" dirty="0">
              <a:solidFill>
                <a:srgbClr val="0070C0"/>
              </a:solidFill>
            </a:endParaRPr>
          </a:p>
        </p:txBody>
      </p:sp>
      <p:sp>
        <p:nvSpPr>
          <p:cNvPr id="3" name="Дуга 2"/>
          <p:cNvSpPr/>
          <p:nvPr/>
        </p:nvSpPr>
        <p:spPr>
          <a:xfrm rot="21167912">
            <a:off x="7770386" y="3364674"/>
            <a:ext cx="327445" cy="422502"/>
          </a:xfrm>
          <a:prstGeom prst="arc">
            <a:avLst>
              <a:gd name="adj1" fmla="val 16291084"/>
              <a:gd name="adj2" fmla="val 640811"/>
            </a:avLst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Дуга 4"/>
          <p:cNvSpPr/>
          <p:nvPr/>
        </p:nvSpPr>
        <p:spPr>
          <a:xfrm rot="10300662">
            <a:off x="10673173" y="1226930"/>
            <a:ext cx="914400" cy="914400"/>
          </a:xfrm>
          <a:prstGeom prst="arc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Дуга 13"/>
          <p:cNvSpPr/>
          <p:nvPr/>
        </p:nvSpPr>
        <p:spPr>
          <a:xfrm rot="10300662">
            <a:off x="10774951" y="1100249"/>
            <a:ext cx="914400" cy="914400"/>
          </a:xfrm>
          <a:prstGeom prst="arc">
            <a:avLst>
              <a:gd name="adj1" fmla="val 16792029"/>
              <a:gd name="adj2" fmla="val 20627564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Дуга 5"/>
          <p:cNvSpPr/>
          <p:nvPr/>
        </p:nvSpPr>
        <p:spPr>
          <a:xfrm rot="20331056">
            <a:off x="7885854" y="3162242"/>
            <a:ext cx="392909" cy="853067"/>
          </a:xfrm>
          <a:prstGeom prst="arc">
            <a:avLst>
              <a:gd name="adj1" fmla="val 16606703"/>
              <a:gd name="adj2" fmla="val 1224423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Дуга 7"/>
          <p:cNvSpPr/>
          <p:nvPr/>
        </p:nvSpPr>
        <p:spPr>
          <a:xfrm rot="5615316">
            <a:off x="7707897" y="1152465"/>
            <a:ext cx="914400" cy="914400"/>
          </a:xfrm>
          <a:prstGeom prst="arc">
            <a:avLst>
              <a:gd name="adj1" fmla="val 16894018"/>
              <a:gd name="adj2" fmla="val 20854421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Дуга 8"/>
          <p:cNvSpPr/>
          <p:nvPr/>
        </p:nvSpPr>
        <p:spPr>
          <a:xfrm rot="17501568">
            <a:off x="10409967" y="3322504"/>
            <a:ext cx="914400" cy="914400"/>
          </a:xfrm>
          <a:prstGeom prst="arc">
            <a:avLst>
              <a:gd name="adj1" fmla="val 16200000"/>
              <a:gd name="adj2" fmla="val 20786769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988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429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5- masala</a:t>
            </a:r>
            <a:br>
              <a:rPr lang="en-US" sz="4800" b="1" dirty="0" smtClean="0">
                <a:latin typeface="Arial" pitchFamily="34" charset="0"/>
                <a:cs typeface="Arial" pitchFamily="34" charset="0"/>
              </a:rPr>
            </a:br>
            <a:endParaRPr lang="ru-RU" sz="4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74825" y="1353860"/>
            <a:ext cx="648072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Parallelogramm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qo‘shni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tomonlarining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yig‘indisi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en-US" sz="4400" dirty="0" smtClean="0">
                <a:latin typeface="Arial" pitchFamily="34" charset="0"/>
                <a:cs typeface="Arial" pitchFamily="34" charset="0"/>
              </a:rPr>
              <a:t>20 cm 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ayirmasi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esa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4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4400" dirty="0" smtClean="0">
                <a:latin typeface="Arial" pitchFamily="34" charset="0"/>
                <a:cs typeface="Arial" pitchFamily="34" charset="0"/>
              </a:rPr>
              <a:t>12 cm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. Shu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parallelogramm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tomon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larini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toping.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Параллелограмм 29"/>
          <p:cNvSpPr/>
          <p:nvPr/>
        </p:nvSpPr>
        <p:spPr>
          <a:xfrm>
            <a:off x="8499624" y="1842544"/>
            <a:ext cx="3429024" cy="2571768"/>
          </a:xfrm>
          <a:prstGeom prst="parallelogram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7980596" y="4091146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606978" y="1375803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1142830" y="4271436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D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1642896" y="1286559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C</a:t>
            </a:r>
            <a:endParaRPr lang="ru-RU" sz="3600" dirty="0"/>
          </a:p>
        </p:txBody>
      </p:sp>
      <p:sp>
        <p:nvSpPr>
          <p:cNvPr id="2" name="TextBox 1"/>
          <p:cNvSpPr txBox="1"/>
          <p:nvPr/>
        </p:nvSpPr>
        <p:spPr>
          <a:xfrm>
            <a:off x="3791744" y="5532658"/>
            <a:ext cx="54617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16 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413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57161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" sz="44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2279576" y="2492896"/>
            <a:ext cx="961032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10 - </a:t>
            </a:r>
            <a:r>
              <a:rPr lang="en-US" sz="54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sida</a:t>
            </a:r>
            <a:endParaRPr lang="en-US" sz="5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5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3-, 5-, 6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011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28066" y="-21551"/>
            <a:ext cx="121920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Parallelogramm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452398" y="1214422"/>
                <a:ext cx="10715700" cy="13849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400" b="1" i="1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400" b="1" dirty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M</a:t>
                </a:r>
                <a:r>
                  <a:rPr lang="en-US" sz="4400" b="1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asala. </a:t>
                </a:r>
                <a:r>
                  <a:rPr lang="en-US" sz="4000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△</m:t>
                    </m:r>
                  </m:oMath>
                </a14:m>
                <a:r>
                  <a:rPr lang="en-US" sz="4000" b="1" i="1" dirty="0" smtClean="0">
                    <a:latin typeface="Arial" pitchFamily="34" charset="0"/>
                    <a:cs typeface="Arial" pitchFamily="34" charset="0"/>
                  </a:rPr>
                  <a:t>ABC =</a:t>
                </a: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△</m:t>
                    </m:r>
                  </m:oMath>
                </a14:m>
                <a:r>
                  <a:rPr lang="en-US" sz="4000" b="1" i="1" dirty="0" smtClean="0">
                    <a:latin typeface="Arial" pitchFamily="34" charset="0"/>
                    <a:cs typeface="Arial" pitchFamily="34" charset="0"/>
                  </a:rPr>
                  <a:t>CDA.   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ABCD </a:t>
                </a:r>
                <a:r>
                  <a:rPr lang="en-US" sz="4000" dirty="0" err="1" smtClean="0">
                    <a:latin typeface="Arial" pitchFamily="34" charset="0"/>
                    <a:cs typeface="Arial" pitchFamily="34" charset="0"/>
                  </a:rPr>
                  <a:t>to‘rtburchak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latin typeface="Arial" pitchFamily="34" charset="0"/>
                    <a:cs typeface="Arial" pitchFamily="34" charset="0"/>
                  </a:rPr>
                  <a:t>parallelogramm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latin typeface="Arial" pitchFamily="34" charset="0"/>
                    <a:cs typeface="Arial" pitchFamily="34" charset="0"/>
                  </a:rPr>
                  <a:t>ekanini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latin typeface="Arial" pitchFamily="34" charset="0"/>
                    <a:cs typeface="Arial" pitchFamily="34" charset="0"/>
                  </a:rPr>
                  <a:t>isbotlang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.</a:t>
                </a:r>
                <a:endParaRPr lang="ru-RU" sz="4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398" y="1214422"/>
                <a:ext cx="10715700" cy="1384995"/>
              </a:xfrm>
              <a:prstGeom prst="rect">
                <a:avLst/>
              </a:prstGeom>
              <a:blipFill>
                <a:blip r:embed="rId2"/>
                <a:stretch>
                  <a:fillRect l="-1991" t="-9251" r="-341" b="-180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араллелограмм 3"/>
          <p:cNvSpPr/>
          <p:nvPr/>
        </p:nvSpPr>
        <p:spPr>
          <a:xfrm>
            <a:off x="1488249" y="3361429"/>
            <a:ext cx="5651582" cy="2571768"/>
          </a:xfrm>
          <a:prstGeom prst="parallelogram">
            <a:avLst/>
          </a:prstGeom>
          <a:solidFill>
            <a:schemeClr val="bg1"/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1452530" y="3394975"/>
            <a:ext cx="5639873" cy="2534355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95340" y="5715016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95406" y="3071810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92403" y="2957228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32608" y="5822173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639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/>
          <p:nvPr/>
        </p:nvSpPr>
        <p:spPr>
          <a:xfrm>
            <a:off x="1963459" y="2364109"/>
            <a:ext cx="2899263" cy="2711224"/>
          </a:xfrm>
          <a:custGeom>
            <a:avLst/>
            <a:gdLst>
              <a:gd name="connsiteX0" fmla="*/ 3 w 2643206"/>
              <a:gd name="connsiteY0" fmla="*/ 1173333 h 3071834"/>
              <a:gd name="connsiteX1" fmla="*/ 1321603 w 2643206"/>
              <a:gd name="connsiteY1" fmla="*/ 0 h 3071834"/>
              <a:gd name="connsiteX2" fmla="*/ 2643203 w 2643206"/>
              <a:gd name="connsiteY2" fmla="*/ 1173333 h 3071834"/>
              <a:gd name="connsiteX3" fmla="*/ 2138399 w 2643206"/>
              <a:gd name="connsiteY3" fmla="*/ 3071824 h 3071834"/>
              <a:gd name="connsiteX4" fmla="*/ 504807 w 2643206"/>
              <a:gd name="connsiteY4" fmla="*/ 3071824 h 3071834"/>
              <a:gd name="connsiteX5" fmla="*/ 3 w 2643206"/>
              <a:gd name="connsiteY5" fmla="*/ 1173333 h 3071834"/>
              <a:gd name="connsiteX0" fmla="*/ 0 w 2643200"/>
              <a:gd name="connsiteY0" fmla="*/ 1173333 h 3071824"/>
              <a:gd name="connsiteX1" fmla="*/ 1321600 w 2643200"/>
              <a:gd name="connsiteY1" fmla="*/ 0 h 3071824"/>
              <a:gd name="connsiteX2" fmla="*/ 2643200 w 2643200"/>
              <a:gd name="connsiteY2" fmla="*/ 1173333 h 3071824"/>
              <a:gd name="connsiteX3" fmla="*/ 2138396 w 2643200"/>
              <a:gd name="connsiteY3" fmla="*/ 3071824 h 3071824"/>
              <a:gd name="connsiteX4" fmla="*/ 504804 w 2643200"/>
              <a:gd name="connsiteY4" fmla="*/ 3071824 h 3071824"/>
              <a:gd name="connsiteX5" fmla="*/ 0 w 2643200"/>
              <a:gd name="connsiteY5" fmla="*/ 1173333 h 3071824"/>
              <a:gd name="connsiteX0" fmla="*/ 0 w 2643200"/>
              <a:gd name="connsiteY0" fmla="*/ 1173333 h 3071824"/>
              <a:gd name="connsiteX1" fmla="*/ 1321600 w 2643200"/>
              <a:gd name="connsiteY1" fmla="*/ 0 h 3071824"/>
              <a:gd name="connsiteX2" fmla="*/ 2643200 w 2643200"/>
              <a:gd name="connsiteY2" fmla="*/ 1173333 h 3071824"/>
              <a:gd name="connsiteX3" fmla="*/ 1804976 w 2643200"/>
              <a:gd name="connsiteY3" fmla="*/ 3071824 h 3071824"/>
              <a:gd name="connsiteX4" fmla="*/ 504804 w 2643200"/>
              <a:gd name="connsiteY4" fmla="*/ 3071824 h 3071824"/>
              <a:gd name="connsiteX5" fmla="*/ 0 w 2643200"/>
              <a:gd name="connsiteY5" fmla="*/ 1173333 h 3071824"/>
              <a:gd name="connsiteX0" fmla="*/ 0 w 2643200"/>
              <a:gd name="connsiteY0" fmla="*/ 1173333 h 3071824"/>
              <a:gd name="connsiteX1" fmla="*/ 1321600 w 2643200"/>
              <a:gd name="connsiteY1" fmla="*/ 0 h 3071824"/>
              <a:gd name="connsiteX2" fmla="*/ 2643200 w 2643200"/>
              <a:gd name="connsiteY2" fmla="*/ 1173333 h 3071824"/>
              <a:gd name="connsiteX3" fmla="*/ 1804976 w 2643200"/>
              <a:gd name="connsiteY3" fmla="*/ 3071824 h 3071824"/>
              <a:gd name="connsiteX4" fmla="*/ 504804 w 2643200"/>
              <a:gd name="connsiteY4" fmla="*/ 3071824 h 3071824"/>
              <a:gd name="connsiteX5" fmla="*/ 0 w 2643200"/>
              <a:gd name="connsiteY5" fmla="*/ 1173333 h 3071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43200" h="3071824">
                <a:moveTo>
                  <a:pt x="0" y="1173333"/>
                </a:moveTo>
                <a:lnTo>
                  <a:pt x="1321600" y="0"/>
                </a:lnTo>
                <a:lnTo>
                  <a:pt x="2643200" y="1173333"/>
                </a:lnTo>
                <a:lnTo>
                  <a:pt x="1804976" y="3071824"/>
                </a:lnTo>
                <a:lnTo>
                  <a:pt x="504804" y="3071824"/>
                </a:lnTo>
                <a:lnTo>
                  <a:pt x="0" y="1173333"/>
                </a:lnTo>
                <a:close/>
              </a:path>
            </a:pathLst>
          </a:custGeom>
          <a:ln w="38100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1982065" y="4977096"/>
            <a:ext cx="50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242711" y="3340247"/>
            <a:ext cx="7907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285154" y="1758712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941260" y="3003631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935760" y="5081452"/>
            <a:ext cx="388046" cy="590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E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668686" y="1834819"/>
            <a:ext cx="644021" cy="908864"/>
          </a:xfrm>
          <a:prstGeom prst="ellipse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1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rot="16200000" flipH="1">
            <a:off x="6567187" y="3396540"/>
            <a:ext cx="2357454" cy="1000132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8642521" y="2300828"/>
            <a:ext cx="746467" cy="975990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7245848" y="2717879"/>
            <a:ext cx="1428760" cy="571504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16200000" flipH="1">
            <a:off x="8888922" y="2789317"/>
            <a:ext cx="1643074" cy="642942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8245980" y="3932325"/>
            <a:ext cx="1785950" cy="1143008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7888790" y="4932457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6960096" y="2289251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8304442" y="2670583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8960360" y="1932061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10031930" y="3718011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E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6220045" y="1932061"/>
            <a:ext cx="571504" cy="908864"/>
          </a:xfrm>
          <a:prstGeom prst="ellipse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3349"/>
            <a:ext cx="12192000" cy="137097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H="1">
            <a:off x="7677597" y="1891413"/>
            <a:ext cx="2022908" cy="2666065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341041" y="5967731"/>
            <a:ext cx="84507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Qavariq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ko‘pburchakni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38996" y="3992269"/>
            <a:ext cx="222528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Qavariq</a:t>
            </a:r>
            <a:endParaRPr lang="en-US" sz="28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ko‘pburcha</a:t>
            </a:r>
            <a:r>
              <a:rPr lang="en-US" sz="28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ru-RU" sz="28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375639" y="2213326"/>
            <a:ext cx="25914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Noqavariq</a:t>
            </a:r>
            <a:endParaRPr lang="en-US" sz="28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ko‘pburchak</a:t>
            </a:r>
            <a:endParaRPr lang="ru-RU" sz="28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2919503" y="1985475"/>
            <a:ext cx="2397080" cy="1724376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98720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3"/>
          <p:cNvSpPr/>
          <p:nvPr/>
        </p:nvSpPr>
        <p:spPr>
          <a:xfrm>
            <a:off x="858626" y="918011"/>
            <a:ext cx="2643200" cy="2675180"/>
          </a:xfrm>
          <a:custGeom>
            <a:avLst/>
            <a:gdLst>
              <a:gd name="connsiteX0" fmla="*/ 3 w 2643206"/>
              <a:gd name="connsiteY0" fmla="*/ 1173333 h 3071834"/>
              <a:gd name="connsiteX1" fmla="*/ 1321603 w 2643206"/>
              <a:gd name="connsiteY1" fmla="*/ 0 h 3071834"/>
              <a:gd name="connsiteX2" fmla="*/ 2643203 w 2643206"/>
              <a:gd name="connsiteY2" fmla="*/ 1173333 h 3071834"/>
              <a:gd name="connsiteX3" fmla="*/ 2138399 w 2643206"/>
              <a:gd name="connsiteY3" fmla="*/ 3071824 h 3071834"/>
              <a:gd name="connsiteX4" fmla="*/ 504807 w 2643206"/>
              <a:gd name="connsiteY4" fmla="*/ 3071824 h 3071834"/>
              <a:gd name="connsiteX5" fmla="*/ 3 w 2643206"/>
              <a:gd name="connsiteY5" fmla="*/ 1173333 h 3071834"/>
              <a:gd name="connsiteX0" fmla="*/ 0 w 2643200"/>
              <a:gd name="connsiteY0" fmla="*/ 1173333 h 3071824"/>
              <a:gd name="connsiteX1" fmla="*/ 1321600 w 2643200"/>
              <a:gd name="connsiteY1" fmla="*/ 0 h 3071824"/>
              <a:gd name="connsiteX2" fmla="*/ 2643200 w 2643200"/>
              <a:gd name="connsiteY2" fmla="*/ 1173333 h 3071824"/>
              <a:gd name="connsiteX3" fmla="*/ 2138396 w 2643200"/>
              <a:gd name="connsiteY3" fmla="*/ 3071824 h 3071824"/>
              <a:gd name="connsiteX4" fmla="*/ 504804 w 2643200"/>
              <a:gd name="connsiteY4" fmla="*/ 3071824 h 3071824"/>
              <a:gd name="connsiteX5" fmla="*/ 0 w 2643200"/>
              <a:gd name="connsiteY5" fmla="*/ 1173333 h 3071824"/>
              <a:gd name="connsiteX0" fmla="*/ 0 w 2643200"/>
              <a:gd name="connsiteY0" fmla="*/ 1173333 h 3071824"/>
              <a:gd name="connsiteX1" fmla="*/ 1321600 w 2643200"/>
              <a:gd name="connsiteY1" fmla="*/ 0 h 3071824"/>
              <a:gd name="connsiteX2" fmla="*/ 2643200 w 2643200"/>
              <a:gd name="connsiteY2" fmla="*/ 1173333 h 3071824"/>
              <a:gd name="connsiteX3" fmla="*/ 1804976 w 2643200"/>
              <a:gd name="connsiteY3" fmla="*/ 3071824 h 3071824"/>
              <a:gd name="connsiteX4" fmla="*/ 504804 w 2643200"/>
              <a:gd name="connsiteY4" fmla="*/ 3071824 h 3071824"/>
              <a:gd name="connsiteX5" fmla="*/ 0 w 2643200"/>
              <a:gd name="connsiteY5" fmla="*/ 1173333 h 3071824"/>
              <a:gd name="connsiteX0" fmla="*/ 0 w 2643200"/>
              <a:gd name="connsiteY0" fmla="*/ 1173333 h 3071824"/>
              <a:gd name="connsiteX1" fmla="*/ 1321600 w 2643200"/>
              <a:gd name="connsiteY1" fmla="*/ 0 h 3071824"/>
              <a:gd name="connsiteX2" fmla="*/ 2643200 w 2643200"/>
              <a:gd name="connsiteY2" fmla="*/ 1173333 h 3071824"/>
              <a:gd name="connsiteX3" fmla="*/ 1804976 w 2643200"/>
              <a:gd name="connsiteY3" fmla="*/ 3071824 h 3071824"/>
              <a:gd name="connsiteX4" fmla="*/ 504804 w 2643200"/>
              <a:gd name="connsiteY4" fmla="*/ 3071824 h 3071824"/>
              <a:gd name="connsiteX5" fmla="*/ 0 w 2643200"/>
              <a:gd name="connsiteY5" fmla="*/ 1173333 h 3071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43200" h="3071824">
                <a:moveTo>
                  <a:pt x="0" y="1173333"/>
                </a:moveTo>
                <a:lnTo>
                  <a:pt x="1321600" y="0"/>
                </a:lnTo>
                <a:lnTo>
                  <a:pt x="2643200" y="1173333"/>
                </a:lnTo>
                <a:lnTo>
                  <a:pt x="1804976" y="3071824"/>
                </a:lnTo>
                <a:lnTo>
                  <a:pt x="504804" y="3071824"/>
                </a:lnTo>
                <a:lnTo>
                  <a:pt x="0" y="1173333"/>
                </a:lnTo>
                <a:close/>
              </a:path>
            </a:pathLst>
          </a:cu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001502" y="3521763"/>
            <a:ext cx="50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6742" y="1735812"/>
            <a:ext cx="7907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 B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39615" y="404664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01832" y="1735813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73138" y="3521763"/>
            <a:ext cx="458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E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09393" y="2191112"/>
            <a:ext cx="3259226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3200" i="1" dirty="0" err="1" smtClean="0">
                <a:latin typeface="Arial" pitchFamily="34" charset="0"/>
                <a:cs typeface="Arial" pitchFamily="34" charset="0"/>
              </a:rPr>
              <a:t>chki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 smtClean="0">
                <a:latin typeface="Arial" pitchFamily="34" charset="0"/>
                <a:cs typeface="Arial" pitchFamily="34" charset="0"/>
              </a:rPr>
              <a:t>burchaklari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3200" i="1" dirty="0" err="1">
                <a:latin typeface="Arial" pitchFamily="34" charset="0"/>
                <a:cs typeface="Arial" pitchFamily="34" charset="0"/>
              </a:rPr>
              <a:t>y</a:t>
            </a:r>
            <a:r>
              <a:rPr lang="en-US" sz="3200" i="1" dirty="0" err="1" smtClean="0">
                <a:latin typeface="Arial" pitchFamily="34" charset="0"/>
                <a:cs typeface="Arial" pitchFamily="34" charset="0"/>
              </a:rPr>
              <a:t>ig‘indisi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3200" i="1" dirty="0">
              <a:latin typeface="Arial" pitchFamily="34" charset="0"/>
              <a:cs typeface="Arial" pitchFamily="34" charset="0"/>
            </a:endParaRPr>
          </a:p>
          <a:p>
            <a:endParaRPr lang="ru-RU" sz="11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508855" y="2191112"/>
            <a:ext cx="3249293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Tashqi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burchaklari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yig‘indisi</a:t>
            </a:r>
            <a:r>
              <a:rPr lang="en-US" sz="4000" i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4000" i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Прямоугольник 10"/>
              <p:cNvSpPr/>
              <p:nvPr/>
            </p:nvSpPr>
            <p:spPr>
              <a:xfrm>
                <a:off x="3250274" y="3827932"/>
                <a:ext cx="3012812" cy="1035605"/>
              </a:xfrm>
              <a:prstGeom prst="rect">
                <a:avLst/>
              </a:prstGeom>
              <a:ln w="57150">
                <a:solidFill>
                  <a:srgbClr val="00B0F0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4000" b="1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𝟏𝟖𝟎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⁰(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𝒏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0274" y="3827932"/>
                <a:ext cx="3012812" cy="1035605"/>
              </a:xfrm>
              <a:prstGeom prst="rect">
                <a:avLst/>
              </a:prstGeom>
              <a:blipFill>
                <a:blip r:embed="rId2"/>
                <a:stretch>
                  <a:fillRect b="-8939"/>
                </a:stretch>
              </a:blipFill>
              <a:ln w="57150"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Прямоугольник 12"/>
              <p:cNvSpPr/>
              <p:nvPr/>
            </p:nvSpPr>
            <p:spPr>
              <a:xfrm>
                <a:off x="7301042" y="3809098"/>
                <a:ext cx="2941551" cy="1035605"/>
              </a:xfrm>
              <a:prstGeom prst="rect">
                <a:avLst/>
              </a:prstGeom>
              <a:ln w="57150">
                <a:solidFill>
                  <a:srgbClr val="00B0F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4000" b="1" dirty="0" smtClean="0">
                    <a:ea typeface="Cambria Math" panose="02040503050406030204" pitchFamily="18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ru-RU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𝜷</m:t>
                    </m:r>
                  </m:oMath>
                </a14:m>
                <a:r>
                  <a:rPr lang="en-US" sz="4000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𝟑𝟔𝟎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⁰</m:t>
                        </m:r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𝒏</m:t>
                        </m:r>
                      </m:den>
                    </m:f>
                  </m:oMath>
                </a14:m>
                <a:endParaRPr lang="ru-RU" sz="4800" dirty="0"/>
              </a:p>
            </p:txBody>
          </p:sp>
        </mc:Choice>
        <mc:Fallback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1042" y="3809098"/>
                <a:ext cx="2941551" cy="1035605"/>
              </a:xfrm>
              <a:prstGeom prst="rect">
                <a:avLst/>
              </a:prstGeom>
              <a:blipFill>
                <a:blip r:embed="rId3"/>
                <a:stretch>
                  <a:fillRect b="-8939"/>
                </a:stretch>
              </a:blipFill>
              <a:ln w="57150"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Овальная выноска 13"/>
          <p:cNvSpPr/>
          <p:nvPr/>
        </p:nvSpPr>
        <p:spPr>
          <a:xfrm>
            <a:off x="3673677" y="877812"/>
            <a:ext cx="3600400" cy="1157665"/>
          </a:xfrm>
          <a:prstGeom prst="wedgeEllipseCallout">
            <a:avLst/>
          </a:prstGeom>
          <a:solidFill>
            <a:srgbClr val="00B0F0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180°(n - 2) </a:t>
            </a:r>
          </a:p>
          <a:p>
            <a:endParaRPr lang="ru-RU" dirty="0"/>
          </a:p>
        </p:txBody>
      </p:sp>
      <p:sp>
        <p:nvSpPr>
          <p:cNvPr id="16" name="Овальная выноска 15"/>
          <p:cNvSpPr/>
          <p:nvPr/>
        </p:nvSpPr>
        <p:spPr>
          <a:xfrm>
            <a:off x="8182386" y="908720"/>
            <a:ext cx="3528392" cy="1157665"/>
          </a:xfrm>
          <a:prstGeom prst="wedgeEllipseCallout">
            <a:avLst/>
          </a:prstGeom>
          <a:solidFill>
            <a:schemeClr val="bg2">
              <a:lumMod val="90000"/>
            </a:schemeClr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360° </a:t>
            </a:r>
            <a:endParaRPr lang="en-US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226744" y="5242836"/>
            <a:ext cx="439437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latin typeface="Arial" pitchFamily="34" charset="0"/>
                <a:cs typeface="Arial" pitchFamily="34" charset="0"/>
              </a:rPr>
              <a:t>M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untazam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ko‘pburchak</a:t>
            </a:r>
            <a:endParaRPr lang="en-US" sz="2800" i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ichki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burchagi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630360" y="5323916"/>
            <a:ext cx="428291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Muntazam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latin typeface="Arial" pitchFamily="34" charset="0"/>
                <a:cs typeface="Arial" pitchFamily="34" charset="0"/>
              </a:rPr>
              <a:t>ko‘pburchak</a:t>
            </a:r>
            <a:endParaRPr lang="en-US" sz="2800" i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tashqi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latin typeface="Arial" pitchFamily="34" charset="0"/>
                <a:cs typeface="Arial" pitchFamily="34" charset="0"/>
              </a:rPr>
              <a:t>burchagi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.</a:t>
            </a:r>
            <a:endParaRPr lang="en-US" sz="28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8805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1" grpId="0" animBg="1"/>
      <p:bldP spid="13" grpId="0" animBg="1"/>
      <p:bldP spid="2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839416" y="3165913"/>
                <a:ext cx="4608512" cy="31700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𝑺</m:t>
                        </m:r>
                      </m:e>
                      <m:sub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𝒏</m:t>
                        </m:r>
                      </m:sub>
                    </m:sSub>
                    <m:r>
                      <a:rPr lang="en-US" sz="3600" b="1" i="1" smtClean="0"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sz="3600" b="1" dirty="0" smtClean="0">
                    <a:latin typeface="Arial" pitchFamily="34" charset="0"/>
                    <a:cs typeface="Arial" pitchFamily="34" charset="0"/>
                  </a:rPr>
                  <a:t>= </a:t>
                </a:r>
                <a:r>
                  <a:rPr lang="en-US" sz="3600" dirty="0" smtClean="0">
                    <a:solidFill>
                      <a:schemeClr val="accent5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1260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⁰, n = ?</a:t>
                </a:r>
              </a:p>
              <a:p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:r>
                  <a:rPr lang="en-US" sz="32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200" b="1" dirty="0" smtClean="0"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3600" b="1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3600" b="1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= </a:t>
                </a:r>
                <a:r>
                  <a:rPr lang="en-US" sz="3600" b="1" dirty="0">
                    <a:solidFill>
                      <a:schemeClr val="accent5">
                        <a:lumMod val="50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180°(n - 2) </a:t>
                </a:r>
                <a:endParaRPr lang="en-US" sz="3200" b="1" dirty="0" smtClean="0">
                  <a:solidFill>
                    <a:schemeClr val="accent5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180</a:t>
                </a:r>
                <a:r>
                  <a:rPr lang="en-US" sz="3200" dirty="0">
                    <a:latin typeface="Arial" pitchFamily="34" charset="0"/>
                    <a:cs typeface="Arial" pitchFamily="34" charset="0"/>
                  </a:rPr>
                  <a:t>°(n - 2) </a:t>
                </a:r>
                <a:r>
                  <a:rPr lang="en-US" sz="3200" dirty="0" smtClean="0">
                    <a:latin typeface="Arial" pitchFamily="34" charset="0"/>
                    <a:cs typeface="Arial" pitchFamily="34" charset="0"/>
                  </a:rPr>
                  <a:t>=</a:t>
                </a:r>
                <a:r>
                  <a:rPr lang="en-US" sz="3200" dirty="0">
                    <a:latin typeface="Arial" pitchFamily="34" charset="0"/>
                    <a:cs typeface="Arial" pitchFamily="34" charset="0"/>
                  </a:rPr>
                  <a:t> 1260⁰ </a:t>
                </a:r>
              </a:p>
              <a:p>
                <a:r>
                  <a:rPr lang="en-US" sz="3200" dirty="0" smtClean="0">
                    <a:latin typeface="Arial" pitchFamily="34" charset="0"/>
                    <a:cs typeface="Arial" pitchFamily="34" charset="0"/>
                  </a:rPr>
                  <a:t> n – 2 = 12</a:t>
                </a:r>
              </a:p>
              <a:p>
                <a:r>
                  <a:rPr lang="en-US" sz="3200" dirty="0" smtClean="0">
                    <a:latin typeface="Arial" pitchFamily="34" charset="0"/>
                    <a:cs typeface="Arial" pitchFamily="34" charset="0"/>
                  </a:rPr>
                  <a:t> n = 14.  </a:t>
                </a:r>
                <a:r>
                  <a:rPr lang="en-US" sz="3200" b="1" dirty="0" err="1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Javob</a:t>
                </a:r>
                <a:r>
                  <a:rPr lang="en-US" sz="32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: 14 ta.</a:t>
                </a:r>
                <a:endParaRPr lang="en-US" sz="32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416" y="3165913"/>
                <a:ext cx="4608512" cy="3170099"/>
              </a:xfrm>
              <a:prstGeom prst="rect">
                <a:avLst/>
              </a:prstGeom>
              <a:blipFill>
                <a:blip r:embed="rId2"/>
                <a:stretch>
                  <a:fillRect l="-3439" t="-2885" b="-53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ая выноска 11"/>
          <p:cNvSpPr/>
          <p:nvPr/>
        </p:nvSpPr>
        <p:spPr>
          <a:xfrm>
            <a:off x="623392" y="267040"/>
            <a:ext cx="5400600" cy="2441880"/>
          </a:xfrm>
          <a:prstGeom prst="wedgeRectCallou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burchaklari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yig‘indisi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1260⁰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ko‘pburchakning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9" name="Прямоугольная выноска 18"/>
          <p:cNvSpPr/>
          <p:nvPr/>
        </p:nvSpPr>
        <p:spPr>
          <a:xfrm>
            <a:off x="6240016" y="267040"/>
            <a:ext cx="5400600" cy="2441880"/>
          </a:xfrm>
          <a:prstGeom prst="wedgeRectCallou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burchagining</a:t>
            </a:r>
            <a:endParaRPr lang="en-US" sz="3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72⁰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ko‘pburchakning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Прямоугольник 16"/>
              <p:cNvSpPr/>
              <p:nvPr/>
            </p:nvSpPr>
            <p:spPr>
              <a:xfrm>
                <a:off x="6457078" y="3165913"/>
                <a:ext cx="4966476" cy="34650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𝜷</m:t>
                    </m:r>
                    <m:r>
                      <a:rPr lang="ru-RU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b="1" dirty="0" smtClean="0">
                    <a:latin typeface="Arial" pitchFamily="34" charset="0"/>
                    <a:cs typeface="Arial" pitchFamily="34" charset="0"/>
                  </a:rPr>
                  <a:t>= </a:t>
                </a:r>
                <a:r>
                  <a:rPr lang="en-US" sz="3600" dirty="0" smtClean="0">
                    <a:solidFill>
                      <a:schemeClr val="accent5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72⁰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n = ?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:r>
                  <a:rPr lang="en-US" sz="2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2800" b="1" dirty="0">
                    <a:latin typeface="Arial" pitchFamily="34" charset="0"/>
                    <a:cs typeface="Arial" pitchFamily="34" charset="0"/>
                  </a:rPr>
                  <a:t>:</a:t>
                </a:r>
                <a:endParaRPr lang="en-US" sz="2400" b="1" dirty="0">
                  <a:latin typeface="Arial" pitchFamily="34" charset="0"/>
                  <a:cs typeface="Arial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ru-RU" sz="3600" b="1" i="1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𝜷</m:t>
                    </m:r>
                  </m:oMath>
                </a14:m>
                <a:r>
                  <a:rPr lang="en-US" sz="3600" b="1" dirty="0">
                    <a:solidFill>
                      <a:schemeClr val="accent5">
                        <a:lumMod val="50000"/>
                      </a:schemeClr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𝟑𝟔𝟎</m:t>
                        </m:r>
                        <m:r>
                          <a:rPr lang="en-US" sz="3600" b="1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⁰</m:t>
                        </m:r>
                      </m:num>
                      <m:den>
                        <m:r>
                          <a:rPr lang="en-US" sz="3600" b="1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den>
                    </m:f>
                  </m:oMath>
                </a14:m>
                <a:endParaRPr lang="ru-RU" sz="3200" dirty="0"/>
              </a:p>
              <a:p>
                <a:r>
                  <a:rPr lang="en-US" sz="3200" dirty="0" smtClean="0">
                    <a:latin typeface="Arial" pitchFamily="34" charset="0"/>
                    <a:cs typeface="Arial" pitchFamily="34" charset="0"/>
                  </a:rPr>
                  <a:t>n =360⁰ : 72⁰</a:t>
                </a:r>
              </a:p>
              <a:p>
                <a:r>
                  <a:rPr lang="en-US" sz="3200" dirty="0" smtClean="0">
                    <a:latin typeface="Arial" pitchFamily="34" charset="0"/>
                    <a:cs typeface="Arial" pitchFamily="34" charset="0"/>
                  </a:rPr>
                  <a:t>n = 5</a:t>
                </a:r>
                <a:r>
                  <a:rPr lang="en-US" sz="3200" dirty="0" smtClean="0">
                    <a:latin typeface="Arial" pitchFamily="34" charset="0"/>
                    <a:cs typeface="Arial" pitchFamily="34" charset="0"/>
                  </a:rPr>
                  <a:t>. </a:t>
                </a:r>
                <a:r>
                  <a:rPr lang="en-US" sz="3200" b="1" dirty="0" err="1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Javob</a:t>
                </a:r>
                <a:r>
                  <a:rPr lang="en-US" sz="3200" b="1" dirty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: 5</a:t>
                </a:r>
                <a:r>
                  <a:rPr lang="en-US" sz="32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200" b="1" dirty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ta.</a:t>
                </a:r>
              </a:p>
              <a:p>
                <a:endParaRPr lang="en-US" sz="3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7078" y="3165913"/>
                <a:ext cx="4966476" cy="3465051"/>
              </a:xfrm>
              <a:prstGeom prst="rect">
                <a:avLst/>
              </a:prstGeom>
              <a:blipFill>
                <a:blip r:embed="rId3"/>
                <a:stretch>
                  <a:fillRect l="-3067" t="-26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788752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Объект 2"/>
          <p:cNvSpPr>
            <a:spLocks noGrp="1"/>
          </p:cNvSpPr>
          <p:nvPr>
            <p:ph idx="1"/>
          </p:nvPr>
        </p:nvSpPr>
        <p:spPr>
          <a:xfrm>
            <a:off x="551384" y="1202862"/>
            <a:ext cx="10539006" cy="257179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44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Tekislikda</a:t>
            </a:r>
            <a:r>
              <a:rPr lang="en-US" sz="44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ikkita</a:t>
            </a:r>
            <a:r>
              <a:rPr lang="en-US" sz="44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parallel </a:t>
            </a:r>
            <a:r>
              <a:rPr lang="en-US" sz="44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to‘g‘ri</a:t>
            </a:r>
            <a:r>
              <a:rPr lang="en-US" sz="44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chiziqning</a:t>
            </a:r>
            <a:r>
              <a:rPr lang="en-US" sz="44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boshqa</a:t>
            </a:r>
            <a:r>
              <a:rPr lang="en-US" sz="4400" dirty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ikkita</a:t>
            </a:r>
            <a:r>
              <a:rPr lang="en-US" sz="44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parallel </a:t>
            </a:r>
            <a:r>
              <a:rPr lang="en-US" sz="44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to‘g‘ri</a:t>
            </a:r>
            <a:r>
              <a:rPr lang="en-US" sz="44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chiziq</a:t>
            </a:r>
            <a:r>
              <a:rPr lang="en-US" sz="44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bilan</a:t>
            </a:r>
            <a:r>
              <a:rPr lang="en-US" sz="44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kesishishidan</a:t>
            </a:r>
            <a:r>
              <a:rPr lang="en-US" sz="44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hosil</a:t>
            </a:r>
            <a:r>
              <a:rPr lang="en-US" sz="44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bo‘lgan</a:t>
            </a:r>
            <a:r>
              <a:rPr lang="en-US" sz="44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to‘rtburchak</a:t>
            </a:r>
            <a:r>
              <a:rPr lang="en-US" sz="44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  </a:t>
            </a:r>
            <a:r>
              <a:rPr lang="en-US" sz="4400" b="1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parallelogramm</a:t>
            </a:r>
            <a:r>
              <a:rPr lang="en-US" sz="44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deyiladi</a:t>
            </a:r>
            <a:r>
              <a:rPr lang="en-US" sz="4400" dirty="0" smtClean="0">
                <a:latin typeface="Arial" pitchFamily="34" charset="0"/>
                <a:ea typeface="Ink Free" panose="02000000000000000000" pitchFamily="2" charset="0"/>
                <a:cs typeface="Arial" pitchFamily="34" charset="0"/>
              </a:rPr>
              <a:t>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-36482" y="43189"/>
            <a:ext cx="12192000" cy="1066800"/>
          </a:xfrm>
          <a:prstGeom prst="rect">
            <a:avLst/>
          </a:prstGeom>
          <a:solidFill>
            <a:srgbClr val="0070C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PARALLELOGRAMM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араллелограмм 3"/>
          <p:cNvSpPr/>
          <p:nvPr/>
        </p:nvSpPr>
        <p:spPr>
          <a:xfrm>
            <a:off x="3657600" y="4146065"/>
            <a:ext cx="4238600" cy="2022983"/>
          </a:xfrm>
          <a:prstGeom prst="parallelogram">
            <a:avLst/>
          </a:prstGeom>
          <a:solidFill>
            <a:schemeClr val="accent5">
              <a:lumMod val="40000"/>
              <a:lumOff val="60000"/>
            </a:schemeClr>
          </a:solidFill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239811" y="5586395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23588" y="3566199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56810" y="3637195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20331" y="5620056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934805" y="4146066"/>
            <a:ext cx="4249427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3215680" y="6169049"/>
            <a:ext cx="4532135" cy="1139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3567931" y="3899763"/>
            <a:ext cx="661170" cy="2616132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7320136" y="3774654"/>
            <a:ext cx="691580" cy="2711078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96844" y="-99518"/>
            <a:ext cx="12288843" cy="117106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Parallelogramm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30097" y="285088"/>
            <a:ext cx="1166190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400" b="1" i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4400" b="1" i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Ta’rif</a:t>
            </a:r>
            <a:r>
              <a:rPr lang="en-US" sz="4400" b="1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Qarama-qarshi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tomonlari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o‘zaro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parallel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to‘rtburchak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parallelogramm</a:t>
            </a:r>
            <a:r>
              <a:rPr lang="en-US" sz="40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deb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ataladi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6" name="Параллелограмм 15"/>
          <p:cNvSpPr/>
          <p:nvPr/>
        </p:nvSpPr>
        <p:spPr>
          <a:xfrm>
            <a:off x="1161846" y="3237570"/>
            <a:ext cx="4216780" cy="2518932"/>
          </a:xfrm>
          <a:prstGeom prst="parallelogram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646825" y="5335244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75465" y="2934852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16127" y="2934852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16390" y="5391811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11665" y="3401412"/>
            <a:ext cx="221727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AB </a:t>
            </a:r>
            <a:r>
              <a:rPr lang="en-US" sz="4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II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DC </a:t>
            </a:r>
            <a:endParaRPr lang="ru-RU" sz="3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92777" y="4429939"/>
            <a:ext cx="208903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AD </a:t>
            </a:r>
            <a:r>
              <a:rPr lang="en-US" sz="4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II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BC</a:t>
            </a:r>
            <a:endParaRPr lang="ru-RU" sz="3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1198398" y="3195248"/>
            <a:ext cx="636834" cy="2570010"/>
          </a:xfrm>
          <a:prstGeom prst="line">
            <a:avLst/>
          </a:prstGeom>
          <a:ln w="5715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4732218" y="3207453"/>
            <a:ext cx="636834" cy="2570010"/>
          </a:xfrm>
          <a:prstGeom prst="line">
            <a:avLst/>
          </a:prstGeom>
          <a:ln w="5715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1198398" y="5765258"/>
            <a:ext cx="3510418" cy="0"/>
          </a:xfrm>
          <a:prstGeom prst="line">
            <a:avLst/>
          </a:prstGeom>
          <a:ln w="5715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>
            <a:off x="1835232" y="3248109"/>
            <a:ext cx="3510418" cy="0"/>
          </a:xfrm>
          <a:prstGeom prst="line">
            <a:avLst/>
          </a:prstGeom>
          <a:ln w="5715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араллелограмм 22"/>
          <p:cNvSpPr/>
          <p:nvPr/>
        </p:nvSpPr>
        <p:spPr>
          <a:xfrm>
            <a:off x="6688074" y="3219502"/>
            <a:ext cx="3687798" cy="2500330"/>
          </a:xfrm>
          <a:prstGeom prst="parallelogram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3200" b="1" dirty="0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7312381" y="3279834"/>
            <a:ext cx="2839988" cy="878382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6061421" y="4497691"/>
            <a:ext cx="2500330" cy="158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7326976" y="5556342"/>
            <a:ext cx="198130" cy="1550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 rot="859987" flipV="1">
            <a:off x="9916717" y="3901778"/>
            <a:ext cx="231875" cy="2075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6069513" y="5425484"/>
            <a:ext cx="642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A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725970" y="2896337"/>
            <a:ext cx="642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375872" y="2852936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704983" y="5454297"/>
            <a:ext cx="642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D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025834" y="5673005"/>
            <a:ext cx="642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0069896" y="4156635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611510" y="3241021"/>
                <a:ext cx="32147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11510" y="3241021"/>
                <a:ext cx="321471" cy="584775"/>
              </a:xfrm>
              <a:prstGeom prst="rect">
                <a:avLst/>
              </a:prstGeom>
              <a:blipFill>
                <a:blip r:embed="rId2"/>
                <a:stretch>
                  <a:fillRect r="-5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Прямая соединительная линия 35"/>
          <p:cNvCxnSpPr/>
          <p:nvPr/>
        </p:nvCxnSpPr>
        <p:spPr>
          <a:xfrm rot="5400000">
            <a:off x="8470044" y="4468873"/>
            <a:ext cx="2500330" cy="1588"/>
          </a:xfrm>
          <a:prstGeom prst="line">
            <a:avLst/>
          </a:prstGeom>
          <a:ln w="38100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7047441" y="4264835"/>
                <a:ext cx="1128313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dirty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3200" b="1" i="1" dirty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7441" y="4264835"/>
                <a:ext cx="1128313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9118242" y="4264835"/>
                <a:ext cx="73391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8242" y="4264835"/>
                <a:ext cx="733919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10284999" y="4700977"/>
                <a:ext cx="1754614" cy="584775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≠</m:t>
                      </m:r>
                      <m:sSub>
                        <m:sSub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84999" y="4700977"/>
                <a:ext cx="1754614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6" grpId="0" animBg="1"/>
      <p:bldP spid="27" grpId="0" animBg="1"/>
      <p:bldP spid="28" grpId="0"/>
      <p:bldP spid="29" grpId="0"/>
      <p:bldP spid="30" grpId="0"/>
      <p:bldP spid="31" grpId="0"/>
      <p:bldP spid="32" grpId="0"/>
      <p:bldP spid="33" grpId="0"/>
      <p:bldP spid="11" grpId="0"/>
      <p:bldP spid="38" grpId="0"/>
      <p:bldP spid="39" grpId="0"/>
      <p:bldP spid="4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6738"/>
            <a:ext cx="12192000" cy="1215513"/>
          </a:xfrm>
          <a:prstGeom prst="rect">
            <a:avLst/>
          </a:prstGeom>
          <a:solidFill>
            <a:srgbClr val="0070C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Parallel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to‘gri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chiziqlar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II b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83417" y="2289441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>
                <a:latin typeface="Arial" pitchFamily="34" charset="0"/>
                <a:cs typeface="Arial" pitchFamily="34" charset="0"/>
              </a:rPr>
              <a:t>a</a:t>
            </a:r>
            <a:endParaRPr lang="ru-RU" sz="36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72743" y="1449986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>
                <a:latin typeface="Arial" pitchFamily="34" charset="0"/>
                <a:cs typeface="Arial" pitchFamily="34" charset="0"/>
              </a:rPr>
              <a:t>b</a:t>
            </a:r>
            <a:endParaRPr lang="ru-RU" sz="36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3851" y="1358000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>
                <a:latin typeface="Arial" pitchFamily="34" charset="0"/>
                <a:cs typeface="Arial" pitchFamily="34" charset="0"/>
              </a:rPr>
              <a:t>c</a:t>
            </a:r>
            <a:endParaRPr lang="ru-RU" sz="3600" i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V="1">
            <a:off x="1941766" y="2037455"/>
            <a:ext cx="3722186" cy="2654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747227" y="2846638"/>
            <a:ext cx="3916725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3260064" y="1379813"/>
            <a:ext cx="896090" cy="1864567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60064" y="2064002"/>
            <a:ext cx="503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ru-RU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593994" y="249912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2</a:t>
            </a:r>
            <a:endParaRPr lang="ru-RU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7170990" y="2630049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>
                <a:latin typeface="Arial" pitchFamily="34" charset="0"/>
                <a:cs typeface="Arial" pitchFamily="34" charset="0"/>
              </a:rPr>
              <a:t>a</a:t>
            </a:r>
            <a:endParaRPr lang="ru-RU" sz="36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423022" y="1443922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>
                <a:latin typeface="Arial" pitchFamily="34" charset="0"/>
                <a:cs typeface="Arial" pitchFamily="34" charset="0"/>
              </a:rPr>
              <a:t>b</a:t>
            </a:r>
            <a:endParaRPr lang="ru-RU" sz="36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891860" y="1124744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>
                <a:latin typeface="Arial" pitchFamily="34" charset="0"/>
                <a:cs typeface="Arial" pitchFamily="34" charset="0"/>
              </a:rPr>
              <a:t>c</a:t>
            </a:r>
            <a:endParaRPr lang="ru-RU" sz="3600" i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 flipV="1">
            <a:off x="7486382" y="2028851"/>
            <a:ext cx="3722186" cy="2654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7291843" y="2838034"/>
            <a:ext cx="3916725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H="1">
            <a:off x="8444640" y="1371209"/>
            <a:ext cx="896090" cy="1864567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9512540" y="1674455"/>
            <a:ext cx="503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ru-RU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9138610" y="24905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2</a:t>
            </a:r>
            <a:endParaRPr lang="ru-RU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4652395" y="5137511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>
                <a:latin typeface="Arial" pitchFamily="34" charset="0"/>
                <a:cs typeface="Arial" pitchFamily="34" charset="0"/>
              </a:rPr>
              <a:t>a</a:t>
            </a:r>
            <a:endParaRPr lang="ru-RU" sz="36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640573" y="4234542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>
                <a:latin typeface="Arial" pitchFamily="34" charset="0"/>
                <a:cs typeface="Arial" pitchFamily="34" charset="0"/>
              </a:rPr>
              <a:t>b</a:t>
            </a:r>
            <a:endParaRPr lang="ru-RU" sz="36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462322" y="4021038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>
                <a:latin typeface="Arial" pitchFamily="34" charset="0"/>
                <a:cs typeface="Arial" pitchFamily="34" charset="0"/>
              </a:rPr>
              <a:t>c</a:t>
            </a:r>
            <a:endParaRPr lang="ru-RU" sz="3600" i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 flipV="1">
            <a:off x="4759965" y="4844615"/>
            <a:ext cx="3253783" cy="277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V="1">
            <a:off x="4565426" y="5627252"/>
            <a:ext cx="3227523" cy="2769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H="1">
            <a:off x="6078263" y="4188125"/>
            <a:ext cx="896090" cy="1864567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6603641" y="4924406"/>
            <a:ext cx="503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ru-RU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6412193" y="530743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2</a:t>
            </a:r>
            <a:endParaRPr lang="ru-RU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48579" name="Прямоугольник 1048578"/>
              <p:cNvSpPr/>
              <p:nvPr/>
            </p:nvSpPr>
            <p:spPr>
              <a:xfrm>
                <a:off x="1971065" y="3427965"/>
                <a:ext cx="3291264" cy="516255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∠ </m:t>
                      </m:r>
                      <m:r>
                        <m:rPr>
                          <m:nor/>
                        </m:rPr>
                        <a:rPr lang="en-US" sz="40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1</m:t>
                      </m:r>
                      <m:r>
                        <m:rPr>
                          <m:nor/>
                        </m:rPr>
                        <a:rPr lang="en-US" sz="40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m:t>= 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∠ </m:t>
                      </m:r>
                      <m:r>
                        <m:rPr>
                          <m:nor/>
                        </m:rPr>
                        <a:rPr lang="en-US" sz="40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2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48579" name="Прямоугольник 104857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1065" y="3427965"/>
                <a:ext cx="3291264" cy="51625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Прямоугольник 52"/>
              <p:cNvSpPr/>
              <p:nvPr/>
            </p:nvSpPr>
            <p:spPr>
              <a:xfrm>
                <a:off x="7643821" y="3479087"/>
                <a:ext cx="3291264" cy="514500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∠ </m:t>
                      </m:r>
                      <m:r>
                        <m:rPr>
                          <m:nor/>
                        </m:rPr>
                        <a:rPr lang="en-US" sz="40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1</m:t>
                      </m:r>
                      <m:r>
                        <m:rPr>
                          <m:nor/>
                        </m:rPr>
                        <a:rPr lang="en-US" sz="40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m:t>= 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∠ </m:t>
                      </m:r>
                      <m:r>
                        <m:rPr>
                          <m:nor/>
                        </m:rPr>
                        <a:rPr lang="en-US" sz="40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2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3" name="Прямоугольник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3821" y="3479087"/>
                <a:ext cx="3291264" cy="5145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Прямоугольник 53"/>
              <p:cNvSpPr/>
              <p:nvPr/>
            </p:nvSpPr>
            <p:spPr>
              <a:xfrm>
                <a:off x="4506694" y="6084044"/>
                <a:ext cx="4037578" cy="625138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∠ </m:t>
                      </m:r>
                      <m:r>
                        <m:rPr>
                          <m:nor/>
                        </m:rPr>
                        <a:rPr lang="en-US" sz="40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1 +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∠ </m:t>
                      </m:r>
                      <m:r>
                        <m:rPr>
                          <m:nor/>
                        </m:rPr>
                        <a:rPr lang="en-US" sz="40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2 = 180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⁰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4" name="Прямоугольник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6694" y="6084044"/>
                <a:ext cx="4037578" cy="62513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Овал 2"/>
          <p:cNvSpPr/>
          <p:nvPr/>
        </p:nvSpPr>
        <p:spPr>
          <a:xfrm>
            <a:off x="1028312" y="1443922"/>
            <a:ext cx="576506" cy="7709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1</a:t>
            </a:r>
            <a:endParaRPr lang="ru-RU" sz="2800" b="1" dirty="0"/>
          </a:p>
        </p:txBody>
      </p:sp>
      <p:sp>
        <p:nvSpPr>
          <p:cNvPr id="31" name="Овал 30"/>
          <p:cNvSpPr/>
          <p:nvPr/>
        </p:nvSpPr>
        <p:spPr>
          <a:xfrm>
            <a:off x="3533724" y="4400272"/>
            <a:ext cx="576506" cy="7709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3</a:t>
            </a:r>
            <a:endParaRPr lang="ru-RU" sz="2800" b="1" dirty="0"/>
          </a:p>
        </p:txBody>
      </p:sp>
      <p:sp>
        <p:nvSpPr>
          <p:cNvPr id="32" name="Овал 31"/>
          <p:cNvSpPr/>
          <p:nvPr/>
        </p:nvSpPr>
        <p:spPr>
          <a:xfrm>
            <a:off x="6828191" y="1460468"/>
            <a:ext cx="576506" cy="7709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2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6346010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38" grpId="0"/>
      <p:bldP spid="42" grpId="0"/>
      <p:bldP spid="43" grpId="0"/>
      <p:bldP spid="44" grpId="0"/>
      <p:bldP spid="45" grpId="0"/>
      <p:bldP spid="46" grpId="0"/>
      <p:bldP spid="50" grpId="0"/>
      <p:bldP spid="51" grpId="0"/>
      <p:bldP spid="53" grpId="0" animBg="1"/>
      <p:bldP spid="5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448349" y="610059"/>
            <a:ext cx="1108923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4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Parallelogrammning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tomoniga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yopishgan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burchaklari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yig‘indisi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180°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6118996" y="2175242"/>
                <a:ext cx="6236221" cy="42780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I</a:t>
                </a:r>
                <a:r>
                  <a:rPr lang="en-US" sz="40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sbot</a:t>
                </a:r>
                <a:r>
                  <a:rPr lang="en-US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qilish</a:t>
                </a:r>
                <a:r>
                  <a:rPr lang="en-US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kerak</a:t>
                </a:r>
                <a:r>
                  <a:rPr lang="en-US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      </m:t>
                      </m:r>
                      <m:r>
                        <a:rPr lang="en-US" sz="44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∠</m:t>
                      </m:r>
                      <m:r>
                        <m:rPr>
                          <m:nor/>
                        </m:rPr>
                        <a:rPr lang="en-US" sz="4400" b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1 </m:t>
                      </m:r>
                      <m:r>
                        <m:rPr>
                          <m:nor/>
                        </m:rPr>
                        <a:rPr lang="en-US" sz="4400" b="1" dirty="0">
                          <a:latin typeface="Arial" pitchFamily="34" charset="0"/>
                          <a:cs typeface="Arial" pitchFamily="34" charset="0"/>
                        </a:rPr>
                        <m:t>+ </m:t>
                      </m:r>
                      <m:r>
                        <a:rPr lang="en-US" sz="44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∠</m:t>
                      </m:r>
                      <m:r>
                        <m:rPr>
                          <m:nor/>
                        </m:rPr>
                        <a:rPr lang="en-US" sz="4400" b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2</m:t>
                      </m:r>
                      <m:r>
                        <m:rPr>
                          <m:nor/>
                        </m:rPr>
                        <a:rPr lang="en-US" sz="4400" b="1" dirty="0">
                          <a:latin typeface="Arial" pitchFamily="34" charset="0"/>
                          <a:cs typeface="Arial" pitchFamily="34" charset="0"/>
                        </a:rPr>
                        <m:t> =180</m:t>
                      </m:r>
                      <m:r>
                        <a:rPr lang="en-US" sz="4400" b="1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⁰</m:t>
                      </m:r>
                    </m:oMath>
                  </m:oMathPara>
                </a14:m>
                <a:endParaRPr lang="en-US" sz="4400" b="1" dirty="0" smtClean="0"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4000" b="1" dirty="0" err="1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Isbot</a:t>
                </a:r>
                <a:r>
                  <a:rPr lang="en-US" sz="4000" b="1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AB II CD(</a:t>
                </a:r>
                <a:r>
                  <a:rPr lang="en-US" sz="3600" dirty="0" err="1" smtClean="0">
                    <a:latin typeface="Arial" pitchFamily="34" charset="0"/>
                    <a:cs typeface="Arial" pitchFamily="34" charset="0"/>
                  </a:rPr>
                  <a:t>parall.m</a:t>
                </a:r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) </a:t>
                </a:r>
              </a:p>
              <a:p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 BC- </a:t>
                </a:r>
                <a:r>
                  <a:rPr lang="en-US" sz="3600" dirty="0" err="1" smtClean="0">
                    <a:latin typeface="Arial" pitchFamily="34" charset="0"/>
                    <a:cs typeface="Arial" pitchFamily="34" charset="0"/>
                  </a:rPr>
                  <a:t>kesuvchi</a:t>
                </a:r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600" dirty="0" err="1" smtClean="0">
                    <a:latin typeface="Arial" pitchFamily="34" charset="0"/>
                    <a:cs typeface="Arial" pitchFamily="34" charset="0"/>
                  </a:rPr>
                  <a:t>to‘g‘ri</a:t>
                </a:r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600" dirty="0" err="1" smtClean="0">
                    <a:latin typeface="Arial" pitchFamily="34" charset="0"/>
                    <a:cs typeface="Arial" pitchFamily="34" charset="0"/>
                  </a:rPr>
                  <a:t>chizig</a:t>
                </a:r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r>
                  <a:rPr lang="en-US" sz="3600" i="1" dirty="0" smtClean="0">
                    <a:latin typeface="Arial" pitchFamily="34" charset="0"/>
                    <a:cs typeface="Arial" pitchFamily="34" charset="0"/>
                  </a:rPr>
                  <a:t>II</a:t>
                </a:r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600" dirty="0" err="1" smtClean="0"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36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600" dirty="0" err="1" smtClean="0">
                    <a:latin typeface="Arial" pitchFamily="34" charset="0"/>
                    <a:cs typeface="Arial" pitchFamily="34" charset="0"/>
                  </a:rPr>
                  <a:t>kesuvchi</a:t>
                </a:r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600" dirty="0" err="1" smtClean="0">
                    <a:latin typeface="Arial" pitchFamily="34" charset="0"/>
                    <a:cs typeface="Arial" pitchFamily="34" charset="0"/>
                  </a:rPr>
                  <a:t>to‘g‘ri</a:t>
                </a:r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600" dirty="0" err="1" smtClean="0">
                    <a:latin typeface="Arial" pitchFamily="34" charset="0"/>
                    <a:cs typeface="Arial" pitchFamily="34" charset="0"/>
                  </a:rPr>
                  <a:t>chizig</a:t>
                </a:r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-</a:t>
                </a:r>
              </a:p>
              <a:p>
                <a:r>
                  <a:rPr lang="en-US" sz="3600" dirty="0" err="1">
                    <a:latin typeface="Arial" pitchFamily="34" charset="0"/>
                    <a:cs typeface="Arial" pitchFamily="34" charset="0"/>
                  </a:rPr>
                  <a:t>l</a:t>
                </a:r>
                <a:r>
                  <a:rPr lang="en-US" sz="3600" dirty="0" err="1" smtClean="0">
                    <a:latin typeface="Arial" pitchFamily="34" charset="0"/>
                    <a:cs typeface="Arial" pitchFamily="34" charset="0"/>
                  </a:rPr>
                  <a:t>arning</a:t>
                </a:r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 3–</a:t>
                </a:r>
                <a:r>
                  <a:rPr lang="en-US" sz="3600" dirty="0" err="1" smtClean="0">
                    <a:latin typeface="Arial" pitchFamily="34" charset="0"/>
                    <a:cs typeface="Arial" pitchFamily="34" charset="0"/>
                  </a:rPr>
                  <a:t>xossasiga</a:t>
                </a:r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3600" dirty="0" err="1" smtClean="0">
                    <a:latin typeface="Arial" pitchFamily="34" charset="0"/>
                    <a:cs typeface="Arial" pitchFamily="34" charset="0"/>
                  </a:rPr>
                  <a:t>asosan</a:t>
                </a:r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,</a:t>
                </a:r>
              </a:p>
              <a:p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  <m:r>
                      <m:rPr>
                        <m:nor/>
                      </m:rPr>
                      <a:rPr lang="en-US" sz="36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1 </m:t>
                    </m:r>
                    <m:r>
                      <m:rPr>
                        <m:nor/>
                      </m:rPr>
                      <a:rPr lang="en-US" sz="3600" dirty="0">
                        <a:latin typeface="Arial" pitchFamily="34" charset="0"/>
                        <a:cs typeface="Arial" pitchFamily="34" charset="0"/>
                      </a:rPr>
                      <m:t>+ 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  <m:r>
                      <m:rPr>
                        <m:nor/>
                      </m:rPr>
                      <a:rPr lang="en-US" sz="36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2</m:t>
                    </m:r>
                    <m:r>
                      <m:rPr>
                        <m:nor/>
                      </m:rPr>
                      <a:rPr lang="en-US" sz="3600" dirty="0">
                        <a:latin typeface="Arial" pitchFamily="34" charset="0"/>
                        <a:cs typeface="Arial" pitchFamily="34" charset="0"/>
                      </a:rPr>
                      <m:t> =180</m:t>
                    </m:r>
                    <m:r>
                      <a:rPr lang="en-US" sz="3600" i="1" dirty="0">
                        <a:latin typeface="Cambria Math" panose="02040503050406030204" pitchFamily="18" charset="0"/>
                        <a:cs typeface="Arial" pitchFamily="34" charset="0"/>
                      </a:rPr>
                      <m:t>⁰</m:t>
                    </m:r>
                  </m:oMath>
                </a14:m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600" dirty="0" err="1" smtClean="0">
                    <a:latin typeface="Arial" pitchFamily="34" charset="0"/>
                    <a:cs typeface="Arial" pitchFamily="34" charset="0"/>
                  </a:rPr>
                  <a:t>bo‘ladi</a:t>
                </a:r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8996" y="2175242"/>
                <a:ext cx="6236221" cy="4278094"/>
              </a:xfrm>
              <a:prstGeom prst="rect">
                <a:avLst/>
              </a:prstGeom>
              <a:blipFill rotWithShape="1">
                <a:blip r:embed="rId2"/>
                <a:stretch>
                  <a:fillRect l="-3519" t="-2564" r="-587" b="-44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Параллелограмм 16"/>
          <p:cNvSpPr/>
          <p:nvPr/>
        </p:nvSpPr>
        <p:spPr>
          <a:xfrm>
            <a:off x="911424" y="3316405"/>
            <a:ext cx="4213698" cy="2571768"/>
          </a:xfrm>
          <a:prstGeom prst="parallelogram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337364" y="5780709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55440" y="2731233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20419" y="2718352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82180" y="5789292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D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67234" y="5364379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7030A0"/>
                </a:solidFill>
              </a:rPr>
              <a:t>1</a:t>
            </a:r>
            <a:endParaRPr lang="ru-RU" sz="3200" dirty="0">
              <a:solidFill>
                <a:srgbClr val="7030A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548848" y="3271500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7030A0"/>
                </a:solidFill>
              </a:rPr>
              <a:t>2</a:t>
            </a:r>
            <a:endParaRPr lang="ru-RU" sz="3200" dirty="0">
              <a:solidFill>
                <a:srgbClr val="7030A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45137" y="5303398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7030A0"/>
                </a:solidFill>
              </a:rPr>
              <a:t>4</a:t>
            </a:r>
            <a:endParaRPr lang="ru-RU" sz="3200" dirty="0">
              <a:solidFill>
                <a:srgbClr val="7030A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553618" y="3203051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7030A0"/>
                </a:solidFill>
              </a:rPr>
              <a:t>3</a:t>
            </a:r>
            <a:endParaRPr lang="ru-RU" sz="3200" dirty="0">
              <a:solidFill>
                <a:srgbClr val="7030A0"/>
              </a:solidFill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702969" y="3316405"/>
            <a:ext cx="5003268" cy="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>
            <a:off x="845845" y="2936949"/>
            <a:ext cx="820017" cy="325438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337364" y="5903777"/>
            <a:ext cx="4746091" cy="21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Волна 40"/>
          <p:cNvSpPr/>
          <p:nvPr/>
        </p:nvSpPr>
        <p:spPr>
          <a:xfrm>
            <a:off x="210359" y="132722"/>
            <a:ext cx="3024336" cy="1327594"/>
          </a:xfrm>
          <a:prstGeom prst="wave">
            <a:avLst>
              <a:gd name="adj1" fmla="val 12500"/>
              <a:gd name="adj2" fmla="val -1296"/>
            </a:avLst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1 - </a:t>
            </a:r>
            <a:r>
              <a:rPr lang="en-US" sz="36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eorema</a:t>
            </a:r>
            <a:r>
              <a:rPr lang="en-US" sz="3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636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 26"/>
          <p:cNvSpPr/>
          <p:nvPr/>
        </p:nvSpPr>
        <p:spPr>
          <a:xfrm>
            <a:off x="1211936" y="683669"/>
            <a:ext cx="986908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Parallelogrammning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qarama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-</a:t>
            </a:r>
          </a:p>
          <a:p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qarshi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tomonlari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qarama-qarshi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burchaklari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o‘zaro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07832" y="3341772"/>
                <a:ext cx="6118280" cy="1785104"/>
              </a:xfrm>
              <a:prstGeom prst="rect">
                <a:avLst/>
              </a:prstGeom>
              <a:noFill/>
              <a:ln w="19050">
                <a:solidFill>
                  <a:srgbClr val="00B050"/>
                </a:solidFill>
                <a:prstDash val="sysDash"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 = CD, 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AD = BC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∠</m:t>
                      </m:r>
                      <m:r>
                        <m:rPr>
                          <m:nor/>
                        </m:rPr>
                        <a:rPr lang="en-US" sz="4400" b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A</m:t>
                      </m:r>
                      <m:r>
                        <m:rPr>
                          <m:nor/>
                        </m:rPr>
                        <a:rPr lang="en-US" sz="4400" b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= </m:t>
                      </m:r>
                      <m:r>
                        <a:rPr lang="en-US" sz="4400" b="1" i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∠</m:t>
                      </m:r>
                      <m:r>
                        <m:rPr>
                          <m:nor/>
                        </m:rPr>
                        <a:rPr lang="en-US" sz="4400" b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C</m:t>
                      </m:r>
                      <m:r>
                        <m:rPr>
                          <m:nor/>
                        </m:rPr>
                        <a:rPr lang="en-US" sz="44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4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m:t>,</m:t>
                      </m:r>
                      <m:r>
                        <a:rPr lang="en-US" sz="4400" b="1" i="0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   </m:t>
                      </m:r>
                      <m:r>
                        <a:rPr lang="en-US" sz="4400" b="1" i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∠</m:t>
                      </m:r>
                      <m:r>
                        <m:rPr>
                          <m:nor/>
                        </m:rPr>
                        <a:rPr lang="en-US" sz="4400" b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B</m:t>
                      </m:r>
                      <m:r>
                        <m:rPr>
                          <m:nor/>
                        </m:rPr>
                        <a:rPr lang="en-US" sz="4400" b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4400" b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44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m:t> </m:t>
                      </m:r>
                      <m:r>
                        <a:rPr lang="en-US" sz="4400" b="1" i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∠</m:t>
                      </m:r>
                      <m:r>
                        <m:rPr>
                          <m:nor/>
                        </m:rPr>
                        <a:rPr lang="en-US" sz="4400" b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D</m:t>
                      </m:r>
                    </m:oMath>
                  </m:oMathPara>
                </a14:m>
                <a:endParaRPr lang="en-US" sz="44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832" y="3341772"/>
                <a:ext cx="6118280" cy="1785104"/>
              </a:xfrm>
              <a:prstGeom prst="rect">
                <a:avLst/>
              </a:prstGeom>
              <a:blipFill>
                <a:blip r:embed="rId2"/>
                <a:stretch>
                  <a:fillRect t="-6757"/>
                </a:stretch>
              </a:blipFill>
              <a:ln w="19050">
                <a:solidFill>
                  <a:srgbClr val="00B050"/>
                </a:solidFill>
                <a:prstDash val="sysDash"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Волна 14"/>
          <p:cNvSpPr/>
          <p:nvPr/>
        </p:nvSpPr>
        <p:spPr>
          <a:xfrm>
            <a:off x="210359" y="132722"/>
            <a:ext cx="3024336" cy="1327594"/>
          </a:xfrm>
          <a:prstGeom prst="wave">
            <a:avLst>
              <a:gd name="adj1" fmla="val 12500"/>
              <a:gd name="adj2" fmla="val -1296"/>
            </a:avLst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en-US" sz="36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eorema</a:t>
            </a:r>
            <a:r>
              <a:rPr lang="en-US" sz="3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16" name="Параллелограмм 15"/>
          <p:cNvSpPr/>
          <p:nvPr/>
        </p:nvSpPr>
        <p:spPr>
          <a:xfrm>
            <a:off x="7182253" y="3082807"/>
            <a:ext cx="4216780" cy="2518932"/>
          </a:xfrm>
          <a:prstGeom prst="parallelogram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6632348" y="5378512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197743" y="2780928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916820" y="5339323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1498341" y="2782683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C </a:t>
            </a:r>
            <a:endParaRPr lang="ru-RU" sz="3600" b="1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7246040" y="4234324"/>
            <a:ext cx="344612" cy="196268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7246040" y="4370810"/>
            <a:ext cx="344612" cy="213988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0916820" y="4304624"/>
            <a:ext cx="328405" cy="13237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0916820" y="4430592"/>
            <a:ext cx="328405" cy="154246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9477933" y="2950979"/>
            <a:ext cx="87467" cy="26075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8883274" y="5432545"/>
            <a:ext cx="161070" cy="301022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Дуга 12"/>
          <p:cNvSpPr/>
          <p:nvPr/>
        </p:nvSpPr>
        <p:spPr>
          <a:xfrm>
            <a:off x="6650943" y="5230711"/>
            <a:ext cx="910082" cy="972478"/>
          </a:xfrm>
          <a:prstGeom prst="arc">
            <a:avLst>
              <a:gd name="adj1" fmla="val 17272099"/>
              <a:gd name="adj2" fmla="val 21043129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Дуга 25"/>
          <p:cNvSpPr/>
          <p:nvPr/>
        </p:nvSpPr>
        <p:spPr>
          <a:xfrm rot="11127953">
            <a:off x="10973020" y="2472338"/>
            <a:ext cx="910082" cy="972478"/>
          </a:xfrm>
          <a:prstGeom prst="arc">
            <a:avLst>
              <a:gd name="adj1" fmla="val 16738825"/>
              <a:gd name="adj2" fmla="val 20451425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Дуга 27"/>
          <p:cNvSpPr/>
          <p:nvPr/>
        </p:nvSpPr>
        <p:spPr>
          <a:xfrm rot="15677710">
            <a:off x="10546288" y="5025108"/>
            <a:ext cx="910082" cy="972478"/>
          </a:xfrm>
          <a:prstGeom prst="arc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Дуга 29"/>
          <p:cNvSpPr/>
          <p:nvPr/>
        </p:nvSpPr>
        <p:spPr>
          <a:xfrm rot="6072946">
            <a:off x="7356460" y="2506901"/>
            <a:ext cx="910082" cy="972478"/>
          </a:xfrm>
          <a:prstGeom prst="arc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2532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6" grpId="0" animBg="1"/>
      <p:bldP spid="17" grpId="0"/>
      <p:bldP spid="18" grpId="0"/>
      <p:bldP spid="19" grpId="0"/>
      <p:bldP spid="20" grpId="0"/>
      <p:bldP spid="13" grpId="0" animBg="1"/>
      <p:bldP spid="26" grpId="0" animBg="1"/>
      <p:bldP spid="28" grpId="0" animBg="1"/>
      <p:bldP spid="3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a1ecbf3ecb75c6c6a3b277326f1f7d08dbc2197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1405</TotalTime>
  <Words>676</Words>
  <Application>Microsoft Office PowerPoint</Application>
  <PresentationFormat>Широкоэкранный</PresentationFormat>
  <Paragraphs>198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Ink Free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3- masala </vt:lpstr>
      <vt:lpstr> 1-yechim: </vt:lpstr>
      <vt:lpstr> 5- masala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Пользователь</cp:lastModifiedBy>
  <cp:revision>166</cp:revision>
  <dcterms:created xsi:type="dcterms:W3CDTF">2020-06-19T20:52:49Z</dcterms:created>
  <dcterms:modified xsi:type="dcterms:W3CDTF">2020-08-29T03:37:43Z</dcterms:modified>
</cp:coreProperties>
</file>