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0"/>
  </p:notesMasterIdLst>
  <p:sldIdLst>
    <p:sldId id="308" r:id="rId2"/>
    <p:sldId id="277" r:id="rId3"/>
    <p:sldId id="303" r:id="rId4"/>
    <p:sldId id="294" r:id="rId5"/>
    <p:sldId id="295" r:id="rId6"/>
    <p:sldId id="280" r:id="rId7"/>
    <p:sldId id="293" r:id="rId8"/>
    <p:sldId id="298" r:id="rId9"/>
    <p:sldId id="296" r:id="rId10"/>
    <p:sldId id="297" r:id="rId11"/>
    <p:sldId id="304" r:id="rId12"/>
    <p:sldId id="292" r:id="rId13"/>
    <p:sldId id="306" r:id="rId14"/>
    <p:sldId id="307" r:id="rId15"/>
    <p:sldId id="279" r:id="rId16"/>
    <p:sldId id="299" r:id="rId17"/>
    <p:sldId id="305" r:id="rId18"/>
    <p:sldId id="300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8" autoAdjust="0"/>
    <p:restoredTop sz="94364" autoAdjust="0"/>
  </p:normalViewPr>
  <p:slideViewPr>
    <p:cSldViewPr>
      <p:cViewPr varScale="1">
        <p:scale>
          <a:sx n="69" d="100"/>
          <a:sy n="69" d="100"/>
        </p:scale>
        <p:origin x="41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6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575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648657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69" y="-1"/>
            <a:ext cx="12192000" cy="13813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789062" y="60788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7034" dirty="0" err="1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327544" y="1811018"/>
            <a:ext cx="4040264" cy="39942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3" name="Прямоугольник 2"/>
          <p:cNvSpPr/>
          <p:nvPr/>
        </p:nvSpPr>
        <p:spPr>
          <a:xfrm>
            <a:off x="9633212" y="251487"/>
            <a:ext cx="2200795" cy="9040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275" b="1" dirty="0" smtClean="0">
                <a:solidFill>
                  <a:schemeClr val="bg1"/>
                </a:solidFill>
              </a:rPr>
              <a:t>   8-sinf</a:t>
            </a:r>
            <a:endParaRPr lang="ru-RU" sz="5275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43872" y="1381375"/>
            <a:ext cx="621635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ru-RU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5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KO‘PBURCHAK </a:t>
            </a:r>
          </a:p>
          <a:p>
            <a:pPr algn="just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ICHKI VA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</a:p>
          <a:p>
            <a:pPr algn="just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BURCHAKLARINING </a:t>
            </a:r>
          </a:p>
          <a:p>
            <a:pPr algn="just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330908" y="6061162"/>
            <a:ext cx="9334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usupjonova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26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770476" y="476672"/>
                <a:ext cx="5832648" cy="59708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    </a:t>
                </a:r>
                <a:r>
                  <a:rPr lang="en-US" sz="4400" b="1" i="1" dirty="0" err="1" smtClean="0"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4400" b="1" i="1" dirty="0" smtClean="0"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4800" b="1" i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A</m:t>
                        </m:r>
                      </m:e>
                      <m:sub>
                        <m:r>
                          <a:rPr lang="en-US" sz="44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A</m:t>
                        </m:r>
                      </m:e>
                      <m:sub>
                        <m:r>
                          <a:rPr lang="en-US" sz="44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2 </m:t>
                        </m:r>
                      </m:sub>
                    </m:sSub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A</m:t>
                        </m:r>
                      </m:e>
                      <m:sub>
                        <m:r>
                          <a:rPr lang="en-US" sz="4400" b="0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3…</m:t>
                        </m:r>
                      </m:sub>
                    </m:sSub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n</m:t>
                        </m:r>
                        <m:r>
                          <a:rPr lang="en-US" sz="44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-</a:t>
                </a:r>
                <a:r>
                  <a:rPr lang="en-US" sz="4400" dirty="0" err="1" smtClean="0">
                    <a:latin typeface="Arial" pitchFamily="34" charset="0"/>
                    <a:cs typeface="Arial" pitchFamily="34" charset="0"/>
                  </a:rPr>
                  <a:t>qavariq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n </a:t>
                </a:r>
                <a:r>
                  <a:rPr lang="en-US" sz="4400" dirty="0" err="1" smtClean="0">
                    <a:latin typeface="Arial" pitchFamily="34" charset="0"/>
                    <a:cs typeface="Arial" pitchFamily="34" charset="0"/>
                  </a:rPr>
                  <a:t>burchak</a:t>
                </a:r>
                <a:endParaRPr lang="en-US" sz="44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400" i="1" dirty="0" smtClean="0">
                    <a:latin typeface="Arial" pitchFamily="34" charset="0"/>
                    <a:cs typeface="Arial" pitchFamily="34" charset="0"/>
                  </a:rPr>
                  <a:t>       n 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&gt; 3 </a:t>
                </a:r>
                <a:r>
                  <a:rPr lang="en-US" sz="4400" dirty="0" err="1" smtClean="0">
                    <a:latin typeface="Arial" pitchFamily="34" charset="0"/>
                    <a:cs typeface="Arial" pitchFamily="34" charset="0"/>
                  </a:rPr>
                  <a:t>bo‘lsin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. </a:t>
                </a:r>
              </a:p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400" b="1" i="1" dirty="0" err="1" smtClean="0">
                    <a:latin typeface="Arial" pitchFamily="34" charset="0"/>
                    <a:cs typeface="Arial" pitchFamily="34" charset="0"/>
                  </a:rPr>
                  <a:t>Isbot</a:t>
                </a:r>
                <a:r>
                  <a:rPr lang="en-US" sz="4400" b="1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b="1" i="1" dirty="0" err="1" smtClean="0">
                    <a:latin typeface="Arial" pitchFamily="34" charset="0"/>
                    <a:cs typeface="Arial" pitchFamily="34" charset="0"/>
                  </a:rPr>
                  <a:t>qilish</a:t>
                </a:r>
                <a:r>
                  <a:rPr lang="en-US" sz="4400" b="1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b="1" i="1" dirty="0" err="1" smtClean="0"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4400" b="1" i="1" dirty="0" smtClean="0"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4400" b="1" i="1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4400" b="1" i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Sn </a:t>
                </a:r>
                <a:r>
                  <a:rPr lang="en-US" sz="4400" dirty="0">
                    <a:latin typeface="Arial" pitchFamily="34" charset="0"/>
                    <a:cs typeface="Arial" pitchFamily="34" charset="0"/>
                  </a:rPr>
                  <a:t>= 180°(n - 2) 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en-US" sz="4400" dirty="0" err="1" smtClean="0">
                    <a:latin typeface="Arial" pitchFamily="34" charset="0"/>
                    <a:cs typeface="Arial" pitchFamily="34" charset="0"/>
                  </a:rPr>
                  <a:t>ekanligini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endParaRPr lang="ru-RU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0476" y="476672"/>
                <a:ext cx="5832648" cy="5970865"/>
              </a:xfrm>
              <a:prstGeom prst="rect">
                <a:avLst/>
              </a:prstGeom>
              <a:blipFill>
                <a:blip r:embed="rId2"/>
                <a:stretch>
                  <a:fillRect l="-4289" t="-13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Шестиугольник 4"/>
          <p:cNvSpPr/>
          <p:nvPr/>
        </p:nvSpPr>
        <p:spPr>
          <a:xfrm>
            <a:off x="978872" y="2136870"/>
            <a:ext cx="3643338" cy="2161406"/>
          </a:xfrm>
          <a:prstGeom prst="hexagon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5" idx="3"/>
            <a:endCxn id="5" idx="5"/>
          </p:cNvCxnSpPr>
          <p:nvPr/>
        </p:nvCxnSpPr>
        <p:spPr>
          <a:xfrm flipV="1">
            <a:off x="978872" y="2136871"/>
            <a:ext cx="3102987" cy="108070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5" idx="3"/>
            <a:endCxn id="5" idx="0"/>
          </p:cNvCxnSpPr>
          <p:nvPr/>
        </p:nvCxnSpPr>
        <p:spPr>
          <a:xfrm>
            <a:off x="978872" y="3217573"/>
            <a:ext cx="3643338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5" idx="3"/>
            <a:endCxn id="5" idx="1"/>
          </p:cNvCxnSpPr>
          <p:nvPr/>
        </p:nvCxnSpPr>
        <p:spPr>
          <a:xfrm>
            <a:off x="978872" y="3217573"/>
            <a:ext cx="3102987" cy="108070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07368" y="2964108"/>
                <a:ext cx="7143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368" y="2964108"/>
                <a:ext cx="71438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07434" y="1772816"/>
                <a:ext cx="7858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434" y="1772816"/>
                <a:ext cx="7858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979268" y="1963976"/>
                <a:ext cx="7858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268" y="1963976"/>
                <a:ext cx="7858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07434" y="4107116"/>
                <a:ext cx="7143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434" y="4107116"/>
                <a:ext cx="714380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36392" y="3987014"/>
                <a:ext cx="15716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6392" y="3987014"/>
                <a:ext cx="157163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569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026316"/>
            <a:ext cx="868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91344" y="0"/>
                <a:ext cx="10597716" cy="2585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b="1" i="1" dirty="0" err="1" smtClean="0">
                    <a:latin typeface="Arial" panose="020B0604020202020204" pitchFamily="34" charset="0"/>
                    <a:cs typeface="Arial" pitchFamily="34" charset="0"/>
                  </a:rPr>
                  <a:t>Isbot</a:t>
                </a:r>
                <a:r>
                  <a:rPr lang="en-US" sz="4800" b="1" i="1" dirty="0" smtClean="0"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800" dirty="0" err="1" smtClean="0">
                    <a:latin typeface="Arial" pitchFamily="34" charset="0"/>
                    <a:cs typeface="Arial" pitchFamily="34" charset="0"/>
                  </a:rPr>
                  <a:t>uchidan,barcha</a:t>
                </a:r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800" dirty="0" err="1">
                    <a:latin typeface="Arial" pitchFamily="34" charset="0"/>
                    <a:cs typeface="Arial" pitchFamily="34" charset="0"/>
                  </a:rPr>
                  <a:t>diagonallarini</a:t>
                </a:r>
                <a:r>
                  <a:rPr lang="en-US" sz="48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800" dirty="0" err="1" smtClean="0">
                    <a:latin typeface="Arial" pitchFamily="34" charset="0"/>
                    <a:cs typeface="Arial" pitchFamily="34" charset="0"/>
                  </a:rPr>
                  <a:t>o‘tkazamiz</a:t>
                </a:r>
                <a:r>
                  <a:rPr lang="en-US" sz="4800" dirty="0"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   </a:t>
                </a:r>
                <a:endParaRPr lang="en-US" sz="4400" dirty="0" smtClean="0">
                  <a:latin typeface="Arial" pitchFamily="34" charset="0"/>
                  <a:cs typeface="Arial" pitchFamily="34" charset="0"/>
                </a:endParaRPr>
              </a:p>
              <a:p>
                <a:endParaRPr lang="ru-RU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0"/>
                <a:ext cx="10597716" cy="2585323"/>
              </a:xfrm>
              <a:prstGeom prst="rect">
                <a:avLst/>
              </a:prstGeom>
              <a:blipFill>
                <a:blip r:embed="rId2"/>
                <a:stretch>
                  <a:fillRect l="-2588" t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Шестиугольник 6"/>
          <p:cNvSpPr/>
          <p:nvPr/>
        </p:nvSpPr>
        <p:spPr>
          <a:xfrm>
            <a:off x="8211355" y="1128758"/>
            <a:ext cx="3643338" cy="2660282"/>
          </a:xfrm>
          <a:prstGeom prst="hexagon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7" idx="3"/>
            <a:endCxn id="7" idx="5"/>
          </p:cNvCxnSpPr>
          <p:nvPr/>
        </p:nvCxnSpPr>
        <p:spPr>
          <a:xfrm flipV="1">
            <a:off x="8211355" y="1128759"/>
            <a:ext cx="2978268" cy="1330140"/>
          </a:xfrm>
          <a:prstGeom prst="line">
            <a:avLst/>
          </a:prstGeom>
          <a:ln w="38100">
            <a:solidFill>
              <a:srgbClr val="7030A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7" idx="3"/>
            <a:endCxn id="7" idx="0"/>
          </p:cNvCxnSpPr>
          <p:nvPr/>
        </p:nvCxnSpPr>
        <p:spPr>
          <a:xfrm>
            <a:off x="8211355" y="2458899"/>
            <a:ext cx="3643338" cy="0"/>
          </a:xfrm>
          <a:prstGeom prst="line">
            <a:avLst/>
          </a:prstGeom>
          <a:ln w="38100">
            <a:solidFill>
              <a:srgbClr val="7030A0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7" idx="3"/>
            <a:endCxn id="7" idx="1"/>
          </p:cNvCxnSpPr>
          <p:nvPr/>
        </p:nvCxnSpPr>
        <p:spPr>
          <a:xfrm>
            <a:off x="8211355" y="2458899"/>
            <a:ext cx="2978268" cy="1330140"/>
          </a:xfrm>
          <a:prstGeom prst="line">
            <a:avLst/>
          </a:prstGeom>
          <a:ln w="38100">
            <a:solidFill>
              <a:srgbClr val="7030A0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79997" y="1872962"/>
                <a:ext cx="7143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9997" y="1872962"/>
                <a:ext cx="71438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231949" y="605537"/>
                <a:ext cx="69378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1949" y="605537"/>
                <a:ext cx="69378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980404" y="605537"/>
                <a:ext cx="7858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0404" y="605537"/>
                <a:ext cx="7858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231950" y="3629874"/>
                <a:ext cx="7143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1950" y="3629874"/>
                <a:ext cx="714380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616733" y="3806406"/>
                <a:ext cx="15716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6733" y="3806406"/>
                <a:ext cx="157163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36556" y="1452929"/>
            <a:ext cx="91217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diagonallar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uni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800" i="1" dirty="0" smtClean="0">
                <a:latin typeface="Arial" pitchFamily="34" charset="0"/>
                <a:cs typeface="Arial" pitchFamily="34" charset="0"/>
              </a:rPr>
              <a:t>n-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2) ta</a:t>
            </a:r>
          </a:p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uchburchakka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ajratadi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.</a:t>
            </a:r>
            <a:endParaRPr lang="ru-RU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231906" y="3087817"/>
            <a:ext cx="71032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Uchburchaklar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soni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(n-2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ta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hosil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boladi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36556" y="4442278"/>
                <a:ext cx="9988375" cy="2400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b="1">
                            <a:latin typeface="Cambria Math" panose="02040503050406030204" pitchFamily="18" charset="0"/>
                            <a:cs typeface="Arial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4800" b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∆</m:t>
                        </m:r>
                      </m:sub>
                    </m:sSub>
                  </m:oMath>
                </a14:m>
                <a:r>
                  <a:rPr lang="en-US" sz="4800" dirty="0">
                    <a:latin typeface="Arial" pitchFamily="34" charset="0"/>
                    <a:cs typeface="Arial" pitchFamily="34" charset="0"/>
                  </a:rPr>
                  <a:t>=180⁰</a:t>
                </a:r>
                <a14:m>
                  <m:oMath xmlns:m="http://schemas.openxmlformats.org/officeDocument/2006/math">
                    <m:r>
                      <a:rPr lang="en-US" sz="54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5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5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⇉</m:t>
                    </m:r>
                    <m:r>
                      <a:rPr lang="en-US" sz="5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sSub>
                      <m:sSubPr>
                        <m:ctrlP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5400" b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5400" b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sz="5400" b="1" dirty="0"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en-US" sz="4800" b="1" dirty="0">
                    <a:latin typeface="Arial" pitchFamily="34" charset="0"/>
                    <a:cs typeface="Arial" pitchFamily="34" charset="0"/>
                  </a:rPr>
                  <a:t>180°(n - 2) </a:t>
                </a:r>
                <a:endParaRPr lang="en-US" sz="4800" b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800" dirty="0" err="1" smtClean="0">
                    <a:latin typeface="Arial" pitchFamily="34" charset="0"/>
                    <a:cs typeface="Arial" pitchFamily="34" charset="0"/>
                  </a:rPr>
                  <a:t>kelib</a:t>
                </a:r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800" dirty="0" err="1">
                    <a:latin typeface="Arial" pitchFamily="34" charset="0"/>
                    <a:cs typeface="Arial" pitchFamily="34" charset="0"/>
                  </a:rPr>
                  <a:t>chiqadi</a:t>
                </a:r>
                <a:r>
                  <a:rPr lang="en-US" sz="4800" dirty="0"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48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4800" b="1" dirty="0" err="1" smtClean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Teorema</a:t>
                </a:r>
                <a:r>
                  <a:rPr lang="en-US" sz="4800" b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800" b="1" dirty="0" err="1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isbotlandi</a:t>
                </a:r>
                <a:r>
                  <a:rPr lang="en-US" sz="4800" b="1" dirty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7200" b="1" dirty="0">
                  <a:solidFill>
                    <a:schemeClr val="accent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ru-RU" sz="48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56" y="4442278"/>
                <a:ext cx="9988375" cy="2400657"/>
              </a:xfrm>
              <a:prstGeom prst="rect">
                <a:avLst/>
              </a:prstGeom>
              <a:blipFill>
                <a:blip r:embed="rId8"/>
                <a:stretch>
                  <a:fillRect l="-2746" t="-7107" r="-23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5691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595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3434" y="1708186"/>
            <a:ext cx="755006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Ta’rif</a:t>
            </a:r>
            <a:r>
              <a:rPr lang="en-US" sz="4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Ko‘pburchakning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uchidagi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tashqi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burchagi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uchidagi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ichki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burchagiga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qo‘shni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burchakka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aytiladi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8596330" y="2987982"/>
            <a:ext cx="2595660" cy="2005808"/>
          </a:xfrm>
          <a:custGeom>
            <a:avLst/>
            <a:gdLst>
              <a:gd name="connsiteX0" fmla="*/ 3 w 2428892"/>
              <a:gd name="connsiteY0" fmla="*/ 764031 h 2000264"/>
              <a:gd name="connsiteX1" fmla="*/ 1214446 w 2428892"/>
              <a:gd name="connsiteY1" fmla="*/ 0 h 2000264"/>
              <a:gd name="connsiteX2" fmla="*/ 2428889 w 2428892"/>
              <a:gd name="connsiteY2" fmla="*/ 764031 h 2000264"/>
              <a:gd name="connsiteX3" fmla="*/ 1965016 w 2428892"/>
              <a:gd name="connsiteY3" fmla="*/ 2000257 h 2000264"/>
              <a:gd name="connsiteX4" fmla="*/ 463876 w 2428892"/>
              <a:gd name="connsiteY4" fmla="*/ 2000257 h 2000264"/>
              <a:gd name="connsiteX5" fmla="*/ 3 w 2428892"/>
              <a:gd name="connsiteY5" fmla="*/ 764031 h 2000264"/>
              <a:gd name="connsiteX0" fmla="*/ 0 w 2428886"/>
              <a:gd name="connsiteY0" fmla="*/ 764031 h 2000257"/>
              <a:gd name="connsiteX1" fmla="*/ 1214443 w 2428886"/>
              <a:gd name="connsiteY1" fmla="*/ 0 h 2000257"/>
              <a:gd name="connsiteX2" fmla="*/ 2428886 w 2428886"/>
              <a:gd name="connsiteY2" fmla="*/ 1478387 h 2000257"/>
              <a:gd name="connsiteX3" fmla="*/ 1965013 w 2428886"/>
              <a:gd name="connsiteY3" fmla="*/ 2000257 h 2000257"/>
              <a:gd name="connsiteX4" fmla="*/ 463873 w 2428886"/>
              <a:gd name="connsiteY4" fmla="*/ 2000257 h 2000257"/>
              <a:gd name="connsiteX5" fmla="*/ 0 w 2428886"/>
              <a:gd name="connsiteY5" fmla="*/ 764031 h 2000257"/>
              <a:gd name="connsiteX0" fmla="*/ 0 w 2428886"/>
              <a:gd name="connsiteY0" fmla="*/ 764031 h 2000257"/>
              <a:gd name="connsiteX1" fmla="*/ 166643 w 2428886"/>
              <a:gd name="connsiteY1" fmla="*/ 0 h 2000257"/>
              <a:gd name="connsiteX2" fmla="*/ 2428886 w 2428886"/>
              <a:gd name="connsiteY2" fmla="*/ 1478387 h 2000257"/>
              <a:gd name="connsiteX3" fmla="*/ 1965013 w 2428886"/>
              <a:gd name="connsiteY3" fmla="*/ 2000257 h 2000257"/>
              <a:gd name="connsiteX4" fmla="*/ 463873 w 2428886"/>
              <a:gd name="connsiteY4" fmla="*/ 2000257 h 2000257"/>
              <a:gd name="connsiteX5" fmla="*/ 0 w 2428886"/>
              <a:gd name="connsiteY5" fmla="*/ 764031 h 2000257"/>
              <a:gd name="connsiteX0" fmla="*/ 0 w 2905182"/>
              <a:gd name="connsiteY0" fmla="*/ 764031 h 2000257"/>
              <a:gd name="connsiteX1" fmla="*/ 642939 w 2905182"/>
              <a:gd name="connsiteY1" fmla="*/ 0 h 2000257"/>
              <a:gd name="connsiteX2" fmla="*/ 2905182 w 2905182"/>
              <a:gd name="connsiteY2" fmla="*/ 1478387 h 2000257"/>
              <a:gd name="connsiteX3" fmla="*/ 2441309 w 2905182"/>
              <a:gd name="connsiteY3" fmla="*/ 2000257 h 2000257"/>
              <a:gd name="connsiteX4" fmla="*/ 940169 w 2905182"/>
              <a:gd name="connsiteY4" fmla="*/ 2000257 h 2000257"/>
              <a:gd name="connsiteX5" fmla="*/ 0 w 2905182"/>
              <a:gd name="connsiteY5" fmla="*/ 764031 h 2000257"/>
              <a:gd name="connsiteX0" fmla="*/ 0 w 2905182"/>
              <a:gd name="connsiteY0" fmla="*/ 764031 h 2000257"/>
              <a:gd name="connsiteX1" fmla="*/ 642939 w 2905182"/>
              <a:gd name="connsiteY1" fmla="*/ 0 h 2000257"/>
              <a:gd name="connsiteX2" fmla="*/ 2905182 w 2905182"/>
              <a:gd name="connsiteY2" fmla="*/ 1478387 h 2000257"/>
              <a:gd name="connsiteX3" fmla="*/ 2899655 w 2905182"/>
              <a:gd name="connsiteY3" fmla="*/ 1525093 h 2000257"/>
              <a:gd name="connsiteX4" fmla="*/ 2441309 w 2905182"/>
              <a:gd name="connsiteY4" fmla="*/ 2000257 h 2000257"/>
              <a:gd name="connsiteX5" fmla="*/ 940169 w 2905182"/>
              <a:gd name="connsiteY5" fmla="*/ 2000257 h 2000257"/>
              <a:gd name="connsiteX6" fmla="*/ 0 w 2905182"/>
              <a:gd name="connsiteY6" fmla="*/ 764031 h 2000257"/>
              <a:gd name="connsiteX0" fmla="*/ 0 w 2595660"/>
              <a:gd name="connsiteY0" fmla="*/ 764031 h 2000257"/>
              <a:gd name="connsiteX1" fmla="*/ 333417 w 2595660"/>
              <a:gd name="connsiteY1" fmla="*/ 0 h 2000257"/>
              <a:gd name="connsiteX2" fmla="*/ 2595660 w 2595660"/>
              <a:gd name="connsiteY2" fmla="*/ 1478387 h 2000257"/>
              <a:gd name="connsiteX3" fmla="*/ 2590133 w 2595660"/>
              <a:gd name="connsiteY3" fmla="*/ 1525093 h 2000257"/>
              <a:gd name="connsiteX4" fmla="*/ 2131787 w 2595660"/>
              <a:gd name="connsiteY4" fmla="*/ 2000257 h 2000257"/>
              <a:gd name="connsiteX5" fmla="*/ 630647 w 2595660"/>
              <a:gd name="connsiteY5" fmla="*/ 2000257 h 2000257"/>
              <a:gd name="connsiteX6" fmla="*/ 0 w 2595660"/>
              <a:gd name="connsiteY6" fmla="*/ 764031 h 2000257"/>
              <a:gd name="connsiteX0" fmla="*/ 0 w 2595660"/>
              <a:gd name="connsiteY0" fmla="*/ 764031 h 2000257"/>
              <a:gd name="connsiteX1" fmla="*/ 1000129 w 2595660"/>
              <a:gd name="connsiteY1" fmla="*/ 0 h 2000257"/>
              <a:gd name="connsiteX2" fmla="*/ 2595660 w 2595660"/>
              <a:gd name="connsiteY2" fmla="*/ 1478387 h 2000257"/>
              <a:gd name="connsiteX3" fmla="*/ 2590133 w 2595660"/>
              <a:gd name="connsiteY3" fmla="*/ 1525093 h 2000257"/>
              <a:gd name="connsiteX4" fmla="*/ 2131787 w 2595660"/>
              <a:gd name="connsiteY4" fmla="*/ 2000257 h 2000257"/>
              <a:gd name="connsiteX5" fmla="*/ 630647 w 2595660"/>
              <a:gd name="connsiteY5" fmla="*/ 2000257 h 2000257"/>
              <a:gd name="connsiteX6" fmla="*/ 0 w 2595660"/>
              <a:gd name="connsiteY6" fmla="*/ 764031 h 2000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95660" h="2000257">
                <a:moveTo>
                  <a:pt x="0" y="764031"/>
                </a:moveTo>
                <a:lnTo>
                  <a:pt x="1000129" y="0"/>
                </a:lnTo>
                <a:lnTo>
                  <a:pt x="2595660" y="1478387"/>
                </a:lnTo>
                <a:lnTo>
                  <a:pt x="2590133" y="1525093"/>
                </a:lnTo>
                <a:lnTo>
                  <a:pt x="2131787" y="2000257"/>
                </a:lnTo>
                <a:lnTo>
                  <a:pt x="630647" y="2000257"/>
                </a:lnTo>
                <a:lnTo>
                  <a:pt x="0" y="764031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6" idx="1"/>
          </p:cNvCxnSpPr>
          <p:nvPr/>
        </p:nvCxnSpPr>
        <p:spPr>
          <a:xfrm flipH="1" flipV="1">
            <a:off x="9259491" y="2683362"/>
            <a:ext cx="336968" cy="30462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0"/>
          </p:cNvCxnSpPr>
          <p:nvPr/>
        </p:nvCxnSpPr>
        <p:spPr>
          <a:xfrm flipH="1">
            <a:off x="8310577" y="3754133"/>
            <a:ext cx="285753" cy="244084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6" idx="5"/>
          </p:cNvCxnSpPr>
          <p:nvPr/>
        </p:nvCxnSpPr>
        <p:spPr>
          <a:xfrm>
            <a:off x="9226977" y="4993790"/>
            <a:ext cx="139708" cy="360181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6" idx="4"/>
          </p:cNvCxnSpPr>
          <p:nvPr/>
        </p:nvCxnSpPr>
        <p:spPr>
          <a:xfrm>
            <a:off x="10728117" y="4993790"/>
            <a:ext cx="297105" cy="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6" idx="3"/>
          </p:cNvCxnSpPr>
          <p:nvPr/>
        </p:nvCxnSpPr>
        <p:spPr>
          <a:xfrm flipV="1">
            <a:off x="11186463" y="4279417"/>
            <a:ext cx="195949" cy="23789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 rot="19490532">
            <a:off x="10960401" y="4291794"/>
            <a:ext cx="419066" cy="403872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Дуга 31"/>
          <p:cNvSpPr/>
          <p:nvPr/>
        </p:nvSpPr>
        <p:spPr>
          <a:xfrm rot="1580222">
            <a:off x="10715615" y="4813703"/>
            <a:ext cx="216296" cy="265114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4891993">
            <a:off x="9116741" y="4913690"/>
            <a:ext cx="290788" cy="20654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8780930">
            <a:off x="8387365" y="3647307"/>
            <a:ext cx="419066" cy="403872"/>
          </a:xfrm>
          <a:prstGeom prst="arc">
            <a:avLst>
              <a:gd name="adj1" fmla="val 16200000"/>
              <a:gd name="adj2" fmla="val 629356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rot="8545081">
            <a:off x="8466982" y="3680484"/>
            <a:ext cx="237457" cy="273722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уга 35"/>
          <p:cNvSpPr/>
          <p:nvPr/>
        </p:nvSpPr>
        <p:spPr>
          <a:xfrm rot="13126383">
            <a:off x="9296122" y="2763910"/>
            <a:ext cx="410257" cy="434825"/>
          </a:xfrm>
          <a:prstGeom prst="arc">
            <a:avLst>
              <a:gd name="adj1" fmla="val 15825145"/>
              <a:gd name="adj2" fmla="val 1172964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12665580">
            <a:off x="9390959" y="2733551"/>
            <a:ext cx="314500" cy="431707"/>
          </a:xfrm>
          <a:prstGeom prst="arc">
            <a:avLst>
              <a:gd name="adj1" fmla="val 16200000"/>
              <a:gd name="adj2" fmla="val 958986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 rot="13126383">
            <a:off x="9225003" y="2653855"/>
            <a:ext cx="505274" cy="628521"/>
          </a:xfrm>
          <a:prstGeom prst="arc">
            <a:avLst>
              <a:gd name="adj1" fmla="val 15825145"/>
              <a:gd name="adj2" fmla="val 1172964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 flipH="1" flipV="1">
            <a:off x="11060544" y="4315532"/>
            <a:ext cx="215108" cy="158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 flipH="1" flipV="1">
            <a:off x="11132776" y="4314738"/>
            <a:ext cx="215108" cy="158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endCxn id="32" idx="1"/>
          </p:cNvCxnSpPr>
          <p:nvPr/>
        </p:nvCxnSpPr>
        <p:spPr>
          <a:xfrm rot="10800000" flipV="1">
            <a:off x="10823764" y="4850920"/>
            <a:ext cx="201459" cy="9534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953520" y="4970618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8096264" y="3279284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9525024" y="2564904"/>
            <a:ext cx="42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28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11239536" y="4279416"/>
            <a:ext cx="42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28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10739470" y="4970618"/>
            <a:ext cx="42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67253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873"/>
            <a:ext cx="12192000" cy="1351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burchagining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0368" y="1561503"/>
            <a:ext cx="68828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Teorema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4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4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Qavariq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n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uchidan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bittadan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olingan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tashqi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-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larining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360°ga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8596330" y="2843966"/>
            <a:ext cx="2595660" cy="2005808"/>
          </a:xfrm>
          <a:custGeom>
            <a:avLst/>
            <a:gdLst>
              <a:gd name="connsiteX0" fmla="*/ 3 w 2428892"/>
              <a:gd name="connsiteY0" fmla="*/ 764031 h 2000264"/>
              <a:gd name="connsiteX1" fmla="*/ 1214446 w 2428892"/>
              <a:gd name="connsiteY1" fmla="*/ 0 h 2000264"/>
              <a:gd name="connsiteX2" fmla="*/ 2428889 w 2428892"/>
              <a:gd name="connsiteY2" fmla="*/ 764031 h 2000264"/>
              <a:gd name="connsiteX3" fmla="*/ 1965016 w 2428892"/>
              <a:gd name="connsiteY3" fmla="*/ 2000257 h 2000264"/>
              <a:gd name="connsiteX4" fmla="*/ 463876 w 2428892"/>
              <a:gd name="connsiteY4" fmla="*/ 2000257 h 2000264"/>
              <a:gd name="connsiteX5" fmla="*/ 3 w 2428892"/>
              <a:gd name="connsiteY5" fmla="*/ 764031 h 2000264"/>
              <a:gd name="connsiteX0" fmla="*/ 0 w 2428886"/>
              <a:gd name="connsiteY0" fmla="*/ 764031 h 2000257"/>
              <a:gd name="connsiteX1" fmla="*/ 1214443 w 2428886"/>
              <a:gd name="connsiteY1" fmla="*/ 0 h 2000257"/>
              <a:gd name="connsiteX2" fmla="*/ 2428886 w 2428886"/>
              <a:gd name="connsiteY2" fmla="*/ 1478387 h 2000257"/>
              <a:gd name="connsiteX3" fmla="*/ 1965013 w 2428886"/>
              <a:gd name="connsiteY3" fmla="*/ 2000257 h 2000257"/>
              <a:gd name="connsiteX4" fmla="*/ 463873 w 2428886"/>
              <a:gd name="connsiteY4" fmla="*/ 2000257 h 2000257"/>
              <a:gd name="connsiteX5" fmla="*/ 0 w 2428886"/>
              <a:gd name="connsiteY5" fmla="*/ 764031 h 2000257"/>
              <a:gd name="connsiteX0" fmla="*/ 0 w 2428886"/>
              <a:gd name="connsiteY0" fmla="*/ 764031 h 2000257"/>
              <a:gd name="connsiteX1" fmla="*/ 166643 w 2428886"/>
              <a:gd name="connsiteY1" fmla="*/ 0 h 2000257"/>
              <a:gd name="connsiteX2" fmla="*/ 2428886 w 2428886"/>
              <a:gd name="connsiteY2" fmla="*/ 1478387 h 2000257"/>
              <a:gd name="connsiteX3" fmla="*/ 1965013 w 2428886"/>
              <a:gd name="connsiteY3" fmla="*/ 2000257 h 2000257"/>
              <a:gd name="connsiteX4" fmla="*/ 463873 w 2428886"/>
              <a:gd name="connsiteY4" fmla="*/ 2000257 h 2000257"/>
              <a:gd name="connsiteX5" fmla="*/ 0 w 2428886"/>
              <a:gd name="connsiteY5" fmla="*/ 764031 h 2000257"/>
              <a:gd name="connsiteX0" fmla="*/ 0 w 2905182"/>
              <a:gd name="connsiteY0" fmla="*/ 764031 h 2000257"/>
              <a:gd name="connsiteX1" fmla="*/ 642939 w 2905182"/>
              <a:gd name="connsiteY1" fmla="*/ 0 h 2000257"/>
              <a:gd name="connsiteX2" fmla="*/ 2905182 w 2905182"/>
              <a:gd name="connsiteY2" fmla="*/ 1478387 h 2000257"/>
              <a:gd name="connsiteX3" fmla="*/ 2441309 w 2905182"/>
              <a:gd name="connsiteY3" fmla="*/ 2000257 h 2000257"/>
              <a:gd name="connsiteX4" fmla="*/ 940169 w 2905182"/>
              <a:gd name="connsiteY4" fmla="*/ 2000257 h 2000257"/>
              <a:gd name="connsiteX5" fmla="*/ 0 w 2905182"/>
              <a:gd name="connsiteY5" fmla="*/ 764031 h 2000257"/>
              <a:gd name="connsiteX0" fmla="*/ 0 w 2905182"/>
              <a:gd name="connsiteY0" fmla="*/ 764031 h 2000257"/>
              <a:gd name="connsiteX1" fmla="*/ 642939 w 2905182"/>
              <a:gd name="connsiteY1" fmla="*/ 0 h 2000257"/>
              <a:gd name="connsiteX2" fmla="*/ 2905182 w 2905182"/>
              <a:gd name="connsiteY2" fmla="*/ 1478387 h 2000257"/>
              <a:gd name="connsiteX3" fmla="*/ 2899655 w 2905182"/>
              <a:gd name="connsiteY3" fmla="*/ 1525093 h 2000257"/>
              <a:gd name="connsiteX4" fmla="*/ 2441309 w 2905182"/>
              <a:gd name="connsiteY4" fmla="*/ 2000257 h 2000257"/>
              <a:gd name="connsiteX5" fmla="*/ 940169 w 2905182"/>
              <a:gd name="connsiteY5" fmla="*/ 2000257 h 2000257"/>
              <a:gd name="connsiteX6" fmla="*/ 0 w 2905182"/>
              <a:gd name="connsiteY6" fmla="*/ 764031 h 2000257"/>
              <a:gd name="connsiteX0" fmla="*/ 0 w 2595660"/>
              <a:gd name="connsiteY0" fmla="*/ 764031 h 2000257"/>
              <a:gd name="connsiteX1" fmla="*/ 333417 w 2595660"/>
              <a:gd name="connsiteY1" fmla="*/ 0 h 2000257"/>
              <a:gd name="connsiteX2" fmla="*/ 2595660 w 2595660"/>
              <a:gd name="connsiteY2" fmla="*/ 1478387 h 2000257"/>
              <a:gd name="connsiteX3" fmla="*/ 2590133 w 2595660"/>
              <a:gd name="connsiteY3" fmla="*/ 1525093 h 2000257"/>
              <a:gd name="connsiteX4" fmla="*/ 2131787 w 2595660"/>
              <a:gd name="connsiteY4" fmla="*/ 2000257 h 2000257"/>
              <a:gd name="connsiteX5" fmla="*/ 630647 w 2595660"/>
              <a:gd name="connsiteY5" fmla="*/ 2000257 h 2000257"/>
              <a:gd name="connsiteX6" fmla="*/ 0 w 2595660"/>
              <a:gd name="connsiteY6" fmla="*/ 764031 h 2000257"/>
              <a:gd name="connsiteX0" fmla="*/ 0 w 2595660"/>
              <a:gd name="connsiteY0" fmla="*/ 764031 h 2000257"/>
              <a:gd name="connsiteX1" fmla="*/ 1000129 w 2595660"/>
              <a:gd name="connsiteY1" fmla="*/ 0 h 2000257"/>
              <a:gd name="connsiteX2" fmla="*/ 2595660 w 2595660"/>
              <a:gd name="connsiteY2" fmla="*/ 1478387 h 2000257"/>
              <a:gd name="connsiteX3" fmla="*/ 2590133 w 2595660"/>
              <a:gd name="connsiteY3" fmla="*/ 1525093 h 2000257"/>
              <a:gd name="connsiteX4" fmla="*/ 2131787 w 2595660"/>
              <a:gd name="connsiteY4" fmla="*/ 2000257 h 2000257"/>
              <a:gd name="connsiteX5" fmla="*/ 630647 w 2595660"/>
              <a:gd name="connsiteY5" fmla="*/ 2000257 h 2000257"/>
              <a:gd name="connsiteX6" fmla="*/ 0 w 2595660"/>
              <a:gd name="connsiteY6" fmla="*/ 764031 h 2000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95660" h="2000257">
                <a:moveTo>
                  <a:pt x="0" y="764031"/>
                </a:moveTo>
                <a:lnTo>
                  <a:pt x="1000129" y="0"/>
                </a:lnTo>
                <a:lnTo>
                  <a:pt x="2595660" y="1478387"/>
                </a:lnTo>
                <a:lnTo>
                  <a:pt x="2590133" y="1525093"/>
                </a:lnTo>
                <a:lnTo>
                  <a:pt x="2131787" y="2000257"/>
                </a:lnTo>
                <a:lnTo>
                  <a:pt x="630647" y="2000257"/>
                </a:lnTo>
                <a:lnTo>
                  <a:pt x="0" y="764031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6" idx="1"/>
          </p:cNvCxnSpPr>
          <p:nvPr/>
        </p:nvCxnSpPr>
        <p:spPr>
          <a:xfrm flipH="1" flipV="1">
            <a:off x="9226977" y="2571372"/>
            <a:ext cx="369482" cy="272594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0"/>
          </p:cNvCxnSpPr>
          <p:nvPr/>
        </p:nvCxnSpPr>
        <p:spPr>
          <a:xfrm flipH="1">
            <a:off x="8331986" y="3610117"/>
            <a:ext cx="264344" cy="213543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6" idx="5"/>
          </p:cNvCxnSpPr>
          <p:nvPr/>
        </p:nvCxnSpPr>
        <p:spPr>
          <a:xfrm>
            <a:off x="9226977" y="4849774"/>
            <a:ext cx="155171" cy="21432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6" idx="4"/>
          </p:cNvCxnSpPr>
          <p:nvPr/>
        </p:nvCxnSpPr>
        <p:spPr>
          <a:xfrm>
            <a:off x="10728117" y="4849774"/>
            <a:ext cx="297105" cy="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6" idx="3"/>
          </p:cNvCxnSpPr>
          <p:nvPr/>
        </p:nvCxnSpPr>
        <p:spPr>
          <a:xfrm flipV="1">
            <a:off x="11186463" y="4135401"/>
            <a:ext cx="195949" cy="23789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 rot="19490532">
            <a:off x="10960401" y="4147778"/>
            <a:ext cx="419066" cy="403872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Дуга 31"/>
          <p:cNvSpPr/>
          <p:nvPr/>
        </p:nvSpPr>
        <p:spPr>
          <a:xfrm rot="1580222">
            <a:off x="10715615" y="4669687"/>
            <a:ext cx="216296" cy="265114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4891993">
            <a:off x="9156016" y="4762648"/>
            <a:ext cx="290788" cy="20654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8780930">
            <a:off x="8387365" y="3503291"/>
            <a:ext cx="419066" cy="403872"/>
          </a:xfrm>
          <a:prstGeom prst="arc">
            <a:avLst>
              <a:gd name="adj1" fmla="val 16200000"/>
              <a:gd name="adj2" fmla="val 580017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/>
          <p:cNvSpPr/>
          <p:nvPr/>
        </p:nvSpPr>
        <p:spPr>
          <a:xfrm rot="8545081">
            <a:off x="8466982" y="3536468"/>
            <a:ext cx="237457" cy="273722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уга 35"/>
          <p:cNvSpPr/>
          <p:nvPr/>
        </p:nvSpPr>
        <p:spPr>
          <a:xfrm rot="13126383">
            <a:off x="9262508" y="2727579"/>
            <a:ext cx="405978" cy="315312"/>
          </a:xfrm>
          <a:prstGeom prst="arc">
            <a:avLst>
              <a:gd name="adj1" fmla="val 15825145"/>
              <a:gd name="adj2" fmla="val 1172964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12665580">
            <a:off x="9372979" y="2690400"/>
            <a:ext cx="304420" cy="325841"/>
          </a:xfrm>
          <a:prstGeom prst="arc">
            <a:avLst>
              <a:gd name="adj1" fmla="val 16200000"/>
              <a:gd name="adj2" fmla="val 958986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 rot="13126383">
            <a:off x="9176072" y="2694531"/>
            <a:ext cx="489215" cy="426611"/>
          </a:xfrm>
          <a:prstGeom prst="arc">
            <a:avLst>
              <a:gd name="adj1" fmla="val 15825145"/>
              <a:gd name="adj2" fmla="val 152448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 flipH="1" flipV="1">
            <a:off x="11060544" y="4171516"/>
            <a:ext cx="215108" cy="158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 flipH="1" flipV="1">
            <a:off x="11132776" y="4170722"/>
            <a:ext cx="215108" cy="158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endCxn id="32" idx="1"/>
          </p:cNvCxnSpPr>
          <p:nvPr/>
        </p:nvCxnSpPr>
        <p:spPr>
          <a:xfrm rot="10800000" flipV="1">
            <a:off x="10823764" y="4706904"/>
            <a:ext cx="201459" cy="9534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953520" y="482660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8096264" y="3135268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9525024" y="2420888"/>
            <a:ext cx="42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28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11239536" y="4135400"/>
            <a:ext cx="42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28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10739470" y="4826602"/>
            <a:ext cx="42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562526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80598" y="144070"/>
                <a:ext cx="6995882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Qavariq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endParaRPr lang="en-US" sz="4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A,B,C,…E -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endParaRPr lang="en-US" sz="4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+∠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..+∠</m:t>
                      </m:r>
                      <m:r>
                        <m:rPr>
                          <m:sty m:val="p"/>
                        </m:rP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=360⁰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98" y="144070"/>
                <a:ext cx="6995882" cy="3170099"/>
              </a:xfrm>
              <a:prstGeom prst="rect">
                <a:avLst/>
              </a:prstGeom>
              <a:blipFill>
                <a:blip r:embed="rId2"/>
                <a:stretch>
                  <a:fillRect l="-3049" t="-3462" r="-5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Полилиния 26"/>
          <p:cNvSpPr/>
          <p:nvPr/>
        </p:nvSpPr>
        <p:spPr>
          <a:xfrm>
            <a:off x="8596330" y="899757"/>
            <a:ext cx="2643206" cy="2005808"/>
          </a:xfrm>
          <a:custGeom>
            <a:avLst/>
            <a:gdLst>
              <a:gd name="connsiteX0" fmla="*/ 3 w 2428892"/>
              <a:gd name="connsiteY0" fmla="*/ 764031 h 2000264"/>
              <a:gd name="connsiteX1" fmla="*/ 1214446 w 2428892"/>
              <a:gd name="connsiteY1" fmla="*/ 0 h 2000264"/>
              <a:gd name="connsiteX2" fmla="*/ 2428889 w 2428892"/>
              <a:gd name="connsiteY2" fmla="*/ 764031 h 2000264"/>
              <a:gd name="connsiteX3" fmla="*/ 1965016 w 2428892"/>
              <a:gd name="connsiteY3" fmla="*/ 2000257 h 2000264"/>
              <a:gd name="connsiteX4" fmla="*/ 463876 w 2428892"/>
              <a:gd name="connsiteY4" fmla="*/ 2000257 h 2000264"/>
              <a:gd name="connsiteX5" fmla="*/ 3 w 2428892"/>
              <a:gd name="connsiteY5" fmla="*/ 764031 h 2000264"/>
              <a:gd name="connsiteX0" fmla="*/ 0 w 2428886"/>
              <a:gd name="connsiteY0" fmla="*/ 764031 h 2000257"/>
              <a:gd name="connsiteX1" fmla="*/ 1214443 w 2428886"/>
              <a:gd name="connsiteY1" fmla="*/ 0 h 2000257"/>
              <a:gd name="connsiteX2" fmla="*/ 2428886 w 2428886"/>
              <a:gd name="connsiteY2" fmla="*/ 1478387 h 2000257"/>
              <a:gd name="connsiteX3" fmla="*/ 1965013 w 2428886"/>
              <a:gd name="connsiteY3" fmla="*/ 2000257 h 2000257"/>
              <a:gd name="connsiteX4" fmla="*/ 463873 w 2428886"/>
              <a:gd name="connsiteY4" fmla="*/ 2000257 h 2000257"/>
              <a:gd name="connsiteX5" fmla="*/ 0 w 2428886"/>
              <a:gd name="connsiteY5" fmla="*/ 764031 h 2000257"/>
              <a:gd name="connsiteX0" fmla="*/ 0 w 2428886"/>
              <a:gd name="connsiteY0" fmla="*/ 764031 h 2000257"/>
              <a:gd name="connsiteX1" fmla="*/ 166643 w 2428886"/>
              <a:gd name="connsiteY1" fmla="*/ 0 h 2000257"/>
              <a:gd name="connsiteX2" fmla="*/ 2428886 w 2428886"/>
              <a:gd name="connsiteY2" fmla="*/ 1478387 h 2000257"/>
              <a:gd name="connsiteX3" fmla="*/ 1965013 w 2428886"/>
              <a:gd name="connsiteY3" fmla="*/ 2000257 h 2000257"/>
              <a:gd name="connsiteX4" fmla="*/ 463873 w 2428886"/>
              <a:gd name="connsiteY4" fmla="*/ 2000257 h 2000257"/>
              <a:gd name="connsiteX5" fmla="*/ 0 w 2428886"/>
              <a:gd name="connsiteY5" fmla="*/ 764031 h 2000257"/>
              <a:gd name="connsiteX0" fmla="*/ 0 w 2905182"/>
              <a:gd name="connsiteY0" fmla="*/ 764031 h 2000257"/>
              <a:gd name="connsiteX1" fmla="*/ 642939 w 2905182"/>
              <a:gd name="connsiteY1" fmla="*/ 0 h 2000257"/>
              <a:gd name="connsiteX2" fmla="*/ 2905182 w 2905182"/>
              <a:gd name="connsiteY2" fmla="*/ 1478387 h 2000257"/>
              <a:gd name="connsiteX3" fmla="*/ 2441309 w 2905182"/>
              <a:gd name="connsiteY3" fmla="*/ 2000257 h 2000257"/>
              <a:gd name="connsiteX4" fmla="*/ 940169 w 2905182"/>
              <a:gd name="connsiteY4" fmla="*/ 2000257 h 2000257"/>
              <a:gd name="connsiteX5" fmla="*/ 0 w 2905182"/>
              <a:gd name="connsiteY5" fmla="*/ 764031 h 2000257"/>
              <a:gd name="connsiteX0" fmla="*/ 0 w 2905182"/>
              <a:gd name="connsiteY0" fmla="*/ 764031 h 2000257"/>
              <a:gd name="connsiteX1" fmla="*/ 642939 w 2905182"/>
              <a:gd name="connsiteY1" fmla="*/ 0 h 2000257"/>
              <a:gd name="connsiteX2" fmla="*/ 2905182 w 2905182"/>
              <a:gd name="connsiteY2" fmla="*/ 1478387 h 2000257"/>
              <a:gd name="connsiteX3" fmla="*/ 2899655 w 2905182"/>
              <a:gd name="connsiteY3" fmla="*/ 1525093 h 2000257"/>
              <a:gd name="connsiteX4" fmla="*/ 2441309 w 2905182"/>
              <a:gd name="connsiteY4" fmla="*/ 2000257 h 2000257"/>
              <a:gd name="connsiteX5" fmla="*/ 940169 w 2905182"/>
              <a:gd name="connsiteY5" fmla="*/ 2000257 h 2000257"/>
              <a:gd name="connsiteX6" fmla="*/ 0 w 2905182"/>
              <a:gd name="connsiteY6" fmla="*/ 764031 h 2000257"/>
              <a:gd name="connsiteX0" fmla="*/ 0 w 2595660"/>
              <a:gd name="connsiteY0" fmla="*/ 764031 h 2000257"/>
              <a:gd name="connsiteX1" fmla="*/ 333417 w 2595660"/>
              <a:gd name="connsiteY1" fmla="*/ 0 h 2000257"/>
              <a:gd name="connsiteX2" fmla="*/ 2595660 w 2595660"/>
              <a:gd name="connsiteY2" fmla="*/ 1478387 h 2000257"/>
              <a:gd name="connsiteX3" fmla="*/ 2590133 w 2595660"/>
              <a:gd name="connsiteY3" fmla="*/ 1525093 h 2000257"/>
              <a:gd name="connsiteX4" fmla="*/ 2131787 w 2595660"/>
              <a:gd name="connsiteY4" fmla="*/ 2000257 h 2000257"/>
              <a:gd name="connsiteX5" fmla="*/ 630647 w 2595660"/>
              <a:gd name="connsiteY5" fmla="*/ 2000257 h 2000257"/>
              <a:gd name="connsiteX6" fmla="*/ 0 w 2595660"/>
              <a:gd name="connsiteY6" fmla="*/ 764031 h 2000257"/>
              <a:gd name="connsiteX0" fmla="*/ 0 w 2595660"/>
              <a:gd name="connsiteY0" fmla="*/ 764031 h 2000257"/>
              <a:gd name="connsiteX1" fmla="*/ 1000129 w 2595660"/>
              <a:gd name="connsiteY1" fmla="*/ 0 h 2000257"/>
              <a:gd name="connsiteX2" fmla="*/ 2595660 w 2595660"/>
              <a:gd name="connsiteY2" fmla="*/ 1478387 h 2000257"/>
              <a:gd name="connsiteX3" fmla="*/ 2590133 w 2595660"/>
              <a:gd name="connsiteY3" fmla="*/ 1525093 h 2000257"/>
              <a:gd name="connsiteX4" fmla="*/ 2131787 w 2595660"/>
              <a:gd name="connsiteY4" fmla="*/ 2000257 h 2000257"/>
              <a:gd name="connsiteX5" fmla="*/ 630647 w 2595660"/>
              <a:gd name="connsiteY5" fmla="*/ 2000257 h 2000257"/>
              <a:gd name="connsiteX6" fmla="*/ 0 w 2595660"/>
              <a:gd name="connsiteY6" fmla="*/ 764031 h 2000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95660" h="2000257">
                <a:moveTo>
                  <a:pt x="0" y="764031"/>
                </a:moveTo>
                <a:lnTo>
                  <a:pt x="1000129" y="0"/>
                </a:lnTo>
                <a:lnTo>
                  <a:pt x="2595660" y="1478387"/>
                </a:lnTo>
                <a:lnTo>
                  <a:pt x="2590133" y="1525093"/>
                </a:lnTo>
                <a:lnTo>
                  <a:pt x="2131787" y="2000257"/>
                </a:lnTo>
                <a:lnTo>
                  <a:pt x="630647" y="2000257"/>
                </a:lnTo>
                <a:lnTo>
                  <a:pt x="0" y="764031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8" name="Прямая соединительная линия 27"/>
          <p:cNvCxnSpPr>
            <a:stCxn id="27" idx="1"/>
          </p:cNvCxnSpPr>
          <p:nvPr/>
        </p:nvCxnSpPr>
        <p:spPr>
          <a:xfrm flipH="1" flipV="1">
            <a:off x="9259491" y="595137"/>
            <a:ext cx="355288" cy="30462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27" idx="0"/>
          </p:cNvCxnSpPr>
          <p:nvPr/>
        </p:nvCxnSpPr>
        <p:spPr>
          <a:xfrm flipH="1">
            <a:off x="8310578" y="1665908"/>
            <a:ext cx="285752" cy="244084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27" idx="5"/>
          </p:cNvCxnSpPr>
          <p:nvPr/>
        </p:nvCxnSpPr>
        <p:spPr>
          <a:xfrm>
            <a:off x="9238529" y="2905565"/>
            <a:ext cx="128156" cy="360181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27" idx="4"/>
          </p:cNvCxnSpPr>
          <p:nvPr/>
        </p:nvCxnSpPr>
        <p:spPr>
          <a:xfrm>
            <a:off x="10767166" y="2905565"/>
            <a:ext cx="258056" cy="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27" idx="3"/>
          </p:cNvCxnSpPr>
          <p:nvPr/>
        </p:nvCxnSpPr>
        <p:spPr>
          <a:xfrm flipV="1">
            <a:off x="11233908" y="2273260"/>
            <a:ext cx="193809" cy="155822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Дуга 41"/>
          <p:cNvSpPr/>
          <p:nvPr/>
        </p:nvSpPr>
        <p:spPr>
          <a:xfrm rot="4891993">
            <a:off x="9116741" y="2825465"/>
            <a:ext cx="290788" cy="20654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Дуга 43"/>
          <p:cNvSpPr/>
          <p:nvPr/>
        </p:nvSpPr>
        <p:spPr>
          <a:xfrm rot="8780930">
            <a:off x="8387365" y="1559082"/>
            <a:ext cx="419066" cy="403872"/>
          </a:xfrm>
          <a:prstGeom prst="arc">
            <a:avLst>
              <a:gd name="adj1" fmla="val 16200000"/>
              <a:gd name="adj2" fmla="val 629356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Дуга 45"/>
          <p:cNvSpPr/>
          <p:nvPr/>
        </p:nvSpPr>
        <p:spPr>
          <a:xfrm rot="8545081">
            <a:off x="8466982" y="1592259"/>
            <a:ext cx="237457" cy="273722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Дуга 46"/>
          <p:cNvSpPr/>
          <p:nvPr/>
        </p:nvSpPr>
        <p:spPr>
          <a:xfrm rot="13126383">
            <a:off x="9296122" y="675685"/>
            <a:ext cx="410257" cy="434825"/>
          </a:xfrm>
          <a:prstGeom prst="arc">
            <a:avLst>
              <a:gd name="adj1" fmla="val 15825145"/>
              <a:gd name="adj2" fmla="val 1172964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Дуга 49"/>
          <p:cNvSpPr/>
          <p:nvPr/>
        </p:nvSpPr>
        <p:spPr>
          <a:xfrm rot="12665580">
            <a:off x="9390959" y="645326"/>
            <a:ext cx="314500" cy="431707"/>
          </a:xfrm>
          <a:prstGeom prst="arc">
            <a:avLst>
              <a:gd name="adj1" fmla="val 16200000"/>
              <a:gd name="adj2" fmla="val 958986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Дуга 50"/>
          <p:cNvSpPr/>
          <p:nvPr/>
        </p:nvSpPr>
        <p:spPr>
          <a:xfrm rot="13126383">
            <a:off x="9225003" y="565630"/>
            <a:ext cx="505274" cy="628521"/>
          </a:xfrm>
          <a:prstGeom prst="arc">
            <a:avLst>
              <a:gd name="adj1" fmla="val 15825145"/>
              <a:gd name="adj2" fmla="val 1172964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8953520" y="2882393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8096264" y="1191059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9525024" y="476679"/>
            <a:ext cx="42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28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0739470" y="2882393"/>
            <a:ext cx="4286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050675" y="2273260"/>
                <a:ext cx="74366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0675" y="2273260"/>
                <a:ext cx="743665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651911" y="1455960"/>
                <a:ext cx="64492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</m:e>
                        <m:sub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1911" y="1455960"/>
                <a:ext cx="644920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0" y="3443543"/>
                <a:ext cx="12288688" cy="3539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/>
                  <a:t>Isbot:</a:t>
                </a:r>
                <a14:m>
                  <m:oMath xmlns:m="http://schemas.openxmlformats.org/officeDocument/2006/math">
                    <m:r>
                      <a:rPr lang="ru-RU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+∠</m:t>
                    </m:r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en-US" sz="4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18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0⁰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ru-RU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+∠</m:t>
                    </m:r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en-US" sz="4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r>
                      <a:rPr lang="ru-RU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+∠</m:t>
                    </m:r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sz="4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…+</a:t>
                </a:r>
                <a14:m>
                  <m:oMath xmlns:m="http://schemas.openxmlformats.org/officeDocument/2006/math">
                    <m:r>
                      <a:rPr lang="ru-RU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+∠</m:t>
                    </m:r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sz="4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180⁰n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(ich.va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tash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4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lar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yig‘indisi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yig‘indisi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180(n-2)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ekanligi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ma’lum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4000" b="1" dirty="0">
                    <a:latin typeface="Arial" pitchFamily="34" charset="0"/>
                    <a:cs typeface="Arial" pitchFamily="34" charset="0"/>
                  </a:rPr>
                  <a:t>180°n - 180°(n - 2) = 180°n - 180°n + 360° = 360°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443543"/>
                <a:ext cx="12288688" cy="3539430"/>
              </a:xfrm>
              <a:prstGeom prst="rect">
                <a:avLst/>
              </a:prstGeom>
              <a:blipFill>
                <a:blip r:embed="rId5"/>
                <a:stretch>
                  <a:fillRect l="-1736" t="-34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1919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26577" y="33148"/>
            <a:ext cx="12192000" cy="1149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79376" y="1772816"/>
                <a:ext cx="11449272" cy="27699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Tomonlari 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(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muntazam</a:t>
                </a:r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)  n 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burchakning</a:t>
                </a:r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har</a:t>
                </a:r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bir</a:t>
                </a:r>
                <a:r>
                  <a:rPr lang="en-US" sz="5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ichki</a:t>
                </a:r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burchagi</a:t>
                </a:r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5400" b="1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𝐚</m:t>
                        </m:r>
                      </m:e>
                      <m:sub>
                        <m:r>
                          <a:rPr lang="en-US" sz="5400" b="1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nimaga</a:t>
                </a:r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5400" dirty="0" err="1" smtClean="0"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?</a:t>
                </a:r>
                <a:r>
                  <a:rPr lang="en-US" sz="54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5400" b="1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n,</a:t>
                </a:r>
                <a:r>
                  <a:rPr lang="en-US" sz="6600" b="1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?-?</a:t>
                </a:r>
                <a:endParaRPr lang="ru-RU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1772816"/>
                <a:ext cx="11449272" cy="2769989"/>
              </a:xfrm>
              <a:prstGeom prst="rect">
                <a:avLst/>
              </a:prstGeom>
              <a:blipFill>
                <a:blip r:embed="rId2"/>
                <a:stretch>
                  <a:fillRect l="-2875" t="-6167" r="-1597" b="-158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5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Formula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336" y="1484784"/>
            <a:ext cx="115212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xtiyoriy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qavariq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burchaklari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180°(n - 2)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Muntazam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ko‘pburchakning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bo‘lgani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ularning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ichki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burchagi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quyidagiga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59696" y="4719302"/>
                <a:ext cx="4429289" cy="15071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6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60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𝟏𝟖𝟎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⁰(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696" y="4719302"/>
                <a:ext cx="4429289" cy="1507144"/>
              </a:xfrm>
              <a:prstGeom prst="rect">
                <a:avLst/>
              </a:prstGeom>
              <a:blipFill>
                <a:blip r:embed="rId2"/>
                <a:stretch>
                  <a:fillRect b="-141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3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1"/>
                <a:ext cx="12192000" cy="135729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90000"/>
              </a:bodyPr>
              <a:lstStyle/>
              <a:p>
                <a:r>
                  <a:rPr lang="en-US" sz="6000" b="1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         </a:t>
                </a:r>
                <a:r>
                  <a:rPr lang="en-US" sz="6000" b="1" dirty="0" err="1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Masalan</a:t>
                </a:r>
                <a:r>
                  <a:rPr lang="en-US" sz="6000" b="1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:   n=6 </a:t>
                </a:r>
                <a:r>
                  <a:rPr lang="en-US" sz="6000" b="1" dirty="0" err="1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6000" b="1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7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7200" b="1" i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7200" b="1" i="0">
                            <a:latin typeface="Cambria Math" panose="02040503050406030204" pitchFamily="18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sz="7200" b="1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-?</a:t>
                </a:r>
                <a:endParaRPr lang="ru-RU" sz="7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Заголовок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1"/>
                <a:ext cx="12192000" cy="1357297"/>
              </a:xfrm>
              <a:prstGeom prst="rect">
                <a:avLst/>
              </a:prstGeom>
              <a:blipFill>
                <a:blip r:embed="rId2"/>
                <a:stretch>
                  <a:fillRect t="-8000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583832" y="2071625"/>
                <a:ext cx="4429289" cy="15071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6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60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𝟏𝟖𝟎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⁰(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6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832" y="2071625"/>
                <a:ext cx="4429289" cy="1507144"/>
              </a:xfrm>
              <a:prstGeom prst="rect">
                <a:avLst/>
              </a:prstGeom>
              <a:blipFill>
                <a:blip r:embed="rId3"/>
                <a:stretch>
                  <a:fillRect b="-141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Шестиугольник 2"/>
          <p:cNvSpPr/>
          <p:nvPr/>
        </p:nvSpPr>
        <p:spPr>
          <a:xfrm rot="2792689">
            <a:off x="682307" y="2022962"/>
            <a:ext cx="2583150" cy="2364643"/>
          </a:xfrm>
          <a:prstGeom prst="hex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2822" y="3001456"/>
                <a:ext cx="92948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3200" b="1">
                            <a:latin typeface="Cambria Math" panose="02040503050406030204" pitchFamily="18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sz="3200" b="1" dirty="0" smtClean="0"/>
                  <a:t>-?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822" y="3001456"/>
                <a:ext cx="929485" cy="584775"/>
              </a:xfrm>
              <a:prstGeom prst="rect">
                <a:avLst/>
              </a:prstGeom>
              <a:blipFill>
                <a:blip r:embed="rId4"/>
                <a:stretch>
                  <a:fillRect t="-12500" r="-16447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87688" y="3844359"/>
                <a:ext cx="8452314" cy="1224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𝟏𝟖𝟎</m:t>
                        </m:r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⁰(</m:t>
                        </m:r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𝐧</m:t>
                        </m:r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𝐧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𝟏𝟖𝟎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⁰(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120⁰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688" y="3844359"/>
                <a:ext cx="8452314" cy="1224118"/>
              </a:xfrm>
              <a:prstGeom prst="rect">
                <a:avLst/>
              </a:prstGeom>
              <a:blipFill>
                <a:blip r:embed="rId5"/>
                <a:stretch>
                  <a:fillRect r="-2379" b="-11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987300" y="5967092"/>
            <a:ext cx="2904193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C00000"/>
                </a:solidFill>
              </a:rPr>
              <a:t>Javob</a:t>
            </a:r>
            <a:r>
              <a:rPr lang="en-US" sz="4000" b="1" dirty="0" smtClean="0">
                <a:solidFill>
                  <a:srgbClr val="C00000"/>
                </a:solidFill>
              </a:rPr>
              <a:t>:  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120⁰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99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643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991544" y="2420888"/>
            <a:ext cx="853310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 </a:t>
            </a:r>
            <a:r>
              <a:rPr lang="en-US" sz="54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</a:t>
            </a:r>
            <a:r>
              <a:rPr lang="en-US" sz="54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5,- 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,- </a:t>
            </a:r>
            <a:r>
              <a:rPr lang="en-US" sz="54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-masalalar.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407367" y="1141128"/>
            <a:ext cx="8257681" cy="5410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   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Bir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nechta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kesmalardan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tuzilib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,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har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qaysi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ikki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qo‘shni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kesma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bir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to‘g‘ri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chiziqda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yotmagan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,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qo‘shni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bo‘lmagan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kesmalar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esa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umumiy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nuqta-ga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ega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bo‘lmagan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shakl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b="1" i="1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ko‘pburchak</a:t>
            </a:r>
            <a:r>
              <a:rPr lang="en-US" sz="4800" b="1" i="1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deyiladi</a:t>
            </a:r>
            <a:r>
              <a:rPr lang="en-US" sz="48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.</a:t>
            </a:r>
            <a:r>
              <a:rPr lang="en-US" sz="4800" dirty="0">
                <a:cs typeface="Arial" pitchFamily="34" charset="0"/>
              </a:rPr>
              <a:t> </a:t>
            </a:r>
            <a:endParaRPr lang="en-US" sz="4800" dirty="0" smtClean="0">
              <a:latin typeface="Arial" pitchFamily="34" charset="0"/>
              <a:ea typeface="Ink Free" panose="02000000000000000000" pitchFamily="2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538806" y="3846228"/>
                <a:ext cx="7143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8806" y="3846228"/>
                <a:ext cx="71438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610376" y="1988840"/>
                <a:ext cx="92869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0376" y="1988840"/>
                <a:ext cx="928694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396326" y="3060410"/>
                <a:ext cx="74834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6326" y="3060410"/>
                <a:ext cx="74834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038872" y="5203550"/>
                <a:ext cx="77431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8872" y="5203550"/>
                <a:ext cx="77431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rot="5400000">
            <a:off x="8788839" y="2810377"/>
            <a:ext cx="1571636" cy="10715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endCxn id="7" idx="3"/>
          </p:cNvCxnSpPr>
          <p:nvPr/>
        </p:nvCxnSpPr>
        <p:spPr>
          <a:xfrm>
            <a:off x="9038872" y="4060542"/>
            <a:ext cx="774315" cy="143539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7" idx="3"/>
          </p:cNvCxnSpPr>
          <p:nvPr/>
        </p:nvCxnSpPr>
        <p:spPr>
          <a:xfrm flipV="1">
            <a:off x="9813187" y="4703486"/>
            <a:ext cx="511569" cy="79245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0313253" y="4204212"/>
            <a:ext cx="12297" cy="4992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324756" y="4203418"/>
            <a:ext cx="1071570" cy="71438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10681946" y="4203418"/>
            <a:ext cx="1428760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5" idx="2"/>
          </p:cNvCxnSpPr>
          <p:nvPr/>
        </p:nvCxnSpPr>
        <p:spPr>
          <a:xfrm>
            <a:off x="10074723" y="2573615"/>
            <a:ext cx="1320809" cy="91621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4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48596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08619" y="1199824"/>
                <a:ext cx="7200800" cy="5410200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ru-RU" sz="4800" b="0" i="0" dirty="0" smtClean="0">
                            <a:latin typeface="Arial" pitchFamily="34" charset="0"/>
                            <a:ea typeface="Ink Free" panose="02000000000000000000" pitchFamily="2" charset="0"/>
                            <a:cs typeface="Arial" pitchFamily="34" charset="0"/>
                          </a:rPr>
                          <m:t> </m:t>
                        </m:r>
                        <m:r>
                          <a:rPr lang="ru-RU" sz="4800" b="0" i="1" dirty="0" smtClean="0">
                            <a:latin typeface="Cambria Math" panose="02040503050406030204" pitchFamily="18" charset="0"/>
                            <a:ea typeface="Ink Free" panose="02000000000000000000" pitchFamily="2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, 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, 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 </a:t>
                </a:r>
                <a:r>
                  <a:rPr lang="en-US" sz="4800" dirty="0" err="1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nuqtalar</a:t>
                </a: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 (</a:t>
                </a:r>
                <a:r>
                  <a:rPr lang="en-US" sz="4800" dirty="0" err="1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uchlar</a:t>
                </a: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) </a:t>
                </a:r>
                <a:r>
                  <a:rPr lang="en-US" sz="4800" dirty="0" err="1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ko‘pburchakning</a:t>
                </a: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  </a:t>
                </a:r>
                <a:r>
                  <a:rPr lang="en-US" sz="4800" b="1" i="1" dirty="0" err="1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uchlari</a:t>
                </a: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,</a:t>
                </a:r>
                <a:r>
                  <a:rPr lang="en-US" sz="4800" dirty="0"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, 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𝑛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−1</m:t>
                        </m:r>
                      </m:sub>
                    </m:sSub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 </a:t>
                </a:r>
                <a:r>
                  <a:rPr lang="en-US" sz="4800" dirty="0" err="1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kesmalar</a:t>
                </a: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 </a:t>
                </a:r>
                <a:r>
                  <a:rPr lang="en-US" sz="4800" dirty="0" err="1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esa</a:t>
                </a: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  </a:t>
                </a:r>
                <a:r>
                  <a:rPr lang="en-US" sz="4800" i="1" dirty="0" err="1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ko‘pburchakning</a:t>
                </a: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 </a:t>
                </a:r>
                <a:r>
                  <a:rPr lang="en-US" sz="4800" b="1" i="1" dirty="0" err="1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tomonlari</a:t>
                </a: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 deb </a:t>
                </a:r>
                <a:r>
                  <a:rPr lang="en-US" sz="4800" dirty="0" err="1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ataladi</a:t>
                </a: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.  </a:t>
                </a:r>
              </a:p>
              <a:p>
                <a:pPr marL="0" indent="0" algn="just">
                  <a:buNone/>
                </a:pPr>
                <a:r>
                  <a:rPr lang="en-US" sz="4800" dirty="0" smtClean="0">
                    <a:latin typeface="Arial" pitchFamily="34" charset="0"/>
                    <a:ea typeface="Ink Free" panose="02000000000000000000" pitchFamily="2" charset="0"/>
                    <a:cs typeface="Arial" pitchFamily="34" charset="0"/>
                  </a:rPr>
                  <a:t>     </a:t>
                </a:r>
              </a:p>
            </p:txBody>
          </p:sp>
        </mc:Choice>
        <mc:Fallback xmlns="">
          <p:sp>
            <p:nvSpPr>
              <p:cNvPr id="1048596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8619" y="1199824"/>
                <a:ext cx="7200800" cy="5410200"/>
              </a:xfrm>
              <a:blipFill>
                <a:blip r:embed="rId2"/>
                <a:stretch>
                  <a:fillRect l="-3810" t="-4059" r="-3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962742" y="3643314"/>
                <a:ext cx="7143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2742" y="3643314"/>
                <a:ext cx="71438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034312" y="1785926"/>
                <a:ext cx="92869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4312" y="1785926"/>
                <a:ext cx="928694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820262" y="2857496"/>
                <a:ext cx="74834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0262" y="2857496"/>
                <a:ext cx="74834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462808" y="5000636"/>
                <a:ext cx="77431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2808" y="5000636"/>
                <a:ext cx="77431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rot="5400000">
            <a:off x="8194456" y="2584185"/>
            <a:ext cx="1571636" cy="10715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endCxn id="7" idx="3"/>
          </p:cNvCxnSpPr>
          <p:nvPr/>
        </p:nvCxnSpPr>
        <p:spPr>
          <a:xfrm>
            <a:off x="8462808" y="3857628"/>
            <a:ext cx="774315" cy="143539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7" idx="3"/>
          </p:cNvCxnSpPr>
          <p:nvPr/>
        </p:nvCxnSpPr>
        <p:spPr>
          <a:xfrm flipV="1">
            <a:off x="9237123" y="4500572"/>
            <a:ext cx="511569" cy="79245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9737189" y="4001298"/>
            <a:ext cx="12297" cy="49927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9748692" y="4000504"/>
            <a:ext cx="1071570" cy="71438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10105882" y="4000504"/>
            <a:ext cx="1428760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534378" y="2357430"/>
            <a:ext cx="1285090" cy="9294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549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4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4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8059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7348" y="1211141"/>
            <a:ext cx="117373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soniga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ya’ni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soniga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Ko‘pburchaklar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soniga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ko‘ra</a:t>
            </a:r>
            <a:r>
              <a:rPr lang="ru-RU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uchburchaklar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to‘rtburchaklar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beshburchaklar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hokazolarga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 rot="558857">
            <a:off x="763141" y="4977632"/>
            <a:ext cx="2433980" cy="14875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ручной ввод 4"/>
          <p:cNvSpPr/>
          <p:nvPr/>
        </p:nvSpPr>
        <p:spPr>
          <a:xfrm rot="21356173">
            <a:off x="4332569" y="5071346"/>
            <a:ext cx="2160240" cy="1584176"/>
          </a:xfrm>
          <a:prstGeom prst="flowChartManualInp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авильный пятиугольник 5"/>
          <p:cNvSpPr/>
          <p:nvPr/>
        </p:nvSpPr>
        <p:spPr>
          <a:xfrm rot="20701489">
            <a:off x="8061747" y="5003015"/>
            <a:ext cx="2304256" cy="1584176"/>
          </a:xfrm>
          <a:prstGeom prst="pent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6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9336" y="101671"/>
            <a:ext cx="1188247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dirty="0" smtClean="0">
                <a:latin typeface="Arial" pitchFamily="34" charset="0"/>
                <a:cs typeface="Arial" pitchFamily="34" charset="0"/>
              </a:rPr>
              <a:t>      Agar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yopiq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siniq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chiziq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o‘z-o‘zi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kesishmasa,bunday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siniq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chiziq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sodda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yopiq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siniq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chiziq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U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tekislikning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siniq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chiziqqa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tegishli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bo‘lmagan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nuqtalarini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sohaga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ichki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tashqi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sohaga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ajratadi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hamda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umumiy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chegara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vazifasini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bajaradi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авильный пятиугольник 3"/>
          <p:cNvSpPr/>
          <p:nvPr/>
        </p:nvSpPr>
        <p:spPr>
          <a:xfrm rot="21018059">
            <a:off x="2405545" y="4210658"/>
            <a:ext cx="5375131" cy="2178744"/>
          </a:xfrm>
          <a:prstGeom prst="pentagon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авильный пятиугольник 5"/>
          <p:cNvSpPr/>
          <p:nvPr/>
        </p:nvSpPr>
        <p:spPr>
          <a:xfrm rot="21001233">
            <a:off x="2416812" y="4232328"/>
            <a:ext cx="5518779" cy="2154918"/>
          </a:xfrm>
          <a:prstGeom prst="pentagon">
            <a:avLst/>
          </a:prstGeom>
          <a:solidFill>
            <a:srgbClr val="7030A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955354" y="4906562"/>
            <a:ext cx="24416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610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Объект 2"/>
          <p:cNvSpPr>
            <a:spLocks noGrp="1"/>
          </p:cNvSpPr>
          <p:nvPr>
            <p:ph idx="1"/>
          </p:nvPr>
        </p:nvSpPr>
        <p:spPr>
          <a:xfrm>
            <a:off x="76201" y="1281545"/>
            <a:ext cx="7273210" cy="52716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8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a’rif</a:t>
            </a:r>
            <a:r>
              <a:rPr lang="en-US" sz="48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tekislikda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yotsa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u  </a:t>
            </a:r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олилиния 3"/>
          <p:cNvSpPr/>
          <p:nvPr/>
        </p:nvSpPr>
        <p:spPr>
          <a:xfrm>
            <a:off x="8516188" y="2343750"/>
            <a:ext cx="2643200" cy="3071824"/>
          </a:xfrm>
          <a:custGeom>
            <a:avLst/>
            <a:gdLst>
              <a:gd name="connsiteX0" fmla="*/ 3 w 2643206"/>
              <a:gd name="connsiteY0" fmla="*/ 1173333 h 3071834"/>
              <a:gd name="connsiteX1" fmla="*/ 1321603 w 2643206"/>
              <a:gd name="connsiteY1" fmla="*/ 0 h 3071834"/>
              <a:gd name="connsiteX2" fmla="*/ 2643203 w 2643206"/>
              <a:gd name="connsiteY2" fmla="*/ 1173333 h 3071834"/>
              <a:gd name="connsiteX3" fmla="*/ 2138399 w 2643206"/>
              <a:gd name="connsiteY3" fmla="*/ 3071824 h 3071834"/>
              <a:gd name="connsiteX4" fmla="*/ 504807 w 2643206"/>
              <a:gd name="connsiteY4" fmla="*/ 3071824 h 3071834"/>
              <a:gd name="connsiteX5" fmla="*/ 3 w 2643206"/>
              <a:gd name="connsiteY5" fmla="*/ 1173333 h 307183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213839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43200" h="3071824">
                <a:moveTo>
                  <a:pt x="0" y="1173333"/>
                </a:moveTo>
                <a:lnTo>
                  <a:pt x="1321600" y="0"/>
                </a:lnTo>
                <a:lnTo>
                  <a:pt x="2643200" y="1173333"/>
                </a:lnTo>
                <a:lnTo>
                  <a:pt x="1804976" y="3071824"/>
                </a:lnTo>
                <a:lnTo>
                  <a:pt x="504804" y="3071824"/>
                </a:lnTo>
                <a:lnTo>
                  <a:pt x="0" y="1173333"/>
                </a:lnTo>
                <a:close/>
              </a:path>
            </a:pathLst>
          </a:cu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659064" y="534414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20914" y="3558196"/>
            <a:ext cx="790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373444" y="1772246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159394" y="3558196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230700" y="5344146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045"/>
            <a:ext cx="12227719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 rot="18122914">
            <a:off x="7462316" y="2358932"/>
            <a:ext cx="3859639" cy="1484255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667768" y="5000636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16" y="2071678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953784" y="1428736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олилиния 11"/>
          <p:cNvSpPr/>
          <p:nvPr/>
        </p:nvSpPr>
        <p:spPr>
          <a:xfrm>
            <a:off x="595274" y="1643050"/>
            <a:ext cx="2643200" cy="3071824"/>
          </a:xfrm>
          <a:custGeom>
            <a:avLst/>
            <a:gdLst>
              <a:gd name="connsiteX0" fmla="*/ 3 w 2643206"/>
              <a:gd name="connsiteY0" fmla="*/ 1173333 h 3071834"/>
              <a:gd name="connsiteX1" fmla="*/ 1321603 w 2643206"/>
              <a:gd name="connsiteY1" fmla="*/ 0 h 3071834"/>
              <a:gd name="connsiteX2" fmla="*/ 2643203 w 2643206"/>
              <a:gd name="connsiteY2" fmla="*/ 1173333 h 3071834"/>
              <a:gd name="connsiteX3" fmla="*/ 2138399 w 2643206"/>
              <a:gd name="connsiteY3" fmla="*/ 3071824 h 3071834"/>
              <a:gd name="connsiteX4" fmla="*/ 504807 w 2643206"/>
              <a:gd name="connsiteY4" fmla="*/ 3071824 h 3071834"/>
              <a:gd name="connsiteX5" fmla="*/ 3 w 2643206"/>
              <a:gd name="connsiteY5" fmla="*/ 1173333 h 307183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213839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43200" h="3071824">
                <a:moveTo>
                  <a:pt x="0" y="1173333"/>
                </a:moveTo>
                <a:lnTo>
                  <a:pt x="1321600" y="0"/>
                </a:lnTo>
                <a:lnTo>
                  <a:pt x="2643200" y="1173333"/>
                </a:lnTo>
                <a:lnTo>
                  <a:pt x="1804976" y="3071824"/>
                </a:lnTo>
                <a:lnTo>
                  <a:pt x="504804" y="3071824"/>
                </a:lnTo>
                <a:lnTo>
                  <a:pt x="0" y="1173333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150" y="464344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857496"/>
            <a:ext cx="790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52530" y="1071546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38480" y="2857496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309786" y="4643446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309522" y="1000108"/>
            <a:ext cx="571504" cy="9088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1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3559951" y="2821777"/>
            <a:ext cx="2357454" cy="10001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4202893" y="1821645"/>
            <a:ext cx="2786082" cy="20002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238612" y="2143116"/>
            <a:ext cx="1428760" cy="571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5881686" y="2214554"/>
            <a:ext cx="1643074" cy="6429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5238744" y="3357562"/>
            <a:ext cx="1785950" cy="11430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881554" y="4357694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952860" y="1714488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453058" y="214311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953124" y="1357298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024694" y="3143248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739206" y="1071546"/>
            <a:ext cx="714380" cy="9088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9300" y="5329155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1-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3-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rasmda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latin typeface="Arial" pitchFamily="34" charset="0"/>
                <a:cs typeface="Arial" pitchFamily="34" charset="0"/>
              </a:rPr>
              <a:t>qavariq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2-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rasmda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latin typeface="Arial" pitchFamily="34" charset="0"/>
                <a:cs typeface="Arial" pitchFamily="34" charset="0"/>
              </a:rPr>
              <a:t>noqavariq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tasvirlangan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28" name="Овал 27"/>
          <p:cNvSpPr/>
          <p:nvPr/>
        </p:nvSpPr>
        <p:spPr>
          <a:xfrm>
            <a:off x="4649305" y="1045742"/>
            <a:ext cx="571504" cy="9088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6599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695400" y="1844824"/>
            <a:ext cx="11115620" cy="283281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800" dirty="0" err="1">
                <a:solidFill>
                  <a:srgbClr val="0070C0"/>
                </a:solidFill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T</a:t>
            </a:r>
            <a:r>
              <a:rPr lang="en-US" sz="4800" dirty="0" err="1" smtClean="0">
                <a:solidFill>
                  <a:srgbClr val="0070C0"/>
                </a:solidFill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a’rif</a:t>
            </a:r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.</a:t>
            </a:r>
            <a:r>
              <a:rPr lang="en-US" sz="4800" dirty="0">
                <a:solidFill>
                  <a:srgbClr val="0070C0"/>
                </a:solidFill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Ko‘pburchakning</a:t>
            </a:r>
            <a:r>
              <a:rPr lang="en-US" sz="4800" b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uchidagi</a:t>
            </a:r>
            <a:r>
              <a:rPr lang="en-US" sz="4800" b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ichki</a:t>
            </a:r>
            <a:r>
              <a:rPr lang="en-US" sz="4800" b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burchagi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deb, </a:t>
            </a:r>
            <a:r>
              <a:rPr lang="en-US" sz="48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uning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shu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uchida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uchrashuvchi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tomonlari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hosil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qilgan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burchakka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aytiladi</a:t>
            </a:r>
            <a:r>
              <a:rPr lang="en-US" sz="48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9650"/>
            <a:ext cx="12192000" cy="1340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>
            <a:endCxn id="35" idx="0"/>
          </p:cNvCxnSpPr>
          <p:nvPr/>
        </p:nvCxnSpPr>
        <p:spPr>
          <a:xfrm>
            <a:off x="5005029" y="60201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8585" name="Прямая соединительная линия 1048584"/>
          <p:cNvCxnSpPr/>
          <p:nvPr/>
        </p:nvCxnSpPr>
        <p:spPr>
          <a:xfrm flipH="1" flipV="1">
            <a:off x="5005029" y="57411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олилиния 5"/>
          <p:cNvSpPr/>
          <p:nvPr/>
        </p:nvSpPr>
        <p:spPr>
          <a:xfrm rot="21408838">
            <a:off x="8177680" y="4439284"/>
            <a:ext cx="2643200" cy="1999345"/>
          </a:xfrm>
          <a:custGeom>
            <a:avLst/>
            <a:gdLst>
              <a:gd name="connsiteX0" fmla="*/ 3 w 2643206"/>
              <a:gd name="connsiteY0" fmla="*/ 1173333 h 3071834"/>
              <a:gd name="connsiteX1" fmla="*/ 1321603 w 2643206"/>
              <a:gd name="connsiteY1" fmla="*/ 0 h 3071834"/>
              <a:gd name="connsiteX2" fmla="*/ 2643203 w 2643206"/>
              <a:gd name="connsiteY2" fmla="*/ 1173333 h 3071834"/>
              <a:gd name="connsiteX3" fmla="*/ 2138399 w 2643206"/>
              <a:gd name="connsiteY3" fmla="*/ 3071824 h 3071834"/>
              <a:gd name="connsiteX4" fmla="*/ 504807 w 2643206"/>
              <a:gd name="connsiteY4" fmla="*/ 3071824 h 3071834"/>
              <a:gd name="connsiteX5" fmla="*/ 3 w 2643206"/>
              <a:gd name="connsiteY5" fmla="*/ 1173333 h 307183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213839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43200" h="3071824">
                <a:moveTo>
                  <a:pt x="0" y="1173333"/>
                </a:moveTo>
                <a:lnTo>
                  <a:pt x="1321600" y="0"/>
                </a:lnTo>
                <a:lnTo>
                  <a:pt x="2643200" y="1173333"/>
                </a:lnTo>
                <a:lnTo>
                  <a:pt x="1804976" y="3071824"/>
                </a:lnTo>
                <a:lnTo>
                  <a:pt x="504804" y="3071824"/>
                </a:lnTo>
                <a:lnTo>
                  <a:pt x="0" y="1173333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1408838">
            <a:off x="8139746" y="6206942"/>
            <a:ext cx="862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21408838">
            <a:off x="7560874" y="4730683"/>
            <a:ext cx="790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21408838">
            <a:off x="9606242" y="4111464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21408838">
            <a:off x="10799354" y="473068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1408838">
            <a:off x="10298455" y="6218149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Дуга 3"/>
          <p:cNvSpPr/>
          <p:nvPr/>
        </p:nvSpPr>
        <p:spPr>
          <a:xfrm>
            <a:off x="8367258" y="6212675"/>
            <a:ext cx="504056" cy="56125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660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5791"/>
            <a:ext cx="12192000" cy="1714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endParaRPr lang="ru-RU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Шестиугольник 22"/>
          <p:cNvSpPr/>
          <p:nvPr/>
        </p:nvSpPr>
        <p:spPr>
          <a:xfrm>
            <a:off x="3715176" y="4293096"/>
            <a:ext cx="3643338" cy="2161406"/>
          </a:xfrm>
          <a:prstGeom prst="hexagon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143672" y="5120334"/>
                <a:ext cx="7143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72" y="5120334"/>
                <a:ext cx="71438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643738" y="3929042"/>
                <a:ext cx="7858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3738" y="3929042"/>
                <a:ext cx="7858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6715572" y="4120202"/>
                <a:ext cx="7858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572" y="4120202"/>
                <a:ext cx="7858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3643738" y="6263342"/>
                <a:ext cx="7143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3738" y="6263342"/>
                <a:ext cx="714380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572696" y="6143240"/>
                <a:ext cx="15716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2696" y="6143240"/>
                <a:ext cx="157163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263352" y="1830629"/>
            <a:ext cx="1135864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en-US" sz="4400" b="1" i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teorema</a:t>
            </a:r>
            <a:r>
              <a:rPr lang="en-US" sz="4400" b="1" i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Qavariq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n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ichki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burchaklarining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180°(n - 2) </a:t>
            </a:r>
            <a:endParaRPr lang="en-US" sz="4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bunda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n –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67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d41789cd0c22b213c9a29bca2fb8f2458f43a7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</TotalTime>
  <Words>431</Words>
  <Application>Microsoft Office PowerPoint</Application>
  <PresentationFormat>Широкоэкранный</PresentationFormat>
  <Paragraphs>137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Gill Sans Nova Cond</vt:lpstr>
      <vt:lpstr>Ink Free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Formula</vt:lpstr>
      <vt:lpstr>          Masalan:   n=6 bo‘lsa, a_n-?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Пользователь</cp:lastModifiedBy>
  <cp:revision>102</cp:revision>
  <dcterms:created xsi:type="dcterms:W3CDTF">2020-06-19T20:52:49Z</dcterms:created>
  <dcterms:modified xsi:type="dcterms:W3CDTF">2020-08-23T09:28:29Z</dcterms:modified>
</cp:coreProperties>
</file>