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45" r:id="rId1"/>
  </p:sldMasterIdLst>
  <p:notesMasterIdLst>
    <p:notesMasterId r:id="rId18"/>
  </p:notesMasterIdLst>
  <p:sldIdLst>
    <p:sldId id="313" r:id="rId2"/>
    <p:sldId id="450" r:id="rId3"/>
    <p:sldId id="464" r:id="rId4"/>
    <p:sldId id="454" r:id="rId5"/>
    <p:sldId id="458" r:id="rId6"/>
    <p:sldId id="443" r:id="rId7"/>
    <p:sldId id="448" r:id="rId8"/>
    <p:sldId id="445" r:id="rId9"/>
    <p:sldId id="446" r:id="rId10"/>
    <p:sldId id="459" r:id="rId11"/>
    <p:sldId id="460" r:id="rId12"/>
    <p:sldId id="461" r:id="rId13"/>
    <p:sldId id="463" r:id="rId14"/>
    <p:sldId id="465" r:id="rId15"/>
    <p:sldId id="466" r:id="rId16"/>
    <p:sldId id="456" r:id="rId17"/>
  </p:sldIdLst>
  <p:sldSz cx="12185650" cy="7019925"/>
  <p:notesSz cx="6858000" cy="9144000"/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C1579F-8F44-41B9-B955-CEC99D94FAA9}">
  <a:tblStyle styleId="{61C1579F-8F44-41B9-B955-CEC99D94FA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3103" autoAdjust="0"/>
  </p:normalViewPr>
  <p:slideViewPr>
    <p:cSldViewPr>
      <p:cViewPr varScale="1">
        <p:scale>
          <a:sx n="68" d="100"/>
          <a:sy n="68" d="100"/>
        </p:scale>
        <p:origin x="804" y="72"/>
      </p:cViewPr>
      <p:guideLst>
        <p:guide orient="horz" pos="221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23785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07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599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2399"/>
            </a:lvl1pPr>
            <a:lvl2pPr marL="456971" indent="0" algn="ctr">
              <a:buNone/>
              <a:defRPr sz="1999"/>
            </a:lvl2pPr>
            <a:lvl3pPr marL="913943" indent="0" algn="ctr">
              <a:buNone/>
              <a:defRPr sz="1799"/>
            </a:lvl3pPr>
            <a:lvl4pPr marL="1370914" indent="0" algn="ctr">
              <a:buNone/>
              <a:defRPr sz="1599"/>
            </a:lvl4pPr>
            <a:lvl5pPr marL="1827886" indent="0" algn="ctr">
              <a:buNone/>
              <a:defRPr sz="1599"/>
            </a:lvl5pPr>
            <a:lvl6pPr marL="2284857" indent="0" algn="ctr">
              <a:buNone/>
              <a:defRPr sz="1599"/>
            </a:lvl6pPr>
            <a:lvl7pPr marL="2741828" indent="0" algn="ctr">
              <a:buNone/>
              <a:defRPr sz="1599"/>
            </a:lvl7pPr>
            <a:lvl8pPr marL="3198800" indent="0" algn="ctr">
              <a:buNone/>
              <a:defRPr sz="1599"/>
            </a:lvl8pPr>
            <a:lvl9pPr marL="3655771" indent="0" algn="ctr">
              <a:buNone/>
              <a:defRPr sz="159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91264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27187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763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79438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24907" y="3258154"/>
            <a:ext cx="4846275" cy="3083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19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861618" y="2715299"/>
            <a:ext cx="4326945" cy="2902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403103" y="6482667"/>
            <a:ext cx="731219" cy="537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836737" y="1386652"/>
            <a:ext cx="4625190" cy="4230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265" lvl="0" indent="-456949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800"/>
              <a:buAutoNum type="arabicPeriod"/>
              <a:defRPr sz="2399"/>
            </a:lvl1pPr>
            <a:lvl2pPr marL="1218529" lvl="1" indent="-423101" rtl="0">
              <a:spcBef>
                <a:spcPts val="1333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marL="1827794" lvl="2" indent="-423101" rtl="0">
              <a:spcBef>
                <a:spcPts val="1333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marL="2437059" lvl="3" indent="-423101" rtl="0">
              <a:spcBef>
                <a:spcPts val="1333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marL="3046324" lvl="4" indent="-423101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marL="3655588" lvl="5" indent="-423101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marL="4264853" lvl="6" indent="-423101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marL="4874118" lvl="7" indent="-423101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marL="5483382" lvl="8" indent="-423101" rtl="0">
              <a:spcBef>
                <a:spcPts val="1333"/>
              </a:spcBef>
              <a:spcAft>
                <a:spcPts val="1333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61648" y="1386652"/>
            <a:ext cx="4326945" cy="1328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444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90267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17" y="1750107"/>
            <a:ext cx="10510123" cy="2920093"/>
          </a:xfrm>
        </p:spPr>
        <p:txBody>
          <a:bodyPr anchor="b"/>
          <a:lstStyle>
            <a:lvl1pPr>
              <a:defRPr sz="599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417" y="4697826"/>
            <a:ext cx="10510123" cy="153560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697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41570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94527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373747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51" y="1720857"/>
            <a:ext cx="5155101" cy="84336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51" y="2564223"/>
            <a:ext cx="5155101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56004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9B5F4-7EF8-4C17-AAAE-D0E3427959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6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28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489" y="1010740"/>
            <a:ext cx="6168985" cy="4988697"/>
          </a:xfrm>
        </p:spPr>
        <p:txBody>
          <a:bodyPr/>
          <a:lstStyle>
            <a:lvl1pPr>
              <a:defRPr sz="3198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599"/>
            </a:lvl1pPr>
            <a:lvl2pPr marL="456971" indent="0">
              <a:buNone/>
              <a:defRPr sz="1399"/>
            </a:lvl2pPr>
            <a:lvl3pPr marL="913943" indent="0">
              <a:buNone/>
              <a:defRPr sz="1199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8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49620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0489" y="1010740"/>
            <a:ext cx="6168985" cy="4988697"/>
          </a:xfrm>
        </p:spPr>
        <p:txBody>
          <a:bodyPr anchor="t"/>
          <a:lstStyle>
            <a:lvl1pPr marL="0" indent="0">
              <a:buNone/>
              <a:defRPr sz="3198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599"/>
            </a:lvl1pPr>
            <a:lvl2pPr marL="456971" indent="0">
              <a:buNone/>
              <a:defRPr sz="1399"/>
            </a:lvl2pPr>
            <a:lvl3pPr marL="913943" indent="0">
              <a:buNone/>
              <a:defRPr sz="1199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8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95180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764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srgbClr val="4C4C4C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6497" y="6506431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srgbClr val="4C4C4C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27EAE27-DFDE-445D-8780-878FC3F2AB75}" type="slidenum">
              <a:rPr lang="en-US" altLang="en-US" kern="1200" smtClean="0">
                <a:solidFill>
                  <a:srgbClr val="4C4C4C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kern="1200" smtClean="0">
              <a:solidFill>
                <a:srgbClr val="4C4C4C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1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3943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6" indent="-228486" algn="l" defTabSz="91394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4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429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1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863"/>
            <a:ext cx="12146835" cy="147929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2250135" y="43477"/>
            <a:ext cx="6835797" cy="1067513"/>
          </a:xfrm>
          <a:prstGeom prst="rect">
            <a:avLst/>
          </a:prstGeom>
        </p:spPr>
        <p:txBody>
          <a:bodyPr spcFirstLastPara="1" vert="horz" wrap="square" lIns="0" tIns="25949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22565" algn="ctr">
              <a:lnSpc>
                <a:spcPct val="100000"/>
              </a:lnSpc>
              <a:spcBef>
                <a:spcPts val="203"/>
              </a:spcBef>
              <a:buFontTx/>
            </a:pPr>
            <a:r>
              <a:rPr lang="en-US" sz="6600" dirty="0" err="1">
                <a:solidFill>
                  <a:schemeClr val="bg1"/>
                </a:solidFill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endParaRPr lang="en-US" sz="6600" dirty="0">
              <a:solidFill>
                <a:schemeClr val="bg1"/>
              </a:solidFill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17584" y="1831450"/>
            <a:ext cx="3842029" cy="3933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508"/>
          </a:p>
        </p:txBody>
      </p:sp>
      <p:sp>
        <p:nvSpPr>
          <p:cNvPr id="16" name="TextBox 15"/>
          <p:cNvSpPr txBox="1"/>
          <p:nvPr/>
        </p:nvSpPr>
        <p:spPr>
          <a:xfrm>
            <a:off x="3652357" y="2354743"/>
            <a:ext cx="83615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Uchburchaklar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xossalariga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asalalar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85932" y="301208"/>
            <a:ext cx="2236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8-sinf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5526" y="5313474"/>
            <a:ext cx="97289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                      </a:t>
            </a:r>
            <a:r>
              <a:rPr lang="en-US" sz="4000" b="1" dirty="0" err="1" smtClean="0"/>
              <a:t>O‘qituvchi</a:t>
            </a:r>
            <a:endParaRPr lang="en-US" sz="4000" b="1" dirty="0" smtClean="0"/>
          </a:p>
          <a:p>
            <a:r>
              <a:rPr lang="en-US" sz="4000" b="1" dirty="0" err="1" smtClean="0"/>
              <a:t>Yusupjonova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Shaxnoza</a:t>
            </a:r>
            <a:r>
              <a:rPr lang="en-US" sz="4000" b="1" dirty="0" smtClean="0"/>
              <a:t> </a:t>
            </a:r>
            <a:r>
              <a:rPr lang="en-US" sz="4000" b="1" dirty="0" err="1"/>
              <a:t>M</a:t>
            </a:r>
            <a:r>
              <a:rPr lang="en-US" sz="4000" b="1" dirty="0" err="1" smtClean="0"/>
              <a:t>irzatillayevna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36841" y="1696739"/>
            <a:ext cx="20970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Mavzu</a:t>
            </a:r>
            <a:r>
              <a:rPr lang="en-US" sz="4400" b="1" dirty="0" smtClean="0"/>
              <a:t>: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2023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99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260177" y="1753639"/>
            <a:ext cx="109452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    </a:t>
            </a:r>
            <a:r>
              <a:rPr lang="en-US" sz="4800" dirty="0" smtClean="0"/>
              <a:t>   </a:t>
            </a:r>
            <a:r>
              <a:rPr lang="en-US" sz="4800" dirty="0" err="1"/>
              <a:t>U</a:t>
            </a:r>
            <a:r>
              <a:rPr lang="en-US" sz="4800" dirty="0" err="1" smtClean="0"/>
              <a:t>chburchakning</a:t>
            </a:r>
            <a:r>
              <a:rPr lang="en-US" sz="4800" dirty="0" smtClean="0"/>
              <a:t> 117⁰ li </a:t>
            </a:r>
            <a:r>
              <a:rPr lang="en-US" sz="4800" dirty="0" err="1" smtClean="0"/>
              <a:t>tashqi</a:t>
            </a:r>
            <a:r>
              <a:rPr lang="en-US" sz="4800" dirty="0" smtClean="0"/>
              <a:t> </a:t>
            </a:r>
            <a:r>
              <a:rPr lang="en-US" sz="4800" dirty="0" err="1" smtClean="0"/>
              <a:t>burchagiga</a:t>
            </a:r>
            <a:r>
              <a:rPr lang="en-US" sz="4800" dirty="0" smtClean="0"/>
              <a:t> </a:t>
            </a:r>
            <a:r>
              <a:rPr lang="en-US" sz="4800" dirty="0" err="1" smtClean="0"/>
              <a:t>qo‘shni</a:t>
            </a:r>
            <a:r>
              <a:rPr lang="en-US" sz="4800" dirty="0" smtClean="0"/>
              <a:t> </a:t>
            </a:r>
            <a:r>
              <a:rPr lang="en-US" sz="4800" dirty="0" err="1" smtClean="0"/>
              <a:t>bo‘lmagan</a:t>
            </a:r>
            <a:r>
              <a:rPr lang="en-US" sz="4800" dirty="0" smtClean="0"/>
              <a:t> </a:t>
            </a:r>
            <a:r>
              <a:rPr lang="en-US" sz="4800" dirty="0" err="1" smtClean="0"/>
              <a:t>ichki</a:t>
            </a:r>
            <a:r>
              <a:rPr lang="en-US" sz="4800" dirty="0" smtClean="0"/>
              <a:t> </a:t>
            </a:r>
            <a:r>
              <a:rPr lang="en-US" sz="4800" dirty="0" err="1" smtClean="0"/>
              <a:t>burchaklarning</a:t>
            </a:r>
            <a:r>
              <a:rPr lang="en-US" sz="4800" dirty="0" smtClean="0"/>
              <a:t> </a:t>
            </a:r>
            <a:r>
              <a:rPr lang="en-US" sz="4800" dirty="0" err="1" smtClean="0"/>
              <a:t>nisbati</a:t>
            </a:r>
            <a:r>
              <a:rPr lang="en-US" sz="4800" dirty="0" smtClean="0"/>
              <a:t> 5:4 </a:t>
            </a:r>
            <a:r>
              <a:rPr lang="en-US" sz="4800" dirty="0" err="1" smtClean="0"/>
              <a:t>kabi</a:t>
            </a:r>
            <a:r>
              <a:rPr lang="en-US" sz="4800" dirty="0" smtClean="0"/>
              <a:t>. </a:t>
            </a:r>
            <a:r>
              <a:rPr lang="en-US" sz="4800" dirty="0" err="1" smtClean="0"/>
              <a:t>Uchburchakning</a:t>
            </a:r>
            <a:r>
              <a:rPr lang="en-US" sz="4800" dirty="0" smtClean="0"/>
              <a:t> </a:t>
            </a:r>
            <a:r>
              <a:rPr lang="en-US" sz="4800" dirty="0" err="1" smtClean="0"/>
              <a:t>ichki</a:t>
            </a:r>
            <a:r>
              <a:rPr lang="en-US" sz="4800" dirty="0" smtClean="0"/>
              <a:t> </a:t>
            </a:r>
            <a:r>
              <a:rPr lang="en-US" sz="4800" dirty="0" err="1" smtClean="0"/>
              <a:t>burchaklarini</a:t>
            </a:r>
            <a:r>
              <a:rPr lang="en-US" sz="4800" dirty="0" smtClean="0"/>
              <a:t> toping.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-23812"/>
            <a:ext cx="12199287" cy="14253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8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47335" y="172094"/>
            <a:ext cx="10510123" cy="13568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10-masala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(4- bet)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Geometric logo abstract - Transparent PNG &amp; SVG vector 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3" y="-62247"/>
            <a:ext cx="1591202" cy="15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9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0" y="11519"/>
                <a:ext cx="12185650" cy="1056805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                       </m:t>
                        </m:r>
                        <m:r>
                          <a:rPr lang="ru-RU" sz="54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5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5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sz="5400" b="1" dirty="0"/>
                  <a:t> +</a:t>
                </a:r>
                <a14:m>
                  <m:oMath xmlns:m="http://schemas.openxmlformats.org/officeDocument/2006/math">
                    <m:r>
                      <a:rPr lang="ru-RU" sz="5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5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</m:oMath>
                </a14:m>
                <a:endParaRPr lang="en-US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519"/>
                <a:ext cx="12185650" cy="1056805"/>
              </a:xfrm>
              <a:prstGeom prst="rect">
                <a:avLst/>
              </a:prstGeom>
              <a:blipFill>
                <a:blip r:embed="rId2"/>
                <a:stretch>
                  <a:fillRect t="-2857" b="-3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ый треугольник 3"/>
          <p:cNvSpPr/>
          <p:nvPr/>
        </p:nvSpPr>
        <p:spPr>
          <a:xfrm rot="7550554">
            <a:off x="8075052" y="2130248"/>
            <a:ext cx="3698021" cy="2362890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flipH="1">
            <a:off x="7513915" y="3093393"/>
            <a:ext cx="73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517171" y="2725570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C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30760" y="1026796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B</a:t>
            </a:r>
            <a:endParaRPr lang="ru-RU" sz="3600" b="1" dirty="0"/>
          </a:p>
        </p:txBody>
      </p:sp>
      <p:cxnSp>
        <p:nvCxnSpPr>
          <p:cNvPr id="11" name="Прямая соединительная линия 10"/>
          <p:cNvCxnSpPr>
            <a:endCxn id="4" idx="4"/>
          </p:cNvCxnSpPr>
          <p:nvPr/>
        </p:nvCxnSpPr>
        <p:spPr>
          <a:xfrm flipV="1">
            <a:off x="7536208" y="4118748"/>
            <a:ext cx="347434" cy="170891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888617" y="3676973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117°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825" y="933711"/>
                <a:ext cx="6669918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/>
                  <a:t>  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800" b="1" dirty="0" smtClean="0"/>
                  <a:t>∆</a:t>
                </a:r>
                <a:r>
                  <a:rPr lang="en-US" sz="4000" dirty="0" smtClean="0"/>
                  <a:t>ABC - </a:t>
                </a:r>
                <a:r>
                  <a:rPr lang="en-US" sz="4000" dirty="0" err="1" smtClean="0"/>
                  <a:t>ixtiyoriy</a:t>
                </a:r>
                <a:endParaRPr lang="en-U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 smtClean="0"/>
                  <a:t>= 117°; 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/>
                  <a:t>= 5:4</a:t>
                </a:r>
                <a:endParaRPr lang="en-US" sz="4000" dirty="0"/>
              </a:p>
              <a:p>
                <a:r>
                  <a:rPr lang="en-US" sz="4400" b="1" dirty="0" err="1" smtClean="0"/>
                  <a:t>Topish</a:t>
                </a:r>
                <a:r>
                  <a:rPr lang="en-US" sz="4400" b="1" dirty="0" smtClean="0"/>
                  <a:t> </a:t>
                </a:r>
                <a:r>
                  <a:rPr lang="en-US" sz="4400" b="1" dirty="0" err="1" smtClean="0"/>
                  <a:t>kerak</a:t>
                </a:r>
                <a:r>
                  <a:rPr lang="en-US" sz="4400" b="1" dirty="0" smtClean="0"/>
                  <a:t>:</a:t>
                </a:r>
                <a14:m>
                  <m:oMath xmlns:m="http://schemas.openxmlformats.org/officeDocument/2006/math">
                    <m:r>
                      <a:rPr lang="ru-RU" sz="4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r>
                      <a:rPr lang="ru-RU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ru-RU" sz="4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5" y="933711"/>
                <a:ext cx="6669918" cy="2954655"/>
              </a:xfrm>
              <a:prstGeom prst="rect">
                <a:avLst/>
              </a:prstGeom>
              <a:blipFill>
                <a:blip r:embed="rId3"/>
                <a:stretch>
                  <a:fillRect l="-4113" t="-206" b="-8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0479" y="3140052"/>
            <a:ext cx="50013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Y: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5x+4x =117⁰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9x = 117⁰</a:t>
            </a:r>
          </a:p>
          <a:p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x=117⁰:9</a:t>
            </a:r>
          </a:p>
          <a:p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x=13⁰     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079583" y="2192820"/>
            <a:ext cx="625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9826599" y="1216929"/>
            <a:ext cx="921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Дуга 25"/>
          <p:cNvSpPr/>
          <p:nvPr/>
        </p:nvSpPr>
        <p:spPr>
          <a:xfrm rot="17013223">
            <a:off x="7451669" y="4036917"/>
            <a:ext cx="807093" cy="461665"/>
          </a:xfrm>
          <a:prstGeom prst="arc">
            <a:avLst>
              <a:gd name="adj1" fmla="val 16200000"/>
              <a:gd name="adj2" fmla="val 519377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27577" y="4493169"/>
                <a:ext cx="6544554" cy="3090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2) 5∙13⁰=65⁰</a:t>
                </a:r>
                <a:r>
                  <a:rPr lang="en-US" sz="4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4400" b="1" dirty="0" smtClean="0">
                    <a:solidFill>
                      <a:srgbClr val="C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4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sz="4400" b="1" dirty="0">
                    <a:solidFill>
                      <a:srgbClr val="C00000"/>
                    </a:solidFill>
                  </a:rPr>
                  <a:t>)</a:t>
                </a:r>
                <a:endParaRPr lang="en-US" sz="4400" dirty="0" smtClean="0"/>
              </a:p>
              <a:p>
                <a:r>
                  <a:rPr lang="en-US" sz="4400" dirty="0" smtClean="0"/>
                  <a:t>    4∙</a:t>
                </a:r>
                <a:r>
                  <a:rPr lang="en-US" sz="4400" dirty="0"/>
                  <a:t>13⁰</a:t>
                </a:r>
                <a:r>
                  <a:rPr lang="en-US" sz="4400" dirty="0" smtClean="0"/>
                  <a:t>=52⁰ </a:t>
                </a:r>
                <a:r>
                  <a:rPr lang="en-US" sz="4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4400" b="1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4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sz="4400" b="1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r>
                  <a:rPr lang="en-US" sz="4400" dirty="0" smtClean="0"/>
                  <a:t>   180</a:t>
                </a:r>
                <a:r>
                  <a:rPr lang="en-US" sz="4400" dirty="0"/>
                  <a:t>⁰-117⁰=63⁰ </a:t>
                </a:r>
                <a:r>
                  <a:rPr lang="en-US" sz="4400" b="1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400" b="1" dirty="0">
                    <a:solidFill>
                      <a:srgbClr val="C00000"/>
                    </a:solidFill>
                  </a:rPr>
                  <a:t>A)</a:t>
                </a:r>
                <a:endParaRPr lang="en-US" sz="4400" b="1" dirty="0"/>
              </a:p>
              <a:p>
                <a:endParaRPr lang="ru-RU" sz="44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77" y="4493169"/>
                <a:ext cx="6544554" cy="3090398"/>
              </a:xfrm>
              <a:prstGeom prst="rect">
                <a:avLst/>
              </a:prstGeom>
              <a:blipFill>
                <a:blip r:embed="rId4"/>
                <a:stretch>
                  <a:fillRect l="-3821" t="-41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5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9014" y="1391887"/>
            <a:ext cx="11449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    </a:t>
            </a:r>
            <a:r>
              <a:rPr lang="en-US" sz="4800" dirty="0" smtClean="0"/>
              <a:t>   </a:t>
            </a:r>
            <a:r>
              <a:rPr lang="en-US" sz="4800" dirty="0" err="1" smtClean="0"/>
              <a:t>To‘g‘ri</a:t>
            </a:r>
            <a:r>
              <a:rPr lang="en-US" sz="4800" dirty="0" smtClean="0"/>
              <a:t> </a:t>
            </a:r>
            <a:r>
              <a:rPr lang="en-US" sz="4800" dirty="0" err="1" smtClean="0"/>
              <a:t>burchakli</a:t>
            </a:r>
            <a:r>
              <a:rPr lang="en-US" sz="4800" dirty="0" smtClean="0"/>
              <a:t> ABC </a:t>
            </a:r>
            <a:r>
              <a:rPr lang="en-US" sz="4800" dirty="0" err="1" smtClean="0"/>
              <a:t>uchburchaknig</a:t>
            </a:r>
            <a:r>
              <a:rPr lang="en-US" sz="4800" dirty="0" smtClean="0"/>
              <a:t> C </a:t>
            </a:r>
            <a:r>
              <a:rPr lang="en-US" sz="4800" dirty="0" err="1" smtClean="0"/>
              <a:t>burchagi</a:t>
            </a:r>
            <a:r>
              <a:rPr lang="en-US" sz="4800" dirty="0" smtClean="0"/>
              <a:t> </a:t>
            </a:r>
            <a:r>
              <a:rPr lang="en-US" sz="4800" dirty="0" err="1" smtClean="0"/>
              <a:t>to‘g‘ri</a:t>
            </a:r>
            <a:r>
              <a:rPr lang="en-US" sz="4800" dirty="0" smtClean="0"/>
              <a:t>, A </a:t>
            </a:r>
            <a:r>
              <a:rPr lang="en-US" sz="4800" dirty="0" err="1" smtClean="0"/>
              <a:t>uchidagi</a:t>
            </a:r>
            <a:r>
              <a:rPr lang="en-US" sz="4800" dirty="0" smtClean="0"/>
              <a:t> </a:t>
            </a:r>
            <a:r>
              <a:rPr lang="en-US" sz="4800" dirty="0" err="1" smtClean="0"/>
              <a:t>tashqi</a:t>
            </a:r>
            <a:r>
              <a:rPr lang="en-US" sz="4800" dirty="0" smtClean="0"/>
              <a:t> </a:t>
            </a:r>
            <a:r>
              <a:rPr lang="en-US" sz="4800" dirty="0" err="1" smtClean="0"/>
              <a:t>burchagi</a:t>
            </a:r>
            <a:r>
              <a:rPr lang="en-US" sz="4800" dirty="0" smtClean="0"/>
              <a:t> </a:t>
            </a:r>
            <a:r>
              <a:rPr lang="en-US" sz="4800" dirty="0" err="1" smtClean="0"/>
              <a:t>esa</a:t>
            </a:r>
            <a:r>
              <a:rPr lang="en-US" sz="4800" dirty="0" smtClean="0"/>
              <a:t> 136⁰ </a:t>
            </a:r>
            <a:r>
              <a:rPr lang="en-US" sz="4800" dirty="0" err="1" smtClean="0"/>
              <a:t>ga</a:t>
            </a:r>
            <a:r>
              <a:rPr lang="en-US" sz="4800" dirty="0" smtClean="0"/>
              <a:t> </a:t>
            </a:r>
            <a:r>
              <a:rPr lang="en-US" sz="4800" dirty="0" err="1" smtClean="0"/>
              <a:t>teng</a:t>
            </a:r>
            <a:r>
              <a:rPr lang="en-US" sz="4800" dirty="0" smtClean="0"/>
              <a:t>. B </a:t>
            </a:r>
            <a:r>
              <a:rPr lang="en-US" sz="4800" dirty="0" err="1" smtClean="0"/>
              <a:t>burchakni</a:t>
            </a:r>
            <a:r>
              <a:rPr lang="en-US" sz="4800" dirty="0" smtClean="0"/>
              <a:t> toping.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-23811"/>
            <a:ext cx="12199287" cy="10855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8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80257" y="172094"/>
            <a:ext cx="10510123" cy="13568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19-masala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(4- bet)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Geometric logo abstract - Transparent PNG &amp; SVG vector 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8" y="4937524"/>
            <a:ext cx="1591202" cy="15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ый треугольник 4"/>
          <p:cNvSpPr/>
          <p:nvPr/>
        </p:nvSpPr>
        <p:spPr>
          <a:xfrm rot="8310445">
            <a:off x="4440331" y="4949823"/>
            <a:ext cx="4349064" cy="3449663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388969" y="3745961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C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0561" y="6020894"/>
            <a:ext cx="5549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</a:t>
            </a:r>
            <a:endParaRPr lang="ru-RU" sz="4000" b="1" dirty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86419" y="5844202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B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125176">
            <a:off x="6933095" y="4007868"/>
            <a:ext cx="342839" cy="38012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5" idx="4"/>
          </p:cNvCxnSpPr>
          <p:nvPr/>
        </p:nvCxnSpPr>
        <p:spPr>
          <a:xfrm flipH="1">
            <a:off x="3212505" y="6823362"/>
            <a:ext cx="630803" cy="28564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17830525">
            <a:off x="3463172" y="6741205"/>
            <a:ext cx="795379" cy="485627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2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0" y="19155"/>
                <a:ext cx="12199287" cy="104855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                       </m:t>
                        </m:r>
                        <m:r>
                          <a:rPr lang="ru-RU" sz="5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5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5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5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sz="5400" b="1" dirty="0"/>
                  <a:t> +</a:t>
                </a:r>
                <a14:m>
                  <m:oMath xmlns:m="http://schemas.openxmlformats.org/officeDocument/2006/math">
                    <m:r>
                      <a:rPr lang="ru-RU" sz="5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5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</m:oMath>
                </a14:m>
                <a:endParaRPr lang="en-US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155"/>
                <a:ext cx="12199287" cy="1048557"/>
              </a:xfrm>
              <a:prstGeom prst="rect">
                <a:avLst/>
              </a:prstGeom>
              <a:blipFill>
                <a:blip r:embed="rId2"/>
                <a:stretch>
                  <a:fillRect t="-4070" b="-372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Заголовок 1"/>
          <p:cNvSpPr txBox="1">
            <a:spLocks/>
          </p:cNvSpPr>
          <p:nvPr/>
        </p:nvSpPr>
        <p:spPr>
          <a:xfrm>
            <a:off x="947335" y="172094"/>
            <a:ext cx="10510123" cy="13568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rot="16200000">
            <a:off x="7986519" y="1722133"/>
            <a:ext cx="3870408" cy="3449664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500919" y="536258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93428" y="4076158"/>
            <a:ext cx="100380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136⁰</a:t>
            </a:r>
            <a:endParaRPr lang="ru-RU" sz="3200" b="1" dirty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78871" y="5050882"/>
            <a:ext cx="357174" cy="31813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7748181" y="5382169"/>
            <a:ext cx="483229" cy="661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17830525">
            <a:off x="7798551" y="5280841"/>
            <a:ext cx="795379" cy="485627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06539" y="1140086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44834" y="533282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A</a:t>
            </a:r>
            <a:endParaRPr lang="ru-RU" sz="3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1461" y="1112068"/>
                <a:ext cx="5280613" cy="3090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:r>
                  <a:rPr lang="en-US" sz="4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△ABC - 90⁰ li</a:t>
                </a:r>
              </a:p>
              <a:p>
                <a14:m>
                  <m:oMath xmlns:m="http://schemas.openxmlformats.org/officeDocument/2006/math"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p>
                      <m:sSupPr>
                        <m:ctrlPr>
                          <a:rPr lang="ru-RU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136⁰</a:t>
                </a:r>
              </a:p>
              <a:p>
                <a:r>
                  <a:rPr lang="en-US" sz="440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Topish</a:t>
                </a:r>
                <a:r>
                  <a:rPr lang="en-US" sz="4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kerak</a:t>
                </a:r>
                <a:r>
                  <a:rPr lang="en-US" sz="4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 =?</a:t>
                </a: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1" y="1112068"/>
                <a:ext cx="5280613" cy="3090398"/>
              </a:xfrm>
              <a:prstGeom prst="rect">
                <a:avLst/>
              </a:prstGeom>
              <a:blipFill>
                <a:blip r:embed="rId3"/>
                <a:stretch>
                  <a:fillRect l="-4619" t="-4142" r="-38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5722" y="3806417"/>
                <a:ext cx="5573962" cy="3213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8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m:rPr>
                            <m:sty m:val="p"/>
                          </m:rPr>
                          <a:rPr lang="en-US" sz="4000" b="0" i="1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ru-RU" sz="40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4000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r>
                            <m:rPr>
                              <m:sty m:val="p"/>
                            </m:rPr>
                            <a:rPr lang="en-US" sz="4000" b="0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4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4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 = 136⁰ - 90⁰ = 46⁰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22" y="3806417"/>
                <a:ext cx="5573962" cy="3213508"/>
              </a:xfrm>
              <a:prstGeom prst="rect">
                <a:avLst/>
              </a:prstGeom>
              <a:blipFill>
                <a:blip r:embed="rId4"/>
                <a:stretch>
                  <a:fillRect l="-4376" t="-3977" r="-26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11200491" y="2023897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95328" y="6102250"/>
            <a:ext cx="2209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Javob</a:t>
            </a:r>
            <a:r>
              <a:rPr lang="en-US" sz="3200" b="1" dirty="0" smtClean="0">
                <a:solidFill>
                  <a:srgbClr val="C00000"/>
                </a:solidFill>
              </a:rPr>
              <a:t>: 46⁰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9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2225" y="1565746"/>
            <a:ext cx="109815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 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burchakli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yonli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uchbur-chakning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peremetri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24cm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gipotenuza-ning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uzunligi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6 cm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ortiq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bo‘lsa,gipote-nuza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uzunligini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toping?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74660" y="14998"/>
            <a:ext cx="12048284" cy="114776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9012"/>
            <a:ext cx="12165136" cy="12057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Yechim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773331" y="2087910"/>
            <a:ext cx="3303270" cy="3366268"/>
          </a:xfrm>
          <a:prstGeom prst="rtTriangl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2185" y="358197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4373" y="538217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44472" y="3077914"/>
            <a:ext cx="966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a+6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53065" y="220895"/>
            <a:ext cx="23423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P=2a+c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83637" y="1239246"/>
            <a:ext cx="60229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24= 2a+a+6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3a = 24-6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3a = 18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a=18:3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a=6 (cm)         c=6+6=12 (cm)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9060" y="1378895"/>
            <a:ext cx="3522118" cy="407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△ABC - 90⁰ </a:t>
            </a:r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li,</a:t>
            </a:r>
          </a:p>
          <a:p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</a:t>
            </a:r>
            <a:r>
              <a:rPr lang="en-US" sz="4000" dirty="0" err="1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teng</a:t>
            </a:r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yonli</a:t>
            </a:r>
            <a:r>
              <a:rPr lang="en-US" sz="4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 = 24 cm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a=b -? cm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 = a+6 -? cm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44553" y="6246266"/>
            <a:ext cx="492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Javob</a:t>
            </a:r>
            <a:r>
              <a:rPr lang="en-US" sz="3600" b="1" dirty="0" smtClean="0">
                <a:solidFill>
                  <a:srgbClr val="C00000"/>
                </a:solidFill>
              </a:rPr>
              <a:t>: 6 cm </a:t>
            </a:r>
            <a:r>
              <a:rPr lang="en-US" sz="3600" b="1" dirty="0" err="1" smtClean="0">
                <a:solidFill>
                  <a:srgbClr val="C00000"/>
                </a:solidFill>
              </a:rPr>
              <a:t>va</a:t>
            </a:r>
            <a:r>
              <a:rPr lang="en-US" sz="3600" b="1" dirty="0" smtClean="0">
                <a:solidFill>
                  <a:srgbClr val="C00000"/>
                </a:solidFill>
              </a:rPr>
              <a:t> 12 cm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568"/>
            <a:ext cx="12185650" cy="17682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322" y="2285333"/>
            <a:ext cx="11127585" cy="2860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997" dirty="0" err="1"/>
              <a:t>Darslikning</a:t>
            </a:r>
            <a:r>
              <a:rPr lang="en-US" sz="5997" dirty="0"/>
              <a:t> </a:t>
            </a:r>
            <a:r>
              <a:rPr lang="en-US" sz="5997" dirty="0">
                <a:solidFill>
                  <a:srgbClr val="7030A0"/>
                </a:solidFill>
              </a:rPr>
              <a:t>4</a:t>
            </a:r>
            <a:r>
              <a:rPr lang="en-US" sz="5997" dirty="0" smtClean="0">
                <a:solidFill>
                  <a:srgbClr val="7030A0"/>
                </a:solidFill>
              </a:rPr>
              <a:t>- </a:t>
            </a:r>
            <a:r>
              <a:rPr lang="en-US" sz="5997" dirty="0" err="1" smtClean="0">
                <a:solidFill>
                  <a:srgbClr val="7030A0"/>
                </a:solidFill>
              </a:rPr>
              <a:t>sahifasidagi</a:t>
            </a:r>
            <a:endParaRPr lang="en-US" sz="5997" dirty="0" smtClean="0"/>
          </a:p>
          <a:p>
            <a:pPr algn="ctr"/>
            <a:r>
              <a:rPr lang="en-US" sz="5997" dirty="0" smtClean="0"/>
              <a:t>       </a:t>
            </a:r>
            <a:r>
              <a:rPr lang="en-US" sz="5997" dirty="0" smtClean="0">
                <a:solidFill>
                  <a:srgbClr val="7030A0"/>
                </a:solidFill>
              </a:rPr>
              <a:t>13,- 16,- 18- </a:t>
            </a:r>
            <a:r>
              <a:rPr lang="en-US" sz="5997" dirty="0" err="1" smtClean="0"/>
              <a:t>masalalarni</a:t>
            </a:r>
            <a:r>
              <a:rPr lang="en-US" sz="5997" dirty="0" smtClean="0"/>
              <a:t> </a:t>
            </a:r>
            <a:r>
              <a:rPr lang="en-US" sz="5997" dirty="0" err="1" smtClean="0"/>
              <a:t>yechish</a:t>
            </a:r>
            <a:r>
              <a:rPr lang="en-US" sz="5997" dirty="0" smtClean="0"/>
              <a:t>.</a:t>
            </a:r>
            <a:endParaRPr lang="ru-RU" sz="5997" dirty="0"/>
          </a:p>
        </p:txBody>
      </p:sp>
      <p:pic>
        <p:nvPicPr>
          <p:cNvPr id="6" name="Picture 2" descr="Блог для детей и родителей 4&quot;в&quot; - ЛИДЕР: ЦИРКУЛЬ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057">
            <a:off x="1414251" y="4691679"/>
            <a:ext cx="3599294" cy="195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1239502">
            <a:off x="1284147" y="1201413"/>
            <a:ext cx="4572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5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tomonli</a:t>
            </a:r>
            <a:endParaRPr lang="ru-RU" sz="5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1789" y="5448602"/>
            <a:ext cx="6327290" cy="91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42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5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endParaRPr lang="ru-RU" sz="5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956440">
            <a:off x="6751281" y="4512349"/>
            <a:ext cx="5522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en-US" sz="5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endParaRPr lang="ru-RU" sz="5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2345" y="2515275"/>
            <a:ext cx="8293271" cy="14465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Uchburchaklar</a:t>
            </a:r>
            <a:endParaRPr lang="en-US" sz="8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763197">
            <a:off x="7727735" y="847123"/>
            <a:ext cx="467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6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yonli</a:t>
            </a:r>
            <a:endParaRPr lang="ru-RU" sz="6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442892">
            <a:off x="672697" y="4725088"/>
            <a:ext cx="6121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O‘tmas</a:t>
            </a:r>
            <a:r>
              <a:rPr lang="en-US" sz="5400" b="1" i="1" dirty="0" smtClean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err="1" smtClean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endParaRPr lang="ru-RU" sz="5400" b="1" i="1" dirty="0">
              <a:solidFill>
                <a:srgbClr val="00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7706" y="699052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 smtClean="0">
                <a:solidFill>
                  <a:schemeClr val="tx1"/>
                </a:solidFill>
              </a:rPr>
              <a:t>Turli</a:t>
            </a:r>
            <a:r>
              <a:rPr lang="en-US" sz="6000" b="1" i="1" dirty="0" smtClean="0">
                <a:solidFill>
                  <a:schemeClr val="tx1"/>
                </a:solidFill>
              </a:rPr>
              <a:t> </a:t>
            </a:r>
            <a:r>
              <a:rPr lang="en-US" sz="6000" b="1" i="1" dirty="0" err="1" smtClean="0">
                <a:solidFill>
                  <a:schemeClr val="tx1"/>
                </a:solidFill>
              </a:rPr>
              <a:t>tomonli</a:t>
            </a:r>
            <a:endParaRPr lang="ru-RU" sz="6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1208" y="62359"/>
                <a:ext cx="12185650" cy="1493738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6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1" i="0">
                            <a:latin typeface="Cambria Math" panose="02040503050406030204" pitchFamily="18" charset="0"/>
                          </a:rPr>
                          <m:t>                       </m:t>
                        </m:r>
                        <m:r>
                          <a:rPr lang="ru-RU" sz="66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lang="en-US" sz="6600" b="1" i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6600" b="1" i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6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6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66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66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sz="6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ru-RU" sz="66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66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</m:oMath>
                </a14:m>
                <a:endParaRPr lang="en-US" sz="6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8" y="62359"/>
                <a:ext cx="12185650" cy="1493738"/>
              </a:xfrm>
              <a:prstGeom prst="rect">
                <a:avLst/>
              </a:prstGeom>
              <a:blipFill>
                <a:blip r:embed="rId2"/>
                <a:stretch>
                  <a:fillRect b="-18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65698" y="1849748"/>
            <a:ext cx="51427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/>
              <a:t>Ichki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burchak</a:t>
            </a:r>
            <a:endParaRPr lang="en-US" sz="6000" b="1" dirty="0" smtClean="0"/>
          </a:p>
          <a:p>
            <a:r>
              <a:rPr lang="en-US" sz="6000" b="1" dirty="0" err="1" smtClean="0"/>
              <a:t>xossasi</a:t>
            </a:r>
            <a:endParaRPr lang="ru-RU" sz="6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8849" y="1981156"/>
            <a:ext cx="608211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</a:rPr>
              <a:t>Tashqi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burchak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6000" b="1" dirty="0" err="1" smtClean="0">
                <a:solidFill>
                  <a:srgbClr val="C00000"/>
                </a:solidFill>
              </a:rPr>
              <a:t>xossasi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6291" y="4213799"/>
            <a:ext cx="548259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</a:rPr>
              <a:t>Teng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tomonli</a:t>
            </a:r>
            <a:r>
              <a:rPr lang="en-US" sz="6000" b="1" dirty="0" smtClean="0">
                <a:solidFill>
                  <a:srgbClr val="002060"/>
                </a:solidFill>
              </a:rPr>
              <a:t>∆</a:t>
            </a:r>
          </a:p>
          <a:p>
            <a:r>
              <a:rPr lang="en-US" sz="6000" b="1" dirty="0" err="1" smtClean="0">
                <a:solidFill>
                  <a:srgbClr val="002060"/>
                </a:solidFill>
              </a:rPr>
              <a:t>xossasi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Triangle png transparent 9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5" y="111004"/>
            <a:ext cx="1624497" cy="131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4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1493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86522" y="34926"/>
            <a:ext cx="5004896" cy="144655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c</a:t>
            </a:r>
            <a:r>
              <a:rPr lang="en-US" sz="8000" b="1" dirty="0" smtClean="0">
                <a:solidFill>
                  <a:schemeClr val="bg1"/>
                </a:solidFill>
              </a:rPr>
              <a:t> = </a:t>
            </a:r>
            <a:r>
              <a:rPr lang="en-US" sz="8800" b="1" dirty="0" smtClean="0">
                <a:solidFill>
                  <a:schemeClr val="bg1"/>
                </a:solidFill>
              </a:rPr>
              <a:t>2a </a:t>
            </a:r>
            <a:r>
              <a:rPr lang="en-US" sz="5400" b="1" dirty="0" smtClean="0">
                <a:solidFill>
                  <a:schemeClr val="bg1"/>
                </a:solidFill>
              </a:rPr>
              <a:t>(30°)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1152" y="2282523"/>
            <a:ext cx="2912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</a:rPr>
              <a:t>90° li∆</a:t>
            </a: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6681" y="3095833"/>
            <a:ext cx="68964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</a:rPr>
              <a:t>O‘tmas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burchakli</a:t>
            </a:r>
            <a:r>
              <a:rPr lang="en-US" sz="6000" b="1" dirty="0" smtClean="0">
                <a:solidFill>
                  <a:srgbClr val="C00000"/>
                </a:solidFill>
              </a:rPr>
              <a:t>∆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0523" y="4950122"/>
            <a:ext cx="62969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</a:rPr>
              <a:t>O‘tkir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burchakli</a:t>
            </a:r>
            <a:r>
              <a:rPr lang="en-US" sz="6000" b="1" dirty="0" smtClean="0">
                <a:solidFill>
                  <a:srgbClr val="002060"/>
                </a:solidFill>
              </a:rPr>
              <a:t>∆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Triangle png transparent 9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03" y="34926"/>
            <a:ext cx="1624497" cy="131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iangle graphic png 3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304" y="1234596"/>
            <a:ext cx="3247801" cy="19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6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1493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86522" y="34926"/>
                <a:ext cx="6064481" cy="1446550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8000" b="1" dirty="0">
                    <a:solidFill>
                      <a:schemeClr val="bg1"/>
                    </a:solidFill>
                  </a:rPr>
                  <a:t>a</a:t>
                </a:r>
                <a:r>
                  <a:rPr lang="en-US" sz="8000" b="1" dirty="0" smtClean="0">
                    <a:solidFill>
                      <a:schemeClr val="bg1"/>
                    </a:solidFill>
                  </a:rPr>
                  <a:t> = </a:t>
                </a:r>
                <a:r>
                  <a:rPr lang="en-US" sz="8800" b="1" dirty="0">
                    <a:solidFill>
                      <a:schemeClr val="bg1"/>
                    </a:solidFill>
                  </a:rPr>
                  <a:t>b</a:t>
                </a:r>
                <a:r>
                  <a:rPr lang="en-US" sz="8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5400" b="1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6600" b="1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66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66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endParaRPr lang="ru-RU" sz="6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522" y="34926"/>
                <a:ext cx="6064481" cy="1446550"/>
              </a:xfrm>
              <a:prstGeom prst="rect">
                <a:avLst/>
              </a:prstGeom>
              <a:blipFill>
                <a:blip r:embed="rId2"/>
                <a:stretch>
                  <a:fillRect l="-8643" t="-20253" b="-426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11152" y="2282523"/>
            <a:ext cx="2912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</a:rPr>
              <a:t>90° li∆</a:t>
            </a: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6681" y="3095833"/>
            <a:ext cx="44999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</a:rPr>
              <a:t>Teng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yonli</a:t>
            </a:r>
            <a:r>
              <a:rPr lang="en-US" sz="6000" b="1" dirty="0" smtClean="0">
                <a:solidFill>
                  <a:srgbClr val="C00000"/>
                </a:solidFill>
              </a:rPr>
              <a:t>∆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0523" y="4950122"/>
            <a:ext cx="5482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</a:rPr>
              <a:t>Teng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tomonli</a:t>
            </a:r>
            <a:r>
              <a:rPr lang="en-US" sz="6000" b="1" dirty="0" smtClean="0">
                <a:solidFill>
                  <a:srgbClr val="002060"/>
                </a:solidFill>
              </a:rPr>
              <a:t>∆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Triangle png transparent 9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03" y="34926"/>
            <a:ext cx="1624497" cy="131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1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99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60177" y="1753639"/>
                <a:ext cx="1152128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dirty="0" smtClean="0"/>
                  <a:t>    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T</a:t>
                </a:r>
                <a:r>
                  <a:rPr lang="en-US" sz="4800" dirty="0" err="1" smtClean="0"/>
                  <a:t>o‘g‘ri</a:t>
                </a:r>
                <a:r>
                  <a:rPr lang="en-US" sz="4800" dirty="0" smtClean="0"/>
                  <a:t>  </a:t>
                </a:r>
                <a:r>
                  <a:rPr lang="en-US" sz="4800" dirty="0" err="1"/>
                  <a:t>burchakli</a:t>
                </a:r>
                <a:r>
                  <a:rPr lang="en-US" sz="4800" dirty="0"/>
                  <a:t> </a:t>
                </a:r>
                <a:r>
                  <a:rPr lang="en-US" sz="4800" dirty="0" smtClean="0"/>
                  <a:t>ABC </a:t>
                </a:r>
                <a:r>
                  <a:rPr lang="en-US" sz="4800" dirty="0" err="1"/>
                  <a:t>uchburchakda</a:t>
                </a:r>
                <a:r>
                  <a:rPr lang="en-US" sz="4800" dirty="0"/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4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to‘g‘ri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burchak</a:t>
                </a:r>
                <a:r>
                  <a:rPr lang="en-US" sz="4800" dirty="0"/>
                  <a:t>, </a:t>
                </a:r>
                <a:r>
                  <a:rPr lang="en-US" sz="4800" dirty="0" smtClean="0"/>
                  <a:t>A  </a:t>
                </a:r>
                <a:r>
                  <a:rPr lang="en-US" sz="4800" dirty="0" err="1"/>
                  <a:t>uchidagi</a:t>
                </a:r>
                <a:r>
                  <a:rPr lang="en-US" sz="4800" dirty="0"/>
                  <a:t>  </a:t>
                </a:r>
                <a:r>
                  <a:rPr lang="en-US" sz="4800" dirty="0" err="1"/>
                  <a:t>tashqi</a:t>
                </a:r>
                <a:r>
                  <a:rPr lang="en-US" sz="4800" dirty="0"/>
                  <a:t>  </a:t>
                </a:r>
                <a:r>
                  <a:rPr lang="en-US" sz="4800" dirty="0" err="1"/>
                  <a:t>burchak</a:t>
                </a:r>
                <a:r>
                  <a:rPr lang="en-US" sz="4800" dirty="0"/>
                  <a:t>  120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/>
                  <a:t>  </a:t>
                </a:r>
                <a:r>
                  <a:rPr lang="en-US" sz="4800" dirty="0" err="1"/>
                  <a:t>ga</a:t>
                </a:r>
                <a:r>
                  <a:rPr lang="en-US" sz="4800" dirty="0"/>
                  <a:t>  </a:t>
                </a:r>
                <a:r>
                  <a:rPr lang="en-US" sz="4800" dirty="0" err="1"/>
                  <a:t>teng</a:t>
                </a:r>
                <a:r>
                  <a:rPr lang="en-US" sz="4800" dirty="0"/>
                  <a:t>. </a:t>
                </a:r>
                <a:endParaRPr lang="en-US" sz="4800" dirty="0" smtClean="0"/>
              </a:p>
              <a:p>
                <a:pPr algn="just"/>
                <a:r>
                  <a:rPr lang="en-US" sz="4800" dirty="0" smtClean="0"/>
                  <a:t> Agar,  AC </a:t>
                </a:r>
                <a:r>
                  <a:rPr lang="en-US" sz="4800" dirty="0"/>
                  <a:t>+ AB = 18  </a:t>
                </a:r>
                <a:r>
                  <a:rPr lang="en-US" sz="4800" dirty="0" err="1" smtClean="0"/>
                  <a:t>sm</a:t>
                </a:r>
                <a:r>
                  <a:rPr lang="en-US" sz="4800" dirty="0" smtClean="0"/>
                  <a:t>  </a:t>
                </a:r>
                <a:r>
                  <a:rPr lang="en-US" sz="4800" dirty="0" err="1"/>
                  <a:t>bo‘lsa</a:t>
                </a:r>
                <a:r>
                  <a:rPr lang="en-US" sz="4800" dirty="0"/>
                  <a:t>, </a:t>
                </a:r>
                <a:r>
                  <a:rPr lang="ru-RU" sz="4800" dirty="0" err="1" smtClean="0"/>
                  <a:t>uchburchakning</a:t>
                </a:r>
                <a:r>
                  <a:rPr lang="ru-RU" sz="4800" dirty="0" smtClean="0"/>
                  <a:t> </a:t>
                </a:r>
                <a:r>
                  <a:rPr lang="ru-RU" sz="4800" dirty="0" err="1"/>
                  <a:t>gipotenuzasini</a:t>
                </a:r>
                <a:r>
                  <a:rPr lang="ru-RU" sz="4800" dirty="0"/>
                  <a:t> </a:t>
                </a:r>
                <a:r>
                  <a:rPr lang="ru-RU" sz="4800" dirty="0" err="1"/>
                  <a:t>toping</a:t>
                </a:r>
                <a:r>
                  <a:rPr lang="ru-RU" sz="4000" dirty="0"/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7" y="1753639"/>
                <a:ext cx="11521280" cy="3785652"/>
              </a:xfrm>
              <a:prstGeom prst="rect">
                <a:avLst/>
              </a:prstGeom>
              <a:blipFill>
                <a:blip r:embed="rId2"/>
                <a:stretch>
                  <a:fillRect l="-2434" t="-3865" r="-2381"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0" y="-23812"/>
            <a:ext cx="12199287" cy="14253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8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47335" y="172094"/>
            <a:ext cx="10510123" cy="13568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asala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0" y="22383"/>
            <a:ext cx="12185650" cy="1255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                                                     </a:t>
            </a: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2b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(30°)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 rot="16200000">
            <a:off x="8234173" y="2264019"/>
            <a:ext cx="3635924" cy="2448854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flipH="1">
            <a:off x="8386657" y="5260088"/>
            <a:ext cx="73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347886" y="5129211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C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276560" y="1670485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B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959070" y="4984247"/>
            <a:ext cx="287191" cy="27584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179635" y="5306408"/>
            <a:ext cx="648073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178499" y="4763533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120°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2018" y="337405"/>
                <a:ext cx="6303329" cy="295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err="1" smtClean="0">
                    <a:solidFill>
                      <a:schemeClr val="bg1"/>
                    </a:solidFill>
                  </a:rPr>
                  <a:t>Berilgan</a:t>
                </a:r>
                <a:r>
                  <a:rPr lang="en-US" sz="5400" b="1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sz="4800" b="1" dirty="0" smtClean="0"/>
                  <a:t>∆</a:t>
                </a:r>
                <a:r>
                  <a:rPr lang="en-US" sz="4000" dirty="0" smtClean="0"/>
                  <a:t>ABC - 90°li,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 smtClean="0"/>
                  <a:t>= 120°; AC+AB=18sm</a:t>
                </a:r>
              </a:p>
              <a:p>
                <a:r>
                  <a:rPr lang="en-US" sz="4400" b="1" dirty="0" err="1" smtClean="0"/>
                  <a:t>Topish</a:t>
                </a:r>
                <a:r>
                  <a:rPr lang="en-US" sz="4400" b="1" dirty="0" smtClean="0"/>
                  <a:t> </a:t>
                </a:r>
                <a:r>
                  <a:rPr lang="en-US" sz="4400" b="1" dirty="0" err="1" smtClean="0"/>
                  <a:t>kerak</a:t>
                </a:r>
                <a:r>
                  <a:rPr lang="en-US" sz="4400" b="1" dirty="0" smtClean="0"/>
                  <a:t>:  </a:t>
                </a:r>
                <a:r>
                  <a:rPr lang="en-US" sz="4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AB=c=?</a:t>
                </a:r>
                <a:endParaRPr lang="ru-RU" sz="4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18" y="337405"/>
                <a:ext cx="6303329" cy="2954655"/>
              </a:xfrm>
              <a:prstGeom prst="rect">
                <a:avLst/>
              </a:prstGeom>
              <a:blipFill>
                <a:blip r:embed="rId2"/>
                <a:stretch>
                  <a:fillRect l="-5222" t="-5773" r="-2708" b="-8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5649" y="3488446"/>
                <a:ext cx="709505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180°-120°=60°</a:t>
                </a:r>
              </a:p>
              <a:p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=90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30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c=2b</a:t>
                </a:r>
              </a:p>
              <a:p>
                <a:r>
                  <a:rPr lang="en-US" sz="4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c = </a:t>
                </a:r>
                <a:r>
                  <a:rPr lang="en-US" sz="4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18;</a:t>
                </a:r>
              </a:p>
              <a:p>
                <a:r>
                  <a:rPr lang="en-US" sz="4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b+2b=18;↔ 3b =18</a:t>
                </a:r>
              </a:p>
              <a:p>
                <a:r>
                  <a:rPr lang="en-US" sz="4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= 6 cm;     </a:t>
                </a:r>
                <a:r>
                  <a:rPr lang="en-US" sz="4400" b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c=2·6=12(</a:t>
                </a:r>
                <a:r>
                  <a:rPr lang="en-US" sz="4400" b="1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sm</a:t>
                </a:r>
                <a:r>
                  <a:rPr lang="en-US" sz="4400" b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49" y="3488446"/>
                <a:ext cx="7095050" cy="3477875"/>
              </a:xfrm>
              <a:prstGeom prst="rect">
                <a:avLst/>
              </a:prstGeom>
              <a:blipFill>
                <a:blip r:embed="rId3"/>
                <a:stretch>
                  <a:fillRect l="-1289" t="-3678" r="-2405" b="-7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10137463" y="5321644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9650369" y="2855496"/>
            <a:ext cx="332607" cy="65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77001" y="6102250"/>
            <a:ext cx="4091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</a:rPr>
              <a:t>Javob</a:t>
            </a:r>
            <a:r>
              <a:rPr lang="en-US" sz="4800" b="1" dirty="0" smtClean="0">
                <a:solidFill>
                  <a:srgbClr val="C00000"/>
                </a:solidFill>
              </a:rPr>
              <a:t>: 12 </a:t>
            </a:r>
            <a:r>
              <a:rPr lang="en-US" sz="4800" b="1" dirty="0" err="1" smtClean="0">
                <a:solidFill>
                  <a:srgbClr val="C00000"/>
                </a:solidFill>
              </a:rPr>
              <a:t>sm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651837" y="2389177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025728" y="4818211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3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99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-99863" y="1968979"/>
                <a:ext cx="7272808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dirty="0" err="1" smtClean="0"/>
                  <a:t>Rasmda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berilgan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ma’lumotlardan</a:t>
                </a:r>
                <a:r>
                  <a:rPr lang="en-US" sz="4800" dirty="0"/>
                  <a:t>  </a:t>
                </a:r>
                <a:r>
                  <a:rPr lang="en-US" sz="4800" dirty="0" err="1"/>
                  <a:t>foydalanib</a:t>
                </a:r>
                <a:r>
                  <a:rPr lang="en-US" sz="4800" dirty="0"/>
                  <a:t>,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800" dirty="0"/>
                  <a:t>1 &gt;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800" dirty="0"/>
                  <a:t>3  </a:t>
                </a:r>
                <a:r>
                  <a:rPr lang="en-US" sz="4800" dirty="0" err="1"/>
                  <a:t>ekanligini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isbotlang</a:t>
                </a:r>
                <a:r>
                  <a:rPr lang="en-US" sz="4800" dirty="0"/>
                  <a:t>.</a:t>
                </a:r>
                <a:endParaRPr lang="ru-RU" sz="4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863" y="1968979"/>
                <a:ext cx="7272808" cy="3046988"/>
              </a:xfrm>
              <a:prstGeom prst="rect">
                <a:avLst/>
              </a:prstGeom>
              <a:blipFill>
                <a:blip r:embed="rId2"/>
                <a:stretch>
                  <a:fillRect t="-4800" b="-9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0" y="-23812"/>
            <a:ext cx="12199287" cy="14253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8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47335" y="172094"/>
            <a:ext cx="10510123" cy="13568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asala</a:t>
            </a:r>
            <a:endParaRPr lang="ru-RU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49" y="2096395"/>
            <a:ext cx="5502598" cy="3645815"/>
          </a:xfrm>
          <a:prstGeom prst="rect">
            <a:avLst/>
          </a:prstGeom>
        </p:spPr>
      </p:pic>
      <p:pic>
        <p:nvPicPr>
          <p:cNvPr id="4098" name="Picture 2" descr="циркуль png » PNG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7285">
            <a:off x="804514" y="497225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ector Ruler Drawing #12564 - Free Icons and PNG Backgroun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0923">
            <a:off x="4065633" y="5148394"/>
            <a:ext cx="2004337" cy="200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99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63179" y="2720355"/>
                <a:ext cx="900100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 smtClean="0"/>
                  <a:t>Isbot</a:t>
                </a:r>
                <a:r>
                  <a:rPr lang="en-US" sz="4000" b="1" dirty="0" smtClean="0"/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 smtClean="0"/>
                  <a:t>2 -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△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BDCning</a:t>
                </a:r>
                <a:r>
                  <a:rPr lang="en-US" sz="4000" dirty="0" smtClean="0"/>
                  <a:t>  </a:t>
                </a:r>
                <a:r>
                  <a:rPr lang="en-US" sz="4000" dirty="0" err="1" smtClean="0"/>
                  <a:t>tashqi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 smtClean="0"/>
                  <a:t>gi    </a:t>
                </a:r>
                <a:endParaRPr lang="en-US" sz="4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 smtClean="0"/>
                  <a:t>2 =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/>
                  <a:t>3+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/>
                  <a:t>4 </a:t>
                </a:r>
                <a:endParaRPr lang="en-US" sz="4000" dirty="0" smtClean="0"/>
              </a:p>
              <a:p>
                <a:r>
                  <a:rPr lang="en-US" sz="4000" dirty="0" smtClean="0"/>
                  <a:t>(tashqi  </a:t>
                </a:r>
                <a:r>
                  <a:rPr lang="en-US" sz="4000" dirty="0" err="1"/>
                  <a:t>burchak</a:t>
                </a:r>
                <a:r>
                  <a:rPr lang="en-US" sz="4000" dirty="0"/>
                  <a:t>  </a:t>
                </a:r>
                <a:r>
                  <a:rPr lang="en-US" sz="4000" dirty="0" err="1" smtClean="0"/>
                  <a:t>xossasiga</a:t>
                </a:r>
                <a:r>
                  <a:rPr lang="en-US" sz="4000" dirty="0" smtClean="0"/>
                  <a:t> )</a:t>
                </a:r>
                <a:r>
                  <a:rPr lang="en-US" sz="4000" dirty="0"/>
                  <a:t> </a:t>
                </a:r>
                <a:r>
                  <a:rPr lang="en-US" sz="4000" dirty="0" err="1" smtClean="0"/>
                  <a:t>va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/>
                  <a:t>4 &gt; 0</a:t>
                </a:r>
              </a:p>
              <a:p>
                <a:endParaRPr lang="en-US" sz="4000" dirty="0" smtClean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79" y="2720355"/>
                <a:ext cx="9001000" cy="3170099"/>
              </a:xfrm>
              <a:prstGeom prst="rect">
                <a:avLst/>
              </a:prstGeom>
              <a:blipFill>
                <a:blip r:embed="rId2"/>
                <a:stretch>
                  <a:fillRect l="-2370" t="-3462" r="-18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889" y="179033"/>
            <a:ext cx="5386381" cy="3906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3179" y="144248"/>
                <a:ext cx="4297971" cy="2431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Berilgan:</a:t>
                </a:r>
              </a:p>
              <a:p>
                <a14:m>
                  <m:oMath xmlns:m="http://schemas.openxmlformats.org/officeDocument/2006/math">
                    <m:r>
                      <a:rPr lang="ru-RU" sz="3600" i="1" smtClean="0">
                        <a:latin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sz="3600" dirty="0" smtClean="0"/>
                  <a:t>ACD- </a:t>
                </a:r>
                <a:r>
                  <a:rPr lang="en-US" sz="3600" dirty="0" err="1" smtClean="0"/>
                  <a:t>teng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yonli</a:t>
                </a:r>
                <a:endParaRPr lang="en-US" sz="3600" dirty="0" smtClean="0"/>
              </a:p>
              <a:p>
                <a:r>
                  <a:rPr lang="en-US" sz="3600" b="1" dirty="0" err="1" smtClean="0"/>
                  <a:t>Isbot</a:t>
                </a:r>
                <a:r>
                  <a:rPr lang="en-US" sz="3600" b="1" dirty="0" smtClean="0"/>
                  <a:t> </a:t>
                </a:r>
                <a:r>
                  <a:rPr lang="en-US" sz="3600" b="1" dirty="0" err="1" smtClean="0"/>
                  <a:t>qilish</a:t>
                </a:r>
                <a:r>
                  <a:rPr lang="en-US" sz="3600" b="1" dirty="0" smtClean="0"/>
                  <a:t> </a:t>
                </a:r>
                <a:r>
                  <a:rPr lang="en-US" sz="3600" b="1" dirty="0" err="1" smtClean="0"/>
                  <a:t>kerak</a:t>
                </a:r>
                <a:r>
                  <a:rPr lang="en-US" sz="3600" b="1" dirty="0" smtClean="0"/>
                  <a:t>:</a:t>
                </a:r>
                <a:r>
                  <a:rPr lang="en-US" sz="4000" b="1" dirty="0"/>
                  <a:t> </a:t>
                </a:r>
                <a:endParaRPr lang="en-US" sz="4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000" dirty="0"/>
                  <a:t> &gt;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/>
                  <a:t>3 </a:t>
                </a:r>
                <a:r>
                  <a:rPr lang="en-US" sz="4000" dirty="0" err="1" smtClean="0"/>
                  <a:t>ekanligini</a:t>
                </a:r>
                <a:endParaRPr lang="ru-RU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79" y="144248"/>
                <a:ext cx="4297971" cy="2431435"/>
              </a:xfrm>
              <a:prstGeom prst="rect">
                <a:avLst/>
              </a:prstGeom>
              <a:blipFill>
                <a:blip r:embed="rId4"/>
                <a:stretch>
                  <a:fillRect l="-4255" t="-4010" r="-3830" b="-9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63179" y="5303909"/>
                <a:ext cx="1065566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△</a:t>
                </a:r>
                <a:r>
                  <a:rPr lang="en-US" sz="4000" dirty="0"/>
                  <a:t> ACD - </a:t>
                </a:r>
                <a:r>
                  <a:rPr lang="en-US" sz="4000" dirty="0" err="1"/>
                  <a:t>teng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yonli</a:t>
                </a:r>
                <a:r>
                  <a:rPr lang="en-US" sz="4000" dirty="0"/>
                  <a:t>   </a:t>
                </a:r>
                <a:r>
                  <a:rPr lang="en-US" sz="4000" dirty="0" err="1"/>
                  <a:t>bo‘lgani</a:t>
                </a:r>
                <a:r>
                  <a:rPr lang="en-US" sz="4000" dirty="0"/>
                  <a:t>  </a:t>
                </a:r>
                <a:r>
                  <a:rPr lang="en-US" sz="4000" dirty="0" err="1"/>
                  <a:t>uchun</a:t>
                </a:r>
                <a:r>
                  <a:rPr lang="en-US" sz="4000" dirty="0"/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/>
                  <a:t>1=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/>
                  <a:t>2. </a:t>
                </a:r>
                <a:endParaRPr lang="ru-RU" sz="4000" dirty="0"/>
              </a:p>
              <a:p>
                <a:r>
                  <a:rPr lang="en-US" sz="4000" dirty="0" err="1"/>
                  <a:t>Demak</a:t>
                </a:r>
                <a:r>
                  <a:rPr lang="en-US" sz="4000" dirty="0"/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b="1" dirty="0"/>
                  <a:t>1 &gt;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 ∠</m:t>
                    </m:r>
                  </m:oMath>
                </a14:m>
                <a:r>
                  <a:rPr lang="en-US" sz="4000" b="1" dirty="0"/>
                  <a:t>3 </a:t>
                </a:r>
                <a:r>
                  <a:rPr lang="en-US" sz="4000" dirty="0" err="1"/>
                  <a:t>bo‘ladi</a:t>
                </a:r>
                <a:r>
                  <a:rPr lang="en-US" sz="4000" dirty="0"/>
                  <a:t>.</a:t>
                </a:r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79" y="5303909"/>
                <a:ext cx="10655661" cy="1323439"/>
              </a:xfrm>
              <a:prstGeom prst="rect">
                <a:avLst/>
              </a:prstGeom>
              <a:blipFill>
                <a:blip r:embed="rId5"/>
                <a:stretch>
                  <a:fillRect l="-2002" t="-8295" b="-18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9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c74cd354d7a99cafdf1f428e90873f9a46d3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4584</TotalTime>
  <Words>516</Words>
  <Application>Microsoft Office PowerPoint</Application>
  <PresentationFormat>Произвольный</PresentationFormat>
  <Paragraphs>138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(OR SLIDEDOC) TITLE</dc:title>
  <dc:creator>Iroda</dc:creator>
  <cp:lastModifiedBy>Админ</cp:lastModifiedBy>
  <cp:revision>325</cp:revision>
  <dcterms:modified xsi:type="dcterms:W3CDTF">2021-03-25T10:43:49Z</dcterms:modified>
</cp:coreProperties>
</file>